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13"/>
  </p:notesMasterIdLst>
  <p:sldIdLst>
    <p:sldId id="256" r:id="rId2"/>
    <p:sldId id="318" r:id="rId3"/>
    <p:sldId id="317" r:id="rId4"/>
    <p:sldId id="319" r:id="rId5"/>
    <p:sldId id="306" r:id="rId6"/>
    <p:sldId id="320" r:id="rId7"/>
    <p:sldId id="321" r:id="rId8"/>
    <p:sldId id="322" r:id="rId9"/>
    <p:sldId id="323" r:id="rId10"/>
    <p:sldId id="324" r:id="rId11"/>
    <p:sldId id="31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07"/>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23A3F-C8B8-964F-9C14-E087F44F46FE}" type="datetimeFigureOut">
              <a:rPr lang="en-US" smtClean="0"/>
              <a:t>10/2/19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84AA1-6CE7-C247-8307-04DAEEDE4087}" type="slidenum">
              <a:rPr lang="en-US" smtClean="0"/>
              <a:t>‹#›</a:t>
            </a:fld>
            <a:endParaRPr lang="en-US"/>
          </a:p>
        </p:txBody>
      </p:sp>
    </p:spTree>
    <p:extLst>
      <p:ext uri="{BB962C8B-B14F-4D97-AF65-F5344CB8AC3E}">
        <p14:creationId xmlns:p14="http://schemas.microsoft.com/office/powerpoint/2010/main" val="289834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196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54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44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021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84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503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557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990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81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216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10/2/19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187010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7E04-5172-8647-A88A-487CDF783200}"/>
              </a:ext>
            </a:extLst>
          </p:cNvPr>
          <p:cNvSpPr>
            <a:spLocks noGrp="1"/>
          </p:cNvSpPr>
          <p:nvPr>
            <p:ph type="ctrTitle"/>
          </p:nvPr>
        </p:nvSpPr>
        <p:spPr/>
        <p:txBody>
          <a:bodyPr/>
          <a:lstStyle/>
          <a:p>
            <a:r>
              <a:rPr lang="en-US" dirty="0"/>
              <a:t>GEOG-G489/589</a:t>
            </a:r>
            <a:br>
              <a:rPr lang="en-US" dirty="0"/>
            </a:br>
            <a:r>
              <a:rPr lang="en-US" dirty="0"/>
              <a:t>Python Programming</a:t>
            </a:r>
          </a:p>
        </p:txBody>
      </p:sp>
      <p:sp>
        <p:nvSpPr>
          <p:cNvPr id="3" name="Subtitle 2">
            <a:extLst>
              <a:ext uri="{FF2B5EF4-FFF2-40B4-BE49-F238E27FC236}">
                <a16:creationId xmlns:a16="http://schemas.microsoft.com/office/drawing/2014/main" id="{327B98CF-8EF7-F44A-9FBB-8383333AC85C}"/>
              </a:ext>
            </a:extLst>
          </p:cNvPr>
          <p:cNvSpPr>
            <a:spLocks noGrp="1"/>
          </p:cNvSpPr>
          <p:nvPr>
            <p:ph type="subTitle" idx="1"/>
          </p:nvPr>
        </p:nvSpPr>
        <p:spPr>
          <a:xfrm>
            <a:off x="1100015" y="4670245"/>
            <a:ext cx="7315200" cy="1105521"/>
          </a:xfrm>
        </p:spPr>
        <p:txBody>
          <a:bodyPr>
            <a:normAutofit/>
          </a:bodyPr>
          <a:lstStyle/>
          <a:p>
            <a:r>
              <a:rPr lang="en-US" dirty="0"/>
              <a:t>Instructor: Natasha </a:t>
            </a:r>
            <a:r>
              <a:rPr lang="en-US" dirty="0" err="1"/>
              <a:t>MacBean</a:t>
            </a:r>
            <a:endParaRPr lang="en-US" dirty="0"/>
          </a:p>
          <a:p>
            <a:r>
              <a:rPr lang="en-US" dirty="0"/>
              <a:t>Final word on </a:t>
            </a:r>
            <a:r>
              <a:rPr lang="en-US" dirty="0" err="1"/>
              <a:t>NetCDF</a:t>
            </a:r>
            <a:r>
              <a:rPr lang="en-US" dirty="0"/>
              <a:t> and Intro to </a:t>
            </a:r>
            <a:r>
              <a:rPr lang="en-US" dirty="0" err="1"/>
              <a:t>Cartopy</a:t>
            </a:r>
            <a:endParaRPr lang="en-US" dirty="0"/>
          </a:p>
        </p:txBody>
      </p:sp>
    </p:spTree>
    <p:extLst>
      <p:ext uri="{BB962C8B-B14F-4D97-AF65-F5344CB8AC3E}">
        <p14:creationId xmlns:p14="http://schemas.microsoft.com/office/powerpoint/2010/main" val="1467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F4EA-0B95-5248-9FDE-96C509027AB8}"/>
              </a:ext>
            </a:extLst>
          </p:cNvPr>
          <p:cNvSpPr>
            <a:spLocks noGrp="1"/>
          </p:cNvSpPr>
          <p:nvPr>
            <p:ph type="title"/>
          </p:nvPr>
        </p:nvSpPr>
        <p:spPr/>
        <p:txBody>
          <a:bodyPr/>
          <a:lstStyle/>
          <a:p>
            <a:r>
              <a:rPr lang="en-US" dirty="0"/>
              <a:t>Saving data to a </a:t>
            </a:r>
            <a:r>
              <a:rPr lang="en-US" dirty="0" err="1"/>
              <a:t>netcdf</a:t>
            </a:r>
            <a:r>
              <a:rPr lang="en-US" dirty="0"/>
              <a:t> file </a:t>
            </a:r>
            <a:r>
              <a:rPr lang="en-US" dirty="0">
                <a:sym typeface="Wingdings" pitchFamily="2" charset="2"/>
              </a:rPr>
              <a:t> saving data to the new variable</a:t>
            </a:r>
            <a:endParaRPr lang="en-US" dirty="0"/>
          </a:p>
        </p:txBody>
      </p:sp>
      <p:sp>
        <p:nvSpPr>
          <p:cNvPr id="3" name="Content Placeholder 2">
            <a:extLst>
              <a:ext uri="{FF2B5EF4-FFF2-40B4-BE49-F238E27FC236}">
                <a16:creationId xmlns:a16="http://schemas.microsoft.com/office/drawing/2014/main" id="{BD3B82E2-6FB1-9B47-B35D-F2FDDB46F62B}"/>
              </a:ext>
            </a:extLst>
          </p:cNvPr>
          <p:cNvSpPr>
            <a:spLocks noGrp="1"/>
          </p:cNvSpPr>
          <p:nvPr>
            <p:ph idx="1"/>
          </p:nvPr>
        </p:nvSpPr>
        <p:spPr>
          <a:xfrm>
            <a:off x="3869268" y="864109"/>
            <a:ext cx="7315200" cy="5594564"/>
          </a:xfrm>
        </p:spPr>
        <p:txBody>
          <a:bodyPr>
            <a:normAutofit/>
          </a:bodyPr>
          <a:lstStyle/>
          <a:p>
            <a:r>
              <a:rPr lang="en-US" dirty="0"/>
              <a:t>We then write the </a:t>
            </a:r>
            <a:r>
              <a:rPr lang="en-US" dirty="0" err="1"/>
              <a:t>mean_gpp</a:t>
            </a:r>
            <a:r>
              <a:rPr lang="en-US" dirty="0"/>
              <a:t> array to this newly created variable using the command:</a:t>
            </a:r>
          </a:p>
          <a:p>
            <a:pPr marL="0" indent="0">
              <a:buNone/>
            </a:pPr>
            <a:r>
              <a:rPr lang="en-US" dirty="0"/>
              <a:t>		</a:t>
            </a:r>
            <a:r>
              <a:rPr lang="en-US" dirty="0" err="1">
                <a:solidFill>
                  <a:srgbClr val="64B8CF"/>
                </a:solidFill>
              </a:rPr>
              <a:t>new_var</a:t>
            </a:r>
            <a:r>
              <a:rPr lang="en-US" dirty="0">
                <a:solidFill>
                  <a:srgbClr val="64B8CF"/>
                </a:solidFill>
              </a:rPr>
              <a:t>[:] = </a:t>
            </a:r>
            <a:r>
              <a:rPr lang="en-US" dirty="0" err="1">
                <a:solidFill>
                  <a:srgbClr val="64B8CF"/>
                </a:solidFill>
              </a:rPr>
              <a:t>mean_gpp.tolist</a:t>
            </a:r>
            <a:r>
              <a:rPr lang="en-US" dirty="0">
                <a:solidFill>
                  <a:srgbClr val="64B8CF"/>
                </a:solidFill>
              </a:rPr>
              <a:t>()</a:t>
            </a:r>
          </a:p>
          <a:p>
            <a:r>
              <a:rPr lang="en-US" dirty="0"/>
              <a:t>Then we can close the file using </a:t>
            </a:r>
            <a:r>
              <a:rPr lang="en-US" dirty="0" err="1"/>
              <a:t>new_f.close</a:t>
            </a:r>
            <a:r>
              <a:rPr lang="en-US" dirty="0"/>
              <a:t>()</a:t>
            </a:r>
          </a:p>
          <a:p>
            <a:endParaRPr lang="en-US" dirty="0"/>
          </a:p>
          <a:p>
            <a:endParaRPr lang="en-US" dirty="0"/>
          </a:p>
          <a:p>
            <a:endParaRPr lang="en-US" dirty="0"/>
          </a:p>
          <a:p>
            <a:endParaRPr lang="en-US" dirty="0"/>
          </a:p>
          <a:p>
            <a:pPr marL="0" indent="0">
              <a:buNone/>
            </a:pPr>
            <a:endParaRPr lang="en-US" dirty="0"/>
          </a:p>
          <a:p>
            <a:r>
              <a:rPr lang="en-US" dirty="0"/>
              <a:t>You now have a new </a:t>
            </a:r>
            <a:r>
              <a:rPr lang="en-US" dirty="0" err="1"/>
              <a:t>netCDF</a:t>
            </a:r>
            <a:r>
              <a:rPr lang="en-US" dirty="0"/>
              <a:t> file with mean GPP stored in it.</a:t>
            </a:r>
          </a:p>
        </p:txBody>
      </p:sp>
      <p:pic>
        <p:nvPicPr>
          <p:cNvPr id="7" name="Picture 6">
            <a:extLst>
              <a:ext uri="{FF2B5EF4-FFF2-40B4-BE49-F238E27FC236}">
                <a16:creationId xmlns:a16="http://schemas.microsoft.com/office/drawing/2014/main" id="{47E36148-0227-D642-8BAA-3A54A9844046}"/>
              </a:ext>
            </a:extLst>
          </p:cNvPr>
          <p:cNvPicPr>
            <a:picLocks noChangeAspect="1"/>
          </p:cNvPicPr>
          <p:nvPr/>
        </p:nvPicPr>
        <p:blipFill>
          <a:blip r:embed="rId2"/>
          <a:stretch>
            <a:fillRect/>
          </a:stretch>
        </p:blipFill>
        <p:spPr>
          <a:xfrm>
            <a:off x="3553428" y="3661391"/>
            <a:ext cx="8534400" cy="1087718"/>
          </a:xfrm>
          <a:prstGeom prst="rect">
            <a:avLst/>
          </a:prstGeom>
        </p:spPr>
      </p:pic>
    </p:spTree>
    <p:extLst>
      <p:ext uri="{BB962C8B-B14F-4D97-AF65-F5344CB8AC3E}">
        <p14:creationId xmlns:p14="http://schemas.microsoft.com/office/powerpoint/2010/main" val="130583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55CF-C8CE-1549-809F-08A05068A092}"/>
              </a:ext>
            </a:extLst>
          </p:cNvPr>
          <p:cNvSpPr>
            <a:spLocks noGrp="1"/>
          </p:cNvSpPr>
          <p:nvPr>
            <p:ph type="title"/>
          </p:nvPr>
        </p:nvSpPr>
        <p:spPr/>
        <p:txBody>
          <a:bodyPr/>
          <a:lstStyle/>
          <a:p>
            <a:r>
              <a:rPr lang="en-US" dirty="0"/>
              <a:t>Today’s in-class exercise part B</a:t>
            </a:r>
          </a:p>
        </p:txBody>
      </p:sp>
      <p:sp>
        <p:nvSpPr>
          <p:cNvPr id="3" name="Content Placeholder 2">
            <a:extLst>
              <a:ext uri="{FF2B5EF4-FFF2-40B4-BE49-F238E27FC236}">
                <a16:creationId xmlns:a16="http://schemas.microsoft.com/office/drawing/2014/main" id="{69566B16-4460-EB49-B47D-7426AA892506}"/>
              </a:ext>
            </a:extLst>
          </p:cNvPr>
          <p:cNvSpPr>
            <a:spLocks noGrp="1"/>
          </p:cNvSpPr>
          <p:nvPr>
            <p:ph idx="1"/>
          </p:nvPr>
        </p:nvSpPr>
        <p:spPr/>
        <p:txBody>
          <a:bodyPr/>
          <a:lstStyle/>
          <a:p>
            <a:pPr>
              <a:spcBef>
                <a:spcPts val="600"/>
              </a:spcBef>
              <a:spcAft>
                <a:spcPts val="600"/>
              </a:spcAft>
            </a:pPr>
            <a:r>
              <a:rPr lang="en-US" dirty="0"/>
              <a:t>To complete the in-class exercise from Monday’s class: </a:t>
            </a:r>
          </a:p>
          <a:p>
            <a:pPr lvl="1">
              <a:spcBef>
                <a:spcPts val="600"/>
              </a:spcBef>
              <a:spcAft>
                <a:spcPts val="600"/>
              </a:spcAft>
            </a:pPr>
            <a:r>
              <a:rPr lang="en-US" dirty="0"/>
              <a:t>Create a new variable with the </a:t>
            </a:r>
            <a:r>
              <a:rPr lang="en-US" b="1" i="1" dirty="0"/>
              <a:t>total </a:t>
            </a:r>
            <a:r>
              <a:rPr lang="en-US" dirty="0"/>
              <a:t>GPP over time (not a spatial average – just considering the </a:t>
            </a:r>
            <a:r>
              <a:rPr lang="en-US"/>
              <a:t>1</a:t>
            </a:r>
            <a:r>
              <a:rPr lang="en-US" baseline="30000"/>
              <a:t>st</a:t>
            </a:r>
            <a:r>
              <a:rPr lang="en-US"/>
              <a:t> dimension).</a:t>
            </a:r>
            <a:endParaRPr lang="en-US" dirty="0"/>
          </a:p>
          <a:p>
            <a:pPr lvl="1">
              <a:spcBef>
                <a:spcPts val="600"/>
              </a:spcBef>
              <a:spcAft>
                <a:spcPts val="600"/>
              </a:spcAft>
            </a:pPr>
            <a:r>
              <a:rPr lang="en-US" dirty="0"/>
              <a:t>Plot the total GPP and add a </a:t>
            </a:r>
            <a:r>
              <a:rPr lang="en-US" dirty="0" err="1"/>
              <a:t>colorbar</a:t>
            </a:r>
            <a:r>
              <a:rPr lang="en-US" dirty="0"/>
              <a:t> and a plot title.</a:t>
            </a:r>
          </a:p>
          <a:p>
            <a:pPr lvl="1">
              <a:spcBef>
                <a:spcPts val="600"/>
              </a:spcBef>
              <a:spcAft>
                <a:spcPts val="600"/>
              </a:spcAft>
            </a:pPr>
            <a:r>
              <a:rPr lang="en-US" dirty="0"/>
              <a:t>Save that new array to a new </a:t>
            </a:r>
            <a:r>
              <a:rPr lang="en-US" dirty="0" err="1"/>
              <a:t>netcdf</a:t>
            </a:r>
            <a:r>
              <a:rPr lang="en-US" dirty="0"/>
              <a:t> file following the notes in class.</a:t>
            </a:r>
          </a:p>
          <a:p>
            <a:pPr lvl="1">
              <a:spcBef>
                <a:spcPts val="600"/>
              </a:spcBef>
              <a:spcAft>
                <a:spcPts val="600"/>
              </a:spcAft>
            </a:pPr>
            <a:r>
              <a:rPr lang="en-US" dirty="0"/>
              <a:t>You can always re-open the file and plot the mean GPP to check it has saved properly, or download Panoply and use it to open the file to check the mean GPP has saved.</a:t>
            </a:r>
          </a:p>
          <a:p>
            <a:pPr lvl="1">
              <a:spcBef>
                <a:spcPts val="600"/>
              </a:spcBef>
              <a:spcAft>
                <a:spcPts val="600"/>
              </a:spcAft>
            </a:pPr>
            <a:r>
              <a:rPr lang="en-US" dirty="0"/>
              <a:t>Upload your </a:t>
            </a:r>
            <a:r>
              <a:rPr lang="en-US" dirty="0" err="1"/>
              <a:t>Jupyter</a:t>
            </a:r>
            <a:r>
              <a:rPr lang="en-US" dirty="0"/>
              <a:t> Notebook AND your newly saved </a:t>
            </a:r>
            <a:r>
              <a:rPr lang="en-US" dirty="0" err="1"/>
              <a:t>netcdf</a:t>
            </a:r>
            <a:r>
              <a:rPr lang="en-US" dirty="0"/>
              <a:t> file to Canvas before the start of next class.</a:t>
            </a:r>
          </a:p>
        </p:txBody>
      </p:sp>
    </p:spTree>
    <p:extLst>
      <p:ext uri="{BB962C8B-B14F-4D97-AF65-F5344CB8AC3E}">
        <p14:creationId xmlns:p14="http://schemas.microsoft.com/office/powerpoint/2010/main" val="168412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4782-8F29-594F-B734-35DFA6BB9FD7}"/>
              </a:ext>
            </a:extLst>
          </p:cNvPr>
          <p:cNvSpPr>
            <a:spLocks noGrp="1"/>
          </p:cNvSpPr>
          <p:nvPr>
            <p:ph type="title"/>
          </p:nvPr>
        </p:nvSpPr>
        <p:spPr/>
        <p:txBody>
          <a:bodyPr/>
          <a:lstStyle/>
          <a:p>
            <a:r>
              <a:rPr lang="en-US" dirty="0"/>
              <a:t>More on masked arrays</a:t>
            </a:r>
          </a:p>
        </p:txBody>
      </p:sp>
      <p:pic>
        <p:nvPicPr>
          <p:cNvPr id="5" name="Content Placeholder 4">
            <a:extLst>
              <a:ext uri="{FF2B5EF4-FFF2-40B4-BE49-F238E27FC236}">
                <a16:creationId xmlns:a16="http://schemas.microsoft.com/office/drawing/2014/main" id="{2490821C-D6CB-4E4F-A6CE-951A121F35AB}"/>
              </a:ext>
            </a:extLst>
          </p:cNvPr>
          <p:cNvPicPr>
            <a:picLocks noGrp="1" noChangeAspect="1"/>
          </p:cNvPicPr>
          <p:nvPr>
            <p:ph idx="1"/>
          </p:nvPr>
        </p:nvPicPr>
        <p:blipFill>
          <a:blip r:embed="rId2"/>
          <a:stretch>
            <a:fillRect/>
          </a:stretch>
        </p:blipFill>
        <p:spPr>
          <a:xfrm>
            <a:off x="3834014" y="121464"/>
            <a:ext cx="7315200" cy="3109993"/>
          </a:xfrm>
        </p:spPr>
      </p:pic>
      <p:pic>
        <p:nvPicPr>
          <p:cNvPr id="7" name="Picture 6">
            <a:extLst>
              <a:ext uri="{FF2B5EF4-FFF2-40B4-BE49-F238E27FC236}">
                <a16:creationId xmlns:a16="http://schemas.microsoft.com/office/drawing/2014/main" id="{3E901FEB-D647-C447-97E1-5DDB03F801C4}"/>
              </a:ext>
            </a:extLst>
          </p:cNvPr>
          <p:cNvPicPr>
            <a:picLocks noChangeAspect="1"/>
          </p:cNvPicPr>
          <p:nvPr/>
        </p:nvPicPr>
        <p:blipFill>
          <a:blip r:embed="rId3"/>
          <a:stretch>
            <a:fillRect/>
          </a:stretch>
        </p:blipFill>
        <p:spPr>
          <a:xfrm>
            <a:off x="4107725" y="1963355"/>
            <a:ext cx="6378937" cy="4869635"/>
          </a:xfrm>
          <a:prstGeom prst="rect">
            <a:avLst/>
          </a:prstGeom>
        </p:spPr>
      </p:pic>
    </p:spTree>
    <p:extLst>
      <p:ext uri="{BB962C8B-B14F-4D97-AF65-F5344CB8AC3E}">
        <p14:creationId xmlns:p14="http://schemas.microsoft.com/office/powerpoint/2010/main" val="375392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CE89-F10F-E941-9AC2-76D19233F13D}"/>
              </a:ext>
            </a:extLst>
          </p:cNvPr>
          <p:cNvSpPr>
            <a:spLocks noGrp="1"/>
          </p:cNvSpPr>
          <p:nvPr>
            <p:ph type="title"/>
          </p:nvPr>
        </p:nvSpPr>
        <p:spPr/>
        <p:txBody>
          <a:bodyPr/>
          <a:lstStyle/>
          <a:p>
            <a:r>
              <a:rPr lang="en-US" dirty="0"/>
              <a:t>Creating masked arrays: </a:t>
            </a:r>
            <a:br>
              <a:rPr lang="en-US" dirty="0"/>
            </a:br>
            <a:r>
              <a:rPr lang="en-US" dirty="0" err="1">
                <a:sym typeface="Wingdings" pitchFamily="2" charset="2"/>
              </a:rPr>
              <a:t>np.ma.masked_values</a:t>
            </a:r>
            <a:r>
              <a:rPr lang="en-US" dirty="0">
                <a:sym typeface="Wingdings" pitchFamily="2" charset="2"/>
              </a:rPr>
              <a:t>(</a:t>
            </a:r>
            <a:r>
              <a:rPr lang="en-US" i="1" dirty="0" err="1">
                <a:sym typeface="Wingdings" pitchFamily="2" charset="2"/>
              </a:rPr>
              <a:t>arr</a:t>
            </a:r>
            <a:r>
              <a:rPr lang="en-US" dirty="0">
                <a:sym typeface="Wingdings" pitchFamily="2" charset="2"/>
              </a:rPr>
              <a:t>, </a:t>
            </a:r>
            <a:r>
              <a:rPr lang="en-US" i="1" dirty="0">
                <a:sym typeface="Wingdings" pitchFamily="2" charset="2"/>
              </a:rPr>
              <a:t>value</a:t>
            </a:r>
            <a:r>
              <a:rPr lang="en-US" dirty="0">
                <a:sym typeface="Wingdings" pitchFamily="2" charset="2"/>
              </a:rPr>
              <a:t>)</a:t>
            </a:r>
            <a:endParaRPr lang="en-US" dirty="0"/>
          </a:p>
        </p:txBody>
      </p:sp>
      <p:pic>
        <p:nvPicPr>
          <p:cNvPr id="5" name="Content Placeholder 4">
            <a:extLst>
              <a:ext uri="{FF2B5EF4-FFF2-40B4-BE49-F238E27FC236}">
                <a16:creationId xmlns:a16="http://schemas.microsoft.com/office/drawing/2014/main" id="{49C247BC-D990-5A43-BD29-C14D9C1153C0}"/>
              </a:ext>
            </a:extLst>
          </p:cNvPr>
          <p:cNvPicPr>
            <a:picLocks noGrp="1" noChangeAspect="1"/>
          </p:cNvPicPr>
          <p:nvPr>
            <p:ph idx="1"/>
          </p:nvPr>
        </p:nvPicPr>
        <p:blipFill>
          <a:blip r:embed="rId2"/>
          <a:stretch>
            <a:fillRect/>
          </a:stretch>
        </p:blipFill>
        <p:spPr>
          <a:xfrm>
            <a:off x="3556220" y="2088488"/>
            <a:ext cx="8057727" cy="2356190"/>
          </a:xfrm>
        </p:spPr>
      </p:pic>
    </p:spTree>
    <p:extLst>
      <p:ext uri="{BB962C8B-B14F-4D97-AF65-F5344CB8AC3E}">
        <p14:creationId xmlns:p14="http://schemas.microsoft.com/office/powerpoint/2010/main" val="348575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CE89-F10F-E941-9AC2-76D19233F13D}"/>
              </a:ext>
            </a:extLst>
          </p:cNvPr>
          <p:cNvSpPr>
            <a:spLocks noGrp="1"/>
          </p:cNvSpPr>
          <p:nvPr>
            <p:ph type="title"/>
          </p:nvPr>
        </p:nvSpPr>
        <p:spPr/>
        <p:txBody>
          <a:bodyPr/>
          <a:lstStyle/>
          <a:p>
            <a:r>
              <a:rPr lang="en-US" dirty="0"/>
              <a:t>Creating masked arrays: </a:t>
            </a:r>
            <a:br>
              <a:rPr lang="en-US" dirty="0"/>
            </a:br>
            <a:r>
              <a:rPr lang="en-US" dirty="0" err="1">
                <a:sym typeface="Wingdings" pitchFamily="2" charset="2"/>
              </a:rPr>
              <a:t>np.ma.masked_where</a:t>
            </a:r>
            <a:r>
              <a:rPr lang="en-US" dirty="0">
                <a:sym typeface="Wingdings" pitchFamily="2" charset="2"/>
              </a:rPr>
              <a:t>(</a:t>
            </a:r>
            <a:r>
              <a:rPr lang="en-US" i="1" dirty="0" err="1">
                <a:sym typeface="Wingdings" pitchFamily="2" charset="2"/>
              </a:rPr>
              <a:t>cond</a:t>
            </a:r>
            <a:r>
              <a:rPr lang="en-US" dirty="0">
                <a:sym typeface="Wingdings" pitchFamily="2" charset="2"/>
              </a:rPr>
              <a:t>, </a:t>
            </a:r>
            <a:r>
              <a:rPr lang="en-US" i="1" dirty="0" err="1">
                <a:sym typeface="Wingdings" pitchFamily="2" charset="2"/>
              </a:rPr>
              <a:t>arr</a:t>
            </a:r>
            <a:r>
              <a:rPr lang="en-US" dirty="0">
                <a:sym typeface="Wingdings" pitchFamily="2" charset="2"/>
              </a:rPr>
              <a:t>)</a:t>
            </a:r>
            <a:endParaRPr lang="en-US" dirty="0"/>
          </a:p>
        </p:txBody>
      </p:sp>
      <p:pic>
        <p:nvPicPr>
          <p:cNvPr id="7" name="Content Placeholder 6">
            <a:extLst>
              <a:ext uri="{FF2B5EF4-FFF2-40B4-BE49-F238E27FC236}">
                <a16:creationId xmlns:a16="http://schemas.microsoft.com/office/drawing/2014/main" id="{B0B9E9E3-336B-D642-A444-0EA2E04622D9}"/>
              </a:ext>
            </a:extLst>
          </p:cNvPr>
          <p:cNvPicPr>
            <a:picLocks noGrp="1" noChangeAspect="1"/>
          </p:cNvPicPr>
          <p:nvPr>
            <p:ph idx="1"/>
          </p:nvPr>
        </p:nvPicPr>
        <p:blipFill>
          <a:blip r:embed="rId2"/>
          <a:stretch>
            <a:fillRect/>
          </a:stretch>
        </p:blipFill>
        <p:spPr>
          <a:xfrm>
            <a:off x="3579371" y="2095098"/>
            <a:ext cx="8111098" cy="2280132"/>
          </a:xfrm>
        </p:spPr>
      </p:pic>
    </p:spTree>
    <p:extLst>
      <p:ext uri="{BB962C8B-B14F-4D97-AF65-F5344CB8AC3E}">
        <p14:creationId xmlns:p14="http://schemas.microsoft.com/office/powerpoint/2010/main" val="284788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85FF-8D5C-424D-B105-14CD68BFF282}"/>
              </a:ext>
            </a:extLst>
          </p:cNvPr>
          <p:cNvSpPr>
            <a:spLocks noGrp="1"/>
          </p:cNvSpPr>
          <p:nvPr>
            <p:ph type="title"/>
          </p:nvPr>
        </p:nvSpPr>
        <p:spPr/>
        <p:txBody>
          <a:bodyPr/>
          <a:lstStyle/>
          <a:p>
            <a:r>
              <a:rPr lang="en-US" dirty="0" err="1"/>
              <a:t>np.mean</a:t>
            </a:r>
            <a:r>
              <a:rPr lang="en-US" dirty="0"/>
              <a:t> with axis keyword</a:t>
            </a:r>
          </a:p>
        </p:txBody>
      </p:sp>
      <p:pic>
        <p:nvPicPr>
          <p:cNvPr id="6" name="Content Placeholder 5">
            <a:extLst>
              <a:ext uri="{FF2B5EF4-FFF2-40B4-BE49-F238E27FC236}">
                <a16:creationId xmlns:a16="http://schemas.microsoft.com/office/drawing/2014/main" id="{0B1CCAF9-A4B0-D144-96CB-41CC1589BD33}"/>
              </a:ext>
            </a:extLst>
          </p:cNvPr>
          <p:cNvPicPr>
            <a:picLocks noGrp="1" noChangeAspect="1"/>
          </p:cNvPicPr>
          <p:nvPr>
            <p:ph idx="1"/>
          </p:nvPr>
        </p:nvPicPr>
        <p:blipFill>
          <a:blip r:embed="rId2"/>
          <a:stretch>
            <a:fillRect/>
          </a:stretch>
        </p:blipFill>
        <p:spPr>
          <a:xfrm>
            <a:off x="3810865" y="2655244"/>
            <a:ext cx="7383040" cy="1384320"/>
          </a:xfrm>
        </p:spPr>
      </p:pic>
      <p:sp>
        <p:nvSpPr>
          <p:cNvPr id="8" name="TextBox 7">
            <a:extLst>
              <a:ext uri="{FF2B5EF4-FFF2-40B4-BE49-F238E27FC236}">
                <a16:creationId xmlns:a16="http://schemas.microsoft.com/office/drawing/2014/main" id="{4B932912-2920-7047-A193-E4E8EDCE87C0}"/>
              </a:ext>
            </a:extLst>
          </p:cNvPr>
          <p:cNvSpPr txBox="1"/>
          <p:nvPr/>
        </p:nvSpPr>
        <p:spPr>
          <a:xfrm>
            <a:off x="8893420" y="1284790"/>
            <a:ext cx="2947482" cy="646331"/>
          </a:xfrm>
          <a:prstGeom prst="rect">
            <a:avLst/>
          </a:prstGeom>
          <a:noFill/>
        </p:spPr>
        <p:txBody>
          <a:bodyPr wrap="square" rtlCol="0">
            <a:spAutoFit/>
          </a:bodyPr>
          <a:lstStyle/>
          <a:p>
            <a:r>
              <a:rPr lang="en-US" dirty="0">
                <a:solidFill>
                  <a:schemeClr val="accent3"/>
                </a:solidFill>
              </a:rPr>
              <a:t>Specify which dimension you want to take the mean over</a:t>
            </a:r>
          </a:p>
        </p:txBody>
      </p:sp>
      <p:sp>
        <p:nvSpPr>
          <p:cNvPr id="9" name="TextBox 8">
            <a:extLst>
              <a:ext uri="{FF2B5EF4-FFF2-40B4-BE49-F238E27FC236}">
                <a16:creationId xmlns:a16="http://schemas.microsoft.com/office/drawing/2014/main" id="{FA85697A-4ABD-844F-8307-423BF3D8EB75}"/>
              </a:ext>
            </a:extLst>
          </p:cNvPr>
          <p:cNvSpPr txBox="1"/>
          <p:nvPr/>
        </p:nvSpPr>
        <p:spPr>
          <a:xfrm>
            <a:off x="4734045" y="1607955"/>
            <a:ext cx="3069222" cy="646331"/>
          </a:xfrm>
          <a:prstGeom prst="rect">
            <a:avLst/>
          </a:prstGeom>
          <a:noFill/>
        </p:spPr>
        <p:txBody>
          <a:bodyPr wrap="square" rtlCol="0">
            <a:spAutoFit/>
          </a:bodyPr>
          <a:lstStyle/>
          <a:p>
            <a:r>
              <a:rPr lang="en-US" dirty="0">
                <a:solidFill>
                  <a:schemeClr val="accent3"/>
                </a:solidFill>
              </a:rPr>
              <a:t>NOTE: we use </a:t>
            </a:r>
            <a:r>
              <a:rPr lang="en-US" dirty="0" err="1">
                <a:solidFill>
                  <a:schemeClr val="accent3"/>
                </a:solidFill>
              </a:rPr>
              <a:t>np.ma.mean</a:t>
            </a:r>
            <a:r>
              <a:rPr lang="en-US" dirty="0">
                <a:solidFill>
                  <a:schemeClr val="accent3"/>
                </a:solidFill>
              </a:rPr>
              <a:t> because this is a masked array</a:t>
            </a:r>
          </a:p>
        </p:txBody>
      </p:sp>
      <p:cxnSp>
        <p:nvCxnSpPr>
          <p:cNvPr id="11" name="Straight Arrow Connector 10">
            <a:extLst>
              <a:ext uri="{FF2B5EF4-FFF2-40B4-BE49-F238E27FC236}">
                <a16:creationId xmlns:a16="http://schemas.microsoft.com/office/drawing/2014/main" id="{0FEA00F3-C152-404E-B00F-F378EB39C63C}"/>
              </a:ext>
            </a:extLst>
          </p:cNvPr>
          <p:cNvCxnSpPr/>
          <p:nvPr/>
        </p:nvCxnSpPr>
        <p:spPr>
          <a:xfrm>
            <a:off x="6713316" y="2187615"/>
            <a:ext cx="474562" cy="72920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DE5F35-1E60-D44D-A050-04AC30B87108}"/>
              </a:ext>
            </a:extLst>
          </p:cNvPr>
          <p:cNvCxnSpPr/>
          <p:nvPr/>
        </p:nvCxnSpPr>
        <p:spPr>
          <a:xfrm>
            <a:off x="10058400" y="1928580"/>
            <a:ext cx="0" cy="94194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519FF5-D7A4-E946-AA3F-CE38782EDBA8}"/>
              </a:ext>
            </a:extLst>
          </p:cNvPr>
          <p:cNvSpPr txBox="1"/>
          <p:nvPr/>
        </p:nvSpPr>
        <p:spPr>
          <a:xfrm>
            <a:off x="4191965" y="4798411"/>
            <a:ext cx="7222603" cy="646331"/>
          </a:xfrm>
          <a:prstGeom prst="rect">
            <a:avLst/>
          </a:prstGeom>
          <a:noFill/>
        </p:spPr>
        <p:txBody>
          <a:bodyPr wrap="square" rtlCol="0">
            <a:spAutoFit/>
          </a:bodyPr>
          <a:lstStyle/>
          <a:p>
            <a:pPr marL="285750" indent="-285750">
              <a:buFont typeface="Wingdings" pitchFamily="2" charset="2"/>
              <a:buChar char="Ø"/>
            </a:pPr>
            <a:r>
              <a:rPr lang="en-US" dirty="0">
                <a:solidFill>
                  <a:srgbClr val="64B8CF"/>
                </a:solidFill>
              </a:rPr>
              <a:t>You will see that now there are only TWO dimensions corresponding to the </a:t>
            </a:r>
            <a:r>
              <a:rPr lang="en-US" dirty="0" err="1">
                <a:solidFill>
                  <a:srgbClr val="64B8CF"/>
                </a:solidFill>
              </a:rPr>
              <a:t>lat</a:t>
            </a:r>
            <a:r>
              <a:rPr lang="en-US" dirty="0">
                <a:solidFill>
                  <a:srgbClr val="64B8CF"/>
                </a:solidFill>
              </a:rPr>
              <a:t> and long. This new array represents the mean GPP across time.</a:t>
            </a:r>
          </a:p>
        </p:txBody>
      </p:sp>
    </p:spTree>
    <p:extLst>
      <p:ext uri="{BB962C8B-B14F-4D97-AF65-F5344CB8AC3E}">
        <p14:creationId xmlns:p14="http://schemas.microsoft.com/office/powerpoint/2010/main" val="415708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a:t>
            </a:r>
          </a:p>
        </p:txBody>
      </p:sp>
      <p:sp>
        <p:nvSpPr>
          <p:cNvPr id="3" name="Content Placeholder 2">
            <a:extLst>
              <a:ext uri="{FF2B5EF4-FFF2-40B4-BE49-F238E27FC236}">
                <a16:creationId xmlns:a16="http://schemas.microsoft.com/office/drawing/2014/main" id="{E552E149-D7C2-F548-B4EC-06007E4BDD21}"/>
              </a:ext>
            </a:extLst>
          </p:cNvPr>
          <p:cNvSpPr>
            <a:spLocks noGrp="1"/>
          </p:cNvSpPr>
          <p:nvPr>
            <p:ph idx="1"/>
          </p:nvPr>
        </p:nvSpPr>
        <p:spPr>
          <a:xfrm>
            <a:off x="3869268" y="864108"/>
            <a:ext cx="7315200" cy="2689320"/>
          </a:xfrm>
        </p:spPr>
        <p:txBody>
          <a:bodyPr/>
          <a:lstStyle/>
          <a:p>
            <a:r>
              <a:rPr lang="en-US" dirty="0"/>
              <a:t>We now want to create a new </a:t>
            </a:r>
            <a:r>
              <a:rPr lang="en-US" dirty="0" err="1"/>
              <a:t>netcdf</a:t>
            </a:r>
            <a:r>
              <a:rPr lang="en-US" dirty="0"/>
              <a:t> file and write some data array out to this new file. </a:t>
            </a:r>
          </a:p>
          <a:p>
            <a:r>
              <a:rPr lang="en-US" dirty="0"/>
              <a:t>To do this, we open a new </a:t>
            </a:r>
            <a:r>
              <a:rPr lang="en-US" dirty="0" err="1"/>
              <a:t>netcdf</a:t>
            </a:r>
            <a:r>
              <a:rPr lang="en-US" dirty="0"/>
              <a:t> file and instead of choosing the option to read the file, we set the option to write to the file:</a:t>
            </a:r>
          </a:p>
          <a:p>
            <a:pPr marL="0" indent="0">
              <a:buNone/>
            </a:pPr>
            <a:r>
              <a:rPr lang="en-US" dirty="0"/>
              <a:t>		</a:t>
            </a:r>
            <a:r>
              <a:rPr lang="en-US" dirty="0" err="1"/>
              <a:t>new_f</a:t>
            </a:r>
            <a:r>
              <a:rPr lang="en-US" dirty="0"/>
              <a:t> = </a:t>
            </a:r>
            <a:r>
              <a:rPr lang="en-US" dirty="0" err="1"/>
              <a:t>nc.Dataset</a:t>
            </a:r>
            <a:r>
              <a:rPr lang="en-US" dirty="0"/>
              <a:t>(</a:t>
            </a:r>
            <a:r>
              <a:rPr lang="en-US" dirty="0" err="1"/>
              <a:t>outfile</a:t>
            </a:r>
            <a:r>
              <a:rPr lang="en-US" dirty="0"/>
              <a:t>, 'w')</a:t>
            </a:r>
          </a:p>
          <a:p>
            <a:r>
              <a:rPr lang="en-US" dirty="0"/>
              <a:t>where "</a:t>
            </a:r>
            <a:r>
              <a:rPr lang="en-US" dirty="0" err="1"/>
              <a:t>outfile</a:t>
            </a:r>
            <a:r>
              <a:rPr lang="en-US" dirty="0"/>
              <a:t>" is the name (and path) of the new file you want to write out. </a:t>
            </a:r>
          </a:p>
          <a:p>
            <a:endParaRPr lang="en-US" dirty="0"/>
          </a:p>
        </p:txBody>
      </p:sp>
      <p:pic>
        <p:nvPicPr>
          <p:cNvPr id="5" name="Picture 4">
            <a:extLst>
              <a:ext uri="{FF2B5EF4-FFF2-40B4-BE49-F238E27FC236}">
                <a16:creationId xmlns:a16="http://schemas.microsoft.com/office/drawing/2014/main" id="{F01CCA0A-7EAA-BA43-89A0-F8A37E72117B}"/>
              </a:ext>
            </a:extLst>
          </p:cNvPr>
          <p:cNvPicPr>
            <a:picLocks noChangeAspect="1"/>
          </p:cNvPicPr>
          <p:nvPr/>
        </p:nvPicPr>
        <p:blipFill>
          <a:blip r:embed="rId2"/>
          <a:stretch>
            <a:fillRect/>
          </a:stretch>
        </p:blipFill>
        <p:spPr>
          <a:xfrm>
            <a:off x="4106279" y="3925103"/>
            <a:ext cx="6887525" cy="704770"/>
          </a:xfrm>
          <a:prstGeom prst="rect">
            <a:avLst/>
          </a:prstGeom>
        </p:spPr>
      </p:pic>
    </p:spTree>
    <p:extLst>
      <p:ext uri="{BB962C8B-B14F-4D97-AF65-F5344CB8AC3E}">
        <p14:creationId xmlns:p14="http://schemas.microsoft.com/office/powerpoint/2010/main" val="191835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 </a:t>
            </a:r>
            <a:r>
              <a:rPr lang="en-US" dirty="0">
                <a:sym typeface="Wingdings" pitchFamily="2" charset="2"/>
              </a:rPr>
              <a:t> setting up the dimensions</a:t>
            </a:r>
            <a:endParaRPr lang="en-US" dirty="0"/>
          </a:p>
        </p:txBody>
      </p:sp>
      <p:sp>
        <p:nvSpPr>
          <p:cNvPr id="3" name="Content Placeholder 2">
            <a:extLst>
              <a:ext uri="{FF2B5EF4-FFF2-40B4-BE49-F238E27FC236}">
                <a16:creationId xmlns:a16="http://schemas.microsoft.com/office/drawing/2014/main" id="{E552E149-D7C2-F548-B4EC-06007E4BDD21}"/>
              </a:ext>
            </a:extLst>
          </p:cNvPr>
          <p:cNvSpPr>
            <a:spLocks noGrp="1"/>
          </p:cNvSpPr>
          <p:nvPr>
            <p:ph idx="1"/>
          </p:nvPr>
        </p:nvSpPr>
        <p:spPr>
          <a:xfrm>
            <a:off x="3869268" y="864108"/>
            <a:ext cx="7315200" cy="5664014"/>
          </a:xfrm>
        </p:spPr>
        <p:txBody>
          <a:bodyPr>
            <a:normAutofit/>
          </a:bodyPr>
          <a:lstStyle/>
          <a:p>
            <a:r>
              <a:rPr lang="en-US" dirty="0"/>
              <a:t>Writing to a </a:t>
            </a:r>
            <a:r>
              <a:rPr lang="en-US" dirty="0" err="1"/>
              <a:t>netcdf</a:t>
            </a:r>
            <a:r>
              <a:rPr lang="en-US" dirty="0"/>
              <a:t> file is a bit more complicated than reading one because we have to first set the dimensions and their sizes. </a:t>
            </a:r>
          </a:p>
          <a:p>
            <a:r>
              <a:rPr lang="en-US" dirty="0"/>
              <a:t>Here, we know we have dimensions called "</a:t>
            </a:r>
            <a:r>
              <a:rPr lang="en-US" dirty="0" err="1"/>
              <a:t>lat</a:t>
            </a:r>
            <a:r>
              <a:rPr lang="en-US" dirty="0"/>
              <a:t>" and "</a:t>
            </a:r>
            <a:r>
              <a:rPr lang="en-US" dirty="0" err="1"/>
              <a:t>lon</a:t>
            </a:r>
            <a:r>
              <a:rPr lang="en-US" dirty="0"/>
              <a:t>" that have sizes of 90 and 180, respectively. Therefore we can first set a list of these names and sizes:</a:t>
            </a:r>
          </a:p>
          <a:p>
            <a:pPr marL="0" indent="0">
              <a:buNone/>
            </a:pPr>
            <a:r>
              <a:rPr lang="en-US" dirty="0"/>
              <a:t>		</a:t>
            </a:r>
            <a:r>
              <a:rPr lang="en-US" dirty="0" err="1">
                <a:solidFill>
                  <a:srgbClr val="64B8CF"/>
                </a:solidFill>
              </a:rPr>
              <a:t>dim_names</a:t>
            </a:r>
            <a:r>
              <a:rPr lang="en-US" dirty="0">
                <a:solidFill>
                  <a:srgbClr val="64B8CF"/>
                </a:solidFill>
              </a:rPr>
              <a:t> =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a:t>
            </a:r>
            <a:br>
              <a:rPr lang="en-US" dirty="0">
                <a:solidFill>
                  <a:srgbClr val="64B8CF"/>
                </a:solidFill>
              </a:rPr>
            </a:br>
            <a:r>
              <a:rPr lang="en-US" dirty="0">
                <a:solidFill>
                  <a:srgbClr val="64B8CF"/>
                </a:solidFill>
              </a:rPr>
              <a:t>		</a:t>
            </a:r>
            <a:r>
              <a:rPr lang="en-US" dirty="0" err="1">
                <a:solidFill>
                  <a:srgbClr val="64B8CF"/>
                </a:solidFill>
              </a:rPr>
              <a:t>dim_values</a:t>
            </a:r>
            <a:r>
              <a:rPr lang="en-US" dirty="0">
                <a:solidFill>
                  <a:srgbClr val="64B8CF"/>
                </a:solidFill>
              </a:rPr>
              <a:t> = [90, 180]</a:t>
            </a:r>
          </a:p>
          <a:p>
            <a:r>
              <a:rPr lang="en-US" dirty="0"/>
              <a:t>Next, we create a new dimension using the following command:</a:t>
            </a:r>
          </a:p>
          <a:p>
            <a:pPr marL="0" indent="0">
              <a:buNone/>
            </a:pPr>
            <a:r>
              <a:rPr lang="en-US" dirty="0"/>
              <a:t>	</a:t>
            </a:r>
            <a:r>
              <a:rPr lang="en-US" dirty="0" err="1">
                <a:solidFill>
                  <a:srgbClr val="64B8CF"/>
                </a:solidFill>
              </a:rPr>
              <a:t>new_f.createDimension</a:t>
            </a:r>
            <a:r>
              <a:rPr lang="en-US" dirty="0">
                <a:solidFill>
                  <a:srgbClr val="64B8CF"/>
                </a:solidFill>
              </a:rPr>
              <a:t>(</a:t>
            </a:r>
            <a:r>
              <a:rPr lang="en-US" dirty="0" err="1">
                <a:solidFill>
                  <a:srgbClr val="64B8CF"/>
                </a:solidFill>
              </a:rPr>
              <a:t>dim_name</a:t>
            </a:r>
            <a:r>
              <a:rPr lang="en-US" dirty="0">
                <a:solidFill>
                  <a:srgbClr val="64B8CF"/>
                </a:solidFill>
              </a:rPr>
              <a:t>, </a:t>
            </a:r>
            <a:r>
              <a:rPr lang="en-US" dirty="0" err="1">
                <a:solidFill>
                  <a:srgbClr val="64B8CF"/>
                </a:solidFill>
              </a:rPr>
              <a:t>dim_value</a:t>
            </a:r>
            <a:r>
              <a:rPr lang="en-US" dirty="0">
                <a:solidFill>
                  <a:srgbClr val="64B8CF"/>
                </a:solidFill>
              </a:rPr>
              <a:t>)</a:t>
            </a:r>
          </a:p>
          <a:p>
            <a:pPr marL="0" indent="0">
              <a:buNone/>
            </a:pPr>
            <a:endParaRPr lang="en-US" dirty="0"/>
          </a:p>
          <a:p>
            <a:pPr>
              <a:buFont typeface="Wingdings" pitchFamily="2" charset="2"/>
              <a:buChar char="Ø"/>
            </a:pPr>
            <a:r>
              <a:rPr lang="en-US" b="1" i="1" dirty="0">
                <a:solidFill>
                  <a:srgbClr val="64B8CF"/>
                </a:solidFill>
              </a:rPr>
              <a:t>How can we use a loop to set up all the dimensions more elegantly?</a:t>
            </a:r>
            <a:r>
              <a:rPr lang="en-US" dirty="0"/>
              <a:t>		</a:t>
            </a:r>
          </a:p>
        </p:txBody>
      </p:sp>
    </p:spTree>
    <p:extLst>
      <p:ext uri="{BB962C8B-B14F-4D97-AF65-F5344CB8AC3E}">
        <p14:creationId xmlns:p14="http://schemas.microsoft.com/office/powerpoint/2010/main" val="210875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 </a:t>
            </a:r>
            <a:r>
              <a:rPr lang="en-US" dirty="0">
                <a:sym typeface="Wingdings" pitchFamily="2" charset="2"/>
              </a:rPr>
              <a:t> setting up the dimensions</a:t>
            </a:r>
            <a:endParaRPr lang="en-US" dirty="0"/>
          </a:p>
        </p:txBody>
      </p:sp>
      <p:pic>
        <p:nvPicPr>
          <p:cNvPr id="7" name="Content Placeholder 6">
            <a:extLst>
              <a:ext uri="{FF2B5EF4-FFF2-40B4-BE49-F238E27FC236}">
                <a16:creationId xmlns:a16="http://schemas.microsoft.com/office/drawing/2014/main" id="{CBC21BBE-29B7-0247-ACCA-E7C95DEB745A}"/>
              </a:ext>
            </a:extLst>
          </p:cNvPr>
          <p:cNvPicPr>
            <a:picLocks noGrp="1" noChangeAspect="1"/>
          </p:cNvPicPr>
          <p:nvPr>
            <p:ph idx="1"/>
          </p:nvPr>
        </p:nvPicPr>
        <p:blipFill>
          <a:blip r:embed="rId2"/>
          <a:stretch>
            <a:fillRect/>
          </a:stretch>
        </p:blipFill>
        <p:spPr>
          <a:xfrm>
            <a:off x="3551558" y="1769695"/>
            <a:ext cx="7898279" cy="1541895"/>
          </a:xfrm>
        </p:spPr>
      </p:pic>
      <p:sp>
        <p:nvSpPr>
          <p:cNvPr id="3" name="TextBox 2">
            <a:extLst>
              <a:ext uri="{FF2B5EF4-FFF2-40B4-BE49-F238E27FC236}">
                <a16:creationId xmlns:a16="http://schemas.microsoft.com/office/drawing/2014/main" id="{5CEEEB59-8252-394D-8ED8-3A78FFA1B3D9}"/>
              </a:ext>
            </a:extLst>
          </p:cNvPr>
          <p:cNvSpPr txBox="1"/>
          <p:nvPr/>
        </p:nvSpPr>
        <p:spPr>
          <a:xfrm>
            <a:off x="4433104" y="3773347"/>
            <a:ext cx="6435524" cy="1754326"/>
          </a:xfrm>
          <a:prstGeom prst="rect">
            <a:avLst/>
          </a:prstGeom>
          <a:noFill/>
        </p:spPr>
        <p:txBody>
          <a:bodyPr wrap="square" rtlCol="0">
            <a:spAutoFit/>
          </a:bodyPr>
          <a:lstStyle/>
          <a:p>
            <a:r>
              <a:rPr lang="en-US" dirty="0">
                <a:solidFill>
                  <a:srgbClr val="64B8CF"/>
                </a:solidFill>
              </a:rPr>
              <a:t>There are several ways to do this. Some from class:</a:t>
            </a:r>
          </a:p>
          <a:p>
            <a:pPr marL="285750" indent="-285750">
              <a:buFontTx/>
              <a:buChar char="-"/>
            </a:pPr>
            <a:r>
              <a:rPr lang="en-US" dirty="0">
                <a:solidFill>
                  <a:srgbClr val="64B8CF"/>
                </a:solidFill>
              </a:rPr>
              <a:t>Use a dictionary instead of two lists</a:t>
            </a:r>
          </a:p>
          <a:p>
            <a:pPr marL="285750" indent="-285750">
              <a:buFontTx/>
              <a:buChar char="-"/>
            </a:pPr>
            <a:r>
              <a:rPr lang="en-US" dirty="0">
                <a:solidFill>
                  <a:srgbClr val="64B8CF"/>
                </a:solidFill>
              </a:rPr>
              <a:t>Use other functions than enumerate (like zip)</a:t>
            </a:r>
          </a:p>
          <a:p>
            <a:pPr marL="285750" indent="-285750">
              <a:buFontTx/>
              <a:buChar char="-"/>
            </a:pPr>
            <a:r>
              <a:rPr lang="en-US" dirty="0">
                <a:solidFill>
                  <a:srgbClr val="64B8CF"/>
                </a:solidFill>
              </a:rPr>
              <a:t>You could just create a list of indices to loop over and then access the information from “</a:t>
            </a:r>
            <a:r>
              <a:rPr lang="en-US" dirty="0" err="1">
                <a:solidFill>
                  <a:srgbClr val="64B8CF"/>
                </a:solidFill>
              </a:rPr>
              <a:t>dim_names</a:t>
            </a:r>
            <a:r>
              <a:rPr lang="en-US" dirty="0">
                <a:solidFill>
                  <a:srgbClr val="64B8CF"/>
                </a:solidFill>
              </a:rPr>
              <a:t>” and “</a:t>
            </a:r>
            <a:r>
              <a:rPr lang="en-US" dirty="0" err="1">
                <a:solidFill>
                  <a:srgbClr val="64B8CF"/>
                </a:solidFill>
              </a:rPr>
              <a:t>dim_values</a:t>
            </a:r>
            <a:r>
              <a:rPr lang="en-US" dirty="0">
                <a:solidFill>
                  <a:srgbClr val="64B8CF"/>
                </a:solidFill>
              </a:rPr>
              <a:t>” using those indices…</a:t>
            </a:r>
          </a:p>
        </p:txBody>
      </p:sp>
    </p:spTree>
    <p:extLst>
      <p:ext uri="{BB962C8B-B14F-4D97-AF65-F5344CB8AC3E}">
        <p14:creationId xmlns:p14="http://schemas.microsoft.com/office/powerpoint/2010/main" val="105760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F4EA-0B95-5248-9FDE-96C509027AB8}"/>
              </a:ext>
            </a:extLst>
          </p:cNvPr>
          <p:cNvSpPr>
            <a:spLocks noGrp="1"/>
          </p:cNvSpPr>
          <p:nvPr>
            <p:ph type="title"/>
          </p:nvPr>
        </p:nvSpPr>
        <p:spPr/>
        <p:txBody>
          <a:bodyPr/>
          <a:lstStyle/>
          <a:p>
            <a:r>
              <a:rPr lang="en-US" dirty="0"/>
              <a:t>Saving data to a </a:t>
            </a:r>
            <a:r>
              <a:rPr lang="en-US" dirty="0" err="1"/>
              <a:t>netcdf</a:t>
            </a:r>
            <a:r>
              <a:rPr lang="en-US" dirty="0"/>
              <a:t> file </a:t>
            </a:r>
            <a:r>
              <a:rPr lang="en-US" dirty="0">
                <a:sym typeface="Wingdings" pitchFamily="2" charset="2"/>
              </a:rPr>
              <a:t> creating a variable</a:t>
            </a:r>
            <a:endParaRPr lang="en-US" dirty="0"/>
          </a:p>
        </p:txBody>
      </p:sp>
      <p:sp>
        <p:nvSpPr>
          <p:cNvPr id="3" name="Content Placeholder 2">
            <a:extLst>
              <a:ext uri="{FF2B5EF4-FFF2-40B4-BE49-F238E27FC236}">
                <a16:creationId xmlns:a16="http://schemas.microsoft.com/office/drawing/2014/main" id="{BD3B82E2-6FB1-9B47-B35D-F2FDDB46F62B}"/>
              </a:ext>
            </a:extLst>
          </p:cNvPr>
          <p:cNvSpPr>
            <a:spLocks noGrp="1"/>
          </p:cNvSpPr>
          <p:nvPr>
            <p:ph idx="1"/>
          </p:nvPr>
        </p:nvSpPr>
        <p:spPr>
          <a:xfrm>
            <a:off x="3869268" y="864108"/>
            <a:ext cx="7315200" cy="4601182"/>
          </a:xfrm>
        </p:spPr>
        <p:txBody>
          <a:bodyPr>
            <a:normAutofit/>
          </a:bodyPr>
          <a:lstStyle/>
          <a:p>
            <a:r>
              <a:rPr lang="en-US" dirty="0"/>
              <a:t>Now we can write the data to the </a:t>
            </a:r>
            <a:r>
              <a:rPr lang="en-US" dirty="0" err="1"/>
              <a:t>netcdf</a:t>
            </a:r>
            <a:r>
              <a:rPr lang="en-US" dirty="0"/>
              <a:t> file. </a:t>
            </a:r>
          </a:p>
          <a:p>
            <a:r>
              <a:rPr lang="en-US" dirty="0"/>
              <a:t>We do this by first creating the variable “</a:t>
            </a:r>
            <a:r>
              <a:rPr lang="en-US" dirty="0" err="1"/>
              <a:t>new_var</a:t>
            </a:r>
            <a:r>
              <a:rPr lang="en-US" dirty="0"/>
              <a:t>” with the method “</a:t>
            </a:r>
            <a:r>
              <a:rPr lang="en-US" dirty="0" err="1"/>
              <a:t>createVariable</a:t>
            </a:r>
            <a:r>
              <a:rPr lang="en-US" dirty="0"/>
              <a:t>” with its name as a string (we will call it </a:t>
            </a:r>
            <a:r>
              <a:rPr lang="en-US" dirty="0" err="1"/>
              <a:t>meanGPP</a:t>
            </a:r>
            <a:r>
              <a:rPr lang="en-US" dirty="0"/>
              <a:t>), data type, and a tuple of strings with its dimensions, e.g.:</a:t>
            </a:r>
          </a:p>
          <a:p>
            <a:pPr marL="0" indent="0">
              <a:buNone/>
            </a:pPr>
            <a:r>
              <a:rPr lang="en-US" dirty="0">
                <a:solidFill>
                  <a:srgbClr val="64B8CF"/>
                </a:solidFill>
              </a:rPr>
              <a:t>      </a:t>
            </a:r>
            <a:r>
              <a:rPr lang="en-US" dirty="0" err="1">
                <a:solidFill>
                  <a:srgbClr val="64B8CF"/>
                </a:solidFill>
              </a:rPr>
              <a:t>new_var</a:t>
            </a:r>
            <a:r>
              <a:rPr lang="en-US" dirty="0">
                <a:solidFill>
                  <a:srgbClr val="64B8CF"/>
                </a:solidFill>
              </a:rPr>
              <a:t> = </a:t>
            </a:r>
            <a:r>
              <a:rPr lang="en-US" dirty="0" err="1">
                <a:solidFill>
                  <a:srgbClr val="64B8CF"/>
                </a:solidFill>
              </a:rPr>
              <a:t>new_f.createVariable</a:t>
            </a:r>
            <a:r>
              <a:rPr lang="en-US" dirty="0">
                <a:solidFill>
                  <a:srgbClr val="64B8CF"/>
                </a:solidFill>
              </a:rPr>
              <a:t>('</a:t>
            </a:r>
            <a:r>
              <a:rPr lang="en-US" dirty="0" err="1">
                <a:solidFill>
                  <a:srgbClr val="64B8CF"/>
                </a:solidFill>
              </a:rPr>
              <a:t>meanGPP</a:t>
            </a:r>
            <a:r>
              <a:rPr lang="en-US" dirty="0">
                <a:solidFill>
                  <a:srgbClr val="64B8CF"/>
                </a:solidFill>
              </a:rPr>
              <a:t>', float,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 </a:t>
            </a:r>
            <a:r>
              <a:rPr lang="en-US" dirty="0"/>
              <a:t> </a:t>
            </a:r>
          </a:p>
          <a:p>
            <a:r>
              <a:rPr lang="en-US" dirty="0"/>
              <a:t>We can also set the fill value at this point (which is 9.969209968386869e+36):</a:t>
            </a:r>
          </a:p>
          <a:p>
            <a:pPr marL="0" indent="0" algn="ctr">
              <a:buNone/>
            </a:pPr>
            <a:r>
              <a:rPr lang="en-US" dirty="0" err="1">
                <a:solidFill>
                  <a:srgbClr val="64B8CF"/>
                </a:solidFill>
              </a:rPr>
              <a:t>new_var</a:t>
            </a:r>
            <a:r>
              <a:rPr lang="en-US" dirty="0">
                <a:solidFill>
                  <a:srgbClr val="64B8CF"/>
                </a:solidFill>
              </a:rPr>
              <a:t> = </a:t>
            </a:r>
            <a:r>
              <a:rPr lang="en-US" dirty="0" err="1">
                <a:solidFill>
                  <a:srgbClr val="64B8CF"/>
                </a:solidFill>
              </a:rPr>
              <a:t>new_f.createVariable</a:t>
            </a:r>
            <a:r>
              <a:rPr lang="en-US" dirty="0">
                <a:solidFill>
                  <a:srgbClr val="64B8CF"/>
                </a:solidFill>
              </a:rPr>
              <a:t>('</a:t>
            </a:r>
            <a:r>
              <a:rPr lang="en-US" dirty="0" err="1">
                <a:solidFill>
                  <a:srgbClr val="64B8CF"/>
                </a:solidFill>
              </a:rPr>
              <a:t>meanGPP</a:t>
            </a:r>
            <a:r>
              <a:rPr lang="en-US" dirty="0">
                <a:solidFill>
                  <a:srgbClr val="64B8CF"/>
                </a:solidFill>
              </a:rPr>
              <a:t>', float,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 </a:t>
            </a:r>
            <a:r>
              <a:rPr lang="en-US" dirty="0" err="1">
                <a:solidFill>
                  <a:srgbClr val="64B8CF"/>
                </a:solidFill>
              </a:rPr>
              <a:t>fill_value</a:t>
            </a:r>
            <a:r>
              <a:rPr lang="en-US" dirty="0">
                <a:solidFill>
                  <a:srgbClr val="64B8CF"/>
                </a:solidFill>
              </a:rPr>
              <a:t>=9.969209968386869e+36) </a:t>
            </a:r>
          </a:p>
        </p:txBody>
      </p:sp>
    </p:spTree>
    <p:extLst>
      <p:ext uri="{BB962C8B-B14F-4D97-AF65-F5344CB8AC3E}">
        <p14:creationId xmlns:p14="http://schemas.microsoft.com/office/powerpoint/2010/main" val="43603467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{5935DAB2-592F-9740-9257-184BDF08F741}tf10001124</Template>
  <TotalTime>20322</TotalTime>
  <Words>526</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Wingdings</vt:lpstr>
      <vt:lpstr>Wingdings 2</vt:lpstr>
      <vt:lpstr>Frame</vt:lpstr>
      <vt:lpstr>GEOG-G489/589 Python Programming</vt:lpstr>
      <vt:lpstr>More on masked arrays</vt:lpstr>
      <vt:lpstr>Creating masked arrays:  np.ma.masked_values(arr, value)</vt:lpstr>
      <vt:lpstr>Creating masked arrays:  np.ma.masked_where(cond, arr)</vt:lpstr>
      <vt:lpstr>np.mean with axis keyword</vt:lpstr>
      <vt:lpstr>Saving data to a new netcdf file</vt:lpstr>
      <vt:lpstr>Saving data to a new netcdf file  setting up the dimensions</vt:lpstr>
      <vt:lpstr>Saving data to a new netcdf file  setting up the dimensions</vt:lpstr>
      <vt:lpstr>Saving data to a netcdf file  creating a variable</vt:lpstr>
      <vt:lpstr>Saving data to a netcdf file  saving data to the new variable</vt:lpstr>
      <vt:lpstr>Today’s in-class exercise part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GEOG-G440/540 Python Programming</dc:title>
  <dc:creator>Microsoft Office User</dc:creator>
  <cp:lastModifiedBy>Microsoft Office User</cp:lastModifiedBy>
  <cp:revision>111</cp:revision>
  <dcterms:created xsi:type="dcterms:W3CDTF">2019-01-03T23:31:12Z</dcterms:created>
  <dcterms:modified xsi:type="dcterms:W3CDTF">2019-10-02T17:38:59Z</dcterms:modified>
</cp:coreProperties>
</file>