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27"/>
  </p:notesMasterIdLst>
  <p:sldIdLst>
    <p:sldId id="256" r:id="rId2"/>
    <p:sldId id="304" r:id="rId3"/>
    <p:sldId id="293" r:id="rId4"/>
    <p:sldId id="263" r:id="rId5"/>
    <p:sldId id="262" r:id="rId6"/>
    <p:sldId id="296" r:id="rId7"/>
    <p:sldId id="264" r:id="rId8"/>
    <p:sldId id="295" r:id="rId9"/>
    <p:sldId id="305" r:id="rId10"/>
    <p:sldId id="307" r:id="rId11"/>
    <p:sldId id="306" r:id="rId12"/>
    <p:sldId id="294" r:id="rId13"/>
    <p:sldId id="297" r:id="rId14"/>
    <p:sldId id="298" r:id="rId15"/>
    <p:sldId id="301" r:id="rId16"/>
    <p:sldId id="299" r:id="rId17"/>
    <p:sldId id="300" r:id="rId18"/>
    <p:sldId id="303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7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/>
              <a:t>Loops (and extra Pandas)</a:t>
            </a:r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B4A2-F8C8-0D41-B2C3-0A4EF90D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use NumPy functions with pandas series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8ACD-023E-134B-A0D2-585D491F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0E334-5DF6-BA48-B852-F1A3EE52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26" y="1946031"/>
            <a:ext cx="7958599" cy="2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1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2816-1786-EB40-8AA2-1CC503F1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values to a NumPy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6E5FE-95B7-EB47-B8DB-9B62ACD7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58" y="1594339"/>
            <a:ext cx="7984904" cy="33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3E0-65BC-AF41-8D10-BAD0163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i="1" dirty="0"/>
              <a:t>for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44F9C-32E8-5040-A7B0-C8FBA5CFA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571" y="0"/>
            <a:ext cx="4815486" cy="6717323"/>
          </a:xfrm>
        </p:spPr>
      </p:pic>
    </p:spTree>
    <p:extLst>
      <p:ext uri="{BB962C8B-B14F-4D97-AF65-F5344CB8AC3E}">
        <p14:creationId xmlns:p14="http://schemas.microsoft.com/office/powerpoint/2010/main" val="96327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3E0-65BC-AF41-8D10-BAD0163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 dirty="0">
                <a:sym typeface="Wingdings" pitchFamily="2" charset="2"/>
              </a:rPr>
              <a:t> example with string lists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4C2B81-2634-C843-8769-270DC1BFD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507" y="2249969"/>
            <a:ext cx="7315200" cy="2348917"/>
          </a:xfrm>
        </p:spPr>
      </p:pic>
    </p:spTree>
    <p:extLst>
      <p:ext uri="{BB962C8B-B14F-4D97-AF65-F5344CB8AC3E}">
        <p14:creationId xmlns:p14="http://schemas.microsoft.com/office/powerpoint/2010/main" val="289634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3E0-65BC-AF41-8D10-BAD0163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 dirty="0">
                <a:sym typeface="Wingdings" pitchFamily="2" charset="2"/>
              </a:rPr>
              <a:t> enumerating string lists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3BB1C-F374-7545-ADFF-0817C8E6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211" y="1010820"/>
            <a:ext cx="5561174" cy="50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3E0-65BC-AF41-8D10-BAD0163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 dirty="0">
                <a:sym typeface="Wingdings" pitchFamily="2" charset="2"/>
              </a:rPr>
              <a:t> enumerating string lists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6BD39-AA80-9342-9BBD-88CF6BA1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74" y="1680318"/>
            <a:ext cx="7159255" cy="29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lists for looping </a:t>
            </a:r>
            <a:r>
              <a:rPr lang="en-US" dirty="0">
                <a:sym typeface="Wingdings" pitchFamily="2" charset="2"/>
              </a:rPr>
              <a:t> using the glob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5421-ED75-2743-90E0-889BE96C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30230"/>
          </a:xfrm>
        </p:spPr>
        <p:txBody>
          <a:bodyPr/>
          <a:lstStyle/>
          <a:p>
            <a:r>
              <a:rPr lang="en-US" dirty="0"/>
              <a:t>Using the glob library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32E75-86C4-1D4F-9D6F-F680A96B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07" y="2174899"/>
            <a:ext cx="8322732" cy="30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1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lists for looping </a:t>
            </a:r>
            <a:r>
              <a:rPr lang="en-US" dirty="0">
                <a:sym typeface="Wingdings" pitchFamily="2" charset="2"/>
              </a:rPr>
              <a:t> using the glob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5421-ED75-2743-90E0-889BE96C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30230"/>
          </a:xfrm>
        </p:spPr>
        <p:txBody>
          <a:bodyPr/>
          <a:lstStyle/>
          <a:p>
            <a:r>
              <a:rPr lang="en-US" dirty="0"/>
              <a:t>Using the glob library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A0567-19FE-E744-8BE1-21C97E60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118" y="1881378"/>
            <a:ext cx="6921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9CF7-0E64-364F-9A5E-6BCFEEBB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elegant and efficient code using for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B0B40-23FB-9946-A5D8-B85ABE539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169" y="844059"/>
            <a:ext cx="7315200" cy="4880961"/>
          </a:xfrm>
        </p:spPr>
      </p:pic>
    </p:spTree>
    <p:extLst>
      <p:ext uri="{BB962C8B-B14F-4D97-AF65-F5344CB8AC3E}">
        <p14:creationId xmlns:p14="http://schemas.microsoft.com/office/powerpoint/2010/main" val="402744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9CF7-0E64-364F-9A5E-6BCFEEBB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elegant and efficient code using for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62048-119F-8144-8376-D78331064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77" y="711655"/>
            <a:ext cx="7315200" cy="4862456"/>
          </a:xfrm>
        </p:spPr>
      </p:pic>
    </p:spTree>
    <p:extLst>
      <p:ext uri="{BB962C8B-B14F-4D97-AF65-F5344CB8AC3E}">
        <p14:creationId xmlns:p14="http://schemas.microsoft.com/office/powerpoint/2010/main" val="3678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3904-FF40-E64C-AA18-D10AA0BF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column and row (index)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C2C3-CB7F-0642-8AD3-DC3E5E23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5A063-FE79-9246-9246-7CD4986D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51" y="1506415"/>
            <a:ext cx="7930661" cy="38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9CF7-0E64-364F-9A5E-6BCFEEBB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elegant and efficient code using for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3F655B-3F51-6F4E-BC06-8858204F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962" y="863600"/>
            <a:ext cx="7188752" cy="5121275"/>
          </a:xfrm>
        </p:spPr>
      </p:pic>
    </p:spTree>
    <p:extLst>
      <p:ext uri="{BB962C8B-B14F-4D97-AF65-F5344CB8AC3E}">
        <p14:creationId xmlns:p14="http://schemas.microsoft.com/office/powerpoint/2010/main" val="373440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945B-383A-8246-9293-4A7A85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within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E38E1-91E8-BE46-9D4E-796D7822C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577" y="896937"/>
            <a:ext cx="7086600" cy="4445000"/>
          </a:xfrm>
        </p:spPr>
      </p:pic>
    </p:spTree>
    <p:extLst>
      <p:ext uri="{BB962C8B-B14F-4D97-AF65-F5344CB8AC3E}">
        <p14:creationId xmlns:p14="http://schemas.microsoft.com/office/powerpoint/2010/main" val="113550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0B28-7057-0944-A96F-C72098C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information outside the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6D37C-6E19-7142-BFBB-EA42A18C5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309960"/>
            <a:ext cx="7315200" cy="2228554"/>
          </a:xfrm>
        </p:spPr>
      </p:pic>
    </p:spTree>
    <p:extLst>
      <p:ext uri="{BB962C8B-B14F-4D97-AF65-F5344CB8AC3E}">
        <p14:creationId xmlns:p14="http://schemas.microsoft.com/office/powerpoint/2010/main" val="85673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0B28-7057-0944-A96F-C72098C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information outside the loop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4EE77C-4886-BB44-AD55-17F50279E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677660"/>
            <a:ext cx="7315200" cy="1493154"/>
          </a:xfrm>
        </p:spPr>
      </p:pic>
    </p:spTree>
    <p:extLst>
      <p:ext uri="{BB962C8B-B14F-4D97-AF65-F5344CB8AC3E}">
        <p14:creationId xmlns:p14="http://schemas.microsoft.com/office/powerpoint/2010/main" val="41828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0B28-7057-0944-A96F-C72098C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information outside the loop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CDAD1F-1EC3-F347-94D8-45596F2A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944" y="722923"/>
            <a:ext cx="6350787" cy="5121275"/>
          </a:xfrm>
        </p:spPr>
      </p:pic>
    </p:spTree>
    <p:extLst>
      <p:ext uri="{BB962C8B-B14F-4D97-AF65-F5344CB8AC3E}">
        <p14:creationId xmlns:p14="http://schemas.microsoft.com/office/powerpoint/2010/main" val="163895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01D4-74E2-5D47-BBC9-FE3923AB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F25F-3616-3C4A-8794-549E18E9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Dowload</a:t>
            </a:r>
            <a:r>
              <a:rPr lang="en-US" dirty="0"/>
              <a:t> </a:t>
            </a:r>
            <a:r>
              <a:rPr lang="en-US" dirty="0" err="1"/>
              <a:t>data.zip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it should contain all 4 files for the 4 </a:t>
            </a:r>
            <a:r>
              <a:rPr lang="en-US" dirty="0" err="1">
                <a:sym typeface="Wingdings" pitchFamily="2" charset="2"/>
              </a:rPr>
              <a:t>Ameriflux</a:t>
            </a:r>
            <a:r>
              <a:rPr lang="en-US" dirty="0">
                <a:sym typeface="Wingdings" pitchFamily="2" charset="2"/>
              </a:rPr>
              <a:t> sites</a:t>
            </a:r>
          </a:p>
          <a:p>
            <a:r>
              <a:rPr lang="en-US" dirty="0">
                <a:sym typeface="Wingdings" pitchFamily="2" charset="2"/>
              </a:rPr>
              <a:t>Using what we have learned today in class, create a list of the files using glob</a:t>
            </a:r>
          </a:p>
          <a:p>
            <a:r>
              <a:rPr lang="en-US" dirty="0">
                <a:sym typeface="Wingdings" pitchFamily="2" charset="2"/>
              </a:rPr>
              <a:t>Then loop over the files and…</a:t>
            </a:r>
          </a:p>
          <a:p>
            <a:r>
              <a:rPr lang="en-US" dirty="0">
                <a:sym typeface="Wingdings" pitchFamily="2" charset="2"/>
              </a:rPr>
              <a:t>Print the simple descriptive statistics for each site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Still within the loop, calculate (and save to a NumPy array) the total precipitation (column “P”) for each site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Wingdings" pitchFamily="2" charset="2"/>
              </a:rPr>
              <a:t>Which </a:t>
            </a:r>
            <a:r>
              <a:rPr lang="en-US" i="1" dirty="0" err="1">
                <a:sym typeface="Wingdings" pitchFamily="2" charset="2"/>
              </a:rPr>
              <a:t>numpy</a:t>
            </a:r>
            <a:r>
              <a:rPr lang="en-US" i="1" dirty="0">
                <a:sym typeface="Wingdings" pitchFamily="2" charset="2"/>
              </a:rPr>
              <a:t> command will we use for this?</a:t>
            </a:r>
            <a:endParaRPr lang="en-US" dirty="0">
              <a:sym typeface="Wingdings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Outside the loop, print out your total precipitation results for all sites.</a:t>
            </a:r>
          </a:p>
          <a:p>
            <a:pPr marL="502920" lvl="1" indent="0">
              <a:buNone/>
            </a:pPr>
            <a:endParaRPr lang="en-US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03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BA8-1A92-EA41-AB11-D474CEF5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index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D1510-B462-7F48-882A-564AD321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EEDE2-52D8-AE4A-A452-33180AC3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71" y="873252"/>
            <a:ext cx="7938022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16-89D5-6A46-8EFF-15750815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recap: indexing by columns and row slices using square brackets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9FB97-4B93-F046-846E-16420AE40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325" y="5328515"/>
            <a:ext cx="3427168" cy="13263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D1568-E0EE-5547-83A8-D0525404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25" y="301715"/>
            <a:ext cx="6687277" cy="502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378291-2FD3-8641-BF73-BEC87F7BCEEB}"/>
              </a:ext>
            </a:extLst>
          </p:cNvPr>
          <p:cNvSpPr txBox="1"/>
          <p:nvPr/>
        </p:nvSpPr>
        <p:spPr>
          <a:xfrm>
            <a:off x="7735960" y="2815115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Slice of rows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EB5C4-BFD6-9543-B51E-D61E74F60B42}"/>
              </a:ext>
            </a:extLst>
          </p:cNvPr>
          <p:cNvSpPr txBox="1"/>
          <p:nvPr/>
        </p:nvSpPr>
        <p:spPr>
          <a:xfrm>
            <a:off x="7735960" y="4443046"/>
            <a:ext cx="34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Slice of rows for “TA”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E873E-7190-774D-B910-2B5A320EBE22}"/>
              </a:ext>
            </a:extLst>
          </p:cNvPr>
          <p:cNvSpPr txBox="1"/>
          <p:nvPr/>
        </p:nvSpPr>
        <p:spPr>
          <a:xfrm>
            <a:off x="7346858" y="5405393"/>
            <a:ext cx="277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135562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16-89D5-6A46-8EFF-15750815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indexing by specific row and column labels </a:t>
            </a:r>
            <a:r>
              <a:rPr lang="en-US"/>
              <a:t>with loc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AA802-ED48-1449-95E1-467BC4FB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466" y="1542456"/>
            <a:ext cx="6852297" cy="3207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917FA-8457-0140-9CB7-F29E1F8E6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09"/>
          <a:stretch/>
        </p:blipFill>
        <p:spPr>
          <a:xfrm>
            <a:off x="3879466" y="45207"/>
            <a:ext cx="5545016" cy="1160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45351-DEF1-A949-856F-BE7EED6F17C4}"/>
              </a:ext>
            </a:extLst>
          </p:cNvPr>
          <p:cNvSpPr txBox="1"/>
          <p:nvPr/>
        </p:nvSpPr>
        <p:spPr>
          <a:xfrm>
            <a:off x="7222520" y="1389339"/>
            <a:ext cx="33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1</a:t>
            </a:r>
            <a:r>
              <a:rPr lang="en-US" b="1" baseline="30000" dirty="0">
                <a:solidFill>
                  <a:schemeClr val="accent3"/>
                </a:solidFill>
              </a:rPr>
              <a:t>st</a:t>
            </a:r>
            <a:r>
              <a:rPr lang="en-US" b="1" dirty="0">
                <a:solidFill>
                  <a:schemeClr val="accent3"/>
                </a:solidFill>
              </a:rPr>
              <a:t>, 4</a:t>
            </a:r>
            <a:r>
              <a:rPr lang="en-US" b="1" baseline="30000" dirty="0">
                <a:solidFill>
                  <a:schemeClr val="accent3"/>
                </a:solidFill>
              </a:rPr>
              <a:t>th</a:t>
            </a:r>
            <a:r>
              <a:rPr lang="en-US" b="1" dirty="0">
                <a:solidFill>
                  <a:schemeClr val="accent3"/>
                </a:solidFill>
              </a:rPr>
              <a:t> and 5</a:t>
            </a:r>
            <a:r>
              <a:rPr lang="en-US" b="1" baseline="30000" dirty="0">
                <a:solidFill>
                  <a:schemeClr val="accent3"/>
                </a:solidFill>
              </a:rPr>
              <a:t>th</a:t>
            </a:r>
            <a:r>
              <a:rPr lang="en-US" b="1" dirty="0">
                <a:solidFill>
                  <a:schemeClr val="accent3"/>
                </a:solidFill>
              </a:rPr>
              <a:t> rows </a:t>
            </a:r>
            <a:r>
              <a:rPr lang="en-US" b="1" dirty="0">
                <a:solidFill>
                  <a:schemeClr val="accent3"/>
                </a:solidFill>
                <a:sym typeface="Wingdings" pitchFamily="2" charset="2"/>
              </a:rPr>
              <a:t> all columns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A3B11-E91D-DF48-8362-32C9AC69D71D}"/>
              </a:ext>
            </a:extLst>
          </p:cNvPr>
          <p:cNvSpPr txBox="1"/>
          <p:nvPr/>
        </p:nvSpPr>
        <p:spPr>
          <a:xfrm>
            <a:off x="7379531" y="3927535"/>
            <a:ext cx="31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specific rows and columns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742B12-05B9-A344-8B81-F1E030BE9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466" y="4824209"/>
            <a:ext cx="3856555" cy="1661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48A25-CF5A-4241-A51C-788666965B18}"/>
              </a:ext>
            </a:extLst>
          </p:cNvPr>
          <p:cNvSpPr txBox="1"/>
          <p:nvPr/>
        </p:nvSpPr>
        <p:spPr>
          <a:xfrm>
            <a:off x="7010882" y="5401854"/>
            <a:ext cx="31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all rows for specific columns</a:t>
            </a:r>
          </a:p>
        </p:txBody>
      </p:sp>
    </p:spTree>
    <p:extLst>
      <p:ext uri="{BB962C8B-B14F-4D97-AF65-F5344CB8AC3E}">
        <p14:creationId xmlns:p14="http://schemas.microsoft.com/office/powerpoint/2010/main" val="313743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16-89D5-6A46-8EFF-15750815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indexing by specific row and column labels with </a:t>
            </a:r>
            <a:r>
              <a:rPr lang="en-US" dirty="0" err="1"/>
              <a:t>iloc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DC3076-D704-1248-8914-7A7994F4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784" y="1123837"/>
            <a:ext cx="7315200" cy="39615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48A25-CF5A-4241-A51C-788666965B18}"/>
              </a:ext>
            </a:extLst>
          </p:cNvPr>
          <p:cNvSpPr txBox="1"/>
          <p:nvPr/>
        </p:nvSpPr>
        <p:spPr>
          <a:xfrm>
            <a:off x="7643928" y="4762253"/>
            <a:ext cx="31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Selecting specific rows and columns just by their index</a:t>
            </a:r>
          </a:p>
        </p:txBody>
      </p:sp>
    </p:spTree>
    <p:extLst>
      <p:ext uri="{BB962C8B-B14F-4D97-AF65-F5344CB8AC3E}">
        <p14:creationId xmlns:p14="http://schemas.microsoft.com/office/powerpoint/2010/main" val="407902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16-89D5-6A46-8EFF-15750815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Pandas: indexing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EEF20-1B65-4E47-8FDE-4A5AAC6E448B}"/>
              </a:ext>
            </a:extLst>
          </p:cNvPr>
          <p:cNvSpPr txBox="1"/>
          <p:nvPr/>
        </p:nvSpPr>
        <p:spPr>
          <a:xfrm>
            <a:off x="3568805" y="1046816"/>
            <a:ext cx="837027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Square brackets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Column access:    </a:t>
            </a:r>
            <a:r>
              <a:rPr lang="en-US" dirty="0" err="1">
                <a:solidFill>
                  <a:schemeClr val="accent1"/>
                </a:solidFill>
              </a:rPr>
              <a:t>data_df</a:t>
            </a:r>
            <a:r>
              <a:rPr lang="en-US" dirty="0">
                <a:solidFill>
                  <a:schemeClr val="accent1"/>
                </a:solidFill>
              </a:rPr>
              <a:t>[[“TA”, “VPD”]]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access only through slicing:   </a:t>
            </a:r>
            <a:r>
              <a:rPr lang="en-US" dirty="0" err="1">
                <a:solidFill>
                  <a:schemeClr val="accent1"/>
                </a:solidFill>
              </a:rPr>
              <a:t>data_df</a:t>
            </a:r>
            <a:r>
              <a:rPr lang="en-US" dirty="0">
                <a:solidFill>
                  <a:schemeClr val="accent1"/>
                </a:solidFill>
              </a:rPr>
              <a:t>[1:4]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loc (label-based)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Column access:    </a:t>
            </a:r>
            <a:r>
              <a:rPr lang="en-US" dirty="0" err="1">
                <a:solidFill>
                  <a:schemeClr val="accent1"/>
                </a:solidFill>
              </a:rPr>
              <a:t>data_df.loc</a:t>
            </a:r>
            <a:r>
              <a:rPr lang="en-US" dirty="0">
                <a:solidFill>
                  <a:schemeClr val="accent1"/>
                </a:solidFill>
              </a:rPr>
              <a:t>[:, [“TA”, “VPD”}]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access:    </a:t>
            </a:r>
            <a:r>
              <a:rPr lang="en-US" dirty="0" err="1">
                <a:solidFill>
                  <a:schemeClr val="accent1"/>
                </a:solidFill>
              </a:rPr>
              <a:t>data_df</a:t>
            </a:r>
            <a:r>
              <a:rPr lang="en-US" dirty="0">
                <a:solidFill>
                  <a:schemeClr val="accent1"/>
                </a:solidFill>
              </a:rPr>
              <a:t>[[“1000”, “1003”, “1010”]]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&amp; Column access:    </a:t>
            </a:r>
            <a:r>
              <a:rPr lang="en-US" dirty="0" err="1">
                <a:solidFill>
                  <a:schemeClr val="accent1"/>
                </a:solidFill>
              </a:rPr>
              <a:t>data_df.loc</a:t>
            </a:r>
            <a:r>
              <a:rPr lang="en-US" dirty="0">
                <a:solidFill>
                  <a:schemeClr val="accent1"/>
                </a:solidFill>
              </a:rPr>
              <a:t>[[“1000”, “1003”, “1010”], [“TA”, “VPD”]]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iloc</a:t>
            </a:r>
            <a:r>
              <a:rPr lang="en-US" dirty="0">
                <a:solidFill>
                  <a:schemeClr val="accent1"/>
                </a:solidFill>
              </a:rPr>
              <a:t> (index-based)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Column access:    </a:t>
            </a:r>
            <a:r>
              <a:rPr lang="en-US" dirty="0" err="1">
                <a:solidFill>
                  <a:schemeClr val="accent1"/>
                </a:solidFill>
              </a:rPr>
              <a:t>data_df.loc</a:t>
            </a:r>
            <a:r>
              <a:rPr lang="en-US" dirty="0">
                <a:solidFill>
                  <a:schemeClr val="accent1"/>
                </a:solidFill>
              </a:rPr>
              <a:t>[:, [1, 8}]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access:    </a:t>
            </a:r>
            <a:r>
              <a:rPr lang="en-US" dirty="0" err="1">
                <a:solidFill>
                  <a:schemeClr val="accent1"/>
                </a:solidFill>
              </a:rPr>
              <a:t>data_df</a:t>
            </a:r>
            <a:r>
              <a:rPr lang="en-US" dirty="0">
                <a:solidFill>
                  <a:schemeClr val="accent1"/>
                </a:solidFill>
              </a:rPr>
              <a:t>[[0, 3, 10]]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Row &amp; Column access:    </a:t>
            </a:r>
            <a:r>
              <a:rPr lang="en-US" dirty="0" err="1">
                <a:solidFill>
                  <a:schemeClr val="accent1"/>
                </a:solidFill>
              </a:rPr>
              <a:t>data_df.loc</a:t>
            </a:r>
            <a:r>
              <a:rPr lang="en-US" dirty="0">
                <a:solidFill>
                  <a:schemeClr val="accent1"/>
                </a:solidFill>
              </a:rPr>
              <a:t>[[0, 3, 10], [1, 8]]</a:t>
            </a:r>
          </a:p>
        </p:txBody>
      </p:sp>
    </p:spTree>
    <p:extLst>
      <p:ext uri="{BB962C8B-B14F-4D97-AF65-F5344CB8AC3E}">
        <p14:creationId xmlns:p14="http://schemas.microsoft.com/office/powerpoint/2010/main" val="261997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895A-DAB9-7B4E-9420-967EEA10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saving to a new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A5680-8A1B-0D42-9603-A2D6C06C0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831" y="2489771"/>
            <a:ext cx="8084772" cy="1625029"/>
          </a:xfrm>
        </p:spPr>
      </p:pic>
    </p:spTree>
    <p:extLst>
      <p:ext uri="{BB962C8B-B14F-4D97-AF65-F5344CB8AC3E}">
        <p14:creationId xmlns:p14="http://schemas.microsoft.com/office/powerpoint/2010/main" val="26375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B160-DC5C-C84C-9B99-D8BB5371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statistics with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D1981-BA03-9746-A7EF-15158B5F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03" y="4412273"/>
            <a:ext cx="54483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D637C-38EE-7241-879B-C828B50D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989" y="873493"/>
            <a:ext cx="7549662" cy="29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12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19106</TotalTime>
  <Words>467</Words>
  <Application>Microsoft Macintosh PowerPoint</Application>
  <PresentationFormat>Widescreen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 2</vt:lpstr>
      <vt:lpstr>Frame</vt:lpstr>
      <vt:lpstr>GEOG-G489/589 Python Programming</vt:lpstr>
      <vt:lpstr>Accessing the column and row (index) names</vt:lpstr>
      <vt:lpstr>Changing the index values</vt:lpstr>
      <vt:lpstr>Pandas recap: indexing by columns and row slices using square brackets</vt:lpstr>
      <vt:lpstr>Pandas: indexing by specific row and column labels with loc</vt:lpstr>
      <vt:lpstr>Pandas: indexing by specific row and column labels with iloc</vt:lpstr>
      <vt:lpstr>Pandas: indexing</vt:lpstr>
      <vt:lpstr>Recap: saving to a new variable</vt:lpstr>
      <vt:lpstr>Simple statistics with pandas</vt:lpstr>
      <vt:lpstr>You can also use NumPy functions with pandas series </vt:lpstr>
      <vt:lpstr>Saving values to a NumPy array</vt:lpstr>
      <vt:lpstr>LOOPS: for loop</vt:lpstr>
      <vt:lpstr>LOOPS: for loop  example with string lists</vt:lpstr>
      <vt:lpstr>LOOPS: for loop  enumerating string lists</vt:lpstr>
      <vt:lpstr>LOOPS: for loop  enumerating string lists</vt:lpstr>
      <vt:lpstr>Return to lists for looping  using the glob function</vt:lpstr>
      <vt:lpstr>Return to lists for looping  using the glob function</vt:lpstr>
      <vt:lpstr>Creating elegant and efficient code using for loops</vt:lpstr>
      <vt:lpstr>Creating elegant and efficient code using for loops</vt:lpstr>
      <vt:lpstr>Creating elegant and efficient code using for loops</vt:lpstr>
      <vt:lpstr>Loops within loops</vt:lpstr>
      <vt:lpstr>Saving information outside the loop</vt:lpstr>
      <vt:lpstr>Saving information outside the loop</vt:lpstr>
      <vt:lpstr>Saving information outside the loop</vt:lpstr>
      <vt:lpstr>Today’s 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75</cp:revision>
  <dcterms:created xsi:type="dcterms:W3CDTF">2019-01-03T23:31:12Z</dcterms:created>
  <dcterms:modified xsi:type="dcterms:W3CDTF">2019-09-16T14:54:44Z</dcterms:modified>
</cp:coreProperties>
</file>