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312" r:id="rId4"/>
    <p:sldId id="320" r:id="rId5"/>
    <p:sldId id="311" r:id="rId6"/>
    <p:sldId id="313" r:id="rId7"/>
    <p:sldId id="318" r:id="rId8"/>
    <p:sldId id="314" r:id="rId9"/>
    <p:sldId id="315" r:id="rId10"/>
    <p:sldId id="319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E1B"/>
    <a:srgbClr val="8E2AB6"/>
    <a:srgbClr val="EBD8D3"/>
    <a:srgbClr val="D3E6EB"/>
    <a:srgbClr val="D5E7EC"/>
    <a:srgbClr val="2998B7"/>
    <a:srgbClr val="2A98B6"/>
    <a:srgbClr val="B7DBE5"/>
    <a:srgbClr val="92ACB3"/>
    <a:srgbClr val="DE7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9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16" y="2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C040-2B72-C94F-BEFA-F120DC6DF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4ED2A-0778-9A47-958E-9BD9DD93F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 Narrow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701B-90FA-1E4C-AE89-40E34C9E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3C77-462A-634A-9F16-377A81F6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EBA1-FB57-D747-A961-2D7A676B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3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C9BB-E008-F04D-A2C0-E916CFCE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788FF-F1A3-044D-9AC2-E84B2D62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3F3B-BEE8-BD4A-BD13-54DB7FC4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83C3-5873-8B4B-A1E5-45F04650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0F90-79B2-0A42-8EE3-2E53A7E1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55FA5-EF29-B24C-BD1C-FEF9229A6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591AC-F188-064D-B381-ADE40B20E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C308-0F1C-6844-8CD2-4B33D8F3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3FFB-76F5-9F4E-96AC-2177FDDD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8C49-1A2E-6344-A35A-53734F6F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ECDA-5168-0340-9124-F9629C589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cap="none" spc="0" baseline="0">
                <a:solidFill>
                  <a:srgbClr val="2A98B6"/>
                </a:solidFill>
                <a:latin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B60F-5585-5445-86B1-292B49F1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50" baseline="0">
                <a:latin typeface="Arial Narrow" panose="020B0604020202020204" pitchFamily="34" charset="0"/>
              </a:defRPr>
            </a:lvl1pPr>
            <a:lvl2pPr>
              <a:defRPr spc="50" baseline="0">
                <a:latin typeface="Arial Narrow" panose="020B0604020202020204" pitchFamily="34" charset="0"/>
              </a:defRPr>
            </a:lvl2pPr>
            <a:lvl3pPr>
              <a:defRPr spc="50" baseline="0">
                <a:latin typeface="Arial Narrow" panose="020B0604020202020204" pitchFamily="34" charset="0"/>
              </a:defRPr>
            </a:lvl3pPr>
            <a:lvl4pPr>
              <a:defRPr spc="50" baseline="0">
                <a:latin typeface="Arial Narrow" panose="020B0604020202020204" pitchFamily="34" charset="0"/>
              </a:defRPr>
            </a:lvl4pPr>
            <a:lvl5pPr>
              <a:defRPr spc="50" baseline="0">
                <a:latin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0167-534A-D944-B4AC-3806CC94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7CC2-982A-3B4E-AC12-80D1E9D8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8F12-75DA-FC44-8920-D2B5879F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F01A-BF86-9A49-9438-0DA7CC68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15D8-2019-FF47-B284-DFE54FAB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60BB-F7EC-414F-9252-4DC37F09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31DC-0ACB-1645-8A0C-C7A0204F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F43F-A364-DF4A-AA88-B0AEB681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A78F-32F9-AC46-9E5D-B2484BF1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D3E6-A7E6-6B4E-A534-77C404F79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A36D6-DD85-6945-8249-9F8A9CC1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6A1FF-3362-424F-B299-7010BB9D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383D0-C758-014F-894D-2DB5C9A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8846C-0F1F-0F40-A29C-AD0F753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73D4-A309-5240-87C8-93BC9737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050D7-DB60-C14B-9434-8310B1FF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16FC-3FCD-7B4D-B495-E3385DA9C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28D3E-D566-CD4A-A1A2-814FDF824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6F011-E87C-674D-925C-6363A55F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70F44-3ACB-394F-9718-1164A4CB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D7A97-3A9D-0A45-A9B3-86ED773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65FE-A805-2844-BCDF-0077F1B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843C-7F4C-424F-AA7E-52739BE2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378C7-0833-7641-8EA8-7D1DA44F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93118-2C4F-DA44-BDB6-AB8D14CA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E757B-5198-1042-9736-E4D72E76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63C34-82C4-F445-A761-370D69FE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02098-7534-B442-BC37-E1A1D9AB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1DD13-3F30-D144-8374-1F3BD8B9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1F82-D203-2447-B6DC-0D771D78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6105-13D3-AF4E-83B2-5ED0891C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C55EB-CA3E-0D4A-811C-B06B4BFC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9BE2-9F93-C54F-93AC-AAAC48BF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BAF0B-D2D0-C349-8686-A0CB8B72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04A99-3AAF-2945-B586-0A1C4239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3381-EFAF-0248-BCDD-539E8291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4FC0F-7604-9843-84D1-79AE09F02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9CEC5-394F-874C-9FF9-BD87537A3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89C0-9A81-774B-9232-76BA9D18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213C-3C47-CF49-B1D8-8CFDEB93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7FBC0-CC47-8541-A146-622ADDBB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D915A-DAE6-5B4C-B234-FE0801D0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58BB7-08D1-6549-8612-BB6748ED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0BD5-96B5-874A-8D92-877264E06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BD8C-3636-7E44-9172-A6A00B0EFAB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DDF1-31A7-8D4F-8157-38CCF8BFD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39D5-EC82-BE4D-A29D-84A64B731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7885-B7CC-A549-AAA7-E8FCA1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spc="0" baseline="0">
          <a:solidFill>
            <a:srgbClr val="2A98B6"/>
          </a:solidFill>
          <a:latin typeface="Arial Narrow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spc="50" baseline="0">
          <a:solidFill>
            <a:schemeClr val="tx1"/>
          </a:solidFill>
          <a:latin typeface="Arial Narrow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 spc="50" baseline="0">
          <a:solidFill>
            <a:schemeClr val="tx1"/>
          </a:solidFill>
          <a:latin typeface="Arial Narrow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spc="50" baseline="0">
          <a:solidFill>
            <a:schemeClr val="tx1"/>
          </a:solidFill>
          <a:latin typeface="Arial Narrow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 spc="50" baseline="0">
          <a:solidFill>
            <a:schemeClr val="tx1"/>
          </a:solidFill>
          <a:latin typeface="Arial Narrow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 spc="50" baseline="0">
          <a:solidFill>
            <a:schemeClr val="tx1"/>
          </a:solidFill>
          <a:latin typeface="Arial Narrow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commons.wikimedia.org/wiki/File:Ferrite_core_memory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6B7F-2A5B-8B4B-8900-AB5189399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2387600"/>
          </a:xfrm>
        </p:spPr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6DF2-F3C0-1446-90D6-2C20F2C1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How to control access to resources?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C1DA1-E702-857E-EC75-1657E3B06269}"/>
              </a:ext>
            </a:extLst>
          </p:cNvPr>
          <p:cNvSpPr txBox="1"/>
          <p:nvPr/>
        </p:nvSpPr>
        <p:spPr>
          <a:xfrm>
            <a:off x="10467785" y="6119336"/>
            <a:ext cx="1724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Matthew </a:t>
            </a:r>
            <a:r>
              <a:rPr lang="en-US" sz="1400" dirty="0" err="1"/>
              <a:t>Tancreti</a:t>
            </a:r>
            <a:endParaRPr lang="en-US" sz="1400" dirty="0"/>
          </a:p>
          <a:p>
            <a:r>
              <a:rPr lang="en-US" sz="1400" dirty="0"/>
              <a:t>For COM S 352</a:t>
            </a:r>
          </a:p>
          <a:p>
            <a:r>
              <a:rPr lang="en-US" sz="1400" dirty="0"/>
              <a:t>Iowa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66965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1CC9-AFBC-AD8F-2B93-6740D140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5B7A-35F4-9703-7489-BA3D40D75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5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53E1B"/>
                </a:solidFill>
              </a:rPr>
              <a:t>capability</a:t>
            </a:r>
            <a:r>
              <a:rPr lang="en-US" dirty="0"/>
              <a:t> is a tuple of (subject, object, access mode), for example: (User W, Printer, Write)</a:t>
            </a:r>
          </a:p>
          <a:p>
            <a:endParaRPr lang="en-US" dirty="0"/>
          </a:p>
          <a:p>
            <a:r>
              <a:rPr lang="en-US" dirty="0"/>
              <a:t>Capabilities are like tickets some OSes uses to keep track of what processes are allowed to 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EA67-987B-93A8-9BD8-CEC4634E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151" y="3949609"/>
            <a:ext cx="5084869" cy="290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D465-0EC4-8544-AA2B-AC380C9B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CE211-3ACE-2C48-8439-952F340A1948}"/>
              </a:ext>
            </a:extLst>
          </p:cNvPr>
          <p:cNvSpPr txBox="1"/>
          <p:nvPr/>
        </p:nvSpPr>
        <p:spPr>
          <a:xfrm>
            <a:off x="8359026" y="5701063"/>
            <a:ext cx="1202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Padlock </a:t>
            </a:r>
            <a:r>
              <a:rPr lang="en-US" sz="1000" i="1" dirty="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[source]</a:t>
            </a:r>
            <a:endParaRPr lang="en-US" sz="10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9EED5E-8462-8B4A-9E5D-C0B7D8710B0D}"/>
              </a:ext>
            </a:extLst>
          </p:cNvPr>
          <p:cNvGrpSpPr/>
          <p:nvPr/>
        </p:nvGrpSpPr>
        <p:grpSpPr>
          <a:xfrm>
            <a:off x="1025144" y="4787201"/>
            <a:ext cx="6152895" cy="938054"/>
            <a:chOff x="0" y="1746"/>
            <a:chExt cx="2535670" cy="115258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8876066-54BE-E748-82DC-51C62E5401D0}"/>
                </a:ext>
              </a:extLst>
            </p:cNvPr>
            <p:cNvSpPr/>
            <p:nvPr/>
          </p:nvSpPr>
          <p:spPr>
            <a:xfrm>
              <a:off x="0" y="1746"/>
              <a:ext cx="2535670" cy="1152583"/>
            </a:xfrm>
            <a:prstGeom prst="roundRect">
              <a:avLst/>
            </a:prstGeom>
            <a:solidFill>
              <a:srgbClr val="2A98B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4E9F2C2D-22F3-2D45-98A3-5106909AB120}"/>
                </a:ext>
              </a:extLst>
            </p:cNvPr>
            <p:cNvSpPr txBox="1"/>
            <p:nvPr/>
          </p:nvSpPr>
          <p:spPr>
            <a:xfrm>
              <a:off x="56264" y="58010"/>
              <a:ext cx="2423142" cy="1040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104775" rIns="209550" bIns="104775" numCol="1" spcCol="1270" anchor="ctr" anchorCtr="0">
              <a:noAutofit/>
            </a:bodyPr>
            <a:lstStyle/>
            <a:p>
              <a:r>
                <a:rPr lang="en-US" sz="2800" dirty="0"/>
                <a:t>How to protect access to resources?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149A55-284D-AB40-8D1D-2BA37A2B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54"/>
            <a:ext cx="7065002" cy="26354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Systems have resources that need protected from unauthorized access</a:t>
            </a:r>
          </a:p>
          <a:p>
            <a:endParaRPr lang="en-US" dirty="0"/>
          </a:p>
          <a:p>
            <a:r>
              <a:rPr lang="en-US" dirty="0"/>
              <a:t>Need ability to grant/revoke and search access permission</a:t>
            </a:r>
          </a:p>
          <a:p>
            <a:endParaRPr lang="en-US" dirty="0"/>
          </a:p>
          <a:p>
            <a:r>
              <a:rPr lang="en-US" dirty="0"/>
              <a:t>Reading Security in Computing by Charles P. </a:t>
            </a:r>
            <a:r>
              <a:rPr lang="en-US" dirty="0" err="1"/>
              <a:t>Pfleeger</a:t>
            </a:r>
            <a:r>
              <a:rPr lang="en-US" dirty="0"/>
              <a:t>, Shari Lawrence </a:t>
            </a:r>
            <a:r>
              <a:rPr lang="en-US" dirty="0" err="1"/>
              <a:t>Pfleeger</a:t>
            </a:r>
            <a:r>
              <a:rPr lang="en-US" dirty="0"/>
              <a:t>, and Jonathan Margulies, 2007.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E90B7-C1EE-3941-85A3-EC2325E8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181" y="1690688"/>
            <a:ext cx="2947619" cy="39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0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6140-BFDA-3846-8921-4E78F694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2E1B-8C92-5D40-8384-59ADB8EF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53E1B"/>
                </a:solidFill>
              </a:rPr>
              <a:t>Access control </a:t>
            </a:r>
            <a:r>
              <a:rPr lang="en-US" dirty="0"/>
              <a:t>is regulating what actions subjects can perform on general objects (e.g., files, tables, hardware, network connections,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53E1B"/>
                </a:solidFill>
              </a:rPr>
              <a:t>Objects</a:t>
            </a:r>
            <a:r>
              <a:rPr lang="en-US" dirty="0"/>
              <a:t> are resources on which an action can be performed: files, tables, programs, memory objects, hardware devices, strings, data files, network connection processors, etc.</a:t>
            </a:r>
          </a:p>
          <a:p>
            <a:endParaRPr lang="en-US" dirty="0"/>
          </a:p>
          <a:p>
            <a:r>
              <a:rPr lang="en-US" b="1" dirty="0">
                <a:solidFill>
                  <a:srgbClr val="C53E1B"/>
                </a:solidFill>
              </a:rPr>
              <a:t>Subjects</a:t>
            </a:r>
            <a:r>
              <a:rPr lang="en-US" dirty="0"/>
              <a:t> human users or agents (e.g., processes) that represent users from which objects are protected </a:t>
            </a:r>
          </a:p>
          <a:p>
            <a:endParaRPr lang="en-US" dirty="0"/>
          </a:p>
          <a:p>
            <a:r>
              <a:rPr lang="en-US" b="1" dirty="0">
                <a:solidFill>
                  <a:srgbClr val="C53E1B"/>
                </a:solidFill>
              </a:rPr>
              <a:t>Access mode </a:t>
            </a:r>
            <a:r>
              <a:rPr lang="en-US" dirty="0"/>
              <a:t>are controllable actions of subjects on objects, for example: read, write, modify, delete, execute, create, etc.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00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F644-C452-5DF8-E465-14906A1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Unix File System Permissions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AF678-47E2-0FDB-F107-330822ECE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509"/>
          <a:stretch/>
        </p:blipFill>
        <p:spPr>
          <a:xfrm>
            <a:off x="1924196" y="3721836"/>
            <a:ext cx="8343607" cy="28695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CEF55-F81A-233A-A708-EC33E92024BA}"/>
              </a:ext>
            </a:extLst>
          </p:cNvPr>
          <p:cNvSpPr txBox="1"/>
          <p:nvPr/>
        </p:nvSpPr>
        <p:spPr>
          <a:xfrm>
            <a:off x="618977" y="1519310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file/directory has an owning user and group</a:t>
            </a:r>
          </a:p>
          <a:p>
            <a:endParaRPr lang="en-US" sz="2400" dirty="0"/>
          </a:p>
          <a:p>
            <a:r>
              <a:rPr lang="en-US" sz="2400" dirty="0"/>
              <a:t>Read, write and execute permissions are specified for the user, group and all users</a:t>
            </a:r>
          </a:p>
          <a:p>
            <a:endParaRPr lang="en-US" sz="2400" dirty="0"/>
          </a:p>
          <a:p>
            <a:r>
              <a:rPr lang="en-US" sz="2400" dirty="0"/>
              <a:t>Has many limitations, for example, cannot put file into multiple groups</a:t>
            </a:r>
          </a:p>
        </p:txBody>
      </p:sp>
    </p:spTree>
    <p:extLst>
      <p:ext uri="{BB962C8B-B14F-4D97-AF65-F5344CB8AC3E}">
        <p14:creationId xmlns:p14="http://schemas.microsoft.com/office/powerpoint/2010/main" val="55752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D62-DBE4-D646-935A-2DB32064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EB20-FFC5-0144-8F5B-8C46D69C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7573"/>
          </a:xfrm>
        </p:spPr>
        <p:txBody>
          <a:bodyPr>
            <a:normAutofit/>
          </a:bodyPr>
          <a:lstStyle/>
          <a:p>
            <a:r>
              <a:rPr lang="en-US" dirty="0"/>
              <a:t>An alternative is the </a:t>
            </a:r>
            <a:r>
              <a:rPr lang="en-US" b="1" dirty="0">
                <a:solidFill>
                  <a:srgbClr val="C53E1B"/>
                </a:solidFill>
              </a:rPr>
              <a:t>access control matrix </a:t>
            </a:r>
            <a:r>
              <a:rPr lang="en-US" dirty="0"/>
              <a:t>which describes the </a:t>
            </a:r>
            <a:r>
              <a:rPr lang="en-US" b="1" dirty="0">
                <a:solidFill>
                  <a:srgbClr val="C53E1B"/>
                </a:solidFill>
              </a:rPr>
              <a:t>access modes</a:t>
            </a:r>
            <a:r>
              <a:rPr lang="en-US" dirty="0"/>
              <a:t> granted to </a:t>
            </a:r>
            <a:r>
              <a:rPr lang="en-US" b="1" dirty="0">
                <a:solidFill>
                  <a:srgbClr val="C53E1B"/>
                </a:solidFill>
              </a:rPr>
              <a:t>subjects</a:t>
            </a:r>
            <a:r>
              <a:rPr lang="en-US" dirty="0"/>
              <a:t> on </a:t>
            </a:r>
            <a:r>
              <a:rPr lang="en-US" b="1" dirty="0">
                <a:solidFill>
                  <a:srgbClr val="C53E1B"/>
                </a:solidFill>
              </a:rPr>
              <a:t>objects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C2C089B-7B98-FC40-9EAA-BA1C4CB0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42" y="2925762"/>
            <a:ext cx="6607071" cy="35661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7B095E-7DCC-8540-8626-79B771F08012}"/>
              </a:ext>
            </a:extLst>
          </p:cNvPr>
          <p:cNvCxnSpPr>
            <a:cxnSpLocks/>
          </p:cNvCxnSpPr>
          <p:nvPr/>
        </p:nvCxnSpPr>
        <p:spPr>
          <a:xfrm flipH="1" flipV="1">
            <a:off x="8346434" y="4919998"/>
            <a:ext cx="1109089" cy="17646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7BC5EA-5216-9448-8A5D-A44084942EAA}"/>
              </a:ext>
            </a:extLst>
          </p:cNvPr>
          <p:cNvSpPr txBox="1"/>
          <p:nvPr/>
        </p:nvSpPr>
        <p:spPr>
          <a:xfrm>
            <a:off x="9455523" y="4865626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modes</a:t>
            </a:r>
          </a:p>
        </p:txBody>
      </p:sp>
    </p:spTree>
    <p:extLst>
      <p:ext uri="{BB962C8B-B14F-4D97-AF65-F5344CB8AC3E}">
        <p14:creationId xmlns:p14="http://schemas.microsoft.com/office/powerpoint/2010/main" val="208622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5071-B4D1-0749-BE7A-DDF9950E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Matrix Example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428F1E-75BD-BC41-B803-380349BA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75" y="2093130"/>
            <a:ext cx="9437273" cy="38163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7469CD-612B-F549-B509-C15CEA7A7325}"/>
              </a:ext>
            </a:extLst>
          </p:cNvPr>
          <p:cNvCxnSpPr>
            <a:cxnSpLocks/>
          </p:cNvCxnSpPr>
          <p:nvPr/>
        </p:nvCxnSpPr>
        <p:spPr>
          <a:xfrm flipH="1" flipV="1">
            <a:off x="4303825" y="5593767"/>
            <a:ext cx="717354" cy="58244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97BFD8-7734-014D-B117-BDED2D5E61DF}"/>
              </a:ext>
            </a:extLst>
          </p:cNvPr>
          <p:cNvSpPr txBox="1"/>
          <p:nvPr/>
        </p:nvSpPr>
        <p:spPr>
          <a:xfrm>
            <a:off x="5021179" y="6005088"/>
            <a:ext cx="528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Matrix may be sparse (many empty cells)</a:t>
            </a:r>
          </a:p>
        </p:txBody>
      </p:sp>
    </p:spTree>
    <p:extLst>
      <p:ext uri="{BB962C8B-B14F-4D97-AF65-F5344CB8AC3E}">
        <p14:creationId xmlns:p14="http://schemas.microsoft.com/office/powerpoint/2010/main" val="27443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57E3-3A51-3E8E-C90C-C2783A91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Access Control Triples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42C3D-D0CF-336E-4F2A-39B486CAE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490" y="2831584"/>
            <a:ext cx="4180449" cy="38607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26A72-AC2D-2ECA-4863-46FF88696220}"/>
              </a:ext>
            </a:extLst>
          </p:cNvPr>
          <p:cNvSpPr txBox="1"/>
          <p:nvPr/>
        </p:nvSpPr>
        <p:spPr>
          <a:xfrm>
            <a:off x="422030" y="1506021"/>
            <a:ext cx="11394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less sparse representation of the access control matrix is a list of access control triples</a:t>
            </a:r>
          </a:p>
          <a:p>
            <a:endParaRPr lang="en-US" sz="2400" dirty="0"/>
          </a:p>
          <a:p>
            <a:r>
              <a:rPr lang="en-US" sz="2400" dirty="0"/>
              <a:t>Slow search time, so not often used</a:t>
            </a:r>
          </a:p>
        </p:txBody>
      </p:sp>
    </p:spTree>
    <p:extLst>
      <p:ext uri="{BB962C8B-B14F-4D97-AF65-F5344CB8AC3E}">
        <p14:creationId xmlns:p14="http://schemas.microsoft.com/office/powerpoint/2010/main" val="294333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0089-2A0F-C64F-A886-8B49262B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133C-450E-1849-8B44-C369B0D6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/>
          <a:lstStyle/>
          <a:p>
            <a:r>
              <a:rPr lang="en-US" dirty="0"/>
              <a:t>An alternative to the access control matrix is the </a:t>
            </a:r>
            <a:r>
              <a:rPr lang="en-US" b="1" dirty="0">
                <a:solidFill>
                  <a:srgbClr val="C53E1B"/>
                </a:solidFill>
              </a:rPr>
              <a:t>access control list</a:t>
            </a:r>
          </a:p>
          <a:p>
            <a:endParaRPr lang="en-US" dirty="0"/>
          </a:p>
          <a:p>
            <a:r>
              <a:rPr lang="en-US" dirty="0"/>
              <a:t>Each column (object) of the access control matrix is stored in a separate list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53B0FD-90DC-D842-B144-5A2A4DAD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100" y="1690687"/>
            <a:ext cx="5244688" cy="50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7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4EF7-935F-A54A-8E0E-FDAE193B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Matrix vs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C6BE-8118-2C48-BD31-CD993669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control matrix</a:t>
            </a:r>
          </a:p>
          <a:p>
            <a:pPr lvl="1"/>
            <a:r>
              <a:rPr lang="en-US" dirty="0"/>
              <a:t>Pro: fast lookup for either subject or object</a:t>
            </a:r>
          </a:p>
          <a:p>
            <a:pPr lvl="1"/>
            <a:r>
              <a:rPr lang="en-US" dirty="0"/>
              <a:t>Con: matrix is typically sparse, wasted memory</a:t>
            </a:r>
          </a:p>
          <a:p>
            <a:endParaRPr lang="en-US" dirty="0"/>
          </a:p>
          <a:p>
            <a:r>
              <a:rPr lang="en-US" dirty="0"/>
              <a:t>Access Control List</a:t>
            </a:r>
          </a:p>
          <a:p>
            <a:pPr lvl="1"/>
            <a:r>
              <a:rPr lang="en-US" dirty="0"/>
              <a:t>Pro: Memory efficient</a:t>
            </a:r>
          </a:p>
          <a:p>
            <a:pPr lvl="1"/>
            <a:r>
              <a:rPr lang="en-US" dirty="0"/>
              <a:t>Con: does not have fast lookup for both subject and object</a:t>
            </a:r>
          </a:p>
          <a:p>
            <a:pPr lvl="1"/>
            <a:endParaRPr lang="en-US" dirty="0"/>
          </a:p>
          <a:p>
            <a:r>
              <a:rPr lang="en-US" dirty="0"/>
              <a:t>Example: What algorithm could be used to find all files a user has read access to? Consider both access control matrix and list, which is faster?  </a:t>
            </a:r>
          </a:p>
        </p:txBody>
      </p:sp>
    </p:spTree>
    <p:extLst>
      <p:ext uri="{BB962C8B-B14F-4D97-AF65-F5344CB8AC3E}">
        <p14:creationId xmlns:p14="http://schemas.microsoft.com/office/powerpoint/2010/main" val="328837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27194</TotalTime>
  <Words>440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Calibri</vt:lpstr>
      <vt:lpstr>Office Theme</vt:lpstr>
      <vt:lpstr>Access Control</vt:lpstr>
      <vt:lpstr>Access Control</vt:lpstr>
      <vt:lpstr>Access Control</vt:lpstr>
      <vt:lpstr>Traditional Unix File System Permissions</vt:lpstr>
      <vt:lpstr>Access Control Matrix</vt:lpstr>
      <vt:lpstr>Access Control Matrix Example</vt:lpstr>
      <vt:lpstr>List of Access Control Triples</vt:lpstr>
      <vt:lpstr>Access Control List</vt:lpstr>
      <vt:lpstr>Access Control Matrix vs List</vt:lpstr>
      <vt:lpstr>Capability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Tan Creti</dc:creator>
  <cp:lastModifiedBy>Matthew Tan Creti</cp:lastModifiedBy>
  <cp:revision>214</cp:revision>
  <cp:lastPrinted>2021-11-08T17:51:03Z</cp:lastPrinted>
  <dcterms:created xsi:type="dcterms:W3CDTF">2021-07-05T01:09:02Z</dcterms:created>
  <dcterms:modified xsi:type="dcterms:W3CDTF">2022-11-09T17:52:58Z</dcterms:modified>
</cp:coreProperties>
</file>