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15"/>
  </p:notesMasterIdLst>
  <p:handoutMasterIdLst>
    <p:handoutMasterId r:id="rId16"/>
  </p:handoutMasterIdLst>
  <p:sldIdLst>
    <p:sldId id="331" r:id="rId2"/>
    <p:sldId id="396" r:id="rId3"/>
    <p:sldId id="400" r:id="rId4"/>
    <p:sldId id="398" r:id="rId5"/>
    <p:sldId id="360" r:id="rId6"/>
    <p:sldId id="362" r:id="rId7"/>
    <p:sldId id="403" r:id="rId8"/>
    <p:sldId id="404" r:id="rId9"/>
    <p:sldId id="405" r:id="rId10"/>
    <p:sldId id="406" r:id="rId11"/>
    <p:sldId id="407" r:id="rId12"/>
    <p:sldId id="408" r:id="rId13"/>
    <p:sldId id="409" r:id="rId14"/>
  </p:sldIdLst>
  <p:sldSz cx="9144000" cy="6858000" type="screen4x3"/>
  <p:notesSz cx="9372600" cy="7086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70C0"/>
    <a:srgbClr val="336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8123" autoAdjust="0"/>
    <p:restoredTop sz="94831"/>
  </p:normalViewPr>
  <p:slideViewPr>
    <p:cSldViewPr snapToGrid="0">
      <p:cViewPr varScale="1">
        <p:scale>
          <a:sx n="109" d="100"/>
          <a:sy n="109" d="100"/>
        </p:scale>
        <p:origin x="176" y="1040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F71E97CD-419B-9744-882F-BD7B6D497DC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084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7C2D7D39-EB4B-D847-9096-F7D80425C03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83200" y="0"/>
            <a:ext cx="410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algn="r"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BB7C840F-68E7-6A45-B550-42AC55D458B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59575"/>
            <a:ext cx="41084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35D9AE5B-F93E-2741-BCFF-52F0D0F7723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83200" y="6759575"/>
            <a:ext cx="410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algn="r" defTabSz="890588">
              <a:defRPr sz="1100">
                <a:latin typeface="Helvetica" pitchFamily="2" charset="0"/>
              </a:defRPr>
            </a:lvl1pPr>
          </a:lstStyle>
          <a:p>
            <a:fld id="{E71B480A-2E9B-A343-BE62-90AA26BFA1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D5FEC4F-2061-7249-8013-CF781B8449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608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C53FCE1-E180-244F-89CB-3FF95AF4CA2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311775" y="0"/>
            <a:ext cx="40608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algn="r"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43009C0F-D822-A246-8A8E-8456863DB0B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14650" y="533400"/>
            <a:ext cx="3544888" cy="2657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80C9B5F8-54A3-114B-A63F-C28D2DB83F7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49363" y="3367088"/>
            <a:ext cx="6873875" cy="318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29E28272-C4BB-9D46-A3FB-945C0CAD2E7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34175"/>
            <a:ext cx="40608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2FE45489-7C0E-1746-A3CD-55DA19828E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311775" y="6734175"/>
            <a:ext cx="40608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algn="r" defTabSz="939800">
              <a:defRPr sz="1200">
                <a:latin typeface="Times New Roman" panose="02020603050405020304" pitchFamily="18" charset="0"/>
              </a:defRPr>
            </a:lvl1pPr>
          </a:lstStyle>
          <a:p>
            <a:fld id="{D741DBB4-813B-B240-9C8C-34A9F68217B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ist.gov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529A8423-73B7-364F-AD76-E9891CCEA6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12BF25D-51B6-7145-B043-FACC62CB1A6F}" type="slidenum">
              <a:rPr lang="en-US" altLang="en-US" sz="1300">
                <a:latin typeface="Helvetica" pitchFamily="2" charset="0"/>
              </a:rPr>
              <a:pPr/>
              <a:t>1</a:t>
            </a:fld>
            <a:endParaRPr lang="en-US" altLang="en-US" sz="1300">
              <a:latin typeface="Helvetica" pitchFamily="2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16AE2999-70A7-9446-BA82-310AAB8A10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F001CB1-432A-9842-8C5D-006DD6F28B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>
            <a:extLst>
              <a:ext uri="{FF2B5EF4-FFF2-40B4-BE49-F238E27FC236}">
                <a16:creationId xmlns:a16="http://schemas.microsoft.com/office/drawing/2014/main" id="{B4288045-515C-E745-AAF2-F097628221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614B0A9-8772-8A42-91E4-EDABCDA90D44}" type="slidenum">
              <a:rPr lang="en-US" altLang="en-US" sz="1300">
                <a:latin typeface="Helvetica" pitchFamily="2" charset="0"/>
              </a:rPr>
              <a:pPr/>
              <a:t>5</a:t>
            </a:fld>
            <a:endParaRPr lang="en-US" altLang="en-US" sz="1300">
              <a:latin typeface="Helvetica" pitchFamily="2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3CF339BA-74F9-1C44-8C7E-7888B8BC03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5D47F9B0-0050-DE49-A620-36ADA437C2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Must try 2^128 keys</a:t>
            </a:r>
          </a:p>
          <a:p>
            <a:r>
              <a:rPr lang="en-US" altLang="en-US">
                <a:latin typeface="Times New Roman" panose="02020603050405020304" pitchFamily="18" charset="0"/>
                <a:hlinkClick r:id="rId3"/>
              </a:rPr>
              <a:t>NIST: National Institute of Standards and Technology</a:t>
            </a:r>
          </a:p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:a16="http://schemas.microsoft.com/office/drawing/2014/main" id="{C246F683-BAC3-9247-9A6D-E2CAC59FDC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761FD96-C215-D946-A260-5C4DDEE30C43}" type="slidenum">
              <a:rPr lang="en-US" altLang="en-US" sz="1300">
                <a:latin typeface="Helvetica" pitchFamily="2" charset="0"/>
              </a:rPr>
              <a:pPr/>
              <a:t>6</a:t>
            </a:fld>
            <a:endParaRPr lang="en-US" altLang="en-US" sz="1300">
              <a:latin typeface="Helvetica" pitchFamily="2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64A66ECC-6585-DB4F-BCFE-384CDD7903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07C46F9-6BB5-F24C-A5E1-D33790C890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lide Image Placeholder 1">
            <a:extLst>
              <a:ext uri="{FF2B5EF4-FFF2-40B4-BE49-F238E27FC236}">
                <a16:creationId xmlns:a16="http://schemas.microsoft.com/office/drawing/2014/main" id="{9CD3902A-AC22-384F-B2EF-A24AB457FC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Notes Placeholder 2">
            <a:extLst>
              <a:ext uri="{FF2B5EF4-FFF2-40B4-BE49-F238E27FC236}">
                <a16:creationId xmlns:a16="http://schemas.microsoft.com/office/drawing/2014/main" id="{344BA2E4-5C68-4140-A2B7-603591B56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The process or action of verifying the identity of a user or process</a:t>
            </a:r>
          </a:p>
        </p:txBody>
      </p:sp>
      <p:sp>
        <p:nvSpPr>
          <p:cNvPr id="8195" name="Slide Number Placeholder 3">
            <a:extLst>
              <a:ext uri="{FF2B5EF4-FFF2-40B4-BE49-F238E27FC236}">
                <a16:creationId xmlns:a16="http://schemas.microsoft.com/office/drawing/2014/main" id="{DB583CB9-AB85-5448-94AA-0642F9B29D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A81BFBB-F2FC-084B-8D9A-3E97FDD4CC26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>
            <a:extLst>
              <a:ext uri="{FF2B5EF4-FFF2-40B4-BE49-F238E27FC236}">
                <a16:creationId xmlns:a16="http://schemas.microsoft.com/office/drawing/2014/main" id="{6C17FE9E-B38C-9F4A-A790-970C1E1F2D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2" name="Notes Placeholder 2">
            <a:extLst>
              <a:ext uri="{FF2B5EF4-FFF2-40B4-BE49-F238E27FC236}">
                <a16:creationId xmlns:a16="http://schemas.microsoft.com/office/drawing/2014/main" id="{CD9EE7B8-A202-A74F-BA80-17D9BAD9E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/>
          <a:lstStyle/>
          <a:p>
            <a:pPr eaLnBrk="1" hangingPunct="1">
              <a:spcBef>
                <a:spcPct val="0"/>
              </a:spcBef>
            </a:pPr>
            <a:r>
              <a:rPr lang="en-US" altLang="en-US">
                <a:latin typeface="Times New Roman" panose="02020603050405020304" pitchFamily="18" charset="0"/>
              </a:rPr>
              <a:t>Repudiate: fou3 ren4</a:t>
            </a:r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44015E4F-86C0-6349-B581-4039016CDA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B62EEBC-0C8C-5C4D-9793-9586120C9553}" type="slidenum">
              <a:rPr lang="en-US" altLang="en-US">
                <a:latin typeface="Calibri" panose="020F0502020204030204" pitchFamily="34" charset="0"/>
                <a:cs typeface="Arial" panose="020B0604020202020204" pitchFamily="34" charset="0"/>
              </a:rPr>
              <a:pPr/>
              <a:t>13</a:t>
            </a:fld>
            <a:endParaRPr lang="en-US" altLang="en-US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0231F9DA-C622-1F4E-BDBB-3326FBB2E182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3A93748E-4637-6947-8C73-FA55F3F55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5AC6517D-A7CE-E94F-914C-B20735C6B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9A5BCF6D-C887-4649-9822-AD3525888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FD171CFA-97AA-1E46-8EB2-1C62B2CEA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40DAB30E-45AD-A344-AB7A-C0FABE4D4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30500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646018DB-C758-204D-B32F-97739B30E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937D3432-C2F1-5748-8A4C-D1C53F0E5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832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3409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078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5582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6140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86090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38417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7438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6908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9299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947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271BB735-14E2-FB42-8CE8-39088CF1E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0461DDC6-E859-454A-B9F0-4B5C80ADF8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13BDD2C-9555-A943-9F6A-2D21B59E8E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0A8DCFF-3DBD-1946-BE1A-AAD67C613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E2B97ABF-1C5F-B04D-9DC6-181BDF689A6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68DB1941-3FA8-6A4D-9EC0-27AC4765B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68BCAC15-81C4-5144-A940-F08C9841C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D39EC696-A6C9-3C47-BDE9-7E493E90E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1163" y="6613525"/>
            <a:ext cx="51752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rgbClr val="006699"/>
                </a:solidFill>
                <a:latin typeface="Helvetica" pitchFamily="2" charset="0"/>
              </a:rPr>
              <a:t>16.</a:t>
            </a:r>
            <a:fld id="{4564411F-7055-2346-A305-6CAF750E8F3D}" type="slidenum">
              <a:rPr lang="en-US" altLang="en-US" sz="1000" b="1">
                <a:solidFill>
                  <a:srgbClr val="006699"/>
                </a:solidFill>
                <a:latin typeface="Helvetica" pitchFamily="2" charset="0"/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pitchFamily="2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E6A5A560-1AA4-BA49-A71E-E94738994E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719B73C7-244C-7246-9DB7-6D830BD40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21463"/>
            <a:ext cx="2730500" cy="2460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206C3926-657B-3340-AC57-7C2517F4D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87" r:id="rId1"/>
    <p:sldLayoutId id="2147484277" r:id="rId2"/>
    <p:sldLayoutId id="2147484278" r:id="rId3"/>
    <p:sldLayoutId id="2147484279" r:id="rId4"/>
    <p:sldLayoutId id="2147484280" r:id="rId5"/>
    <p:sldLayoutId id="2147484281" r:id="rId6"/>
    <p:sldLayoutId id="2147484282" r:id="rId7"/>
    <p:sldLayoutId id="2147484283" r:id="rId8"/>
    <p:sldLayoutId id="2147484284" r:id="rId9"/>
    <p:sldLayoutId id="2147484285" r:id="rId10"/>
    <p:sldLayoutId id="214748428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2" charset="2"/>
        <a:buChar char="n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2" charset="2"/>
        <a:buChar char="l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itchFamily="2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BB7F571C-1D5F-DA4D-8C33-7ECC4986A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277938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300" b="1">
                <a:solidFill>
                  <a:srgbClr val="006699"/>
                </a:solidFill>
                <a:latin typeface="+mj-lt"/>
                <a:ea typeface="MS PGothic" pitchFamily="34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kern="0"/>
              <a:t>COM S 352 Operating Systems</a:t>
            </a:r>
          </a:p>
        </p:txBody>
      </p:sp>
      <p:sp>
        <p:nvSpPr>
          <p:cNvPr id="5122" name="TextBox 1">
            <a:extLst>
              <a:ext uri="{FF2B5EF4-FFF2-40B4-BE49-F238E27FC236}">
                <a16:creationId xmlns:a16="http://schemas.microsoft.com/office/drawing/2014/main" id="{718EB17E-7AC1-3D43-8CBD-F3CBAEF9E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4063" y="2420938"/>
            <a:ext cx="33590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latin typeface="Verdana" panose="020B0604030504040204" pitchFamily="34" charset="0"/>
              </a:rPr>
              <a:t>Lecture 29: Security Basics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>
            <a:extLst>
              <a:ext uri="{FF2B5EF4-FFF2-40B4-BE49-F238E27FC236}">
                <a16:creationId xmlns:a16="http://schemas.microsoft.com/office/drawing/2014/main" id="{1F564F5A-54D2-7349-A5E8-784F8A1F5A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Authentication Using Nonces</a:t>
            </a:r>
          </a:p>
        </p:txBody>
      </p:sp>
      <p:sp>
        <p:nvSpPr>
          <p:cNvPr id="11266" name="Content Placeholder 2">
            <a:extLst>
              <a:ext uri="{FF2B5EF4-FFF2-40B4-BE49-F238E27FC236}">
                <a16:creationId xmlns:a16="http://schemas.microsoft.com/office/drawing/2014/main" id="{408D6C61-7819-5A4F-A63F-2BF1F0C311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Problem with AP 3.1: same password is used for all sessions</a:t>
            </a:r>
          </a:p>
          <a:p>
            <a:pPr eaLnBrk="1" hangingPunct="1"/>
            <a:r>
              <a:rPr lang="en-US" altLang="en-US" b="1"/>
              <a:t>Solution: </a:t>
            </a:r>
            <a:r>
              <a:rPr lang="en-US" altLang="en-US"/>
              <a:t>pick a "once-in-a-lifetime" number (nonce) for each session</a:t>
            </a:r>
          </a:p>
          <a:p>
            <a:pPr eaLnBrk="1" hangingPunct="1"/>
            <a:r>
              <a:rPr lang="en-US" altLang="en-US" b="1"/>
              <a:t>AP 4.0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/>
              <a:t>A to B: msg1 = "I am A" /* note: unencrypted message! */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/>
              <a:t>B to A: once-in-a-lifetime value, n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/>
              <a:t>A to B: msg2 = encrypt(n) /* use symmetric keys */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/>
              <a:t>B computes: if decrypt(msg2)==n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en-US"/>
              <a:t>then A is verified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en-US"/>
              <a:t>else A is fraudulent</a:t>
            </a:r>
          </a:p>
        </p:txBody>
      </p:sp>
      <p:sp>
        <p:nvSpPr>
          <p:cNvPr id="11267" name="Slide Number Placeholder 3">
            <a:extLst>
              <a:ext uri="{FF2B5EF4-FFF2-40B4-BE49-F238E27FC236}">
                <a16:creationId xmlns:a16="http://schemas.microsoft.com/office/drawing/2014/main" id="{9D55712A-6315-6B48-94FF-FC1D875D64F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2A3BDE4-2727-C941-8F03-5F51CF315652}" type="slidenum">
              <a:rPr kumimoji="0"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>
            <a:extLst>
              <a:ext uri="{FF2B5EF4-FFF2-40B4-BE49-F238E27FC236}">
                <a16:creationId xmlns:a16="http://schemas.microsoft.com/office/drawing/2014/main" id="{DD7E61BB-6BAE-F14C-B59D-1F7FB2D7F3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Authentication Using Public Keys</a:t>
            </a:r>
          </a:p>
        </p:txBody>
      </p:sp>
      <p:sp>
        <p:nvSpPr>
          <p:cNvPr id="12290" name="Content Placeholder 2">
            <a:extLst>
              <a:ext uri="{FF2B5EF4-FFF2-40B4-BE49-F238E27FC236}">
                <a16:creationId xmlns:a16="http://schemas.microsoft.com/office/drawing/2014/main" id="{7A00054C-9228-5A4B-A724-2A7D87A92B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05800" cy="464820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AP 4.0 uses symmetric keys for authentication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Question: can we use public keys?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pt-BR" altLang="en-US" b="1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pt-BR" altLang="en-US" b="1"/>
              <a:t>Symmetry: DA(EA(n)) = EA(DA(n)), </a:t>
            </a:r>
            <a:r>
              <a:rPr lang="pt-BR" altLang="en-US"/>
              <a:t>DA=private key of A, EA=public key of A</a:t>
            </a:r>
            <a:endParaRPr lang="pt-BR" altLang="en-US" b="1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b="1"/>
              <a:t>AP 5.0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/>
              <a:t>A to B: msg = "I am A"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/>
              <a:t>B to A: once-in-a-lifetime value</a:t>
            </a:r>
            <a:r>
              <a:rPr lang="en-US" altLang="en-US" i="1"/>
              <a:t>, </a:t>
            </a:r>
            <a:r>
              <a:rPr lang="en-US" altLang="en-US"/>
              <a:t>n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pt-BR" altLang="en-US"/>
              <a:t>A to B: msg2 = DA(n)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pt-BR" altLang="en-US"/>
              <a:t>B computes: if EA (DA(n))== n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en-US"/>
              <a:t>then A is verified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en-US"/>
              <a:t>else A is fraudulent</a:t>
            </a:r>
          </a:p>
        </p:txBody>
      </p:sp>
      <p:sp>
        <p:nvSpPr>
          <p:cNvPr id="12291" name="Slide Number Placeholder 3">
            <a:extLst>
              <a:ext uri="{FF2B5EF4-FFF2-40B4-BE49-F238E27FC236}">
                <a16:creationId xmlns:a16="http://schemas.microsoft.com/office/drawing/2014/main" id="{A7032DBE-D6A4-0348-8301-A7E54A43F78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6890BD2-F2DA-E04A-9B3C-0F634303B28F}" type="slidenum">
              <a:rPr kumimoji="0"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>
            <a:extLst>
              <a:ext uri="{FF2B5EF4-FFF2-40B4-BE49-F238E27FC236}">
                <a16:creationId xmlns:a16="http://schemas.microsoft.com/office/drawing/2014/main" id="{F3B8FEA9-7F04-DF4D-B3B7-2420018840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Problems with AP 5.0</a:t>
            </a:r>
          </a:p>
        </p:txBody>
      </p:sp>
      <p:sp>
        <p:nvSpPr>
          <p:cNvPr id="13314" name="Content Placeholder 2">
            <a:extLst>
              <a:ext uri="{FF2B5EF4-FFF2-40B4-BE49-F238E27FC236}">
                <a16:creationId xmlns:a16="http://schemas.microsoft.com/office/drawing/2014/main" id="{DF0F3E4C-3112-A54B-957C-2A86CAE059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Bob needs Alice’s public key for authentication</a:t>
            </a:r>
          </a:p>
          <a:p>
            <a:pPr lvl="1" eaLnBrk="1" hangingPunct="1"/>
            <a:r>
              <a:rPr lang="en-US" altLang="en-US"/>
              <a:t>Trudy can impersonate Alice to Bob</a:t>
            </a:r>
          </a:p>
          <a:p>
            <a:pPr lvl="2" eaLnBrk="1" hangingPunct="1"/>
            <a:r>
              <a:rPr lang="en-US" altLang="en-US"/>
              <a:t>Trudy to Bob: msg1 = “I am Alice”</a:t>
            </a:r>
          </a:p>
          <a:p>
            <a:pPr lvl="2" eaLnBrk="1" hangingPunct="1"/>
            <a:r>
              <a:rPr lang="en-US" altLang="en-US"/>
              <a:t>Bob to Alice: nonce n (Trudy intercepts this message)</a:t>
            </a:r>
          </a:p>
          <a:p>
            <a:pPr lvl="2" eaLnBrk="1" hangingPunct="1"/>
            <a:r>
              <a:rPr lang="en-US" altLang="en-US"/>
              <a:t>Trudy to Bob: msg2= DT(n)</a:t>
            </a:r>
          </a:p>
          <a:p>
            <a:pPr lvl="2" eaLnBrk="1" hangingPunct="1"/>
            <a:r>
              <a:rPr lang="en-US" altLang="en-US"/>
              <a:t>Bob to Alice: send me your public key (Trudy intercepts)</a:t>
            </a:r>
          </a:p>
          <a:p>
            <a:pPr lvl="2" eaLnBrk="1" hangingPunct="1"/>
            <a:r>
              <a:rPr lang="en-US" altLang="en-US"/>
              <a:t>Trudy to Bob: send ET (claiming it is EA)</a:t>
            </a:r>
          </a:p>
          <a:p>
            <a:pPr lvl="2" eaLnBrk="1" hangingPunct="1"/>
            <a:r>
              <a:rPr lang="en-US" altLang="en-US"/>
              <a:t>Bob: verify ET(DT(n)) == n and authenticates Trudy as Alice!!</a:t>
            </a:r>
          </a:p>
          <a:p>
            <a:pPr eaLnBrk="1" hangingPunct="1"/>
            <a:r>
              <a:rPr lang="en-US" altLang="en-US"/>
              <a:t>AP 5.0 is only as “secure” as public key distribution!</a:t>
            </a:r>
          </a:p>
        </p:txBody>
      </p:sp>
      <p:sp>
        <p:nvSpPr>
          <p:cNvPr id="13315" name="Slide Number Placeholder 3">
            <a:extLst>
              <a:ext uri="{FF2B5EF4-FFF2-40B4-BE49-F238E27FC236}">
                <a16:creationId xmlns:a16="http://schemas.microsoft.com/office/drawing/2014/main" id="{68FA7EA1-A530-9041-9756-953C75ACA8F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A4F2D3E-7C7E-EF47-AB60-70799579E170}" type="slidenum">
              <a:rPr kumimoji="0"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>
            <a:extLst>
              <a:ext uri="{FF2B5EF4-FFF2-40B4-BE49-F238E27FC236}">
                <a16:creationId xmlns:a16="http://schemas.microsoft.com/office/drawing/2014/main" id="{1BC109C1-E111-C441-9221-542B606CD3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Digital Signatures Using Public Keys</a:t>
            </a:r>
          </a:p>
        </p:txBody>
      </p:sp>
      <p:sp>
        <p:nvSpPr>
          <p:cNvPr id="14338" name="Content Placeholder 2">
            <a:extLst>
              <a:ext uri="{FF2B5EF4-FFF2-40B4-BE49-F238E27FC236}">
                <a16:creationId xmlns:a16="http://schemas.microsoft.com/office/drawing/2014/main" id="{52004E06-AB39-544B-AB6D-FFEAFBF44D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b="1"/>
              <a:t>Goals of digital signatures:</a:t>
            </a:r>
          </a:p>
          <a:p>
            <a:pPr eaLnBrk="1" hangingPunct="1"/>
            <a:r>
              <a:rPr lang="en-US" altLang="en-US" sz="2000"/>
              <a:t>Sender cannot repudiate message ("I never sent that")</a:t>
            </a:r>
          </a:p>
          <a:p>
            <a:pPr eaLnBrk="1" hangingPunct="1"/>
            <a:r>
              <a:rPr lang="en-US" altLang="en-US" sz="2000"/>
              <a:t>Receiver cannot fake a received message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0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/>
              <a:t>Suppose A wants B to "sign" a message M: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z="2000"/>
              <a:t>B sends M and DB(M) to A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z="2000"/>
              <a:t>A checks if EB ( DB(M)) == M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en-US" sz="2000"/>
              <a:t>If yes, then B has signed M</a:t>
            </a:r>
          </a:p>
        </p:txBody>
      </p:sp>
      <p:sp>
        <p:nvSpPr>
          <p:cNvPr id="14339" name="Slide Number Placeholder 3">
            <a:extLst>
              <a:ext uri="{FF2B5EF4-FFF2-40B4-BE49-F238E27FC236}">
                <a16:creationId xmlns:a16="http://schemas.microsoft.com/office/drawing/2014/main" id="{13462FEA-8E5C-8742-B87E-17EBB276FD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DC512D6-C02D-094D-A66A-A213AC609462}" type="slidenum">
              <a:rPr kumimoji="0"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93E53949-9F7C-4D49-A721-83E132DDE4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Cryptography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7FE91D29-B29D-6E4B-9AD8-869F966B43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Goal: keep information from those who aren’t supposed to see it</a:t>
            </a:r>
          </a:p>
          <a:p>
            <a:pPr lvl="1"/>
            <a:r>
              <a:rPr lang="en-US" altLang="en-US" dirty="0"/>
              <a:t>Do this by encrypting the data</a:t>
            </a:r>
          </a:p>
          <a:p>
            <a:pPr lvl="1"/>
            <a:r>
              <a:rPr lang="en-US" altLang="en-US" dirty="0"/>
              <a:t>Encryption constrains the set of possible receivers of a message</a:t>
            </a:r>
          </a:p>
          <a:p>
            <a:pPr lvl="1"/>
            <a:r>
              <a:rPr lang="en-US" altLang="en-US" dirty="0"/>
              <a:t>Algorithms have two inputs: data and key(s)</a:t>
            </a:r>
          </a:p>
          <a:p>
            <a:pPr lvl="1"/>
            <a:r>
              <a:rPr lang="en-US" altLang="en-US" dirty="0"/>
              <a:t>Some keys must be kept secret</a:t>
            </a:r>
          </a:p>
          <a:p>
            <a:r>
              <a:rPr lang="en-US" altLang="en-US" dirty="0"/>
              <a:t>A good encryption algorithm should never depend on the secrecy of its implementation (assume attackers know the details of the algorithm), only the keys are secret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50B9D0AA-C3CB-F24A-9EE1-4868699C5A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Basics of Cryptography</a:t>
            </a:r>
          </a:p>
        </p:txBody>
      </p:sp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1F616A66-043B-F840-8A8F-F4E97CB4FB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5181600"/>
            <a:ext cx="8229600" cy="944563"/>
          </a:xfrm>
        </p:spPr>
        <p:txBody>
          <a:bodyPr/>
          <a:lstStyle/>
          <a:p>
            <a:r>
              <a:rPr lang="en-US" altLang="en-US"/>
              <a:t>plaintext: unencrypted message</a:t>
            </a:r>
          </a:p>
          <a:p>
            <a:r>
              <a:rPr lang="en-US" altLang="en-US"/>
              <a:t>ciphertext: encrypted form of message</a:t>
            </a:r>
          </a:p>
        </p:txBody>
      </p:sp>
      <p:pic>
        <p:nvPicPr>
          <p:cNvPr id="7171" name="Picture 4" descr="09-06">
            <a:extLst>
              <a:ext uri="{FF2B5EF4-FFF2-40B4-BE49-F238E27FC236}">
                <a16:creationId xmlns:a16="http://schemas.microsoft.com/office/drawing/2014/main" id="{EC07D8EC-EBD8-8A4F-8250-61D2F50B9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24000"/>
            <a:ext cx="6910388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Slide Number Placeholder 4">
            <a:extLst>
              <a:ext uri="{FF2B5EF4-FFF2-40B4-BE49-F238E27FC236}">
                <a16:creationId xmlns:a16="http://schemas.microsoft.com/office/drawing/2014/main" id="{BCE46890-DB3F-114D-B142-CFCFD51DE3B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A7AC7AA-361C-C947-A5B9-7CCC1A401D53}" type="slidenum">
              <a:rPr kumimoji="0"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F9F0C09C-930E-644B-B829-C47CBAB2E7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Cryptosystems</a:t>
            </a:r>
          </a:p>
        </p:txBody>
      </p:sp>
      <p:sp>
        <p:nvSpPr>
          <p:cNvPr id="8194" name="Content Placeholder 2">
            <a:extLst>
              <a:ext uri="{FF2B5EF4-FFF2-40B4-BE49-F238E27FC236}">
                <a16:creationId xmlns:a16="http://schemas.microsoft.com/office/drawing/2014/main" id="{C1B3D9AE-CE85-794E-828B-B49EDBF412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6450" y="1233488"/>
            <a:ext cx="7577138" cy="4530725"/>
          </a:xfrm>
        </p:spPr>
        <p:txBody>
          <a:bodyPr/>
          <a:lstStyle/>
          <a:p>
            <a:r>
              <a:rPr lang="en-US" altLang="en-US" dirty="0"/>
              <a:t>Cryptosystems are either symmetric or asymmetric</a:t>
            </a:r>
          </a:p>
          <a:p>
            <a:endParaRPr lang="en-US" altLang="en-US" dirty="0"/>
          </a:p>
          <a:p>
            <a:r>
              <a:rPr lang="en-US" altLang="en-US" b="1" dirty="0">
                <a:solidFill>
                  <a:srgbClr val="0070C0"/>
                </a:solidFill>
              </a:rPr>
              <a:t>Symmetric system</a:t>
            </a:r>
            <a:r>
              <a:rPr lang="en-US" altLang="en-US" dirty="0"/>
              <a:t>: </a:t>
            </a:r>
            <a:r>
              <a:rPr lang="en-US" altLang="en-US" dirty="0" err="1"/>
              <a:t>E</a:t>
            </a:r>
            <a:r>
              <a:rPr lang="en-US" altLang="en-US" baseline="-25000" dirty="0" err="1"/>
              <a:t>k</a:t>
            </a:r>
            <a:r>
              <a:rPr lang="en-US" altLang="en-US" baseline="-25000" dirty="0"/>
              <a:t> </a:t>
            </a:r>
            <a:r>
              <a:rPr lang="en-US" altLang="en-US" dirty="0"/>
              <a:t>= D</a:t>
            </a:r>
            <a:r>
              <a:rPr lang="en-US" altLang="en-US" baseline="-25000" dirty="0"/>
              <a:t>k</a:t>
            </a:r>
            <a:r>
              <a:rPr lang="en-US" altLang="en-US" dirty="0"/>
              <a:t>, so the key must be kept secret</a:t>
            </a:r>
          </a:p>
          <a:p>
            <a:pPr lvl="1"/>
            <a:endParaRPr lang="en-US" altLang="en-US" dirty="0"/>
          </a:p>
          <a:p>
            <a:r>
              <a:rPr lang="en-US" altLang="en-US" b="1" dirty="0">
                <a:solidFill>
                  <a:srgbClr val="0070C0"/>
                </a:solidFill>
              </a:rPr>
              <a:t>Asymmetric system </a:t>
            </a:r>
            <a:r>
              <a:rPr lang="en-US" altLang="en-US" dirty="0"/>
              <a:t>(aka </a:t>
            </a:r>
            <a:r>
              <a:rPr lang="en-US" altLang="en-US" b="1" dirty="0">
                <a:solidFill>
                  <a:srgbClr val="0070C0"/>
                </a:solidFill>
              </a:rPr>
              <a:t>public-key system</a:t>
            </a:r>
            <a:r>
              <a:rPr lang="en-US" altLang="en-US" dirty="0"/>
              <a:t>): </a:t>
            </a:r>
            <a:r>
              <a:rPr lang="en-US" altLang="en-US" dirty="0" err="1"/>
              <a:t>E</a:t>
            </a:r>
            <a:r>
              <a:rPr lang="en-US" altLang="en-US" baseline="-25000" dirty="0" err="1"/>
              <a:t>k</a:t>
            </a:r>
            <a:r>
              <a:rPr lang="en-US" altLang="en-US" baseline="-25000" dirty="0"/>
              <a:t> </a:t>
            </a:r>
            <a:r>
              <a:rPr lang="en-US" altLang="en-US" dirty="0"/>
              <a:t>≠ D</a:t>
            </a:r>
            <a:r>
              <a:rPr lang="en-US" altLang="en-US" baseline="-25000" dirty="0"/>
              <a:t>k </a:t>
            </a:r>
            <a:r>
              <a:rPr lang="en-US" altLang="en-US" dirty="0"/>
              <a:t>, </a:t>
            </a:r>
            <a:r>
              <a:rPr lang="en-US" altLang="en-US" dirty="0" err="1"/>
              <a:t>E</a:t>
            </a:r>
            <a:r>
              <a:rPr lang="en-US" altLang="en-US" baseline="-25000" dirty="0" err="1"/>
              <a:t>k</a:t>
            </a:r>
            <a:r>
              <a:rPr lang="en-US" altLang="en-US" baseline="-25000" dirty="0"/>
              <a:t> </a:t>
            </a:r>
            <a:r>
              <a:rPr lang="en-US" altLang="en-US" dirty="0"/>
              <a:t>can be made public; D</a:t>
            </a:r>
            <a:r>
              <a:rPr lang="en-US" altLang="en-US" baseline="-25000" dirty="0"/>
              <a:t>k </a:t>
            </a:r>
            <a:r>
              <a:rPr lang="en-US" altLang="en-US" dirty="0"/>
              <a:t>is secret and can’t easily be derived from </a:t>
            </a:r>
            <a:r>
              <a:rPr lang="en-US" altLang="en-US" dirty="0" err="1"/>
              <a:t>E</a:t>
            </a:r>
            <a:r>
              <a:rPr lang="en-US" altLang="en-US" baseline="-25000" dirty="0" err="1"/>
              <a:t>k</a:t>
            </a:r>
            <a:endParaRPr lang="en-US" altLang="en-US" baseline="-25000" dirty="0"/>
          </a:p>
          <a:p>
            <a:pPr lvl="1"/>
            <a:r>
              <a:rPr lang="en-US" altLang="en-US" dirty="0" err="1"/>
              <a:t>E</a:t>
            </a:r>
            <a:r>
              <a:rPr lang="en-US" altLang="en-US" baseline="-25000" dirty="0" err="1"/>
              <a:t>k</a:t>
            </a:r>
            <a:r>
              <a:rPr lang="en-US" altLang="en-US" dirty="0"/>
              <a:t> is a </a:t>
            </a:r>
            <a:r>
              <a:rPr lang="en-US" altLang="en-US" b="1" dirty="0">
                <a:solidFill>
                  <a:srgbClr val="0170C0"/>
                </a:solidFill>
              </a:rPr>
              <a:t>public key</a:t>
            </a:r>
          </a:p>
          <a:p>
            <a:pPr lvl="1"/>
            <a:r>
              <a:rPr lang="en-US" altLang="en-US" dirty="0"/>
              <a:t>D</a:t>
            </a:r>
            <a:r>
              <a:rPr lang="en-US" altLang="en-US" baseline="-25000" dirty="0"/>
              <a:t>k</a:t>
            </a:r>
            <a:r>
              <a:rPr lang="en-US" altLang="en-US" dirty="0"/>
              <a:t> is a </a:t>
            </a:r>
            <a:r>
              <a:rPr lang="en-US" altLang="en-US" b="1" dirty="0">
                <a:solidFill>
                  <a:srgbClr val="0170C0"/>
                </a:solidFill>
              </a:rPr>
              <a:t>private key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3069570B-C636-5642-8E58-8F2EBF2CF8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412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Symmetric Encryption Algorithms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25D115B8-B97A-BF48-B45B-64051457DF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0225" y="1016000"/>
            <a:ext cx="8156575" cy="5037138"/>
          </a:xfrm>
        </p:spPr>
        <p:txBody>
          <a:bodyPr/>
          <a:lstStyle/>
          <a:p>
            <a:pPr>
              <a:buFont typeface="Monotype Sorts" pitchFamily="-84" charset="2"/>
              <a:buChar char="n"/>
              <a:defRPr/>
            </a:pPr>
            <a:r>
              <a:rPr lang="en-US" altLang="en-US" dirty="0"/>
              <a:t>Same key is used to encrypt and decrypt</a:t>
            </a:r>
          </a:p>
          <a:p>
            <a:pPr lvl="1">
              <a:buFont typeface="Monotype Sorts" pitchFamily="-84" charset="2"/>
              <a:buChar char="l"/>
              <a:defRPr/>
            </a:pPr>
            <a:r>
              <a:rPr lang="en-US" altLang="en-US" dirty="0"/>
              <a:t>Therefore key </a:t>
            </a:r>
            <a:r>
              <a:rPr lang="en-US" altLang="en-US" i="1" dirty="0"/>
              <a:t>k</a:t>
            </a:r>
            <a:r>
              <a:rPr lang="en-US" altLang="en-US" dirty="0"/>
              <a:t> must be kept secret</a:t>
            </a:r>
          </a:p>
          <a:p>
            <a:pPr>
              <a:buFont typeface="Monotype Sorts" pitchFamily="-84" charset="2"/>
              <a:buChar char="n"/>
              <a:defRPr/>
            </a:pPr>
            <a:r>
              <a:rPr lang="en-US" altLang="en-US" dirty="0"/>
              <a:t>Data Encryption Standard (</a:t>
            </a:r>
            <a:r>
              <a:rPr lang="en-US" altLang="en-US" b="1" dirty="0">
                <a:solidFill>
                  <a:srgbClr val="3365FF"/>
                </a:solidFill>
              </a:rPr>
              <a:t>DES</a:t>
            </a:r>
            <a:r>
              <a:rPr lang="en-US" altLang="en-US" dirty="0"/>
              <a:t>) was most commonly used symmetric block-encryption algorithm (created by US Government)</a:t>
            </a:r>
          </a:p>
          <a:p>
            <a:pPr lvl="1">
              <a:buFont typeface="Monotype Sorts" pitchFamily="-84" charset="2"/>
              <a:buChar char="l"/>
              <a:defRPr/>
            </a:pPr>
            <a:r>
              <a:rPr lang="en-US" altLang="en-US" dirty="0"/>
              <a:t>56-bit keys</a:t>
            </a:r>
          </a:p>
          <a:p>
            <a:pPr lvl="1">
              <a:buFont typeface="Monotype Sorts" pitchFamily="-84" charset="2"/>
              <a:buChar char="l"/>
              <a:defRPr/>
            </a:pPr>
            <a:r>
              <a:rPr lang="en-US" altLang="en-US" dirty="0"/>
              <a:t>Encrypts a block of data at a time, 64-bit block size</a:t>
            </a:r>
          </a:p>
          <a:p>
            <a:pPr lvl="1">
              <a:buFont typeface="Monotype Sorts" pitchFamily="-84" charset="2"/>
              <a:buChar char="l"/>
              <a:defRPr/>
            </a:pPr>
            <a:r>
              <a:rPr lang="en-US" altLang="en-US" dirty="0"/>
              <a:t>Keys too short so now considered insecure</a:t>
            </a:r>
          </a:p>
          <a:p>
            <a:pPr>
              <a:buFont typeface="Monotype Sorts" pitchFamily="-84" charset="2"/>
              <a:buChar char="n"/>
              <a:defRPr/>
            </a:pPr>
            <a:r>
              <a:rPr lang="en-US" altLang="en-US" dirty="0"/>
              <a:t>In 2001 NIST adopted a new block cipher - Advanced Encryption Standard (</a:t>
            </a:r>
            <a:r>
              <a:rPr lang="en-US" altLang="en-US" b="1" dirty="0">
                <a:solidFill>
                  <a:srgbClr val="3366FF"/>
                </a:solidFill>
              </a:rPr>
              <a:t>AES</a:t>
            </a:r>
            <a:r>
              <a:rPr lang="en-US" altLang="en-US" dirty="0"/>
              <a:t>)</a:t>
            </a:r>
          </a:p>
          <a:p>
            <a:pPr lvl="1">
              <a:buFont typeface="Monotype Sorts" pitchFamily="-84" charset="2"/>
              <a:buChar char="l"/>
              <a:defRPr/>
            </a:pPr>
            <a:r>
              <a:rPr lang="en-US" altLang="en-US" dirty="0"/>
              <a:t>Keys of 128, 192, or 256 bits, works on 128-bit blocks</a:t>
            </a:r>
          </a:p>
          <a:p>
            <a:pPr lvl="1">
              <a:buFont typeface="Monotype Sorts" pitchFamily="-84" charset="2"/>
              <a:buChar char="l"/>
              <a:defRPr/>
            </a:pPr>
            <a:r>
              <a:rPr lang="en-US" dirty="0"/>
              <a:t>A machine that could crack 56-bit DES in one second would take 149 trillion years to crack a 128-bit AES key!</a:t>
            </a:r>
          </a:p>
          <a:p>
            <a:pPr lvl="1">
              <a:buFont typeface="Monotype Sorts" pitchFamily="-84" charset="2"/>
              <a:buChar char="l"/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0E3D462E-8402-F441-9759-7D87210E0C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8475" y="15557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800"/>
              <a:t>Asymmetric Encryption</a:t>
            </a:r>
          </a:p>
        </p:txBody>
      </p:sp>
      <p:sp>
        <p:nvSpPr>
          <p:cNvPr id="11266" name="Rectangle 3">
            <a:extLst>
              <a:ext uri="{FF2B5EF4-FFF2-40B4-BE49-F238E27FC236}">
                <a16:creationId xmlns:a16="http://schemas.microsoft.com/office/drawing/2014/main" id="{0A034516-F5CC-BB48-AD5A-161024EF12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3438" y="1082675"/>
            <a:ext cx="7415212" cy="4530725"/>
          </a:xfrm>
        </p:spPr>
        <p:txBody>
          <a:bodyPr/>
          <a:lstStyle/>
          <a:p>
            <a:r>
              <a:rPr lang="en-US" altLang="en-US" b="1">
                <a:solidFill>
                  <a:srgbClr val="3366FF"/>
                </a:solidFill>
              </a:rPr>
              <a:t>Public-key encryption </a:t>
            </a:r>
            <a:r>
              <a:rPr lang="en-US" altLang="en-US"/>
              <a:t>based on each user having two keys: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public key </a:t>
            </a:r>
            <a:r>
              <a:rPr lang="en-US" altLang="en-US"/>
              <a:t>– published key used to encrypt data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private key </a:t>
            </a:r>
            <a:r>
              <a:rPr lang="en-US" altLang="en-US"/>
              <a:t>– key known only to individual user used to decrypt data</a:t>
            </a:r>
          </a:p>
          <a:p>
            <a:r>
              <a:rPr lang="en-US" altLang="en-US"/>
              <a:t>Most common is </a:t>
            </a:r>
            <a:r>
              <a:rPr lang="en-US" altLang="en-US" b="1">
                <a:solidFill>
                  <a:srgbClr val="3366FF"/>
                </a:solidFill>
              </a:rPr>
              <a:t>RSA</a:t>
            </a:r>
            <a:r>
              <a:rPr lang="en-US" altLang="en-US"/>
              <a:t> block cipher</a:t>
            </a:r>
          </a:p>
          <a:p>
            <a:pPr lvl="1"/>
            <a:r>
              <a:rPr lang="en-US" altLang="en-US"/>
              <a:t>No efficient algorithm is know for finding the prime factors of a number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437E28DF-56D0-1342-BD64-7AFA5E9772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Authentication</a:t>
            </a:r>
          </a:p>
        </p:txBody>
      </p:sp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C717865C-B9D9-3644-B392-461050055D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4953000"/>
            <a:ext cx="8153400" cy="1173163"/>
          </a:xfrm>
        </p:spPr>
        <p:txBody>
          <a:bodyPr/>
          <a:lstStyle/>
          <a:p>
            <a:pPr eaLnBrk="1" hangingPunct="1"/>
            <a:r>
              <a:rPr lang="en-US" altLang="en-US"/>
              <a:t>Question: how does the receiver know that remote communicating entity is who it is claimed to be?</a:t>
            </a:r>
          </a:p>
        </p:txBody>
      </p:sp>
      <p:sp>
        <p:nvSpPr>
          <p:cNvPr id="7171" name="Slide Number Placeholder 3">
            <a:extLst>
              <a:ext uri="{FF2B5EF4-FFF2-40B4-BE49-F238E27FC236}">
                <a16:creationId xmlns:a16="http://schemas.microsoft.com/office/drawing/2014/main" id="{ED11F72A-3E13-264C-8560-1BE11CF26B2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E1B0DC3-73E5-B140-B10F-B4AC551811FF}" type="slidenum">
              <a:rPr kumimoji="0"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7172" name="Picture 2">
            <a:extLst>
              <a:ext uri="{FF2B5EF4-FFF2-40B4-BE49-F238E27FC236}">
                <a16:creationId xmlns:a16="http://schemas.microsoft.com/office/drawing/2014/main" id="{709CB476-FD0F-9E4D-BC9D-10CD9D515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371600"/>
            <a:ext cx="4267200" cy="323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>
            <a:extLst>
              <a:ext uri="{FF2B5EF4-FFF2-40B4-BE49-F238E27FC236}">
                <a16:creationId xmlns:a16="http://schemas.microsoft.com/office/drawing/2014/main" id="{06DB1706-BC25-214E-BD79-3045F994ED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Authentication Protocol (AP)</a:t>
            </a:r>
          </a:p>
        </p:txBody>
      </p:sp>
      <p:sp>
        <p:nvSpPr>
          <p:cNvPr id="9218" name="Content Placeholder 2">
            <a:extLst>
              <a:ext uri="{FF2B5EF4-FFF2-40B4-BE49-F238E27FC236}">
                <a16:creationId xmlns:a16="http://schemas.microsoft.com/office/drawing/2014/main" id="{49A862AF-6008-F247-8F57-7992CED140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AP 1.0</a:t>
            </a:r>
          </a:p>
          <a:p>
            <a:pPr lvl="1" eaLnBrk="1" hangingPunct="1"/>
            <a:r>
              <a:rPr lang="en-US" altLang="en-US"/>
              <a:t>Alice to Bob: “I am Alice”</a:t>
            </a:r>
          </a:p>
          <a:p>
            <a:pPr lvl="1" eaLnBrk="1" hangingPunct="1"/>
            <a:r>
              <a:rPr lang="en-US" altLang="en-US"/>
              <a:t>Problem: intruder “Trudy” can also send such a message</a:t>
            </a:r>
          </a:p>
          <a:p>
            <a:pPr eaLnBrk="1" hangingPunct="1"/>
            <a:r>
              <a:rPr lang="en-US" altLang="en-US"/>
              <a:t>AP 2.0</a:t>
            </a:r>
          </a:p>
          <a:p>
            <a:pPr lvl="1" eaLnBrk="1" hangingPunct="1"/>
            <a:r>
              <a:rPr lang="en-US" altLang="en-US"/>
              <a:t>Authenticate source IP address is from Alice’s machine</a:t>
            </a:r>
          </a:p>
          <a:p>
            <a:pPr lvl="1" eaLnBrk="1" hangingPunct="1"/>
            <a:r>
              <a:rPr lang="en-US" altLang="en-US"/>
              <a:t>Problem: IP Spoofing (send IP packets with a false address)</a:t>
            </a:r>
          </a:p>
          <a:p>
            <a:pPr eaLnBrk="1" hangingPunct="1"/>
            <a:r>
              <a:rPr lang="en-US" altLang="en-US"/>
              <a:t>AP 3.0: use a secret password</a:t>
            </a:r>
          </a:p>
          <a:p>
            <a:pPr lvl="1" eaLnBrk="1" hangingPunct="1"/>
            <a:r>
              <a:rPr lang="en-US" altLang="en-US"/>
              <a:t>Alice to Bob: “I am Alice, here is my password” (e.g., telnet)</a:t>
            </a:r>
          </a:p>
          <a:p>
            <a:pPr lvl="1" eaLnBrk="1" hangingPunct="1"/>
            <a:r>
              <a:rPr lang="en-US" altLang="en-US"/>
              <a:t>Problem: Trudy can intercept Alice’s password by sniffing packets</a:t>
            </a:r>
          </a:p>
        </p:txBody>
      </p:sp>
      <p:sp>
        <p:nvSpPr>
          <p:cNvPr id="9219" name="Slide Number Placeholder 3">
            <a:extLst>
              <a:ext uri="{FF2B5EF4-FFF2-40B4-BE49-F238E27FC236}">
                <a16:creationId xmlns:a16="http://schemas.microsoft.com/office/drawing/2014/main" id="{20284945-D037-CC44-975E-F2CE8FD1D8B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A8C01B7-9538-C345-8AED-B38E29BFA13E}" type="slidenum">
              <a:rPr kumimoji="0"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>
            <a:extLst>
              <a:ext uri="{FF2B5EF4-FFF2-40B4-BE49-F238E27FC236}">
                <a16:creationId xmlns:a16="http://schemas.microsoft.com/office/drawing/2014/main" id="{D74D0158-F56E-D142-8BA7-FE6F3D4394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Authentication Protocol</a:t>
            </a:r>
          </a:p>
        </p:txBody>
      </p:sp>
      <p:sp>
        <p:nvSpPr>
          <p:cNvPr id="10242" name="Content Placeholder 2">
            <a:extLst>
              <a:ext uri="{FF2B5EF4-FFF2-40B4-BE49-F238E27FC236}">
                <a16:creationId xmlns:a16="http://schemas.microsoft.com/office/drawing/2014/main" id="{717DDAF6-D728-0B42-8E75-89FB259778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/>
              <a:t>AP 3.1: encrypt the password</a:t>
            </a:r>
          </a:p>
          <a:p>
            <a:pPr eaLnBrk="1" hangingPunct="1"/>
            <a:r>
              <a:rPr lang="en-US" altLang="en-US" sz="2000"/>
              <a:t>Use a symmetric key known to Alice and Bob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z="2000"/>
              <a:t>A to B: “I am A”, and A’s encrypted password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z="2000"/>
              <a:t>B: if decrypted password is correct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en-US" sz="2000"/>
              <a:t>then A is verified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en-US" sz="2000"/>
              <a:t>else A is fraudulent</a:t>
            </a:r>
          </a:p>
          <a:p>
            <a:pPr eaLnBrk="1" hangingPunct="1"/>
            <a:r>
              <a:rPr lang="en-US" altLang="en-US" sz="2000"/>
              <a:t>Failure scenario: playback attack</a:t>
            </a:r>
          </a:p>
          <a:p>
            <a:pPr lvl="1" eaLnBrk="1" hangingPunct="1"/>
            <a:r>
              <a:rPr lang="en-US" altLang="en-US" sz="2000"/>
              <a:t>Trudy can intercept Alice’s message and masquerade as Alice at a later time</a:t>
            </a:r>
          </a:p>
        </p:txBody>
      </p:sp>
      <p:sp>
        <p:nvSpPr>
          <p:cNvPr id="10243" name="Slide Number Placeholder 3">
            <a:extLst>
              <a:ext uri="{FF2B5EF4-FFF2-40B4-BE49-F238E27FC236}">
                <a16:creationId xmlns:a16="http://schemas.microsoft.com/office/drawing/2014/main" id="{14C06ADC-3F30-A941-A097-E97AFF23B5B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71D90A-D5E7-514B-91F2-0AF33F72456E}" type="slidenum">
              <a:rPr kumimoji="0"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25145</TotalTime>
  <Words>889</Words>
  <Application>Microsoft Macintosh PowerPoint</Application>
  <PresentationFormat>On-screen Show (4:3)</PresentationFormat>
  <Paragraphs>115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Helvetica</vt:lpstr>
      <vt:lpstr>Monotype Sorts</vt:lpstr>
      <vt:lpstr>Times New Roman</vt:lpstr>
      <vt:lpstr>Verdana</vt:lpstr>
      <vt:lpstr>Webdings</vt:lpstr>
      <vt:lpstr>os-8</vt:lpstr>
      <vt:lpstr>PowerPoint Presentation</vt:lpstr>
      <vt:lpstr>Cryptography</vt:lpstr>
      <vt:lpstr>Basics of Cryptography</vt:lpstr>
      <vt:lpstr>Cryptosystems</vt:lpstr>
      <vt:lpstr>Symmetric Encryption Algorithms</vt:lpstr>
      <vt:lpstr>Asymmetric Encryption</vt:lpstr>
      <vt:lpstr>Authentication</vt:lpstr>
      <vt:lpstr>Authentication Protocol (AP)</vt:lpstr>
      <vt:lpstr>Authentication Protocol</vt:lpstr>
      <vt:lpstr>Authentication Using Nonces</vt:lpstr>
      <vt:lpstr>Authentication Using Public Keys</vt:lpstr>
      <vt:lpstr>Problems with AP 5.0</vt:lpstr>
      <vt:lpstr>Digital Signatures Using Public Keys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Matthew Tan Creti</cp:lastModifiedBy>
  <cp:revision>269</cp:revision>
  <cp:lastPrinted>2022-04-13T16:38:32Z</cp:lastPrinted>
  <dcterms:created xsi:type="dcterms:W3CDTF">2011-01-13T23:43:38Z</dcterms:created>
  <dcterms:modified xsi:type="dcterms:W3CDTF">2022-04-14T19:04:24Z</dcterms:modified>
</cp:coreProperties>
</file>