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Nicole</a:t>
            </a:r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Nicole</a:t>
            </a:r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Nicole</a:t>
            </a: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Nicole</a:t>
            </a:r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Nitin</a:t>
            </a: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Nitin</a:t>
            </a:r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Nicole</a:t>
            </a:r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Nicole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Nicole</a:t>
            </a:r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Nicole</a:t>
            </a: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Nitin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 flipH="1" rot="10800000">
            <a:off x="539729" y="1808234"/>
            <a:ext cx="4375107" cy="163"/>
          </a:xfrm>
          <a:prstGeom prst="straightConnector1">
            <a:avLst/>
          </a:prstGeom>
          <a:noFill/>
          <a:ln cap="flat" w="12700">
            <a:solidFill>
              <a:srgbClr val="3F8EC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675" y="613833"/>
            <a:ext cx="5675518" cy="120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 rot="5400000">
            <a:off x="6012655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1821656" y="-1209674"/>
            <a:ext cx="3290888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07661"/>
            <a:ext cx="6492522" cy="58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2593175"/>
            <a:ext cx="5003800" cy="500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3FA3D9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x="539729" y="2006014"/>
            <a:ext cx="4829558" cy="0"/>
          </a:xfrm>
          <a:prstGeom prst="straightConnector1">
            <a:avLst/>
          </a:prstGeom>
          <a:noFill/>
          <a:ln cap="flat" w="12700">
            <a:solidFill>
              <a:srgbClr val="3F8EC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8483" y="4600532"/>
            <a:ext cx="1497341" cy="316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0143" y="243062"/>
            <a:ext cx="8229600" cy="58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66914" y="1508841"/>
            <a:ext cx="8229600" cy="28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8483" y="4600532"/>
            <a:ext cx="1497341" cy="31692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idx="2" type="body"/>
          </p:nvPr>
        </p:nvSpPr>
        <p:spPr>
          <a:xfrm>
            <a:off x="450143" y="831750"/>
            <a:ext cx="5003800" cy="310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3FA3D9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900112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48200" y="900112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4" type="body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6.png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cs.saltstack.com/en/latest/" TargetMode="External"/><Relationship Id="rId3" Type="http://schemas.openxmlformats.org/officeDocument/2006/relationships/image" Target="../media/image05.png"/><Relationship Id="rId9" Type="http://schemas.openxmlformats.org/officeDocument/2006/relationships/hyperlink" Target="https://help.github.com/articles/using-pull-requests/" TargetMode="External"/><Relationship Id="rId6" Type="http://schemas.openxmlformats.org/officeDocument/2006/relationships/hyperlink" Target="http://docs.saltstack.com/en/latest/topics/development/hacking.html" TargetMode="External"/><Relationship Id="rId5" Type="http://schemas.openxmlformats.org/officeDocument/2006/relationships/hyperlink" Target="http://docs.saltstack.com/en/latest/topics/development/contributing.html" TargetMode="External"/><Relationship Id="rId8" Type="http://schemas.openxmlformats.org/officeDocument/2006/relationships/hyperlink" Target="https://help.github.com/articles/fork-a-repo/" TargetMode="External"/><Relationship Id="rId7" Type="http://schemas.openxmlformats.org/officeDocument/2006/relationships/hyperlink" Target="http://docs.saltstack.com/en/latest/topics/development/tests/index.html" TargetMode="Externa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elp.github.com/articles/set-up-git/" TargetMode="External"/><Relationship Id="rId3" Type="http://schemas.openxmlformats.org/officeDocument/2006/relationships/image" Target="../media/image05.png"/><Relationship Id="rId6" Type="http://schemas.openxmlformats.org/officeDocument/2006/relationships/hyperlink" Target="http://docs.saltstack.com/en/latest/topics/development/hacking.html" TargetMode="External"/><Relationship Id="rId5" Type="http://schemas.openxmlformats.org/officeDocument/2006/relationships/hyperlink" Target="https://help.github.com/articles/generating-ssh-keys/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1.png"/><Relationship Id="rId3" Type="http://schemas.openxmlformats.org/officeDocument/2006/relationships/image" Target="../media/image05.png"/><Relationship Id="rId6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10550" y="2073850"/>
            <a:ext cx="4308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Developing SaltStack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10475" y="4683152"/>
            <a:ext cx="6154199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#SaltConf15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10550" y="3480400"/>
            <a:ext cx="4958099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Nicole Thomas, SaltStack QA Engineer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Nitin Madhok, Clemson University Systems Developer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Follow us on GitHub @rallytime and @nmadhok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0143" y="116055"/>
            <a:ext cx="82296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Branching Strategy: Bugfix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0143" y="704741"/>
            <a:ext cx="5003699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1700">
                <a:solidFill>
                  <a:srgbClr val="3FA3D9"/>
                </a:solidFill>
              </a:rPr>
              <a:t>Bugfix on 2014.7 merges forward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135944" y="2010833"/>
            <a:ext cx="1847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700" y="1116487"/>
            <a:ext cx="432435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0143" y="116055"/>
            <a:ext cx="82296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Contributing: Preparation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0143" y="704741"/>
            <a:ext cx="5003699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1700">
                <a:solidFill>
                  <a:srgbClr val="3FA3D9"/>
                </a:solidFill>
              </a:rPr>
              <a:t>Find the correct branch and prepare for commits.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135944" y="2010833"/>
            <a:ext cx="1847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457200" y="1378100"/>
            <a:ext cx="8229600" cy="25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New Feature? Large Refactor?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</a:rPr>
              <a:t>Develop!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Bugfix?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</a:rPr>
              <a:t>Locate Correct Bugfix Branch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2014.7 or 2015.2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Pull fresh copy down of the correct branch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</a:rPr>
              <a:t>Create new, local branch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"fix_25381" or "linode_cloud_tests"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0143" y="116055"/>
            <a:ext cx="82296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Contributing: Work Your Magic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0143" y="704741"/>
            <a:ext cx="5003699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1700">
                <a:solidFill>
                  <a:srgbClr val="3FA3D9"/>
                </a:solidFill>
              </a:rPr>
              <a:t>Make your changes and commit them.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135944" y="2010833"/>
            <a:ext cx="1847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457200" y="1378100"/>
            <a:ext cx="8229600" cy="25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Only fix "one story"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</a:rPr>
              <a:t>Commit changes to local branch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Auto-Close Issues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</a:rPr>
              <a:t>"Fixes #25381"</a:t>
            </a:r>
          </a:p>
          <a:p>
            <a:pPr indent="-228600" lvl="2" marL="1143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Must go in the commit message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Push local branch to your GitHub repository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</a:rPr>
              <a:t>Create Pull Request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0143" y="116055"/>
            <a:ext cx="82296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Contributing: Pull Requests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0143" y="704741"/>
            <a:ext cx="5003699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1700">
                <a:solidFill>
                  <a:srgbClr val="3FA3D9"/>
                </a:solidFill>
              </a:rPr>
              <a:t>Submit your changes to Salt!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135944" y="2010833"/>
            <a:ext cx="1847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457200" y="1378100"/>
            <a:ext cx="8229600" cy="25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Descriptive PR Title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</a:rPr>
              <a:t>Message provides more details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Reference issue number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Submit PR against the correct branch</a:t>
            </a:r>
          </a:p>
          <a:p>
            <a:pPr indent="-260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>
                <a:solidFill>
                  <a:schemeClr val="dk1"/>
                </a:solidFill>
              </a:rPr>
              <a:t>Defaults to develop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Keep an eye on test results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</a:rPr>
              <a:t>Fix any issues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New commits == new testrun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0143" y="116055"/>
            <a:ext cx="82296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Resources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0143" y="704741"/>
            <a:ext cx="5003699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1700">
                <a:solidFill>
                  <a:srgbClr val="3FA3D9"/>
                </a:solidFill>
              </a:rPr>
              <a:t>Helpful Salt and GitHub Documentation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135944" y="2010833"/>
            <a:ext cx="1847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50150" y="1091325"/>
            <a:ext cx="8229600" cy="25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Salt Documentation:</a:t>
            </a:r>
          </a:p>
          <a:p>
            <a:pPr indent="-2476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u="sng">
                <a:solidFill>
                  <a:srgbClr val="3FA3D9"/>
                </a:solidFill>
                <a:hlinkClick r:id="rId4"/>
              </a:rPr>
              <a:t>http://docs.saltstack.com</a:t>
            </a:r>
            <a:r>
              <a:rPr lang="en-US" sz="1800">
                <a:solidFill>
                  <a:schemeClr val="dk1"/>
                </a:solidFill>
              </a:rPr>
              <a:t> </a:t>
            </a:r>
          </a:p>
          <a:p>
            <a:pPr indent="-3175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Contributing Documentation:</a:t>
            </a:r>
          </a:p>
          <a:p>
            <a:pPr indent="-2476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u="sng">
                <a:solidFill>
                  <a:srgbClr val="3FA3D9"/>
                </a:solidFill>
                <a:hlinkClick r:id="rId5"/>
              </a:rPr>
              <a:t>http://docs.saltstack.com/en/latest/topics/development/contributing.html</a:t>
            </a:r>
            <a:r>
              <a:rPr lang="en-US" sz="1800">
                <a:solidFill>
                  <a:schemeClr val="dk1"/>
                </a:solidFill>
              </a:rPr>
              <a:t> </a:t>
            </a:r>
          </a:p>
          <a:p>
            <a:pPr indent="-3175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Installation for Developers Documentation:</a:t>
            </a:r>
          </a:p>
          <a:p>
            <a:pPr indent="-247650" lvl="1" marL="742950" marR="0" rtl="0" algn="l">
              <a:spcBef>
                <a:spcPts val="0"/>
              </a:spcBef>
              <a:buClr>
                <a:srgbClr val="3FA3D9"/>
              </a:buClr>
              <a:buSzPct val="100000"/>
              <a:buFont typeface="Arial"/>
              <a:buChar char="–"/>
            </a:pPr>
            <a:r>
              <a:rPr lang="en-US" sz="1800" u="sng">
                <a:solidFill>
                  <a:srgbClr val="3FA3D9"/>
                </a:solidFill>
                <a:hlinkClick r:id="rId6"/>
              </a:rPr>
              <a:t>http://docs.saltstack.com/en/latest/topics/development/hacking.html</a:t>
            </a:r>
            <a:r>
              <a:rPr lang="en-US" sz="1800">
                <a:solidFill>
                  <a:srgbClr val="3FA3D9"/>
                </a:solidFill>
              </a:rPr>
              <a:t> </a:t>
            </a:r>
          </a:p>
          <a:p>
            <a:pPr indent="-3175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Testing Documentation:</a:t>
            </a:r>
          </a:p>
          <a:p>
            <a:pPr indent="-247650" lvl="1" marL="742950" marR="0" rtl="0" algn="l">
              <a:spcBef>
                <a:spcPts val="0"/>
              </a:spcBef>
              <a:buClr>
                <a:srgbClr val="3FA3D9"/>
              </a:buClr>
              <a:buSzPct val="100000"/>
              <a:buFont typeface="Arial"/>
              <a:buChar char="–"/>
            </a:pPr>
            <a:r>
              <a:rPr lang="en-US" sz="1800" u="sng">
                <a:solidFill>
                  <a:srgbClr val="3FA3D9"/>
                </a:solidFill>
                <a:hlinkClick r:id="rId7"/>
              </a:rPr>
              <a:t>http://docs.saltstack.com/en/latest/topics/development/tests/index.html</a:t>
            </a:r>
            <a:r>
              <a:rPr lang="en-US" sz="1800">
                <a:solidFill>
                  <a:srgbClr val="3FA3D9"/>
                </a:solidFill>
              </a:rPr>
              <a:t> </a:t>
            </a:r>
          </a:p>
          <a:p>
            <a:pPr indent="-3175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/>
              <a:t>GitHub:</a:t>
            </a:r>
          </a:p>
          <a:p>
            <a:pPr indent="-2476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/>
              <a:t>Forking a repo: </a:t>
            </a:r>
            <a:r>
              <a:rPr lang="en-US" sz="1800" u="sng">
                <a:solidFill>
                  <a:srgbClr val="3FA3D9"/>
                </a:solidFill>
                <a:hlinkClick r:id="rId8"/>
              </a:rPr>
              <a:t>https://help.github.com/articles/fork-a-repo/</a:t>
            </a:r>
            <a:r>
              <a:rPr lang="en-US" sz="1800">
                <a:solidFill>
                  <a:srgbClr val="3FA3D9"/>
                </a:solidFill>
              </a:rPr>
              <a:t> </a:t>
            </a:r>
          </a:p>
          <a:p>
            <a:pPr indent="-2476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>
                <a:solidFill>
                  <a:schemeClr val="dk1"/>
                </a:solidFill>
              </a:rPr>
              <a:t>Submitting a PR:</a:t>
            </a:r>
            <a:r>
              <a:rPr lang="en-US" sz="1800">
                <a:solidFill>
                  <a:srgbClr val="3FA3D9"/>
                </a:solidFill>
              </a:rPr>
              <a:t> </a:t>
            </a:r>
            <a:r>
              <a:rPr lang="en-US" sz="1800" u="sng">
                <a:solidFill>
                  <a:srgbClr val="3FA3D9"/>
                </a:solidFill>
                <a:hlinkClick r:id="rId9"/>
              </a:rPr>
              <a:t>https://help.github.com/articles/using-pull-requests/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410550" y="2073855"/>
            <a:ext cx="6154199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Thank you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10550" y="4677258"/>
            <a:ext cx="6154199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#SaltConf15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10550" y="3480401"/>
            <a:ext cx="6154199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Please provide session feedback in the SaltConf15 mobile app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0143" y="116055"/>
            <a:ext cx="82296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Welcome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0143" y="704741"/>
            <a:ext cx="5003699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1700">
                <a:solidFill>
                  <a:srgbClr val="3FA3D9"/>
                </a:solidFill>
              </a:rPr>
              <a:t>What we’ll cover...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135944" y="2010833"/>
            <a:ext cx="1847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57200" y="1530500"/>
            <a:ext cx="8229600" cy="25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Setting up your Development Environment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Salt’s Branching Strategy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Creating An Issue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Finding and Fixing Issues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236261"/>
            <a:ext cx="64926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Set up your Development Environment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3202775"/>
            <a:ext cx="5237700" cy="5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2000">
                <a:solidFill>
                  <a:srgbClr val="3FA3D9"/>
                </a:solidFill>
              </a:rPr>
              <a:t>Installing packages, Cloning repository, Creating isolated python environment etc.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0143" y="116055"/>
            <a:ext cx="82296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Resources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0151" y="704750"/>
            <a:ext cx="6198299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1700">
                <a:solidFill>
                  <a:srgbClr val="3FA3D9"/>
                </a:solidFill>
              </a:rPr>
              <a:t>Helpful links to be used during this demo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135944" y="2010833"/>
            <a:ext cx="1847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457200" y="1378100"/>
            <a:ext cx="8229600" cy="25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Setting up git:</a:t>
            </a:r>
          </a:p>
          <a:p>
            <a:pPr indent="-247650" lvl="1" marL="742950" marR="0" rtl="0" algn="l">
              <a:spcBef>
                <a:spcPts val="0"/>
              </a:spcBef>
              <a:buClr>
                <a:srgbClr val="3FA3D9"/>
              </a:buClr>
              <a:buSzPct val="100000"/>
              <a:buFont typeface="Arial"/>
              <a:buChar char="–"/>
            </a:pPr>
            <a:r>
              <a:rPr lang="en-US" sz="1800" u="sng">
                <a:solidFill>
                  <a:srgbClr val="3FA3D9"/>
                </a:solidFill>
                <a:hlinkClick r:id="rId4"/>
              </a:rPr>
              <a:t>https://help.github.com/articles/set-up-git/</a:t>
            </a:r>
          </a:p>
          <a:p>
            <a:pPr indent="-3175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Generating SSH Keys</a:t>
            </a:r>
          </a:p>
          <a:p>
            <a:pPr indent="-247650" lvl="1" marL="742950" marR="0" rtl="0" algn="l">
              <a:spcBef>
                <a:spcPts val="0"/>
              </a:spcBef>
              <a:buClr>
                <a:srgbClr val="3FA3D9"/>
              </a:buClr>
              <a:buSzPct val="100000"/>
              <a:buFont typeface="Arial"/>
              <a:buChar char="–"/>
            </a:pPr>
            <a:r>
              <a:rPr lang="en-US" sz="1800" u="sng">
                <a:solidFill>
                  <a:srgbClr val="3FA3D9"/>
                </a:solidFill>
                <a:hlinkClick r:id="rId5"/>
              </a:rPr>
              <a:t>https://help.github.com/articles/generating-ssh-keys/</a:t>
            </a:r>
          </a:p>
          <a:p>
            <a:pPr indent="-3175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Installing Salt for Development</a:t>
            </a:r>
          </a:p>
          <a:p>
            <a:pPr indent="-247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A3D9"/>
              </a:buClr>
              <a:buSzPct val="100000"/>
              <a:buFont typeface="Arial"/>
              <a:buChar char="–"/>
            </a:pPr>
            <a:r>
              <a:rPr lang="en-US" sz="1800" u="sng">
                <a:solidFill>
                  <a:srgbClr val="3FA3D9"/>
                </a:solidFill>
                <a:hlinkClick r:id="rId6"/>
              </a:rPr>
              <a:t>http://docs.saltstack.com/en/latest/topics/development/hacking.html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07661"/>
            <a:ext cx="64926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Branching Strategy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0143" y="116055"/>
            <a:ext cx="8229600" cy="58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Salt’s Branching Strategy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0143" y="704741"/>
            <a:ext cx="5003800" cy="310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1700">
                <a:solidFill>
                  <a:srgbClr val="3FA3D9"/>
                </a:solidFill>
              </a:rPr>
              <a:t>Features, Bugfixes, and Forward Merges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135944" y="201083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012" y="1070787"/>
            <a:ext cx="7629525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346" y="1070787"/>
            <a:ext cx="7629525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934" y="1058115"/>
            <a:ext cx="69818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938850" y="2085750"/>
            <a:ext cx="3100200" cy="106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New Features</a:t>
            </a:r>
          </a:p>
          <a:p>
            <a:pPr indent="-317500" lvl="0" marL="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Major Refactors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361750" y="2768000"/>
            <a:ext cx="1818899" cy="51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Bugfixes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07661"/>
            <a:ext cx="64926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Creating an Issue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2593175"/>
            <a:ext cx="5003699" cy="5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2000">
                <a:solidFill>
                  <a:srgbClr val="3FA3D9"/>
                </a:solidFill>
              </a:rPr>
              <a:t>Have a great idea for a new feature?</a:t>
            </a:r>
          </a:p>
          <a:p>
            <a:pPr indent="0" lvl="0" marL="0" marR="0" rtl="0" algn="l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2000">
                <a:solidFill>
                  <a:srgbClr val="3FA3D9"/>
                </a:solidFill>
              </a:rPr>
              <a:t>Found a bug?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0143" y="116055"/>
            <a:ext cx="82296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Creating Issues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0143" y="704741"/>
            <a:ext cx="5003699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1700">
                <a:solidFill>
                  <a:srgbClr val="3FA3D9"/>
                </a:solidFill>
              </a:rPr>
              <a:t>Best Practices for creating new issues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135944" y="2010833"/>
            <a:ext cx="1847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457200" y="1149500"/>
            <a:ext cx="8229600" cy="25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Does the issue already exist?</a:t>
            </a:r>
          </a:p>
          <a:p>
            <a:pPr indent="-2857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</a:rPr>
              <a:t>Yes? - Document your findings there.</a:t>
            </a:r>
          </a:p>
          <a:p>
            <a:pPr indent="-2857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</a:rPr>
              <a:t>If not, good bug reports include:</a:t>
            </a:r>
          </a:p>
          <a:p>
            <a:pPr indent="-2286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Descriptive Title </a:t>
            </a:r>
          </a:p>
          <a:p>
            <a:pPr indent="-2286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Detailed report of the problem</a:t>
            </a:r>
          </a:p>
          <a:p>
            <a:pPr indent="-2286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Steps to reproduce the issue</a:t>
            </a:r>
          </a:p>
          <a:p>
            <a:pPr indent="-2286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Versions Report:</a:t>
            </a:r>
          </a:p>
          <a:p>
            <a:pPr indent="-2286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>
                <a:solidFill>
                  <a:schemeClr val="dk1"/>
                </a:solidFill>
              </a:rPr>
              <a:t>salt --versions-report </a:t>
            </a:r>
          </a:p>
          <a:p>
            <a:pPr indent="-2286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>
                <a:solidFill>
                  <a:schemeClr val="dk1"/>
                </a:solidFill>
              </a:rPr>
              <a:t>salt &lt;minion&gt; test.versions_report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07661"/>
            <a:ext cx="6492600" cy="58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-US" sz="3250">
                <a:solidFill>
                  <a:srgbClr val="3F3F3F"/>
                </a:solidFill>
              </a:rPr>
              <a:t>Finding and Fixing Issues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2593175"/>
            <a:ext cx="5003699" cy="50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A3D9"/>
              </a:buClr>
              <a:buSzPct val="25000"/>
              <a:buFont typeface="Arial"/>
              <a:buNone/>
            </a:pPr>
            <a:r>
              <a:rPr i="1" lang="en-US" sz="2000">
                <a:solidFill>
                  <a:srgbClr val="3FA3D9"/>
                </a:solidFill>
              </a:rPr>
              <a:t>Learn how to find existing issues and submit a Pull Request to fix them.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