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63" r:id="rId3"/>
    <p:sldId id="259" r:id="rId4"/>
    <p:sldId id="262" r:id="rId5"/>
    <p:sldId id="266" r:id="rId6"/>
    <p:sldId id="267" r:id="rId7"/>
    <p:sldId id="268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8F3"/>
    <a:srgbClr val="4995C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>
        <p:scale>
          <a:sx n="120" d="100"/>
          <a:sy n="120" d="100"/>
        </p:scale>
        <p:origin x="3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590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1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77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0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2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44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6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D2D2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194075" cy="1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 amt="22000"/>
          </a:blip>
          <a:srcRect/>
          <a:stretch/>
        </p:blipFill>
        <p:spPr>
          <a:xfrm>
            <a:off x="6416650" y="398985"/>
            <a:ext cx="3088425" cy="64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451550" y="1827913"/>
            <a:ext cx="6113124" cy="8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Managing VMware infrastructure with </a:t>
            </a:r>
            <a:r>
              <a:rPr lang="en-US" sz="2800" b="1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SaltStack</a:t>
            </a:r>
            <a:r>
              <a:rPr lang="en-US" sz="28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 Cloud Management</a:t>
            </a:r>
            <a:endParaRPr lang="en" sz="28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0491" y="3019646"/>
            <a:ext cx="5515669" cy="405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ts val="1900"/>
              </a:lnSpc>
            </a:pPr>
            <a:r>
              <a:rPr lang="en-US" sz="1400" b="1" i="1" dirty="0" smtClean="0">
                <a:solidFill>
                  <a:srgbClr val="45C8F3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Nitin Madhok</a:t>
            </a:r>
            <a:r>
              <a:rPr lang="en-US" sz="1400" b="1" i="1" dirty="0">
                <a:solidFill>
                  <a:srgbClr val="45C8F3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, Systems </a:t>
            </a:r>
            <a:r>
              <a:rPr lang="en-US" sz="1400" b="1" i="1" dirty="0" smtClean="0">
                <a:solidFill>
                  <a:srgbClr val="45C8F3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Developer, </a:t>
            </a:r>
            <a:r>
              <a:rPr lang="en-US" sz="1400" b="1" i="1" dirty="0">
                <a:solidFill>
                  <a:srgbClr val="45C8F3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Clemson </a:t>
            </a:r>
            <a:r>
              <a:rPr lang="en-US" sz="1400" b="1" i="1" dirty="0" smtClean="0">
                <a:solidFill>
                  <a:srgbClr val="45C8F3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University</a:t>
            </a:r>
            <a:endParaRPr lang="en" sz="1400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sp>
        <p:nvSpPr>
          <p:cNvPr id="7" name="Shape 76"/>
          <p:cNvSpPr txBox="1"/>
          <p:nvPr/>
        </p:nvSpPr>
        <p:spPr>
          <a:xfrm>
            <a:off x="450667" y="4562573"/>
            <a:ext cx="6154199" cy="31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#</a:t>
            </a:r>
            <a:r>
              <a:rPr lang="en-US" b="1" dirty="0" smtClean="0">
                <a:solidFill>
                  <a:schemeClr val="lt1"/>
                </a:solidFill>
              </a:rPr>
              <a:t>SaltConf16 #Clemson #</a:t>
            </a:r>
            <a:r>
              <a:rPr lang="en-US" b="1" dirty="0" err="1" smtClean="0">
                <a:solidFill>
                  <a:schemeClr val="lt1"/>
                </a:solidFill>
              </a:rPr>
              <a:t>ClemsonTigers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8" name="Shape 20"/>
          <p:cNvSpPr txBox="1">
            <a:spLocks/>
          </p:cNvSpPr>
          <p:nvPr/>
        </p:nvSpPr>
        <p:spPr>
          <a:xfrm>
            <a:off x="450491" y="3342482"/>
            <a:ext cx="5515669" cy="890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lnSpc>
                <a:spcPts val="1800"/>
              </a:lnSpc>
            </a:pP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GitHub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:	@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nmadhok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	</a:t>
            </a:r>
            <a:b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</a:b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Twitter:	@_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nmadhok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_</a:t>
            </a:r>
            <a:b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</a:b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LinkedIn: 	https://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www.linkedin.com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/in/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nitinmadhok</a:t>
            </a:r>
            <a:endParaRPr lang="en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2"/>
          <p:cNvSpPr txBox="1">
            <a:spLocks/>
          </p:cNvSpPr>
          <p:nvPr/>
        </p:nvSpPr>
        <p:spPr>
          <a:xfrm>
            <a:off x="450143" y="21653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50" b="1" dirty="0" err="1" smtClean="0">
                <a:solidFill>
                  <a:srgbClr val="3F3F3F"/>
                </a:solidFill>
              </a:rPr>
              <a:t>whoami</a:t>
            </a:r>
            <a:endParaRPr lang="en-US" sz="3250" b="1" dirty="0">
              <a:solidFill>
                <a:srgbClr val="3F3F3F"/>
              </a:solidFill>
            </a:endParaRPr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450143" y="80522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80000"/>
              </a:lnSpc>
              <a:buClr>
                <a:srgbClr val="3FA3D9"/>
              </a:buClr>
              <a:buSzPct val="25000"/>
              <a:buFont typeface="Arial"/>
              <a:buNone/>
            </a:pPr>
            <a:r>
              <a:rPr lang="en-US" sz="1700" i="1" dirty="0">
                <a:solidFill>
                  <a:srgbClr val="45C8F3"/>
                </a:solidFill>
              </a:rPr>
              <a:t>c</a:t>
            </a:r>
            <a:r>
              <a:rPr lang="en-US" sz="1700" i="1" dirty="0" smtClean="0">
                <a:solidFill>
                  <a:srgbClr val="45C8F3"/>
                </a:solidFill>
              </a:rPr>
              <a:t>ouple of things about me </a:t>
            </a:r>
            <a:r>
              <a:rPr lang="is-IS" sz="1700" i="1" dirty="0" smtClean="0">
                <a:solidFill>
                  <a:srgbClr val="45C8F3"/>
                </a:solidFill>
              </a:rPr>
              <a:t>…</a:t>
            </a:r>
            <a:endParaRPr lang="en-US" sz="1700" i="1" dirty="0">
              <a:solidFill>
                <a:srgbClr val="45C8F3"/>
              </a:solidFill>
            </a:endParaRPr>
          </a:p>
        </p:txBody>
      </p:sp>
      <p:sp>
        <p:nvSpPr>
          <p:cNvPr id="10" name="Shape 85"/>
          <p:cNvSpPr txBox="1"/>
          <p:nvPr/>
        </p:nvSpPr>
        <p:spPr>
          <a:xfrm>
            <a:off x="457200" y="1470211"/>
            <a:ext cx="8048847" cy="255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Spoken at various conferences including SaltConf15, </a:t>
            </a:r>
            <a:r>
              <a:rPr lang="en-US" sz="2000" dirty="0" err="1" smtClean="0">
                <a:solidFill>
                  <a:schemeClr val="dk1"/>
                </a:solidFill>
              </a:rPr>
              <a:t>OpenStack</a:t>
            </a:r>
            <a:r>
              <a:rPr lang="en-US" sz="2000" dirty="0" smtClean="0">
                <a:solidFill>
                  <a:schemeClr val="dk1"/>
                </a:solidFill>
              </a:rPr>
              <a:t> Summit 2015 (Tokyo), SaltConf16 etc.</a:t>
            </a:r>
          </a:p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Some of the significant contributions made include making Salt compatible with Python 3, creating salt-cloud VMware driver, creating DNS/ASAM/Spacewalk runners, creating ZFS/</a:t>
            </a:r>
            <a:r>
              <a:rPr lang="en-US" sz="2000" dirty="0" err="1" smtClean="0">
                <a:solidFill>
                  <a:schemeClr val="dk1"/>
                </a:solidFill>
              </a:rPr>
              <a:t>Zpool</a:t>
            </a:r>
            <a:r>
              <a:rPr lang="en-US" sz="2000" dirty="0" smtClean="0">
                <a:solidFill>
                  <a:schemeClr val="dk1"/>
                </a:solidFill>
              </a:rPr>
              <a:t> modules, maintaining </a:t>
            </a:r>
            <a:r>
              <a:rPr lang="en-US" sz="2000" dirty="0" err="1" smtClean="0">
                <a:solidFill>
                  <a:schemeClr val="dk1"/>
                </a:solidFill>
              </a:rPr>
              <a:t>saltstack</a:t>
            </a:r>
            <a:r>
              <a:rPr lang="en-US" sz="2000" dirty="0" smtClean="0">
                <a:solidFill>
                  <a:schemeClr val="dk1"/>
                </a:solidFill>
              </a:rPr>
              <a:t>-formulas etc.</a:t>
            </a:r>
          </a:p>
        </p:txBody>
      </p:sp>
    </p:spTree>
    <p:extLst>
      <p:ext uri="{BB962C8B-B14F-4D97-AF65-F5344CB8AC3E}">
        <p14:creationId xmlns:p14="http://schemas.microsoft.com/office/powerpoint/2010/main" val="2816894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2"/>
          <p:cNvSpPr txBox="1">
            <a:spLocks/>
          </p:cNvSpPr>
          <p:nvPr/>
        </p:nvSpPr>
        <p:spPr>
          <a:xfrm>
            <a:off x="450143" y="21653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50" b="1" dirty="0" err="1" smtClean="0">
                <a:solidFill>
                  <a:srgbClr val="3F3F3F"/>
                </a:solidFill>
              </a:rPr>
              <a:t>whoami</a:t>
            </a:r>
            <a:endParaRPr lang="en-US" sz="3250" b="1" dirty="0">
              <a:solidFill>
                <a:srgbClr val="3F3F3F"/>
              </a:solidFill>
            </a:endParaRPr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450143" y="80522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80000"/>
              </a:lnSpc>
              <a:buClr>
                <a:srgbClr val="3FA3D9"/>
              </a:buClr>
              <a:buSzPct val="25000"/>
              <a:buFont typeface="Arial"/>
              <a:buNone/>
            </a:pPr>
            <a:r>
              <a:rPr lang="en-US" sz="1700" i="1" dirty="0">
                <a:solidFill>
                  <a:srgbClr val="45C8F3"/>
                </a:solidFill>
              </a:rPr>
              <a:t>c</a:t>
            </a:r>
            <a:r>
              <a:rPr lang="en-US" sz="1700" i="1" dirty="0" smtClean="0">
                <a:solidFill>
                  <a:srgbClr val="45C8F3"/>
                </a:solidFill>
              </a:rPr>
              <a:t>ouple of things about me </a:t>
            </a:r>
            <a:r>
              <a:rPr lang="is-IS" sz="1700" i="1" dirty="0" smtClean="0">
                <a:solidFill>
                  <a:srgbClr val="45C8F3"/>
                </a:solidFill>
              </a:rPr>
              <a:t>…</a:t>
            </a:r>
            <a:endParaRPr lang="en-US" sz="1700" i="1" dirty="0">
              <a:solidFill>
                <a:srgbClr val="45C8F3"/>
              </a:solidFill>
            </a:endParaRPr>
          </a:p>
        </p:txBody>
      </p:sp>
      <p:sp>
        <p:nvSpPr>
          <p:cNvPr id="10" name="Shape 85"/>
          <p:cNvSpPr txBox="1"/>
          <p:nvPr/>
        </p:nvSpPr>
        <p:spPr>
          <a:xfrm>
            <a:off x="457201" y="1229052"/>
            <a:ext cx="8048846" cy="255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#1 rank by commits for contributions made to </a:t>
            </a:r>
            <a:r>
              <a:rPr lang="en-US" sz="2000" dirty="0" err="1" smtClean="0">
                <a:solidFill>
                  <a:schemeClr val="dk1"/>
                </a:solidFill>
              </a:rPr>
              <a:t>SaltStack</a:t>
            </a:r>
            <a:r>
              <a:rPr lang="en-US" sz="2000" dirty="0" smtClean="0">
                <a:solidFill>
                  <a:schemeClr val="dk1"/>
                </a:solidFill>
              </a:rPr>
              <a:t> projects within the past two years!</a:t>
            </a:r>
          </a:p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1953084"/>
            <a:ext cx="4712677" cy="301668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651" y="524748"/>
            <a:ext cx="24881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2"/>
          <p:cNvSpPr txBox="1">
            <a:spLocks/>
          </p:cNvSpPr>
          <p:nvPr/>
        </p:nvSpPr>
        <p:spPr>
          <a:xfrm>
            <a:off x="450143" y="21653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50" b="1" dirty="0">
                <a:solidFill>
                  <a:srgbClr val="3F3F3F"/>
                </a:solidFill>
              </a:rPr>
              <a:t>a</a:t>
            </a:r>
            <a:r>
              <a:rPr lang="en-US" sz="3250" b="1" dirty="0" smtClean="0">
                <a:solidFill>
                  <a:srgbClr val="3F3F3F"/>
                </a:solidFill>
              </a:rPr>
              <a:t>genda</a:t>
            </a:r>
            <a:endParaRPr lang="en-US" sz="3250" b="1" dirty="0">
              <a:solidFill>
                <a:srgbClr val="3F3F3F"/>
              </a:solidFill>
            </a:endParaRPr>
          </a:p>
        </p:txBody>
      </p:sp>
      <p:sp>
        <p:nvSpPr>
          <p:cNvPr id="8" name="Shape 83"/>
          <p:cNvSpPr txBox="1">
            <a:spLocks/>
          </p:cNvSpPr>
          <p:nvPr/>
        </p:nvSpPr>
        <p:spPr>
          <a:xfrm>
            <a:off x="450143" y="80522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80000"/>
              </a:lnSpc>
              <a:buClr>
                <a:srgbClr val="3FA3D9"/>
              </a:buClr>
              <a:buSzPct val="25000"/>
              <a:buFont typeface="Arial"/>
              <a:buNone/>
            </a:pPr>
            <a:r>
              <a:rPr lang="en-US" sz="1700" i="1" dirty="0">
                <a:solidFill>
                  <a:srgbClr val="45C8F3"/>
                </a:solidFill>
              </a:rPr>
              <a:t>w</a:t>
            </a:r>
            <a:r>
              <a:rPr lang="en-US" sz="1700" i="1" dirty="0" smtClean="0">
                <a:solidFill>
                  <a:srgbClr val="45C8F3"/>
                </a:solidFill>
              </a:rPr>
              <a:t>hat we will cover </a:t>
            </a:r>
            <a:r>
              <a:rPr lang="is-IS" sz="1700" i="1" dirty="0" smtClean="0">
                <a:solidFill>
                  <a:srgbClr val="45C8F3"/>
                </a:solidFill>
              </a:rPr>
              <a:t>…</a:t>
            </a:r>
            <a:endParaRPr lang="en-US" sz="1700" i="1" dirty="0">
              <a:solidFill>
                <a:srgbClr val="45C8F3"/>
              </a:solidFill>
            </a:endParaRPr>
          </a:p>
        </p:txBody>
      </p:sp>
      <p:sp>
        <p:nvSpPr>
          <p:cNvPr id="9" name="Shape 85"/>
          <p:cNvSpPr txBox="1"/>
          <p:nvPr/>
        </p:nvSpPr>
        <p:spPr>
          <a:xfrm>
            <a:off x="457200" y="1761608"/>
            <a:ext cx="8048847" cy="255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What is salt cloud?</a:t>
            </a:r>
          </a:p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Basic terminology</a:t>
            </a:r>
          </a:p>
          <a:p>
            <a:pPr marL="742950" marR="0" lvl="1" indent="-2603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chemeClr val="dk1"/>
                </a:solidFill>
              </a:rPr>
              <a:t>Providers</a:t>
            </a:r>
          </a:p>
          <a:p>
            <a:pPr marL="742950" marR="0" lvl="1" indent="-2603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chemeClr val="dk1"/>
                </a:solidFill>
              </a:rPr>
              <a:t>Profiles </a:t>
            </a:r>
          </a:p>
          <a:p>
            <a:pPr marL="742950" marR="0" lvl="1" indent="-2603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dirty="0">
                <a:solidFill>
                  <a:schemeClr val="dk1"/>
                </a:solidFill>
              </a:rPr>
              <a:t>Maps</a:t>
            </a:r>
          </a:p>
          <a:p>
            <a:pPr marL="342900" marR="0" lvl="0" indent="-3175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Live demo using salt-cloud with </a:t>
            </a:r>
            <a:r>
              <a:rPr lang="en-US" sz="2000" dirty="0" smtClean="0">
                <a:solidFill>
                  <a:schemeClr val="dk1"/>
                </a:solidFill>
              </a:rPr>
              <a:t>VMware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219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2"/>
          <p:cNvSpPr txBox="1">
            <a:spLocks/>
          </p:cNvSpPr>
          <p:nvPr/>
        </p:nvSpPr>
        <p:spPr>
          <a:xfrm>
            <a:off x="450143" y="21653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50" b="1" dirty="0">
                <a:solidFill>
                  <a:srgbClr val="3F3F3F"/>
                </a:solidFill>
              </a:rPr>
              <a:t>s</a:t>
            </a:r>
            <a:r>
              <a:rPr lang="en-US" sz="3250" b="1" dirty="0" smtClean="0">
                <a:solidFill>
                  <a:srgbClr val="3F3F3F"/>
                </a:solidFill>
              </a:rPr>
              <a:t>alt-cloud</a:t>
            </a:r>
            <a:endParaRPr lang="en-US" sz="3250" b="1" dirty="0">
              <a:solidFill>
                <a:srgbClr val="3F3F3F"/>
              </a:solidFill>
            </a:endParaRPr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450143" y="80522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80000"/>
              </a:lnSpc>
              <a:buClr>
                <a:srgbClr val="3FA3D9"/>
              </a:buClr>
              <a:buSzPct val="25000"/>
              <a:buFont typeface="Arial"/>
              <a:buNone/>
            </a:pPr>
            <a:r>
              <a:rPr lang="en-US" sz="1700" i="1" dirty="0">
                <a:solidFill>
                  <a:srgbClr val="45C8F3"/>
                </a:solidFill>
              </a:rPr>
              <a:t>w</a:t>
            </a:r>
            <a:r>
              <a:rPr lang="en-US" sz="1700" i="1" dirty="0" smtClean="0">
                <a:solidFill>
                  <a:srgbClr val="45C8F3"/>
                </a:solidFill>
              </a:rPr>
              <a:t>hat is it? why was it created?</a:t>
            </a:r>
            <a:endParaRPr lang="en-US" sz="1700" i="1" dirty="0">
              <a:solidFill>
                <a:srgbClr val="45C8F3"/>
              </a:solidFill>
            </a:endParaRPr>
          </a:p>
        </p:txBody>
      </p:sp>
      <p:sp>
        <p:nvSpPr>
          <p:cNvPr id="10" name="Shape 85"/>
          <p:cNvSpPr txBox="1"/>
          <p:nvPr/>
        </p:nvSpPr>
        <p:spPr>
          <a:xfrm>
            <a:off x="457201" y="1600841"/>
            <a:ext cx="8038214" cy="255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It is a private/public cloud provision tool</a:t>
            </a:r>
          </a:p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Integrates salt with cloud providers</a:t>
            </a:r>
          </a:p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Makes modeling and provisioning of minions quick and easy</a:t>
            </a:r>
          </a:p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Initially created to automatically accept keys on the master</a:t>
            </a:r>
          </a:p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Current integration with AWS, Azure, </a:t>
            </a:r>
            <a:r>
              <a:rPr lang="en-US" sz="2000" dirty="0" err="1">
                <a:solidFill>
                  <a:schemeClr val="dk1"/>
                </a:solidFill>
              </a:rPr>
              <a:t>DigitalOcean</a:t>
            </a:r>
            <a:r>
              <a:rPr lang="en-US" sz="2000" dirty="0">
                <a:solidFill>
                  <a:schemeClr val="dk1"/>
                </a:solidFill>
              </a:rPr>
              <a:t>, Google Compute Engine, HP Cloud, </a:t>
            </a:r>
            <a:r>
              <a:rPr lang="en-US" sz="2000" dirty="0" err="1">
                <a:solidFill>
                  <a:schemeClr val="dk1"/>
                </a:solidFill>
              </a:rPr>
              <a:t>OpenStack</a:t>
            </a:r>
            <a:r>
              <a:rPr lang="en-US" sz="2000" dirty="0">
                <a:solidFill>
                  <a:schemeClr val="dk1"/>
                </a:solidFill>
              </a:rPr>
              <a:t>, Rackspace, </a:t>
            </a:r>
            <a:r>
              <a:rPr lang="en-US" sz="2000" dirty="0" err="1">
                <a:solidFill>
                  <a:schemeClr val="dk1"/>
                </a:solidFill>
              </a:rPr>
              <a:t>SoftLayer</a:t>
            </a:r>
            <a:r>
              <a:rPr lang="en-US" sz="2000" dirty="0">
                <a:solidFill>
                  <a:schemeClr val="dk1"/>
                </a:solidFill>
              </a:rPr>
              <a:t>, VMware and many more!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854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95" y="3771725"/>
            <a:ext cx="737900" cy="10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2"/>
          <p:cNvSpPr txBox="1">
            <a:spLocks/>
          </p:cNvSpPr>
          <p:nvPr/>
        </p:nvSpPr>
        <p:spPr>
          <a:xfrm>
            <a:off x="450143" y="216535"/>
            <a:ext cx="8229600" cy="58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50" b="1" dirty="0">
                <a:solidFill>
                  <a:srgbClr val="3F3F3F"/>
                </a:solidFill>
              </a:rPr>
              <a:t>b</a:t>
            </a:r>
            <a:r>
              <a:rPr lang="en-US" sz="3250" b="1" dirty="0" smtClean="0">
                <a:solidFill>
                  <a:srgbClr val="3F3F3F"/>
                </a:solidFill>
              </a:rPr>
              <a:t>asic terminology</a:t>
            </a:r>
            <a:endParaRPr lang="en-US" sz="3250" b="1" dirty="0">
              <a:solidFill>
                <a:srgbClr val="3F3F3F"/>
              </a:solidFill>
            </a:endParaRPr>
          </a:p>
        </p:txBody>
      </p:sp>
      <p:sp>
        <p:nvSpPr>
          <p:cNvPr id="9" name="Shape 83"/>
          <p:cNvSpPr txBox="1">
            <a:spLocks/>
          </p:cNvSpPr>
          <p:nvPr/>
        </p:nvSpPr>
        <p:spPr>
          <a:xfrm>
            <a:off x="450143" y="805221"/>
            <a:ext cx="5003699" cy="31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80000"/>
              </a:lnSpc>
              <a:buClr>
                <a:srgbClr val="3FA3D9"/>
              </a:buClr>
              <a:buSzPct val="25000"/>
            </a:pPr>
            <a:r>
              <a:rPr lang="en-US" sz="1700" i="1" dirty="0">
                <a:solidFill>
                  <a:srgbClr val="45C8F3"/>
                </a:solidFill>
              </a:rPr>
              <a:t>p</a:t>
            </a:r>
            <a:r>
              <a:rPr lang="en-US" sz="1700" i="1" dirty="0" smtClean="0">
                <a:solidFill>
                  <a:srgbClr val="45C8F3"/>
                </a:solidFill>
              </a:rPr>
              <a:t>roviders? profiles? maps?</a:t>
            </a:r>
            <a:endParaRPr lang="en-US" sz="1700" i="1" dirty="0">
              <a:solidFill>
                <a:srgbClr val="45C8F3"/>
              </a:solidFill>
            </a:endParaRPr>
          </a:p>
        </p:txBody>
      </p:sp>
      <p:sp>
        <p:nvSpPr>
          <p:cNvPr id="10" name="Shape 85"/>
          <p:cNvSpPr txBox="1"/>
          <p:nvPr/>
        </p:nvSpPr>
        <p:spPr>
          <a:xfrm>
            <a:off x="457199" y="1661129"/>
            <a:ext cx="8048847" cy="255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Provider contains cloud provider related information. Default location is /</a:t>
            </a:r>
            <a:r>
              <a:rPr lang="en-US" sz="2000" dirty="0" err="1">
                <a:solidFill>
                  <a:schemeClr val="dk1"/>
                </a:solidFill>
              </a:rPr>
              <a:t>etc</a:t>
            </a:r>
            <a:r>
              <a:rPr lang="en-US" sz="2000" dirty="0">
                <a:solidFill>
                  <a:schemeClr val="dk1"/>
                </a:solidFill>
              </a:rPr>
              <a:t>/salt/</a:t>
            </a:r>
            <a:r>
              <a:rPr lang="en-US" sz="2000" dirty="0" err="1">
                <a:solidFill>
                  <a:schemeClr val="dk1"/>
                </a:solidFill>
              </a:rPr>
              <a:t>cloud.providers</a:t>
            </a:r>
            <a:endParaRPr lang="en-US" sz="2000" dirty="0">
              <a:solidFill>
                <a:schemeClr val="dk1"/>
              </a:solidFill>
            </a:endParaRPr>
          </a:p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Profile contains VM related information. Default location is /</a:t>
            </a:r>
            <a:r>
              <a:rPr lang="en-US" sz="2000" dirty="0" err="1">
                <a:solidFill>
                  <a:schemeClr val="dk1"/>
                </a:solidFill>
              </a:rPr>
              <a:t>etc</a:t>
            </a:r>
            <a:r>
              <a:rPr lang="en-US" sz="2000" dirty="0">
                <a:solidFill>
                  <a:schemeClr val="dk1"/>
                </a:solidFill>
              </a:rPr>
              <a:t>/salt/</a:t>
            </a:r>
            <a:r>
              <a:rPr lang="en-US" sz="2000" dirty="0" err="1">
                <a:solidFill>
                  <a:schemeClr val="dk1"/>
                </a:solidFill>
              </a:rPr>
              <a:t>cloud.profiles</a:t>
            </a:r>
            <a:endParaRPr lang="en-US" sz="2000" dirty="0">
              <a:solidFill>
                <a:schemeClr val="dk1"/>
              </a:solidFill>
            </a:endParaRPr>
          </a:p>
          <a:p>
            <a:pPr marL="342900" lvl="0" indent="-317500" algn="just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Map can be used to specify multiple VM’s using the same profile. Default location is /</a:t>
            </a:r>
            <a:r>
              <a:rPr lang="en-US" sz="2000" dirty="0" err="1">
                <a:solidFill>
                  <a:schemeClr val="dk1"/>
                </a:solidFill>
              </a:rPr>
              <a:t>etc</a:t>
            </a:r>
            <a:r>
              <a:rPr lang="en-US" sz="2000" dirty="0">
                <a:solidFill>
                  <a:schemeClr val="dk1"/>
                </a:solidFill>
              </a:rPr>
              <a:t>/salt/</a:t>
            </a:r>
            <a:r>
              <a:rPr lang="en-US" sz="2000" dirty="0" err="1">
                <a:solidFill>
                  <a:schemeClr val="dk1"/>
                </a:solidFill>
              </a:rPr>
              <a:t>cloud.map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9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651" y="524748"/>
            <a:ext cx="24881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06"/>
          <p:cNvSpPr txBox="1">
            <a:spLocks/>
          </p:cNvSpPr>
          <p:nvPr/>
        </p:nvSpPr>
        <p:spPr>
          <a:xfrm>
            <a:off x="457200" y="1752479"/>
            <a:ext cx="6492600" cy="585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50" b="1" dirty="0" smtClean="0">
                <a:solidFill>
                  <a:srgbClr val="3F3F3F"/>
                </a:solidFill>
              </a:rPr>
              <a:t>Live Demo</a:t>
            </a:r>
            <a:endParaRPr lang="en-US" sz="3250" b="1" dirty="0">
              <a:solidFill>
                <a:srgbClr val="3F3F3F"/>
              </a:solidFill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457201" y="2337993"/>
            <a:ext cx="6831450" cy="1315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3FA3D9"/>
              </a:buClr>
              <a:buSzPct val="25000"/>
              <a:buFont typeface="Arial"/>
              <a:buNone/>
            </a:pPr>
            <a:r>
              <a:rPr lang="en-US" sz="2000" i="1" dirty="0" smtClean="0">
                <a:solidFill>
                  <a:srgbClr val="45C8F3"/>
                </a:solidFill>
              </a:rPr>
              <a:t>Learn how to set up, configure, manage your VMware environment and deploy VMs using salt-cloud</a:t>
            </a:r>
            <a:endParaRPr lang="en-US" sz="2000" i="1" dirty="0">
              <a:solidFill>
                <a:srgbClr val="45C8F3"/>
              </a:solidFill>
            </a:endParaRPr>
          </a:p>
        </p:txBody>
      </p:sp>
      <p:sp>
        <p:nvSpPr>
          <p:cNvPr id="11" name="Shape 83"/>
          <p:cNvSpPr txBox="1">
            <a:spLocks/>
          </p:cNvSpPr>
          <p:nvPr/>
        </p:nvSpPr>
        <p:spPr>
          <a:xfrm>
            <a:off x="457200" y="3653627"/>
            <a:ext cx="6326372" cy="31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80000"/>
              </a:lnSpc>
              <a:buClr>
                <a:srgbClr val="3FA3D9"/>
              </a:buClr>
              <a:buSzPct val="25000"/>
            </a:pPr>
            <a:r>
              <a:rPr lang="en-US" sz="1700" i="1" dirty="0" smtClean="0">
                <a:solidFill>
                  <a:schemeClr val="tx1"/>
                </a:solidFill>
              </a:rPr>
              <a:t>Presentation content at:</a:t>
            </a:r>
          </a:p>
          <a:p>
            <a:pPr algn="l">
              <a:lnSpc>
                <a:spcPct val="80000"/>
              </a:lnSpc>
              <a:buClr>
                <a:srgbClr val="3FA3D9"/>
              </a:buClr>
              <a:buSzPct val="25000"/>
            </a:pPr>
            <a:r>
              <a:rPr lang="en-US" sz="1700" i="1" dirty="0" smtClean="0">
                <a:solidFill>
                  <a:srgbClr val="45C8F3"/>
                </a:solidFill>
              </a:rPr>
              <a:t>https</a:t>
            </a:r>
            <a:r>
              <a:rPr lang="en-US" sz="1700" i="1" dirty="0">
                <a:solidFill>
                  <a:srgbClr val="45C8F3"/>
                </a:solidFill>
              </a:rPr>
              <a:t>://</a:t>
            </a:r>
            <a:r>
              <a:rPr lang="en-US" sz="1700" i="1" dirty="0" err="1">
                <a:solidFill>
                  <a:srgbClr val="45C8F3"/>
                </a:solidFill>
              </a:rPr>
              <a:t>github.com</a:t>
            </a:r>
            <a:r>
              <a:rPr lang="en-US" sz="1700" i="1" dirty="0">
                <a:solidFill>
                  <a:srgbClr val="45C8F3"/>
                </a:solidFill>
              </a:rPr>
              <a:t>/</a:t>
            </a:r>
            <a:r>
              <a:rPr lang="en-US" sz="1700" i="1" dirty="0" err="1">
                <a:solidFill>
                  <a:srgbClr val="45C8F3"/>
                </a:solidFill>
              </a:rPr>
              <a:t>nmadhok</a:t>
            </a:r>
            <a:r>
              <a:rPr lang="en-US" sz="1700" i="1" dirty="0">
                <a:solidFill>
                  <a:srgbClr val="45C8F3"/>
                </a:solidFill>
              </a:rPr>
              <a:t>/saltconf16</a:t>
            </a:r>
            <a:endParaRPr lang="en-US" sz="1700" i="1" dirty="0">
              <a:solidFill>
                <a:srgbClr val="45C8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079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D2D2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194075" cy="1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4">
            <a:alphaModFix amt="22000"/>
          </a:blip>
          <a:srcRect/>
          <a:stretch/>
        </p:blipFill>
        <p:spPr>
          <a:xfrm>
            <a:off x="6416650" y="398985"/>
            <a:ext cx="3088425" cy="64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451550" y="1898249"/>
            <a:ext cx="6113124" cy="5635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Thank you</a:t>
            </a:r>
            <a:endParaRPr lang="en" sz="28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50491" y="2366505"/>
            <a:ext cx="5515669" cy="4051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lnSpc>
                <a:spcPts val="2000"/>
              </a:lnSpc>
              <a:buClr>
                <a:schemeClr val="dk1"/>
              </a:buClr>
              <a:buSzPct val="78571"/>
            </a:pPr>
            <a:r>
              <a:rPr lang="en-US" sz="1400" i="1" dirty="0" smtClean="0">
                <a:solidFill>
                  <a:srgbClr val="45C8F3"/>
                </a:solidFill>
              </a:rPr>
              <a:t>Please provide </a:t>
            </a:r>
            <a:r>
              <a:rPr lang="en-US" sz="1400" i="1" dirty="0">
                <a:solidFill>
                  <a:srgbClr val="45C8F3"/>
                </a:solidFill>
              </a:rPr>
              <a:t>session feedback using the SaltConf16 </a:t>
            </a:r>
            <a:r>
              <a:rPr lang="en-US" sz="1400" i="1" dirty="0" smtClean="0">
                <a:solidFill>
                  <a:srgbClr val="45C8F3"/>
                </a:solidFill>
              </a:rPr>
              <a:t>event app</a:t>
            </a:r>
            <a:endParaRPr lang="en-US" sz="1400" i="1" dirty="0">
              <a:solidFill>
                <a:srgbClr val="45C8F3"/>
              </a:solidFill>
            </a:endParaRPr>
          </a:p>
        </p:txBody>
      </p:sp>
      <p:sp>
        <p:nvSpPr>
          <p:cNvPr id="7" name="Shape 76"/>
          <p:cNvSpPr txBox="1"/>
          <p:nvPr/>
        </p:nvSpPr>
        <p:spPr>
          <a:xfrm>
            <a:off x="450667" y="4562573"/>
            <a:ext cx="6154199" cy="31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#</a:t>
            </a:r>
            <a:r>
              <a:rPr lang="en-US" b="1" dirty="0" smtClean="0">
                <a:solidFill>
                  <a:schemeClr val="lt1"/>
                </a:solidFill>
              </a:rPr>
              <a:t>SaltConf16 #Clemson #</a:t>
            </a:r>
            <a:r>
              <a:rPr lang="en-US" b="1" dirty="0" err="1" smtClean="0">
                <a:solidFill>
                  <a:schemeClr val="lt1"/>
                </a:solidFill>
              </a:rPr>
              <a:t>ClemsonTigers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8" name="Shape 20"/>
          <p:cNvSpPr txBox="1">
            <a:spLocks/>
          </p:cNvSpPr>
          <p:nvPr/>
        </p:nvSpPr>
        <p:spPr>
          <a:xfrm>
            <a:off x="450491" y="3048064"/>
            <a:ext cx="5515669" cy="1019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pPr algn="l">
              <a:lnSpc>
                <a:spcPts val="18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Follow me 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on:</a:t>
            </a:r>
            <a:endParaRPr lang="en-US" sz="12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Lato"/>
            </a:endParaRPr>
          </a:p>
          <a:p>
            <a:pPr algn="l">
              <a:lnSpc>
                <a:spcPts val="1800"/>
              </a:lnSpc>
            </a:pP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GitHub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:	@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nmadhok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	</a:t>
            </a:r>
            <a:b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</a:b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Twitter:	@_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nmadhok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_</a:t>
            </a:r>
            <a:b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</a:b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LinkedIn: 	https://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www.linkedin.com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/in/</a:t>
            </a:r>
            <a:r>
              <a:rPr lang="en-US" sz="12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Lato"/>
              </a:rPr>
              <a:t>nitinmadhok</a:t>
            </a:r>
            <a:endParaRPr lang="en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42598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288</Words>
  <Application>Microsoft Macintosh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Lato</vt:lpstr>
      <vt:lpstr>Arial</vt:lpstr>
      <vt:lpstr>simple-light-2</vt:lpstr>
      <vt:lpstr>Managing VMware infrastructure with SaltStack Cloud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cp:lastModifiedBy>Nitin Madhok</cp:lastModifiedBy>
  <cp:revision>14</cp:revision>
  <dcterms:modified xsi:type="dcterms:W3CDTF">2016-04-21T14:25:08Z</dcterms:modified>
</cp:coreProperties>
</file>