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720774-3C59-43E4-8BC4-1F9DC19C7914}">
  <a:tblStyle styleId="{6C720774-3C59-43E4-8BC4-1F9DC19C7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91d28eb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91d28eb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91d28eb6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91d28eb6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91d28eb6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91d28eb6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62545f2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62545f2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91d28eb64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91d28eb64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2545f2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62545f2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1d28eb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91d28eb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1d28eb6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91d28eb6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1d28eb6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91d28eb6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91d28eb6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91d28eb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91d28eb6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91d28eb6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91d28eb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91d28eb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91d28eb6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91d28eb6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abhishek14398/automatic-ticket-classification-dataset" TargetMode="External"/><Relationship Id="rId4" Type="http://schemas.openxmlformats.org/officeDocument/2006/relationships/hyperlink" Target="https://huggingface.co/datasets/consumer-finance-complaints" TargetMode="External"/><Relationship Id="rId5" Type="http://schemas.openxmlformats.org/officeDocument/2006/relationships/hyperlink" Target="https://www.kaggle.com/code/vikram92/multiclass-complaints-classification-using-bi-lstm" TargetMode="External"/><Relationship Id="rId6" Type="http://schemas.openxmlformats.org/officeDocument/2006/relationships/hyperlink" Target="https://www2.deloitte.com/content/dam/Deloitte/us/Documents/regulatory/us-aers-the-power-of-complaints-042115.pdf" TargetMode="External"/><Relationship Id="rId7" Type="http://schemas.openxmlformats.org/officeDocument/2006/relationships/hyperlink" Target="https://www.zendesk.com/blog/customer-complaints-10-tips-manage-better/" TargetMode="External"/><Relationship Id="rId8" Type="http://schemas.openxmlformats.org/officeDocument/2006/relationships/hyperlink" Target="https://www.consumerfinance.gov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bhishek14398/automatic-ticket-classification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9200" y="1578400"/>
            <a:ext cx="6532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Ticket Classification - Using NLP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Madhu Nuthula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20/01/2023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22"/>
          <p:cNvGraphicFramePr/>
          <p:nvPr/>
        </p:nvGraphicFramePr>
        <p:xfrm>
          <a:off x="1115300" y="68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{6C720774-3C59-43E4-8BC4-1F9DC19C7914}</a:tableStyleId>
              </a:tblPr>
              <a:tblGrid>
                <a:gridCol w="2584875"/>
                <a:gridCol w="954950"/>
              </a:tblGrid>
              <a:tr h="52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Model</a:t>
                      </a:r>
                      <a:endParaRPr b="1" sz="135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Results (Accuracy)</a:t>
                      </a:r>
                      <a:endParaRPr b="1" sz="105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Support Vector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AdaBoost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Gradient Boosting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Random Forest Classifier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</a:t>
                      </a:r>
                      <a:r>
                        <a:rPr lang="en" sz="1050"/>
                        <a:t>.85</a:t>
                      </a:r>
                      <a:endParaRPr sz="10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22"/>
          <p:cNvGraphicFramePr/>
          <p:nvPr/>
        </p:nvGraphicFramePr>
        <p:xfrm>
          <a:off x="5642525" y="140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{6C720774-3C59-43E4-8BC4-1F9DC19C7914}</a:tableStyleId>
              </a:tblPr>
              <a:tblGrid>
                <a:gridCol w="2080150"/>
                <a:gridCol w="1155075"/>
              </a:tblGrid>
              <a:tr h="5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(Hyper Parameter Tuned)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 (Accuracy)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22"/>
          <p:cNvSpPr txBox="1"/>
          <p:nvPr/>
        </p:nvSpPr>
        <p:spPr>
          <a:xfrm>
            <a:off x="878475" y="44375"/>
            <a:ext cx="47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Evaluation - Results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4722275" y="2057400"/>
            <a:ext cx="8043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Google Shape;206;p22"/>
          <p:cNvGraphicFramePr/>
          <p:nvPr/>
        </p:nvGraphicFramePr>
        <p:xfrm>
          <a:off x="1115300" y="40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{6C720774-3C59-43E4-8BC4-1F9DC19C7914}</a:tableStyleId>
              </a:tblPr>
              <a:tblGrid>
                <a:gridCol w="7762450"/>
              </a:tblGrid>
              <a:tr h="5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Best Model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with Accuracy of 90%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22"/>
          <p:cNvSpPr/>
          <p:nvPr/>
        </p:nvSpPr>
        <p:spPr>
          <a:xfrm rot="5400000">
            <a:off x="6690050" y="3174325"/>
            <a:ext cx="8043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75" y="231875"/>
            <a:ext cx="5849599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0" y="1842775"/>
            <a:ext cx="31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Model - 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 - 90%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-29625" y="3937175"/>
            <a:ext cx="426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➔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Category “Other Financial Services” has 51% accuracy; due to the less no.of complaints in it. Can be improved by acquiring more data in for that category.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991700" y="303425"/>
            <a:ext cx="1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110100" y="703625"/>
            <a:ext cx="755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the help of proposed model now we can categorize the complaints  with 90% accuracy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this can be routed through the appropriate departments.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Financial Institutions can benefit: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Faster complaint resolution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Improved customer satisfaction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Prevent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financial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loss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Identify areas to improve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Win the competitors and lead the Market.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991700" y="2827625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Suggestion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110100" y="3171863"/>
            <a:ext cx="745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Adequate computing resources for advanced modelling to gain better results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be implemented in to any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business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sector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Unsupervised learning using Topic modelling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043500" y="4591600"/>
            <a:ext cx="74598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value your Business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must value your CUSTOMERS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043500" y="4055725"/>
            <a:ext cx="74598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Satisfaction = Business Growth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/>
        </p:nvSpPr>
        <p:spPr>
          <a:xfrm>
            <a:off x="785600" y="1855225"/>
            <a:ext cx="78678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Automatic Ticket Classification Dataset | Kaggle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consumer-finance-complaints · Datasets at Hugging Face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https://www.kaggle.com/code/vikram92/multiclass-complaints-classification-using-bi-lstm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https://www2.deloitte.com/content/dam/Deloitte/us/Documents/regulatory/us-aers-the-power-of-complaints-042115.pdf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https://www.zendesk.com/blog/customer-complaints-10-tips-manage-better/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https://www.consumerfinance.gov/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92100" y="73975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483450" y="1444225"/>
            <a:ext cx="50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569025" y="3966775"/>
            <a:ext cx="78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 of Presentation!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92100" y="73975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Questions and Answer Session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2483450" y="1444225"/>
            <a:ext cx="501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Firstly, Thank you all for the time!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Any Question?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330325" y="416500"/>
            <a:ext cx="19839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3330325" y="1583750"/>
            <a:ext cx="56763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 years+ experience in the Information &amp; Technology industry, with an in-depth and comprehensive knowledge on Networking, Server administration &amp; ICT Support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Qualifications: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Graduate Certificate in Data Science/AI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National Diploma in Business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45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Diploma in Multimedia, Internet and Web Design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Certificate in Advanced Computing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Problem Statement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975" y="1716975"/>
            <a:ext cx="34563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the complaints in to 5 categories.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model that can classify the tickets automatically which will help route the complaint to appropriate department and resolve it faster.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307850"/>
            <a:ext cx="5459125" cy="3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31250"/>
            <a:ext cx="78465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Complaints are vital part of the business to be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addressed in timely manner.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customers do not  complain 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an opportunity for a business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already disappointed and needs to be addressed sooner before it is too late.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Financial Institutions, a late response can lead to major financial loss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important to have an effective complaints handling system in place for any business.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complaint is allocated to the right department, then there is high chance to solve the complaint immediately. Thus we can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Prevent a dissatisfied customer from churning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positive brand reputation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Avoid monetary loss in compensations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435750" y="4303000"/>
            <a:ext cx="6194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Customer = No Business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Process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625"/>
            <a:ext cx="8839199" cy="227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110100"/>
            <a:ext cx="70389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is sourced from Kaggle, which  contains the complaints record of a financial 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institution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The Consumer Financial Protection Bureau (CFPB) a federal U.S. agency that acts as a mediator when disputes arise between financial institutions and consumers. Via a web form, consumers can send the agency a narrative of their dispute.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Extracted required information from the JSON file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 extracted dataset was in shape(78313 rows, 5 columns)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➔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Columns: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◆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omplaints 	-	Actual complaint text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◆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roduct		-	Complaint Category chosen by customer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◆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Sub_product	-	Complaint sub-category chosen by customer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◆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Issue		- 	Issue about the complaint written by customer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◆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Sub_issue	-	Sub issue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about the complaint written by customer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https://www.kaggle.com/datasets/abhishek14398/automatic-ticket-classification-dataset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13400" y="51775"/>
            <a:ext cx="10854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EDA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800" y="51775"/>
            <a:ext cx="3154701" cy="488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67" y="130200"/>
            <a:ext cx="4051284" cy="4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2558925" y="281225"/>
            <a:ext cx="17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Clustering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 categories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7495800" y="315225"/>
            <a:ext cx="15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Clustering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categories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542750" y="105925"/>
            <a:ext cx="10854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EDA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97" y="0"/>
            <a:ext cx="4460828" cy="5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13400" y="1612175"/>
            <a:ext cx="458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Reduced data set to 15,000 rows to match the Computing resources available.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 the right  are the visuals of categories after clustering to 5 categories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395800" y="1840825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092575" y="358750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33%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606925" y="421850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27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5849750" y="421850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27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8165450" y="2487225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0" y="-88800"/>
            <a:ext cx="3360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accent1"/>
                </a:solidFill>
              </a:rPr>
              <a:t>Word Cloud Visuals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25" y="347550"/>
            <a:ext cx="4439550" cy="242787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128" y="381000"/>
            <a:ext cx="4439554" cy="242788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927676"/>
            <a:ext cx="4324022" cy="22158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250" y="2927675"/>
            <a:ext cx="4439550" cy="2162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