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8" r:id="rId5"/>
    <p:sldId id="269" r:id="rId6"/>
    <p:sldId id="265" r:id="rId7"/>
    <p:sldId id="260" r:id="rId8"/>
    <p:sldId id="266" r:id="rId9"/>
    <p:sldId id="261" r:id="rId10"/>
    <p:sldId id="267" r:id="rId11"/>
    <p:sldId id="263" r:id="rId12"/>
    <p:sldId id="262" r:id="rId13"/>
    <p:sldId id="25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84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618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547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56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386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496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697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053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366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92A75D-FD52-4490-9870-693846B52CB6}" type="datetimeFigureOut">
              <a:rPr lang="en-NZ" smtClean="0"/>
              <a:t>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48D424-AF91-4F7F-AB6E-B6015169CB09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nap/amazon-fine-food-reviews" TargetMode="External"/><Relationship Id="rId2" Type="http://schemas.openxmlformats.org/officeDocument/2006/relationships/hyperlink" Target="https://www.business2community.com/customer-experience/the-importance-of-customer-reviews-024006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selinglpek/sentiment-analysis-for-amazon-review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0455-596C-48A7-A043-8BC9B658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7759" y="2078373"/>
            <a:ext cx="8915399" cy="226278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Customer Review Analysis &amp; Classification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Mini Project 3</a:t>
            </a:r>
            <a:endParaRPr lang="en-NZ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A7E51-750D-4E5B-9786-3817E8AD4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150" y="5087774"/>
            <a:ext cx="8915399" cy="11262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Madhu Nuthula</a:t>
            </a:r>
          </a:p>
          <a:p>
            <a:r>
              <a:rPr lang="en-US" dirty="0"/>
              <a:t>04/01/2023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939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7F1CC5-693A-495D-8342-C7388785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624"/>
            <a:ext cx="6096000" cy="2833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2A81C7-82FA-4719-9157-22A4A6477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46" y="1195936"/>
            <a:ext cx="5908352" cy="2833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251252-7937-4449-949D-80FF26BDC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3308"/>
            <a:ext cx="6096000" cy="2754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50734-5737-44B4-A462-F06EA2F29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946" y="4103309"/>
            <a:ext cx="5955054" cy="275469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80C1844-86DE-43A3-A1D5-8516B1594617}"/>
              </a:ext>
            </a:extLst>
          </p:cNvPr>
          <p:cNvSpPr txBox="1">
            <a:spLocks/>
          </p:cNvSpPr>
          <p:nvPr/>
        </p:nvSpPr>
        <p:spPr>
          <a:xfrm>
            <a:off x="186795" y="243540"/>
            <a:ext cx="10174168" cy="63944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Results Summary – TF-IDF Vectorizer</a:t>
            </a:r>
            <a:endParaRPr lang="en-NZ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CC002-3956-44AE-954D-CECD4C62B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03308"/>
            <a:ext cx="1377815" cy="6462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46B258-8955-44CE-93C7-2916FD040771}"/>
              </a:ext>
            </a:extLst>
          </p:cNvPr>
          <p:cNvCxnSpPr/>
          <p:nvPr/>
        </p:nvCxnSpPr>
        <p:spPr>
          <a:xfrm>
            <a:off x="341953" y="823216"/>
            <a:ext cx="1011911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9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EDBC-6E43-4229-969E-BA713E85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Best Results </a:t>
            </a:r>
            <a:endParaRPr lang="en-NZ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8DC0B2-12E6-4A90-8786-72539EFFC2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75182"/>
            <a:ext cx="6133987" cy="3847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Count Vectorizer with </a:t>
            </a:r>
            <a:r>
              <a:rPr kumimoji="0" lang="en-US" altLang="en-US" sz="2400" i="0" u="sng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GradientBoostingClassifier</a:t>
            </a: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Hamming Loss Score: 0.2325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Accuracy : 0.7675</a:t>
            </a:r>
            <a:r>
              <a:rPr lang="en-US" altLang="en-US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ROC AUC  : 0.8423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TF-IDF Vectorizer with Random Forest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Hamming Loss Score: 0.2275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Accuracy : 0.7725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ROC AUC  : 0.8665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5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4966-4178-425D-929C-15AEBEDB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Tried 4 different models (2 linear, 1 bagging and 1 boosting) for two different text processing methods (Count Vectorizer and TF-IDF Vectorizer)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SVC, Logistic Regression, Random Forest and Gradient Boosting Classifier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Focused more to minimize misclassification than accuracy while evaluating the models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NZ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051A7-F2BC-4C9D-BFBD-D542781B1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Summary</a:t>
            </a:r>
            <a:endParaRPr lang="en-NZ" dirty="0">
              <a:solidFill>
                <a:schemeClr val="accent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84C3D6-E9AB-44FC-82FF-3111E951C237}"/>
              </a:ext>
            </a:extLst>
          </p:cNvPr>
          <p:cNvSpPr txBox="1">
            <a:spLocks/>
          </p:cNvSpPr>
          <p:nvPr/>
        </p:nvSpPr>
        <p:spPr>
          <a:xfrm>
            <a:off x="1036320" y="2813315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Suggestion</a:t>
            </a:r>
            <a:endParaRPr lang="en-NZ" dirty="0">
              <a:solidFill>
                <a:schemeClr val="accent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4F3F61-DCED-44CD-8A9A-60AE37E3739C}"/>
              </a:ext>
            </a:extLst>
          </p:cNvPr>
          <p:cNvCxnSpPr/>
          <p:nvPr/>
        </p:nvCxnSpPr>
        <p:spPr>
          <a:xfrm>
            <a:off x="1096963" y="4271091"/>
            <a:ext cx="1011911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E55E21-51C3-4478-A34E-495586AC9C91}"/>
              </a:ext>
            </a:extLst>
          </p:cNvPr>
          <p:cNvSpPr txBox="1"/>
          <p:nvPr/>
        </p:nvSpPr>
        <p:spPr>
          <a:xfrm>
            <a:off x="1208015" y="4706224"/>
            <a:ext cx="8237989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Additional text cleaning to remove any common keywords</a:t>
            </a:r>
          </a:p>
          <a:p>
            <a:pPr marL="285750" lvl="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Feature Engineer focusing on type of words (Noun, Adjective, verb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285750" lvl="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Advanced Deep Learning models to improve Accuracy and decrease misclassification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0311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98C7-17CA-487C-AB6B-842E3A56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00C5-7665-4093-B549-8B51E92B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https://www.business2community.com/customer-experience/the-importance-of-customer-reviews-02400628</a:t>
            </a:r>
            <a:endParaRPr lang="en-NZ" dirty="0"/>
          </a:p>
          <a:p>
            <a:r>
              <a:rPr lang="en-NZ" u="sng" dirty="0">
                <a:hlinkClick r:id="rId3"/>
              </a:rPr>
              <a:t>https://www.kaggle.com/datasets/snap/amazon-fine-food-reviews</a:t>
            </a:r>
            <a:endParaRPr lang="en-NZ" dirty="0"/>
          </a:p>
          <a:p>
            <a:r>
              <a:rPr lang="en-NZ" u="sng" dirty="0">
                <a:hlinkClick r:id="rId4"/>
              </a:rPr>
              <a:t>https://www.kaggle.com/code/selinglpek/sentiment-analysis-for-amazon-reviews</a:t>
            </a:r>
            <a:endParaRPr lang="en-NZ" dirty="0"/>
          </a:p>
          <a:p>
            <a:endParaRPr lang="en-US" dirty="0"/>
          </a:p>
          <a:p>
            <a:endParaRPr lang="en-NZ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328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B78D-F694-448C-A912-7C174513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You!</a:t>
            </a:r>
            <a:endParaRPr lang="en-NZ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E9C1-7245-4B58-B598-B9F4257D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905" y="3297029"/>
            <a:ext cx="6461201" cy="956189"/>
          </a:xfrm>
        </p:spPr>
        <p:txBody>
          <a:bodyPr>
            <a:normAutofit/>
          </a:bodyPr>
          <a:lstStyle/>
          <a:p>
            <a:r>
              <a:rPr lang="en-US" sz="6000" u="sng" dirty="0"/>
              <a:t>End Of Presentation</a:t>
            </a:r>
            <a:endParaRPr lang="en-NZ" sz="6000" u="sng" dirty="0"/>
          </a:p>
        </p:txBody>
      </p:sp>
    </p:spTree>
    <p:extLst>
      <p:ext uri="{BB962C8B-B14F-4D97-AF65-F5344CB8AC3E}">
        <p14:creationId xmlns:p14="http://schemas.microsoft.com/office/powerpoint/2010/main" val="331853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5DDA-3861-462E-A8D9-48FE3568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Problem Statement</a:t>
            </a:r>
            <a:endParaRPr lang="en-NZ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6B3C-9C51-4111-8433-96CDFA53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1411"/>
            <a:ext cx="10058400" cy="2113870"/>
          </a:xfrm>
        </p:spPr>
        <p:txBody>
          <a:bodyPr/>
          <a:lstStyle/>
          <a:p>
            <a:r>
              <a:rPr lang="en-US" dirty="0"/>
              <a:t>Business requirement to extract text from customer reviews and provide valuable insights that can help better the product quality, customer service and also in decision making.</a:t>
            </a:r>
          </a:p>
          <a:p>
            <a:r>
              <a:rPr lang="en-US" dirty="0"/>
              <a:t>Identity and classify positive and negative feedbacks so that they can take actions and respond to their customers appropriately. Helps to retain customers and increase in revenue.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800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C463-397F-42DB-91B2-8829B724D3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4008" y="202981"/>
            <a:ext cx="9601200" cy="687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Importance</a:t>
            </a:r>
            <a:endParaRPr lang="en-NZ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D977-49FD-4C9A-914C-F78CEB47A9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4008" y="2002493"/>
            <a:ext cx="9601200" cy="33194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Reviews Establish Trust and Validation</a:t>
            </a:r>
          </a:p>
          <a:p>
            <a:pPr marL="292608" lvl="1" indent="0">
              <a:buNone/>
            </a:pPr>
            <a:r>
              <a:rPr lang="en-US" sz="1000" dirty="0"/>
              <a:t>Reviews can help your brand become more trustworthy. Customers generally have no reason to give a business a good or bad review unless it reflects their experience. So, the more positive reviews you have the more trustworthy your business will be perceived.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Positive Reviews = Positive Sales… Negatives Do the Opposite</a:t>
            </a:r>
            <a:endParaRPr lang="en-NZ" sz="1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Brand Communication and Visibility Increases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Respond to Negative Reviews the Right Way</a:t>
            </a:r>
          </a:p>
          <a:p>
            <a:pPr marL="292608" lvl="1" indent="0">
              <a:buNone/>
            </a:pPr>
            <a:r>
              <a:rPr lang="en-US" sz="1000" dirty="0"/>
              <a:t>Negative customer reviews don’t always have to have a negative impact on your business. Most of the time a negative review will be a learning opportunity, and if you respond to it properly you can improve your business and your customer’s perception of your business.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NZ" b="1" dirty="0"/>
              <a:t>Highlight Your Positive Reviews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3C2E5-68FE-49E6-90CD-83F2A2F49E0A}"/>
              </a:ext>
            </a:extLst>
          </p:cNvPr>
          <p:cNvSpPr txBox="1"/>
          <p:nvPr/>
        </p:nvSpPr>
        <p:spPr>
          <a:xfrm>
            <a:off x="604008" y="1017785"/>
            <a:ext cx="8498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reviews are the most powerful tool customers have in their tool-belt before making a purchase. They are the best opportunity to get a real and authentic opinion from fellow customers.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674E9-36FC-42A9-82FC-8D734DD00D69}"/>
              </a:ext>
            </a:extLst>
          </p:cNvPr>
          <p:cNvSpPr txBox="1"/>
          <p:nvPr/>
        </p:nvSpPr>
        <p:spPr>
          <a:xfrm>
            <a:off x="698383" y="5092117"/>
            <a:ext cx="857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It is important for business to analyze and draw insights from customer reviews.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Because at the end of the day, we cannot avoid the fact that online reviews will either make or break the business.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494D85-FD15-4FD4-9C8E-B67EAD6DBC4F}"/>
              </a:ext>
            </a:extLst>
          </p:cNvPr>
          <p:cNvCxnSpPr/>
          <p:nvPr/>
        </p:nvCxnSpPr>
        <p:spPr>
          <a:xfrm>
            <a:off x="604008" y="890368"/>
            <a:ext cx="1011911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3331-F989-42B8-B36B-98ABBE0B36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5251" y="371875"/>
            <a:ext cx="5047377" cy="74771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About Dataset</a:t>
            </a:r>
            <a:endParaRPr lang="en-NZ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0CB0-C85A-4B51-9B11-9467DD5D72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5251" y="1409892"/>
            <a:ext cx="10058400" cy="93888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This dataset consists of reviews of fine foods from amazon. The data span a period of more than 10 years, including all 500,000 reviews up to October 2012. </a:t>
            </a:r>
          </a:p>
          <a:p>
            <a:r>
              <a:rPr lang="en-US" sz="1600" dirty="0"/>
              <a:t>Reviews from Oct 1999 - Oct 2012 568,454 reviews 256,059 users 74,258 products 260 users with &gt; 50 reviews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030946-D414-4E65-863F-6FB266EDFF41}"/>
              </a:ext>
            </a:extLst>
          </p:cNvPr>
          <p:cNvSpPr/>
          <p:nvPr/>
        </p:nvSpPr>
        <p:spPr>
          <a:xfrm>
            <a:off x="875251" y="2732043"/>
            <a:ext cx="537172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Shape: (568454, 10)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herit"/>
              </a:rPr>
              <a:t>Columns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 Id</a:t>
            </a:r>
          </a:p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ProductId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identifier for the product</a:t>
            </a:r>
          </a:p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Unqiue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identifier for the user</a:t>
            </a:r>
          </a:p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ProfileName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Profile name of the user</a:t>
            </a:r>
          </a:p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HelpfulnessNumerator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users who found the review helpful</a:t>
            </a:r>
          </a:p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HelpfulnessDenominator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users who indicated whether they found the review helpful or not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between 1 and 5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 for the review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summary of the review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of the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C699A-6E68-49A9-9DE8-CCC0F6BEA806}"/>
              </a:ext>
            </a:extLst>
          </p:cNvPr>
          <p:cNvSpPr/>
          <p:nvPr/>
        </p:nvSpPr>
        <p:spPr>
          <a:xfrm>
            <a:off x="7257995" y="2732043"/>
            <a:ext cx="39832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inherit"/>
              </a:rPr>
              <a:t>Columns used in this Project</a:t>
            </a:r>
          </a:p>
          <a:p>
            <a:r>
              <a:rPr lang="en-US" sz="1400" dirty="0">
                <a:solidFill>
                  <a:schemeClr val="accent2"/>
                </a:solidFill>
                <a:latin typeface="Helvetica Neue"/>
              </a:rPr>
              <a:t>Score: Rating between 1 and 5</a:t>
            </a:r>
          </a:p>
          <a:p>
            <a:r>
              <a:rPr lang="en-US" sz="1400" dirty="0">
                <a:solidFill>
                  <a:schemeClr val="accent2"/>
                </a:solidFill>
                <a:latin typeface="Helvetica Neue"/>
              </a:rPr>
              <a:t>Text: Text of the review</a:t>
            </a:r>
          </a:p>
          <a:p>
            <a:endParaRPr lang="en-US" dirty="0">
              <a:solidFill>
                <a:schemeClr val="accent2"/>
              </a:solidFill>
              <a:latin typeface="Helvetica Neue"/>
            </a:endParaRPr>
          </a:p>
          <a:p>
            <a:r>
              <a:rPr lang="en-US" b="1" dirty="0">
                <a:solidFill>
                  <a:schemeClr val="accent2"/>
                </a:solidFill>
                <a:latin typeface="Helvetica Neue"/>
              </a:rPr>
              <a:t>Features:</a:t>
            </a:r>
          </a:p>
          <a:p>
            <a:r>
              <a:rPr lang="en-US" sz="1400" dirty="0">
                <a:solidFill>
                  <a:schemeClr val="accent2"/>
                </a:solidFill>
                <a:latin typeface="Helvetica Neue"/>
              </a:rPr>
              <a:t>Text converted to numeric format using vectorizers</a:t>
            </a:r>
          </a:p>
          <a:p>
            <a:endParaRPr lang="en-US" dirty="0">
              <a:solidFill>
                <a:schemeClr val="accent2"/>
              </a:solidFill>
              <a:latin typeface="Helvetica Neue"/>
            </a:endParaRPr>
          </a:p>
          <a:p>
            <a:r>
              <a:rPr lang="en-US" b="1" dirty="0">
                <a:solidFill>
                  <a:schemeClr val="accent2"/>
                </a:solidFill>
                <a:latin typeface="Helvetica Neue"/>
              </a:rPr>
              <a:t>Target:</a:t>
            </a:r>
          </a:p>
          <a:p>
            <a:r>
              <a:rPr lang="en-US" sz="1400" dirty="0">
                <a:solidFill>
                  <a:schemeClr val="accent2"/>
                </a:solidFill>
                <a:latin typeface="Helvetica Neue"/>
              </a:rPr>
              <a:t>Feedback Score in binary Classification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46A09A-1AE9-436D-BD5C-DA3CB647C4CB}"/>
              </a:ext>
            </a:extLst>
          </p:cNvPr>
          <p:cNvCxnSpPr/>
          <p:nvPr/>
        </p:nvCxnSpPr>
        <p:spPr>
          <a:xfrm>
            <a:off x="551678" y="1049719"/>
            <a:ext cx="1011911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6B0A5-5EF1-4C9F-A4AF-4A7CF76713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425" y="233456"/>
            <a:ext cx="10058400" cy="6540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Challenges			     Solution</a:t>
            </a:r>
            <a:endParaRPr lang="en-NZ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3EF8E-97CA-48EC-8BA8-8EFF720D2D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6646" y="1333746"/>
            <a:ext cx="4552584" cy="46643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Binary Classify the feedbacks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Reduce rows for faster performance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Remove multiple spaces, double quotes, </a:t>
            </a:r>
            <a:r>
              <a:rPr lang="en-US" sz="1600" dirty="0" err="1"/>
              <a:t>urls</a:t>
            </a:r>
            <a:r>
              <a:rPr lang="en-US" sz="1600" dirty="0"/>
              <a:t> </a:t>
            </a:r>
            <a:r>
              <a:rPr lang="en-US" sz="1600" dirty="0" err="1"/>
              <a:t>etc</a:t>
            </a:r>
            <a:r>
              <a:rPr lang="en-US" sz="1600" dirty="0"/>
              <a:t> from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Remove Stop words, punctuations and Lemmatize from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Prepare the text for Machine Learning using the right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Evaluate on different type models and optimize the results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NZ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DCF676-A192-4354-AAD0-1817C2DE73CB}"/>
              </a:ext>
            </a:extLst>
          </p:cNvPr>
          <p:cNvSpPr txBox="1">
            <a:spLocks/>
          </p:cNvSpPr>
          <p:nvPr/>
        </p:nvSpPr>
        <p:spPr>
          <a:xfrm>
            <a:off x="5572655" y="1333746"/>
            <a:ext cx="4552584" cy="46643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Converted feedbacks with 4 &amp; 5 ratings as “Positive” and to numeric “1”. Feedbacks below 3 ratings as “Negative” and to numeric “0”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Chose 2000 samples from the latest year 2012, 1000 from positive and 1000 from negative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Used Spacy  and regex for cleaning text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Used Spacy to remove Stop words, punctuations and Lemmatize from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Used 2 methods Count-Vectorizer and TF-IDF Vectorizer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Evaluated using different modelling techniques Linear SVC, Logistic Regression, Random Forest, Gradient Boosting Classifier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NZ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4FE964-A9CE-4F00-88AF-AABDD13B40CC}"/>
              </a:ext>
            </a:extLst>
          </p:cNvPr>
          <p:cNvCxnSpPr/>
          <p:nvPr/>
        </p:nvCxnSpPr>
        <p:spPr>
          <a:xfrm>
            <a:off x="409066" y="887482"/>
            <a:ext cx="1011911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4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8D69-68AE-4959-A7C8-8C732CEC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EDA</a:t>
            </a:r>
            <a:endParaRPr lang="en-NZ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C4A98-4CCD-46C2-BBC3-63AACD583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540" y="1970319"/>
            <a:ext cx="5153895" cy="402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FBBD21-5A92-467D-97DC-8677938AC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4" y="1970319"/>
            <a:ext cx="5405598" cy="41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3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7C195-6B73-43CD-AD84-1D881DD9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5" y="2824819"/>
            <a:ext cx="5845344" cy="30789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D057B-24BA-4B17-B481-76DED4FF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6456"/>
            <a:ext cx="5845344" cy="3135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499F5E-C468-439E-B881-0BC1D164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42948"/>
            <a:ext cx="10058400" cy="1424751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Word Cloud Visuals - Raw Text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NZ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1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B9B3-F3C7-49CC-ABDC-F132ED97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16" y="1086374"/>
            <a:ext cx="10174168" cy="6394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Word Cloud Visuals – Cleaned Text</a:t>
            </a:r>
            <a:endParaRPr lang="en-NZ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A49B93-C76C-416D-85DD-9EAFB0D1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90" y="2744039"/>
            <a:ext cx="5727089" cy="3027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A97BE-B394-4870-B1D5-3686C132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152" y="2744039"/>
            <a:ext cx="5727089" cy="3044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548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211806-BC4E-49F6-A21B-63A660F4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125"/>
            <a:ext cx="6114639" cy="280192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F8249-F74C-47E0-8C99-4331FD0D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17" y="1124125"/>
            <a:ext cx="5967010" cy="2801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D4A3C2-D13D-4A35-B2D0-2C2A87101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76712"/>
            <a:ext cx="6114639" cy="2681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E77B22-9D32-4CF0-A91B-E817F33E4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416" y="4167188"/>
            <a:ext cx="5986583" cy="2686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28B33C-187D-4028-B37E-1095EC4FBE6A}"/>
              </a:ext>
            </a:extLst>
          </p:cNvPr>
          <p:cNvSpPr txBox="1">
            <a:spLocks/>
          </p:cNvSpPr>
          <p:nvPr/>
        </p:nvSpPr>
        <p:spPr>
          <a:xfrm>
            <a:off x="186795" y="243540"/>
            <a:ext cx="10174168" cy="63944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Results Summary – Count Vectorizer</a:t>
            </a:r>
            <a:endParaRPr lang="en-NZ" dirty="0">
              <a:solidFill>
                <a:schemeClr val="accent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017E20-55C5-4968-A416-2E96E0CCE808}"/>
              </a:ext>
            </a:extLst>
          </p:cNvPr>
          <p:cNvSpPr/>
          <p:nvPr/>
        </p:nvSpPr>
        <p:spPr>
          <a:xfrm>
            <a:off x="6205416" y="4176712"/>
            <a:ext cx="1378232" cy="64695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9FCD0A-13D8-4E3A-BB35-E43F864FED33}"/>
              </a:ext>
            </a:extLst>
          </p:cNvPr>
          <p:cNvCxnSpPr/>
          <p:nvPr/>
        </p:nvCxnSpPr>
        <p:spPr>
          <a:xfrm>
            <a:off x="241845" y="789660"/>
            <a:ext cx="1011911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109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</TotalTime>
  <Words>773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inherit</vt:lpstr>
      <vt:lpstr>Wingdings</vt:lpstr>
      <vt:lpstr>Retrospect</vt:lpstr>
      <vt:lpstr> Customer Review Analysis &amp; Classification Mini Project 3</vt:lpstr>
      <vt:lpstr>Problem Statement</vt:lpstr>
      <vt:lpstr>Importance</vt:lpstr>
      <vt:lpstr>About Dataset</vt:lpstr>
      <vt:lpstr>Challenges        Solution</vt:lpstr>
      <vt:lpstr>EDA</vt:lpstr>
      <vt:lpstr> Word Cloud Visuals - Raw Text  </vt:lpstr>
      <vt:lpstr>Word Cloud Visuals – Cleaned Text</vt:lpstr>
      <vt:lpstr>PowerPoint Presentation</vt:lpstr>
      <vt:lpstr>PowerPoint Presentation</vt:lpstr>
      <vt:lpstr>Best Results 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Customer Review Analysis &amp; Classification Mini Project 3</dc:title>
  <dc:creator>Raveena's PC</dc:creator>
  <cp:lastModifiedBy>Raveena's PC</cp:lastModifiedBy>
  <cp:revision>39</cp:revision>
  <dcterms:created xsi:type="dcterms:W3CDTF">2023-01-03T01:29:27Z</dcterms:created>
  <dcterms:modified xsi:type="dcterms:W3CDTF">2023-01-04T01:18:34Z</dcterms:modified>
</cp:coreProperties>
</file>