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62" r:id="rId5"/>
    <p:sldId id="263" r:id="rId6"/>
    <p:sldId id="274" r:id="rId7"/>
    <p:sldId id="261" r:id="rId8"/>
    <p:sldId id="265" r:id="rId9"/>
    <p:sldId id="264" r:id="rId10"/>
    <p:sldId id="267" r:id="rId11"/>
    <p:sldId id="268" r:id="rId12"/>
    <p:sldId id="269" r:id="rId13"/>
    <p:sldId id="266" r:id="rId14"/>
    <p:sldId id="259" r:id="rId15"/>
    <p:sldId id="270" r:id="rId16"/>
    <p:sldId id="271" r:id="rId17"/>
    <p:sldId id="272" r:id="rId18"/>
    <p:sldId id="273" r:id="rId19"/>
    <p:sldId id="275" r:id="rId20"/>
    <p:sldId id="276"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7197" userDrawn="1">
          <p15:clr>
            <a:srgbClr val="A4A3A4"/>
          </p15:clr>
        </p15:guide>
        <p15:guide id="5"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114" d="100"/>
          <a:sy n="114" d="100"/>
        </p:scale>
        <p:origin x="414" y="114"/>
      </p:cViewPr>
      <p:guideLst>
        <p:guide pos="3840"/>
        <p:guide pos="7197"/>
        <p:guide orient="horz" pos="2160"/>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b="1" dirty="0">
              <a:effectLst>
                <a:outerShdw blurRad="50800" dist="38100" dir="2700000" algn="tl" rotWithShape="0">
                  <a:schemeClr val="tx1">
                    <a:alpha val="50000"/>
                  </a:schemeClr>
                </a:outerShdw>
              </a:effectLst>
              <a:latin typeface="+mj-lt"/>
            </a:rPr>
            <a:t>Data Acquisition &amp; </a:t>
          </a:r>
        </a:p>
        <a:p>
          <a:r>
            <a:rPr lang="en-US" b="1" dirty="0">
              <a:effectLst>
                <a:outerShdw blurRad="50800" dist="38100" dir="2700000" algn="tl" rotWithShape="0">
                  <a:schemeClr val="tx1">
                    <a:alpha val="50000"/>
                  </a:schemeClr>
                </a:outerShdw>
              </a:effectLst>
              <a:latin typeface="+mj-lt"/>
            </a:rPr>
            <a:t>Cleaning</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custT="1"/>
      <dgm:spPr/>
      <dgm:t>
        <a:bodyPr lIns="108000" tIns="432000" rIns="288000" anchor="t" anchorCtr="0"/>
        <a:lstStyle/>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5D70EFF5-8B31-4A1F-AE44-51E4CF0013EB}">
      <dgm:prSet phldrT="[Text]" custT="1"/>
      <dgm:spPr/>
      <dgm:t>
        <a:bodyPr lIns="108000" tIns="432000" rIns="288000" anchor="t" anchorCtr="0"/>
        <a:lstStyle/>
        <a:p>
          <a:pPr>
            <a:lnSpc>
              <a:spcPts val="1500"/>
            </a:lnSpc>
          </a:pPr>
          <a:endParaRPr lang="en-US" sz="1200" dirty="0">
            <a:solidFill>
              <a:schemeClr val="tx2"/>
            </a:solidFill>
          </a:endParaRP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b="1" dirty="0">
              <a:effectLst>
                <a:outerShdw blurRad="50800" dist="38100" dir="2700000" algn="tl" rotWithShape="0">
                  <a:schemeClr val="tx1">
                    <a:alpha val="50000"/>
                  </a:schemeClr>
                </a:outerShdw>
              </a:effectLst>
              <a:latin typeface="+mj-lt"/>
            </a:rPr>
            <a:t>Modelling  </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custT="1"/>
      <dgm:spPr/>
      <dgm:t>
        <a:bodyPr lIns="108000" tIns="432000" rIns="288000" anchor="t" anchorCtr="0"/>
        <a:lstStyle/>
        <a:p>
          <a:pPr>
            <a:lnSpc>
              <a:spcPts val="1500"/>
            </a:lnSpc>
          </a:pPr>
          <a:endParaRPr lang="en-US" sz="1200" dirty="0">
            <a:solidFill>
              <a:schemeClr val="tx2"/>
            </a:solidFill>
          </a:endParaRP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D07AD3FD-84FF-467E-9693-752776549C61}">
      <dgm:prSet phldrT="[Text]"/>
      <dgm:spPr>
        <a:solidFill>
          <a:schemeClr val="accent2"/>
        </a:solidFill>
        <a:ln>
          <a:solidFill>
            <a:schemeClr val="accent2"/>
          </a:solidFill>
        </a:ln>
      </dgm:spPr>
      <dgm:t>
        <a:bodyPr/>
        <a:lstStyle/>
        <a:p>
          <a:r>
            <a:rPr lang="en-US" b="1" dirty="0">
              <a:effectLst>
                <a:outerShdw blurRad="50800" dist="38100" dir="2700000" algn="tl" rotWithShape="0">
                  <a:schemeClr val="tx1">
                    <a:alpha val="50000"/>
                  </a:schemeClr>
                </a:outerShdw>
              </a:effectLst>
              <a:latin typeface="+mj-lt"/>
            </a:rPr>
            <a:t>Exploratory Data Analysis</a:t>
          </a:r>
        </a:p>
      </dgm:t>
    </dgm:pt>
    <dgm:pt modelId="{A8C9B7A9-BC2A-4753-B7F0-F2E361D95520}" type="sibTrans" cxnId="{55492768-9A5E-4F74-AC7C-959C5C24EFD3}">
      <dgm:prSet/>
      <dgm:spPr/>
      <dgm:t>
        <a:bodyPr/>
        <a:lstStyle/>
        <a:p>
          <a:endParaRPr lang="en-US"/>
        </a:p>
      </dgm:t>
    </dgm:pt>
    <dgm:pt modelId="{7B691773-F524-4FAD-A272-BDF0B0C4370A}" type="parTrans" cxnId="{55492768-9A5E-4F74-AC7C-959C5C24EFD3}">
      <dgm:prSet/>
      <dgm:spPr/>
      <dgm:t>
        <a:bodyPr/>
        <a:lstStyle/>
        <a:p>
          <a:endParaRPr lang="en-US"/>
        </a:p>
      </dgm:t>
    </dgm:pt>
    <dgm:pt modelId="{32CCB050-072A-41BF-BE1B-388CF53E5629}">
      <dgm:prSet/>
      <dgm:spPr>
        <a:solidFill>
          <a:schemeClr val="accent4"/>
        </a:solidFill>
        <a:ln>
          <a:solidFill>
            <a:schemeClr val="accent4"/>
          </a:solidFill>
        </a:ln>
      </dgm:spPr>
      <dgm:t>
        <a:bodyPr/>
        <a:lstStyle/>
        <a:p>
          <a:r>
            <a:rPr lang="en-US" b="1" dirty="0">
              <a:effectLst>
                <a:outerShdw blurRad="50800" dist="38100" dir="2700000" algn="tl" rotWithShape="0">
                  <a:schemeClr val="tx1">
                    <a:alpha val="50000"/>
                  </a:schemeClr>
                </a:outerShdw>
              </a:effectLst>
              <a:latin typeface="+mj-lt"/>
            </a:rPr>
            <a:t>Compare &amp; Identify the Best Model</a:t>
          </a:r>
          <a:endParaRPr lang="ru-RU" b="1" dirty="0">
            <a:effectLst>
              <a:outerShdw blurRad="50800" dist="38100" dir="2700000" algn="tl" rotWithShape="0">
                <a:schemeClr val="tx1">
                  <a:alpha val="50000"/>
                </a:schemeClr>
              </a:outerShdw>
            </a:effectLst>
            <a:latin typeface="+mj-lt"/>
          </a:endParaRPr>
        </a:p>
      </dgm:t>
    </dgm:pt>
    <dgm:pt modelId="{B301371B-A53D-4B79-8B8D-7B304894442B}" type="parTrans" cxnId="{042E0AE1-6450-410A-B96E-AFBADB139BEA}">
      <dgm:prSet/>
      <dgm:spPr/>
      <dgm:t>
        <a:bodyPr/>
        <a:lstStyle/>
        <a:p>
          <a:endParaRPr lang="ru-RU"/>
        </a:p>
      </dgm:t>
    </dgm:pt>
    <dgm:pt modelId="{BF05D8EE-4413-4737-8721-DAF10D6CAB04}" type="sibTrans" cxnId="{042E0AE1-6450-410A-B96E-AFBADB139BEA}">
      <dgm:prSet/>
      <dgm:spPr/>
      <dgm:t>
        <a:bodyPr/>
        <a:lstStyle/>
        <a:p>
          <a:endParaRPr lang="ru-RU"/>
        </a:p>
      </dgm:t>
    </dgm:pt>
    <dgm:pt modelId="{9E838AE2-4659-4603-ABC8-58DF4222C0D4}">
      <dgm:prSet/>
      <dgm:spPr>
        <a:solidFill>
          <a:schemeClr val="accent5"/>
        </a:solidFill>
        <a:ln>
          <a:solidFill>
            <a:schemeClr val="accent5"/>
          </a:solidFill>
        </a:ln>
      </dgm:spPr>
      <dgm:t>
        <a:bodyPr/>
        <a:lstStyle/>
        <a:p>
          <a:r>
            <a:rPr lang="en-US" b="1" dirty="0">
              <a:effectLst>
                <a:outerShdw blurRad="50800" dist="38100" dir="2700000" algn="tl" rotWithShape="0">
                  <a:schemeClr val="tx1">
                    <a:alpha val="50000"/>
                  </a:schemeClr>
                </a:outerShdw>
              </a:effectLst>
              <a:latin typeface="+mj-lt"/>
            </a:rPr>
            <a:t>Summarize and Suggest</a:t>
          </a:r>
          <a:endParaRPr lang="ru-RU" b="1" dirty="0">
            <a:effectLst>
              <a:outerShdw blurRad="50800" dist="38100" dir="2700000" algn="tl" rotWithShape="0">
                <a:schemeClr val="tx1">
                  <a:alpha val="50000"/>
                </a:schemeClr>
              </a:outerShdw>
            </a:effectLst>
            <a:latin typeface="+mj-lt"/>
          </a:endParaRPr>
        </a:p>
      </dgm:t>
    </dgm:pt>
    <dgm:pt modelId="{5FC53805-9431-4BC8-ADB9-DABF59DE31C7}" type="parTrans" cxnId="{CF54291C-AAFD-4FA4-9A16-20CE892BA907}">
      <dgm:prSet/>
      <dgm:spPr/>
      <dgm:t>
        <a:bodyPr/>
        <a:lstStyle/>
        <a:p>
          <a:endParaRPr lang="ru-RU"/>
        </a:p>
      </dgm:t>
    </dgm:pt>
    <dgm:pt modelId="{61F1BCD3-232D-4C03-B56C-182BCB6108CD}" type="sibTrans" cxnId="{CF54291C-AAFD-4FA4-9A16-20CE892BA907}">
      <dgm:prSet/>
      <dgm:spPr/>
      <dgm:t>
        <a:bodyPr/>
        <a:lstStyle/>
        <a:p>
          <a:endParaRPr lang="ru-RU"/>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2"/>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5592489-4EC4-4CD3-8C9F-861313656D99}" type="pres">
      <dgm:prSet presAssocID="{9B090D9D-470E-46E2-AABB-0368A52481AA}" presName="space" presStyleCnt="0"/>
      <dgm:spPr/>
    </dgm:pt>
    <dgm:pt modelId="{62262EA1-D674-4DE8-B444-FEC3F6748520}" type="pres">
      <dgm:prSet presAssocID="{32CCB050-072A-41BF-BE1B-388CF53E5629}" presName="composite" presStyleCnt="0"/>
      <dgm:spPr/>
    </dgm:pt>
    <dgm:pt modelId="{7BF6E820-C6E3-4E2C-BB23-ADF9AD641C6B}" type="pres">
      <dgm:prSet presAssocID="{32CCB050-072A-41BF-BE1B-388CF53E5629}" presName="L" presStyleLbl="solidFgAcc1" presStyleIdx="3" presStyleCnt="5">
        <dgm:presLayoutVars>
          <dgm:chMax val="0"/>
          <dgm:chPref val="0"/>
        </dgm:presLayoutVars>
      </dgm:prSet>
      <dgm:spPr>
        <a:ln>
          <a:solidFill>
            <a:schemeClr val="accent4"/>
          </a:solidFill>
        </a:ln>
      </dgm:spPr>
    </dgm:pt>
    <dgm:pt modelId="{B8046455-4EBB-40A8-838B-B584850A8B8E}" type="pres">
      <dgm:prSet presAssocID="{32CCB050-072A-41BF-BE1B-388CF53E5629}" presName="parTx" presStyleLbl="alignNode1" presStyleIdx="3" presStyleCnt="5">
        <dgm:presLayoutVars>
          <dgm:chMax val="0"/>
          <dgm:chPref val="0"/>
          <dgm:bulletEnabled val="1"/>
        </dgm:presLayoutVars>
      </dgm:prSet>
      <dgm:spPr/>
    </dgm:pt>
    <dgm:pt modelId="{1D84544C-5924-422B-9546-A86AE4927E4C}" type="pres">
      <dgm:prSet presAssocID="{32CCB050-072A-41BF-BE1B-388CF53E5629}" presName="desTx" presStyleLbl="revTx" presStyleIdx="3" presStyleCnt="5">
        <dgm:presLayoutVars>
          <dgm:chMax val="0"/>
          <dgm:chPref val="0"/>
          <dgm:bulletEnabled val="1"/>
        </dgm:presLayoutVars>
      </dgm:prSet>
      <dgm:spPr/>
    </dgm:pt>
    <dgm:pt modelId="{ED05E404-1B63-4FC9-A7B8-277860DEBCD0}" type="pres">
      <dgm:prSet presAssocID="{32CCB050-072A-41BF-BE1B-388CF53E5629}" presName="EmptyPlaceHolder" presStyleCnt="0"/>
      <dgm:spPr/>
    </dgm:pt>
    <dgm:pt modelId="{AB144E95-E2AA-430B-870C-A44D04CCB5A8}" type="pres">
      <dgm:prSet presAssocID="{BF05D8EE-4413-4737-8721-DAF10D6CAB04}" presName="space" presStyleCnt="0"/>
      <dgm:spPr/>
    </dgm:pt>
    <dgm:pt modelId="{D0A9E9B9-B6D2-49AA-91D6-7CE223E637D0}" type="pres">
      <dgm:prSet presAssocID="{9E838AE2-4659-4603-ABC8-58DF4222C0D4}" presName="composite" presStyleCnt="0"/>
      <dgm:spPr/>
    </dgm:pt>
    <dgm:pt modelId="{0EE416CF-D8AE-41BD-BF35-9148040E1274}" type="pres">
      <dgm:prSet presAssocID="{9E838AE2-4659-4603-ABC8-58DF4222C0D4}" presName="L" presStyleLbl="solidFgAcc1" presStyleIdx="4" presStyleCnt="5">
        <dgm:presLayoutVars>
          <dgm:chMax val="0"/>
          <dgm:chPref val="0"/>
        </dgm:presLayoutVars>
      </dgm:prSet>
      <dgm:spPr>
        <a:ln>
          <a:solidFill>
            <a:schemeClr val="accent5"/>
          </a:solidFill>
        </a:ln>
      </dgm:spPr>
    </dgm:pt>
    <dgm:pt modelId="{559A9A18-D6AE-4459-8C7F-A17CAB50744A}" type="pres">
      <dgm:prSet presAssocID="{9E838AE2-4659-4603-ABC8-58DF4222C0D4}" presName="parTx" presStyleLbl="alignNode1" presStyleIdx="4" presStyleCnt="5">
        <dgm:presLayoutVars>
          <dgm:chMax val="0"/>
          <dgm:chPref val="0"/>
          <dgm:bulletEnabled val="1"/>
        </dgm:presLayoutVars>
      </dgm:prSet>
      <dgm:spPr/>
    </dgm:pt>
    <dgm:pt modelId="{7F54B493-FCA8-4A1F-A2B1-FCB26CA9C396}" type="pres">
      <dgm:prSet presAssocID="{9E838AE2-4659-4603-ABC8-58DF4222C0D4}" presName="desTx" presStyleLbl="revTx" presStyleIdx="4" presStyleCnt="5">
        <dgm:presLayoutVars>
          <dgm:chMax val="0"/>
          <dgm:chPref val="0"/>
          <dgm:bulletEnabled val="1"/>
        </dgm:presLayoutVars>
      </dgm:prSet>
      <dgm:spPr/>
    </dgm:pt>
    <dgm:pt modelId="{D73F5E39-8993-4D6C-9D92-8E8F41E329B8}" type="pres">
      <dgm:prSet presAssocID="{9E838AE2-4659-4603-ABC8-58DF4222C0D4}" presName="EmptyPlaceHolder" presStyleCnt="0"/>
      <dgm:spPr/>
    </dgm:pt>
  </dgm:ptLst>
  <dgm:cxnLst>
    <dgm:cxn modelId="{CF54291C-AAFD-4FA4-9A16-20CE892BA907}" srcId="{55C0B14E-AEA6-48D3-A387-ED4A3A3BF840}" destId="{9E838AE2-4659-4603-ABC8-58DF4222C0D4}" srcOrd="4" destOrd="0" parTransId="{5FC53805-9431-4BC8-ADB9-DABF59DE31C7}" sibTransId="{61F1BCD3-232D-4C03-B56C-182BCB6108CD}"/>
    <dgm:cxn modelId="{F23BFC27-EEA1-48DD-A68B-3C9BF1AE455D}" type="presOf" srcId="{349299C9-846E-4827-813A-349CCCE20782}" destId="{810D7AA7-A541-4507-BE7F-36CCF210089F}"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042E0AE1-6450-410A-B96E-AFBADB139BEA}" srcId="{55C0B14E-AEA6-48D3-A387-ED4A3A3BF840}" destId="{32CCB050-072A-41BF-BE1B-388CF53E5629}" srcOrd="3" destOrd="0" parTransId="{B301371B-A53D-4B79-8B8D-7B304894442B}" sibTransId="{BF05D8EE-4413-4737-8721-DAF10D6CAB04}"/>
    <dgm:cxn modelId="{E3115EEA-DE9C-4F06-B8B3-BEB263D5F2B1}" srcId="{D71FC021-6A65-44D1-95B9-0E6C89079866}" destId="{4A6BB192-9983-4F48-BBC5-6E384EED7EC5}" srcOrd="0" destOrd="0" parTransId="{230A6E4A-6CED-4DC0-AEFE-6859FE07B658}" sibTransId="{0B568EC2-5D2A-4B00-8047-B7832F245B44}"/>
    <dgm:cxn modelId="{DB636DF2-EC68-445F-B7E9-11D2D9235026}" type="presOf" srcId="{9E838AE2-4659-4603-ABC8-58DF4222C0D4}" destId="{559A9A18-D6AE-4459-8C7F-A17CAB50744A}" srcOrd="0" destOrd="0" presId="urn:microsoft.com/office/officeart/2016/7/layout/AccentHomeChevronProcess"/>
    <dgm:cxn modelId="{10122CFA-F2C6-4519-A06A-6ABCC8B80C59}" type="presOf" srcId="{32CCB050-072A-41BF-BE1B-388CF53E5629}" destId="{B8046455-4EBB-40A8-838B-B584850A8B8E}" srcOrd="0" destOrd="0" presId="urn:microsoft.com/office/officeart/2016/7/layout/AccentHomeChevronProcess"/>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76487C60-81CC-4808-A6F6-74C757E56AA2}" type="presParOf" srcId="{594BF422-752C-42F3-A230-3D0E6AE9A886}" destId="{F5592489-4EC4-4CD3-8C9F-861313656D99}" srcOrd="5" destOrd="0" presId="urn:microsoft.com/office/officeart/2016/7/layout/AccentHomeChevronProcess"/>
    <dgm:cxn modelId="{DF11AE77-7C6F-4023-B9CA-C466C92E9683}" type="presParOf" srcId="{594BF422-752C-42F3-A230-3D0E6AE9A886}" destId="{62262EA1-D674-4DE8-B444-FEC3F6748520}" srcOrd="6" destOrd="0" presId="urn:microsoft.com/office/officeart/2016/7/layout/AccentHomeChevronProcess"/>
    <dgm:cxn modelId="{18CDA0B2-B372-4A35-AE00-5304AC3837D3}" type="presParOf" srcId="{62262EA1-D674-4DE8-B444-FEC3F6748520}" destId="{7BF6E820-C6E3-4E2C-BB23-ADF9AD641C6B}" srcOrd="0" destOrd="0" presId="urn:microsoft.com/office/officeart/2016/7/layout/AccentHomeChevronProcess"/>
    <dgm:cxn modelId="{0DF47D5B-8611-4D8E-928B-AA2D5766C18B}" type="presParOf" srcId="{62262EA1-D674-4DE8-B444-FEC3F6748520}" destId="{B8046455-4EBB-40A8-838B-B584850A8B8E}" srcOrd="1" destOrd="0" presId="urn:microsoft.com/office/officeart/2016/7/layout/AccentHomeChevronProcess"/>
    <dgm:cxn modelId="{7C4A88D9-8926-4433-834A-47C1FDDF722F}" type="presParOf" srcId="{62262EA1-D674-4DE8-B444-FEC3F6748520}" destId="{1D84544C-5924-422B-9546-A86AE4927E4C}" srcOrd="2" destOrd="0" presId="urn:microsoft.com/office/officeart/2016/7/layout/AccentHomeChevronProcess"/>
    <dgm:cxn modelId="{43D30544-AB0A-43E8-A43D-B1F41277B0F8}" type="presParOf" srcId="{62262EA1-D674-4DE8-B444-FEC3F6748520}" destId="{ED05E404-1B63-4FC9-A7B8-277860DEBCD0}" srcOrd="3" destOrd="0" presId="urn:microsoft.com/office/officeart/2016/7/layout/AccentHomeChevronProcess"/>
    <dgm:cxn modelId="{6BC4A82E-C8CE-405D-BE38-CA09533ECB3A}" type="presParOf" srcId="{594BF422-752C-42F3-A230-3D0E6AE9A886}" destId="{AB144E95-E2AA-430B-870C-A44D04CCB5A8}" srcOrd="7" destOrd="0" presId="urn:microsoft.com/office/officeart/2016/7/layout/AccentHomeChevronProcess"/>
    <dgm:cxn modelId="{B07B5F95-29F3-4EBA-881F-2F9C82CD9290}" type="presParOf" srcId="{594BF422-752C-42F3-A230-3D0E6AE9A886}" destId="{D0A9E9B9-B6D2-49AA-91D6-7CE223E637D0}" srcOrd="8" destOrd="0" presId="urn:microsoft.com/office/officeart/2016/7/layout/AccentHomeChevronProcess"/>
    <dgm:cxn modelId="{6DCE379C-942E-4A9E-8128-B2C269A9781F}" type="presParOf" srcId="{D0A9E9B9-B6D2-49AA-91D6-7CE223E637D0}" destId="{0EE416CF-D8AE-41BD-BF35-9148040E1274}" srcOrd="0" destOrd="0" presId="urn:microsoft.com/office/officeart/2016/7/layout/AccentHomeChevronProcess"/>
    <dgm:cxn modelId="{FE2C896A-6834-4EDF-8664-05B479C8F0ED}" type="presParOf" srcId="{D0A9E9B9-B6D2-49AA-91D6-7CE223E637D0}" destId="{559A9A18-D6AE-4459-8C7F-A17CAB50744A}" srcOrd="1" destOrd="0" presId="urn:microsoft.com/office/officeart/2016/7/layout/AccentHomeChevronProcess"/>
    <dgm:cxn modelId="{10CD1AE1-F5D1-4C7E-9DFC-2BC8AB439A36}" type="presParOf" srcId="{D0A9E9B9-B6D2-49AA-91D6-7CE223E637D0}" destId="{7F54B493-FCA8-4A1F-A2B1-FCB26CA9C396}" srcOrd="2" destOrd="0" presId="urn:microsoft.com/office/officeart/2016/7/layout/AccentHomeChevronProcess"/>
    <dgm:cxn modelId="{3BA0BF32-4C4F-4617-8C77-FB7B13572D62}" type="presParOf" srcId="{D0A9E9B9-B6D2-49AA-91D6-7CE223E637D0}" destId="{D73F5E39-8993-4D6C-9D92-8E8F41E329B8}"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b="1" dirty="0">
              <a:effectLst>
                <a:outerShdw blurRad="50800" dist="38100" dir="2700000" algn="tl" rotWithShape="0">
                  <a:schemeClr val="tx1">
                    <a:alpha val="50000"/>
                  </a:schemeClr>
                </a:outerShdw>
              </a:effectLst>
              <a:latin typeface="+mj-lt"/>
            </a:rPr>
            <a:t>Categorize</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custT="1"/>
      <dgm:spPr/>
      <dgm:t>
        <a:bodyPr lIns="108000" tIns="648000" rIns="288000" anchor="t" anchorCtr="0"/>
        <a:lstStyle/>
        <a:p>
          <a:pPr>
            <a:lnSpc>
              <a:spcPct val="100000"/>
            </a:lnSpc>
            <a:spcAft>
              <a:spcPts val="0"/>
            </a:spcAft>
            <a:buFont typeface="Arial" panose="020B0604020202020204" pitchFamily="34" charset="0"/>
            <a:buNone/>
          </a:pPr>
          <a:r>
            <a:rPr lang="en-US" sz="1200" dirty="0">
              <a:solidFill>
                <a:schemeClr val="tx2"/>
              </a:solidFill>
            </a:rPr>
            <a:t>Target to Expenditure Levels</a:t>
          </a:r>
        </a:p>
        <a:p>
          <a:pPr>
            <a:lnSpc>
              <a:spcPts val="1500"/>
            </a:lnSpc>
            <a:spcAft>
              <a:spcPts val="0"/>
            </a:spcAft>
            <a:buFont typeface="Arial" panose="020B0604020202020204" pitchFamily="34" charset="0"/>
            <a:buNone/>
          </a:pPr>
          <a:endParaRPr lang="en-US" sz="1200" dirty="0">
            <a:solidFill>
              <a:schemeClr val="tx2"/>
            </a:solidFill>
          </a:endParaRPr>
        </a:p>
        <a:p>
          <a:pPr>
            <a:lnSpc>
              <a:spcPts val="1500"/>
            </a:lnSpc>
            <a:spcAft>
              <a:spcPts val="0"/>
            </a:spcAft>
            <a:buFont typeface="Arial" panose="020B0604020202020204" pitchFamily="34" charset="0"/>
            <a:buNone/>
          </a:pPr>
          <a:r>
            <a:rPr lang="en-US" sz="1200" dirty="0">
              <a:solidFill>
                <a:schemeClr val="tx2"/>
              </a:solidFill>
            </a:rPr>
            <a:t>Education level from 5 to 3 levels</a:t>
          </a:r>
        </a:p>
        <a:p>
          <a:pPr>
            <a:lnSpc>
              <a:spcPts val="1500"/>
            </a:lnSpc>
            <a:spcAft>
              <a:spcPts val="0"/>
            </a:spcAft>
            <a:buFont typeface="Arial" panose="020B0604020202020204" pitchFamily="34" charset="0"/>
            <a:buNone/>
          </a:pPr>
          <a:endParaRPr lang="en-US" sz="1200" dirty="0">
            <a:solidFill>
              <a:schemeClr val="tx2"/>
            </a:solidFill>
          </a:endParaRPr>
        </a:p>
        <a:p>
          <a:pPr>
            <a:lnSpc>
              <a:spcPts val="1500"/>
            </a:lnSpc>
            <a:spcAft>
              <a:spcPts val="0"/>
            </a:spcAft>
            <a:buFont typeface="Arial" panose="020B0604020202020204" pitchFamily="34" charset="0"/>
            <a:buNone/>
          </a:pPr>
          <a:r>
            <a:rPr lang="en-US" sz="1200" dirty="0">
              <a:solidFill>
                <a:schemeClr val="tx2"/>
              </a:solidFill>
            </a:rPr>
            <a:t>Partner Status from 8 to 2</a:t>
          </a:r>
        </a:p>
        <a:p>
          <a:pPr>
            <a:lnSpc>
              <a:spcPts val="1500"/>
            </a:lnSpc>
            <a:spcAft>
              <a:spcPts val="0"/>
            </a:spcAft>
            <a:buFont typeface="Arial" panose="020B0604020202020204" pitchFamily="34" charset="0"/>
            <a:buNone/>
          </a:pPr>
          <a:endParaRPr lang="en-US" sz="1200" dirty="0">
            <a:solidFill>
              <a:schemeClr val="tx2"/>
            </a:solidFill>
          </a:endParaRPr>
        </a:p>
        <a:p>
          <a:pPr>
            <a:lnSpc>
              <a:spcPts val="1500"/>
            </a:lnSpc>
            <a:spcAft>
              <a:spcPts val="0"/>
            </a:spcAft>
            <a:buFont typeface="Arial" panose="020B0604020202020204" pitchFamily="34" charset="0"/>
            <a:buNone/>
          </a:pPr>
          <a:endParaRPr lang="en-US" sz="1200" dirty="0">
            <a:solidFill>
              <a:schemeClr val="tx2"/>
            </a:solidFill>
          </a:endParaRPr>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5D70EFF5-8B31-4A1F-AE44-51E4CF0013EB}">
      <dgm:prSet phldrT="[Text]" custT="1"/>
      <dgm:spPr/>
      <dgm:t>
        <a:bodyPr lIns="108000" tIns="648000" rIns="288000" anchor="t" anchorCtr="0"/>
        <a:lstStyle/>
        <a:p>
          <a:pPr>
            <a:lnSpc>
              <a:spcPts val="1500"/>
            </a:lnSpc>
          </a:pPr>
          <a:r>
            <a:rPr lang="en-US" sz="1200" dirty="0">
              <a:solidFill>
                <a:schemeClr val="tx2"/>
              </a:solidFill>
            </a:rPr>
            <a:t>Reduce features and still keep the data by feature engineering</a:t>
          </a:r>
        </a:p>
        <a:p>
          <a:pPr>
            <a:lnSpc>
              <a:spcPts val="1500"/>
            </a:lnSpc>
          </a:pPr>
          <a:endParaRPr lang="en-US" sz="1200" dirty="0">
            <a:solidFill>
              <a:schemeClr val="tx2"/>
            </a:solidFill>
          </a:endParaRPr>
        </a:p>
        <a:p>
          <a:pPr>
            <a:lnSpc>
              <a:spcPts val="1500"/>
            </a:lnSpc>
          </a:pPr>
          <a:r>
            <a:rPr lang="en-US" sz="1200" dirty="0">
              <a:solidFill>
                <a:schemeClr val="tx2"/>
              </a:solidFill>
            </a:rPr>
            <a:t>29 features to 11</a:t>
          </a:r>
        </a:p>
        <a:p>
          <a:pPr>
            <a:lnSpc>
              <a:spcPts val="1500"/>
            </a:lnSpc>
          </a:pPr>
          <a:endParaRPr lang="en-US" sz="1200" dirty="0">
            <a:solidFill>
              <a:schemeClr val="tx2"/>
            </a:solidFill>
          </a:endParaRP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b="1" dirty="0">
              <a:effectLst>
                <a:outerShdw blurRad="50800" dist="38100" dir="2700000" algn="tl" rotWithShape="0">
                  <a:schemeClr val="tx1">
                    <a:alpha val="50000"/>
                  </a:schemeClr>
                </a:outerShdw>
              </a:effectLst>
              <a:latin typeface="+mj-lt"/>
            </a:rPr>
            <a:t>Date To Years</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custT="1"/>
      <dgm:spPr/>
      <dgm:t>
        <a:bodyPr lIns="108000" tIns="648000" rIns="288000" anchor="t" anchorCtr="0"/>
        <a:lstStyle/>
        <a:p>
          <a:pPr>
            <a:lnSpc>
              <a:spcPts val="1500"/>
            </a:lnSpc>
          </a:pPr>
          <a:r>
            <a:rPr lang="en-US" sz="1200" dirty="0">
              <a:solidFill>
                <a:schemeClr val="tx2"/>
              </a:solidFill>
            </a:rPr>
            <a:t>Convert DOB to Age</a:t>
          </a: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D07AD3FD-84FF-467E-9693-752776549C61}">
      <dgm:prSet phldrT="[Text]"/>
      <dgm:spPr>
        <a:solidFill>
          <a:schemeClr val="accent2"/>
        </a:solidFill>
        <a:ln>
          <a:solidFill>
            <a:schemeClr val="accent2"/>
          </a:solidFill>
        </a:ln>
      </dgm:spPr>
      <dgm:t>
        <a:bodyPr/>
        <a:lstStyle/>
        <a:p>
          <a:r>
            <a:rPr lang="en-US" b="1" dirty="0">
              <a:effectLst>
                <a:outerShdw blurRad="50800" dist="38100" dir="2700000" algn="tl" rotWithShape="0">
                  <a:schemeClr val="tx1">
                    <a:alpha val="50000"/>
                  </a:schemeClr>
                </a:outerShdw>
              </a:effectLst>
              <a:latin typeface="+mj-lt"/>
            </a:rPr>
            <a:t>Dimension Reduction</a:t>
          </a:r>
        </a:p>
      </dgm:t>
    </dgm:pt>
    <dgm:pt modelId="{A8C9B7A9-BC2A-4753-B7F0-F2E361D95520}" type="sibTrans" cxnId="{55492768-9A5E-4F74-AC7C-959C5C24EFD3}">
      <dgm:prSet/>
      <dgm:spPr/>
      <dgm:t>
        <a:bodyPr/>
        <a:lstStyle/>
        <a:p>
          <a:endParaRPr lang="en-US"/>
        </a:p>
      </dgm:t>
    </dgm:pt>
    <dgm:pt modelId="{7B691773-F524-4FAD-A272-BDF0B0C4370A}" type="parTrans" cxnId="{55492768-9A5E-4F74-AC7C-959C5C24EFD3}">
      <dgm:prSet/>
      <dgm:spPr/>
      <dgm:t>
        <a:bodyPr/>
        <a:lstStyle/>
        <a:p>
          <a:endParaRPr lang="en-US"/>
        </a:p>
      </dgm:t>
    </dgm:pt>
    <dgm:pt modelId="{32CCB050-072A-41BF-BE1B-388CF53E5629}">
      <dgm:prSet/>
      <dgm:spPr>
        <a:solidFill>
          <a:schemeClr val="accent4"/>
        </a:solidFill>
        <a:ln>
          <a:solidFill>
            <a:schemeClr val="accent4"/>
          </a:solidFill>
        </a:ln>
      </dgm:spPr>
      <dgm:t>
        <a:bodyPr/>
        <a:lstStyle/>
        <a:p>
          <a:r>
            <a:rPr lang="en-US" b="1" dirty="0">
              <a:effectLst>
                <a:outerShdw blurRad="50800" dist="38100" dir="2700000" algn="tl" rotWithShape="0">
                  <a:schemeClr val="tx1">
                    <a:alpha val="50000"/>
                  </a:schemeClr>
                </a:outerShdw>
              </a:effectLst>
              <a:latin typeface="+mj-lt"/>
            </a:rPr>
            <a:t>Remove Outliers</a:t>
          </a:r>
          <a:endParaRPr lang="ru-RU" b="1" dirty="0">
            <a:effectLst>
              <a:outerShdw blurRad="50800" dist="38100" dir="2700000" algn="tl" rotWithShape="0">
                <a:schemeClr val="tx1">
                  <a:alpha val="50000"/>
                </a:schemeClr>
              </a:outerShdw>
            </a:effectLst>
            <a:latin typeface="+mj-lt"/>
          </a:endParaRPr>
        </a:p>
      </dgm:t>
    </dgm:pt>
    <dgm:pt modelId="{B301371B-A53D-4B79-8B8D-7B304894442B}" type="parTrans" cxnId="{042E0AE1-6450-410A-B96E-AFBADB139BEA}">
      <dgm:prSet/>
      <dgm:spPr/>
      <dgm:t>
        <a:bodyPr/>
        <a:lstStyle/>
        <a:p>
          <a:endParaRPr lang="ru-RU"/>
        </a:p>
      </dgm:t>
    </dgm:pt>
    <dgm:pt modelId="{BF05D8EE-4413-4737-8721-DAF10D6CAB04}" type="sibTrans" cxnId="{042E0AE1-6450-410A-B96E-AFBADB139BEA}">
      <dgm:prSet/>
      <dgm:spPr/>
      <dgm:t>
        <a:bodyPr/>
        <a:lstStyle/>
        <a:p>
          <a:endParaRPr lang="ru-RU"/>
        </a:p>
      </dgm:t>
    </dgm:pt>
    <dgm:pt modelId="{9E838AE2-4659-4603-ABC8-58DF4222C0D4}">
      <dgm:prSet/>
      <dgm:spPr>
        <a:solidFill>
          <a:schemeClr val="accent5"/>
        </a:solidFill>
        <a:ln>
          <a:solidFill>
            <a:schemeClr val="accent5"/>
          </a:solidFill>
        </a:ln>
      </dgm:spPr>
      <dgm:t>
        <a:bodyPr/>
        <a:lstStyle/>
        <a:p>
          <a:r>
            <a:rPr lang="en-US" b="1" dirty="0">
              <a:effectLst>
                <a:outerShdw blurRad="50800" dist="38100" dir="2700000" algn="tl" rotWithShape="0">
                  <a:schemeClr val="tx1">
                    <a:alpha val="50000"/>
                  </a:schemeClr>
                </a:outerShdw>
              </a:effectLst>
              <a:latin typeface="+mj-lt"/>
            </a:rPr>
            <a:t>Evaluate Models</a:t>
          </a:r>
          <a:endParaRPr lang="ru-RU" b="1" dirty="0">
            <a:effectLst>
              <a:outerShdw blurRad="50800" dist="38100" dir="2700000" algn="tl" rotWithShape="0">
                <a:schemeClr val="tx1">
                  <a:alpha val="50000"/>
                </a:schemeClr>
              </a:outerShdw>
            </a:effectLst>
            <a:latin typeface="+mj-lt"/>
          </a:endParaRPr>
        </a:p>
      </dgm:t>
    </dgm:pt>
    <dgm:pt modelId="{5FC53805-9431-4BC8-ADB9-DABF59DE31C7}" type="parTrans" cxnId="{CF54291C-AAFD-4FA4-9A16-20CE892BA907}">
      <dgm:prSet/>
      <dgm:spPr/>
      <dgm:t>
        <a:bodyPr/>
        <a:lstStyle/>
        <a:p>
          <a:endParaRPr lang="ru-RU"/>
        </a:p>
      </dgm:t>
    </dgm:pt>
    <dgm:pt modelId="{61F1BCD3-232D-4C03-B56C-182BCB6108CD}" type="sibTrans" cxnId="{CF54291C-AAFD-4FA4-9A16-20CE892BA907}">
      <dgm:prSet/>
      <dgm:spPr/>
      <dgm:t>
        <a:bodyPr/>
        <a:lstStyle/>
        <a:p>
          <a:endParaRPr lang="ru-RU"/>
        </a:p>
      </dgm:t>
    </dgm:pt>
    <dgm:pt modelId="{04A40292-9119-41B2-B968-7B651F20675D}">
      <dgm:prSet custT="1"/>
      <dgm:spPr/>
      <dgm:t>
        <a:bodyPr lIns="108000" tIns="648000" rIns="288000" anchor="t" anchorCtr="0"/>
        <a:lstStyle/>
        <a:p>
          <a:pPr marL="0" lvl="0" indent="0" algn="l" defTabSz="533400">
            <a:lnSpc>
              <a:spcPts val="1500"/>
            </a:lnSpc>
            <a:spcBef>
              <a:spcPct val="0"/>
            </a:spcBef>
            <a:spcAft>
              <a:spcPts val="0"/>
            </a:spcAft>
            <a:buNone/>
          </a:pPr>
          <a:r>
            <a:rPr lang="en-US" sz="1200" kern="1200" dirty="0">
              <a:solidFill>
                <a:srgbClr val="666666"/>
              </a:solidFill>
              <a:latin typeface="+mn-lt"/>
              <a:ea typeface="+mn-ea"/>
              <a:cs typeface="+mn-cs"/>
            </a:rPr>
            <a:t>Customers spent over 2500 are 3; replaced to 2500</a:t>
          </a:r>
        </a:p>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a:p>
          <a:pPr marL="0" lvl="0" indent="0" algn="l" defTabSz="533400">
            <a:lnSpc>
              <a:spcPts val="1500"/>
            </a:lnSpc>
            <a:spcBef>
              <a:spcPct val="0"/>
            </a:spcBef>
            <a:spcAft>
              <a:spcPts val="0"/>
            </a:spcAft>
            <a:buNone/>
          </a:pPr>
          <a:r>
            <a:rPr lang="en-US" sz="1200" kern="1200" dirty="0">
              <a:solidFill>
                <a:srgbClr val="666666"/>
              </a:solidFill>
              <a:latin typeface="+mn-lt"/>
              <a:ea typeface="+mn-ea"/>
              <a:cs typeface="+mn-cs"/>
            </a:rPr>
            <a:t>Income - Only 8 customers over 120,000; replaced them to 120,000</a:t>
          </a:r>
        </a:p>
      </dgm:t>
    </dgm:pt>
    <dgm:pt modelId="{70078FF1-F2A9-4A6B-88D1-8CF3595EFE73}" type="parTrans" cxnId="{1D6C5464-DE30-4BEC-9E27-B2C179C39CC4}">
      <dgm:prSet/>
      <dgm:spPr/>
      <dgm:t>
        <a:bodyPr/>
        <a:lstStyle/>
        <a:p>
          <a:endParaRPr lang="en-US"/>
        </a:p>
      </dgm:t>
    </dgm:pt>
    <dgm:pt modelId="{B4C4972A-0898-484E-AF78-D5D7E0F991F2}" type="sibTrans" cxnId="{1D6C5464-DE30-4BEC-9E27-B2C179C39CC4}">
      <dgm:prSet/>
      <dgm:spPr/>
      <dgm:t>
        <a:bodyPr/>
        <a:lstStyle/>
        <a:p>
          <a:endParaRPr lang="en-US"/>
        </a:p>
      </dgm:t>
    </dgm:pt>
    <dgm:pt modelId="{C8E903CE-0CFD-4D68-A857-80E14557005E}">
      <dgm:prSet custT="1"/>
      <dgm:spPr/>
      <dgm:t>
        <a:bodyPr lIns="108000" tIns="648000" rIns="288000" anchor="t" anchorCtr="0"/>
        <a:lstStyle/>
        <a:p>
          <a:pPr marL="0" lvl="0" indent="0" algn="l" defTabSz="533400">
            <a:lnSpc>
              <a:spcPts val="1500"/>
            </a:lnSpc>
            <a:spcBef>
              <a:spcPct val="0"/>
            </a:spcBef>
            <a:spcAft>
              <a:spcPts val="0"/>
            </a:spcAft>
            <a:buNone/>
          </a:pPr>
          <a:r>
            <a:rPr lang="en-US" sz="1200" kern="1200" dirty="0">
              <a:solidFill>
                <a:srgbClr val="666666"/>
              </a:solidFill>
              <a:latin typeface="+mn-lt"/>
              <a:ea typeface="+mn-ea"/>
              <a:cs typeface="+mn-cs"/>
            </a:rPr>
            <a:t>Logistic Regression</a:t>
          </a:r>
        </a:p>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a:p>
          <a:pPr marL="0" lvl="0" indent="0" algn="l" defTabSz="533400">
            <a:lnSpc>
              <a:spcPts val="1500"/>
            </a:lnSpc>
            <a:spcBef>
              <a:spcPct val="0"/>
            </a:spcBef>
            <a:spcAft>
              <a:spcPts val="0"/>
            </a:spcAft>
            <a:buNone/>
          </a:pPr>
          <a:r>
            <a:rPr lang="en-US" sz="1200" kern="1200" dirty="0">
              <a:solidFill>
                <a:srgbClr val="666666"/>
              </a:solidFill>
              <a:latin typeface="+mn-lt"/>
              <a:ea typeface="+mn-ea"/>
              <a:cs typeface="+mn-cs"/>
            </a:rPr>
            <a:t>Support Vector Machines</a:t>
          </a:r>
        </a:p>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a:p>
          <a:pPr marL="0" lvl="0" indent="0" algn="l" defTabSz="533400">
            <a:lnSpc>
              <a:spcPts val="1500"/>
            </a:lnSpc>
            <a:spcBef>
              <a:spcPct val="0"/>
            </a:spcBef>
            <a:spcAft>
              <a:spcPts val="0"/>
            </a:spcAft>
            <a:buNone/>
          </a:pPr>
          <a:r>
            <a:rPr lang="en-US" sz="1200" kern="1200" dirty="0">
              <a:solidFill>
                <a:srgbClr val="666666"/>
              </a:solidFill>
              <a:latin typeface="+mn-lt"/>
              <a:ea typeface="+mn-ea"/>
              <a:cs typeface="+mn-cs"/>
            </a:rPr>
            <a:t>Naïve Bayes</a:t>
          </a:r>
        </a:p>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dgm:t>
    </dgm:pt>
    <dgm:pt modelId="{D5890537-0D77-4DA1-A100-62C393623468}" type="parTrans" cxnId="{17BD67AD-4331-49EC-BC4A-29404E891597}">
      <dgm:prSet/>
      <dgm:spPr/>
      <dgm:t>
        <a:bodyPr/>
        <a:lstStyle/>
        <a:p>
          <a:endParaRPr lang="en-US"/>
        </a:p>
      </dgm:t>
    </dgm:pt>
    <dgm:pt modelId="{862799CE-00F4-4DD6-894E-A487503F8DE6}" type="sibTrans" cxnId="{17BD67AD-4331-49EC-BC4A-29404E891597}">
      <dgm:prSet/>
      <dgm:spPr/>
      <dgm:t>
        <a:bodyPr/>
        <a:lstStyle/>
        <a:p>
          <a:endParaRPr lang="en-US"/>
        </a:p>
      </dgm:t>
    </dgm:pt>
    <dgm:pt modelId="{7C139E66-C159-4339-80A1-C47FBE35777C}">
      <dgm:prSet phldrT="[Text]" custT="1"/>
      <dgm:spPr/>
      <dgm:t>
        <a:bodyPr/>
        <a:lstStyle/>
        <a:p>
          <a:pPr>
            <a:lnSpc>
              <a:spcPts val="1500"/>
            </a:lnSpc>
          </a:pPr>
          <a:endParaRPr lang="en-US" sz="1200" dirty="0">
            <a:solidFill>
              <a:schemeClr val="tx2"/>
            </a:solidFill>
          </a:endParaRPr>
        </a:p>
      </dgm:t>
    </dgm:pt>
    <dgm:pt modelId="{ABC9400C-9065-4642-97DA-D2D0D39F7C11}" type="parTrans" cxnId="{B95D5EDA-789A-4CB7-B045-A7E8A2FCC5DB}">
      <dgm:prSet/>
      <dgm:spPr/>
      <dgm:t>
        <a:bodyPr/>
        <a:lstStyle/>
        <a:p>
          <a:endParaRPr lang="en-NZ"/>
        </a:p>
      </dgm:t>
    </dgm:pt>
    <dgm:pt modelId="{EEE333A7-F9C1-4C08-997E-1FC2084917E9}" type="sibTrans" cxnId="{B95D5EDA-789A-4CB7-B045-A7E8A2FCC5DB}">
      <dgm:prSet/>
      <dgm:spPr/>
      <dgm:t>
        <a:bodyPr/>
        <a:lstStyle/>
        <a:p>
          <a:endParaRPr lang="en-NZ"/>
        </a:p>
      </dgm:t>
    </dgm:pt>
    <dgm:pt modelId="{2566C3ED-35B3-45E8-9223-0F769EA1B1F8}">
      <dgm:prSet phldrT="[Text]" custT="1"/>
      <dgm:spPr/>
      <dgm:t>
        <a:bodyPr/>
        <a:lstStyle/>
        <a:p>
          <a:pPr>
            <a:lnSpc>
              <a:spcPts val="1500"/>
            </a:lnSpc>
          </a:pPr>
          <a:r>
            <a:rPr lang="en-US" sz="1200" dirty="0">
              <a:solidFill>
                <a:schemeClr val="tx2"/>
              </a:solidFill>
            </a:rPr>
            <a:t>Date customer joined to years with Company</a:t>
          </a:r>
        </a:p>
      </dgm:t>
    </dgm:pt>
    <dgm:pt modelId="{2D45A6E9-141B-48AC-91F8-9AD83DEDEFD4}" type="parTrans" cxnId="{9B00CDBE-CC90-4964-9ABA-F7528C43D6CB}">
      <dgm:prSet/>
      <dgm:spPr/>
      <dgm:t>
        <a:bodyPr/>
        <a:lstStyle/>
        <a:p>
          <a:endParaRPr lang="en-NZ"/>
        </a:p>
      </dgm:t>
    </dgm:pt>
    <dgm:pt modelId="{CDF8E0AA-58ED-4213-934D-0C52413E4442}" type="sibTrans" cxnId="{9B00CDBE-CC90-4964-9ABA-F7528C43D6CB}">
      <dgm:prSet/>
      <dgm:spPr/>
      <dgm:t>
        <a:bodyPr/>
        <a:lstStyle/>
        <a:p>
          <a:endParaRPr lang="en-NZ"/>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2"/>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5592489-4EC4-4CD3-8C9F-861313656D99}" type="pres">
      <dgm:prSet presAssocID="{9B090D9D-470E-46E2-AABB-0368A52481AA}" presName="space" presStyleCnt="0"/>
      <dgm:spPr/>
    </dgm:pt>
    <dgm:pt modelId="{62262EA1-D674-4DE8-B444-FEC3F6748520}" type="pres">
      <dgm:prSet presAssocID="{32CCB050-072A-41BF-BE1B-388CF53E5629}" presName="composite" presStyleCnt="0"/>
      <dgm:spPr/>
    </dgm:pt>
    <dgm:pt modelId="{7BF6E820-C6E3-4E2C-BB23-ADF9AD641C6B}" type="pres">
      <dgm:prSet presAssocID="{32CCB050-072A-41BF-BE1B-388CF53E5629}" presName="L" presStyleLbl="solidFgAcc1" presStyleIdx="3" presStyleCnt="5">
        <dgm:presLayoutVars>
          <dgm:chMax val="0"/>
          <dgm:chPref val="0"/>
        </dgm:presLayoutVars>
      </dgm:prSet>
      <dgm:spPr>
        <a:ln>
          <a:solidFill>
            <a:schemeClr val="accent4"/>
          </a:solidFill>
        </a:ln>
      </dgm:spPr>
    </dgm:pt>
    <dgm:pt modelId="{B8046455-4EBB-40A8-838B-B584850A8B8E}" type="pres">
      <dgm:prSet presAssocID="{32CCB050-072A-41BF-BE1B-388CF53E5629}" presName="parTx" presStyleLbl="alignNode1" presStyleIdx="3" presStyleCnt="5">
        <dgm:presLayoutVars>
          <dgm:chMax val="0"/>
          <dgm:chPref val="0"/>
          <dgm:bulletEnabled val="1"/>
        </dgm:presLayoutVars>
      </dgm:prSet>
      <dgm:spPr/>
    </dgm:pt>
    <dgm:pt modelId="{1D84544C-5924-422B-9546-A86AE4927E4C}" type="pres">
      <dgm:prSet presAssocID="{32CCB050-072A-41BF-BE1B-388CF53E5629}" presName="desTx" presStyleLbl="revTx" presStyleIdx="3" presStyleCnt="5">
        <dgm:presLayoutVars>
          <dgm:chMax val="0"/>
          <dgm:chPref val="0"/>
          <dgm:bulletEnabled val="1"/>
        </dgm:presLayoutVars>
      </dgm:prSet>
      <dgm:spPr/>
    </dgm:pt>
    <dgm:pt modelId="{ED05E404-1B63-4FC9-A7B8-277860DEBCD0}" type="pres">
      <dgm:prSet presAssocID="{32CCB050-072A-41BF-BE1B-388CF53E5629}" presName="EmptyPlaceHolder" presStyleCnt="0"/>
      <dgm:spPr/>
    </dgm:pt>
    <dgm:pt modelId="{AB144E95-E2AA-430B-870C-A44D04CCB5A8}" type="pres">
      <dgm:prSet presAssocID="{BF05D8EE-4413-4737-8721-DAF10D6CAB04}" presName="space" presStyleCnt="0"/>
      <dgm:spPr/>
    </dgm:pt>
    <dgm:pt modelId="{D0A9E9B9-B6D2-49AA-91D6-7CE223E637D0}" type="pres">
      <dgm:prSet presAssocID="{9E838AE2-4659-4603-ABC8-58DF4222C0D4}" presName="composite" presStyleCnt="0"/>
      <dgm:spPr/>
    </dgm:pt>
    <dgm:pt modelId="{0EE416CF-D8AE-41BD-BF35-9148040E1274}" type="pres">
      <dgm:prSet presAssocID="{9E838AE2-4659-4603-ABC8-58DF4222C0D4}" presName="L" presStyleLbl="solidFgAcc1" presStyleIdx="4" presStyleCnt="5">
        <dgm:presLayoutVars>
          <dgm:chMax val="0"/>
          <dgm:chPref val="0"/>
        </dgm:presLayoutVars>
      </dgm:prSet>
      <dgm:spPr>
        <a:ln>
          <a:solidFill>
            <a:schemeClr val="accent5"/>
          </a:solidFill>
        </a:ln>
      </dgm:spPr>
    </dgm:pt>
    <dgm:pt modelId="{559A9A18-D6AE-4459-8C7F-A17CAB50744A}" type="pres">
      <dgm:prSet presAssocID="{9E838AE2-4659-4603-ABC8-58DF4222C0D4}" presName="parTx" presStyleLbl="alignNode1" presStyleIdx="4" presStyleCnt="5">
        <dgm:presLayoutVars>
          <dgm:chMax val="0"/>
          <dgm:chPref val="0"/>
          <dgm:bulletEnabled val="1"/>
        </dgm:presLayoutVars>
      </dgm:prSet>
      <dgm:spPr/>
    </dgm:pt>
    <dgm:pt modelId="{7F54B493-FCA8-4A1F-A2B1-FCB26CA9C396}" type="pres">
      <dgm:prSet presAssocID="{9E838AE2-4659-4603-ABC8-58DF4222C0D4}" presName="desTx" presStyleLbl="revTx" presStyleIdx="4" presStyleCnt="5">
        <dgm:presLayoutVars>
          <dgm:chMax val="0"/>
          <dgm:chPref val="0"/>
          <dgm:bulletEnabled val="1"/>
        </dgm:presLayoutVars>
      </dgm:prSet>
      <dgm:spPr/>
    </dgm:pt>
    <dgm:pt modelId="{D73F5E39-8993-4D6C-9D92-8E8F41E329B8}" type="pres">
      <dgm:prSet presAssocID="{9E838AE2-4659-4603-ABC8-58DF4222C0D4}" presName="EmptyPlaceHolder" presStyleCnt="0"/>
      <dgm:spPr/>
    </dgm:pt>
  </dgm:ptLst>
  <dgm:cxnLst>
    <dgm:cxn modelId="{20190A0D-EF75-4224-80CC-FC8EBDEF2138}" type="presOf" srcId="{C8E903CE-0CFD-4D68-A857-80E14557005E}" destId="{7F54B493-FCA8-4A1F-A2B1-FCB26CA9C396}" srcOrd="0" destOrd="0" presId="urn:microsoft.com/office/officeart/2016/7/layout/AccentHomeChevronProcess"/>
    <dgm:cxn modelId="{CF54291C-AAFD-4FA4-9A16-20CE892BA907}" srcId="{55C0B14E-AEA6-48D3-A387-ED4A3A3BF840}" destId="{9E838AE2-4659-4603-ABC8-58DF4222C0D4}" srcOrd="4" destOrd="0" parTransId="{5FC53805-9431-4BC8-ADB9-DABF59DE31C7}" sibTransId="{61F1BCD3-232D-4C03-B56C-182BCB6108CD}"/>
    <dgm:cxn modelId="{F23BFC27-EEA1-48DD-A68B-3C9BF1AE455D}" type="presOf" srcId="{349299C9-846E-4827-813A-349CCCE20782}" destId="{810D7AA7-A541-4507-BE7F-36CCF210089F}" srcOrd="0" destOrd="0" presId="urn:microsoft.com/office/officeart/2016/7/layout/AccentHomeChevronProcess"/>
    <dgm:cxn modelId="{54802D2D-6F4E-4F08-80BC-0558DD6F3608}" type="presOf" srcId="{2566C3ED-35B3-45E8-9223-0F769EA1B1F8}" destId="{FD7B29F2-0D66-4B4B-BC8A-82DA23575305}" srcOrd="0" destOrd="2"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B6CC3D5B-0A1C-4D2F-BC86-A7F8DBC0087C}" type="presOf" srcId="{7C139E66-C159-4339-80A1-C47FBE35777C}" destId="{FD7B29F2-0D66-4B4B-BC8A-82DA23575305}" srcOrd="0" destOrd="1" presId="urn:microsoft.com/office/officeart/2016/7/layout/AccentHomeChevronProcess"/>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993A834D-F9E7-487D-A46B-FD9A309F5C59}" type="presOf" srcId="{04A40292-9119-41B2-B968-7B651F20675D}" destId="{1D84544C-5924-422B-9546-A86AE4927E4C}"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17BD67AD-4331-49EC-BC4A-29404E891597}" srcId="{9E838AE2-4659-4603-ABC8-58DF4222C0D4}" destId="{C8E903CE-0CFD-4D68-A857-80E14557005E}" srcOrd="0" destOrd="0" parTransId="{D5890537-0D77-4DA1-A100-62C393623468}" sibTransId="{862799CE-00F4-4DD6-894E-A487503F8DE6}"/>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9B00CDBE-CC90-4964-9ABA-F7528C43D6CB}" srcId="{D71FC021-6A65-44D1-95B9-0E6C89079866}" destId="{2566C3ED-35B3-45E8-9223-0F769EA1B1F8}" srcOrd="2" destOrd="0" parTransId="{2D45A6E9-141B-48AC-91F8-9AD83DEDEFD4}" sibTransId="{CDF8E0AA-58ED-4213-934D-0C52413E4442}"/>
    <dgm:cxn modelId="{665C05C7-3CB0-428C-B457-E59A0AF60DA1}" type="presOf" srcId="{D07AD3FD-84FF-467E-9693-752776549C61}" destId="{6C46E586-0364-4C52-98F9-74A7ACD803D1}" srcOrd="0" destOrd="0" presId="urn:microsoft.com/office/officeart/2016/7/layout/AccentHomeChevronProcess"/>
    <dgm:cxn modelId="{B95D5EDA-789A-4CB7-B045-A7E8A2FCC5DB}" srcId="{D71FC021-6A65-44D1-95B9-0E6C89079866}" destId="{7C139E66-C159-4339-80A1-C47FBE35777C}" srcOrd="1" destOrd="0" parTransId="{ABC9400C-9065-4642-97DA-D2D0D39F7C11}" sibTransId="{EEE333A7-F9C1-4C08-997E-1FC2084917E9}"/>
    <dgm:cxn modelId="{042E0AE1-6450-410A-B96E-AFBADB139BEA}" srcId="{55C0B14E-AEA6-48D3-A387-ED4A3A3BF840}" destId="{32CCB050-072A-41BF-BE1B-388CF53E5629}" srcOrd="3" destOrd="0" parTransId="{B301371B-A53D-4B79-8B8D-7B304894442B}" sibTransId="{BF05D8EE-4413-4737-8721-DAF10D6CAB04}"/>
    <dgm:cxn modelId="{E3115EEA-DE9C-4F06-B8B3-BEB263D5F2B1}" srcId="{D71FC021-6A65-44D1-95B9-0E6C89079866}" destId="{4A6BB192-9983-4F48-BBC5-6E384EED7EC5}" srcOrd="0" destOrd="0" parTransId="{230A6E4A-6CED-4DC0-AEFE-6859FE07B658}" sibTransId="{0B568EC2-5D2A-4B00-8047-B7832F245B44}"/>
    <dgm:cxn modelId="{DB636DF2-EC68-445F-B7E9-11D2D9235026}" type="presOf" srcId="{9E838AE2-4659-4603-ABC8-58DF4222C0D4}" destId="{559A9A18-D6AE-4459-8C7F-A17CAB50744A}" srcOrd="0" destOrd="0" presId="urn:microsoft.com/office/officeart/2016/7/layout/AccentHomeChevronProcess"/>
    <dgm:cxn modelId="{10122CFA-F2C6-4519-A06A-6ABCC8B80C59}" type="presOf" srcId="{32CCB050-072A-41BF-BE1B-388CF53E5629}" destId="{B8046455-4EBB-40A8-838B-B584850A8B8E}" srcOrd="0" destOrd="0" presId="urn:microsoft.com/office/officeart/2016/7/layout/AccentHomeChevronProcess"/>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76487C60-81CC-4808-A6F6-74C757E56AA2}" type="presParOf" srcId="{594BF422-752C-42F3-A230-3D0E6AE9A886}" destId="{F5592489-4EC4-4CD3-8C9F-861313656D99}" srcOrd="5" destOrd="0" presId="urn:microsoft.com/office/officeart/2016/7/layout/AccentHomeChevronProcess"/>
    <dgm:cxn modelId="{DF11AE77-7C6F-4023-B9CA-C466C92E9683}" type="presParOf" srcId="{594BF422-752C-42F3-A230-3D0E6AE9A886}" destId="{62262EA1-D674-4DE8-B444-FEC3F6748520}" srcOrd="6" destOrd="0" presId="urn:microsoft.com/office/officeart/2016/7/layout/AccentHomeChevronProcess"/>
    <dgm:cxn modelId="{18CDA0B2-B372-4A35-AE00-5304AC3837D3}" type="presParOf" srcId="{62262EA1-D674-4DE8-B444-FEC3F6748520}" destId="{7BF6E820-C6E3-4E2C-BB23-ADF9AD641C6B}" srcOrd="0" destOrd="0" presId="urn:microsoft.com/office/officeart/2016/7/layout/AccentHomeChevronProcess"/>
    <dgm:cxn modelId="{0DF47D5B-8611-4D8E-928B-AA2D5766C18B}" type="presParOf" srcId="{62262EA1-D674-4DE8-B444-FEC3F6748520}" destId="{B8046455-4EBB-40A8-838B-B584850A8B8E}" srcOrd="1" destOrd="0" presId="urn:microsoft.com/office/officeart/2016/7/layout/AccentHomeChevronProcess"/>
    <dgm:cxn modelId="{7C4A88D9-8926-4433-834A-47C1FDDF722F}" type="presParOf" srcId="{62262EA1-D674-4DE8-B444-FEC3F6748520}" destId="{1D84544C-5924-422B-9546-A86AE4927E4C}" srcOrd="2" destOrd="0" presId="urn:microsoft.com/office/officeart/2016/7/layout/AccentHomeChevronProcess"/>
    <dgm:cxn modelId="{43D30544-AB0A-43E8-A43D-B1F41277B0F8}" type="presParOf" srcId="{62262EA1-D674-4DE8-B444-FEC3F6748520}" destId="{ED05E404-1B63-4FC9-A7B8-277860DEBCD0}" srcOrd="3" destOrd="0" presId="urn:microsoft.com/office/officeart/2016/7/layout/AccentHomeChevronProcess"/>
    <dgm:cxn modelId="{6BC4A82E-C8CE-405D-BE38-CA09533ECB3A}" type="presParOf" srcId="{594BF422-752C-42F3-A230-3D0E6AE9A886}" destId="{AB144E95-E2AA-430B-870C-A44D04CCB5A8}" srcOrd="7" destOrd="0" presId="urn:microsoft.com/office/officeart/2016/7/layout/AccentHomeChevronProcess"/>
    <dgm:cxn modelId="{B07B5F95-29F3-4EBA-881F-2F9C82CD9290}" type="presParOf" srcId="{594BF422-752C-42F3-A230-3D0E6AE9A886}" destId="{D0A9E9B9-B6D2-49AA-91D6-7CE223E637D0}" srcOrd="8" destOrd="0" presId="urn:microsoft.com/office/officeart/2016/7/layout/AccentHomeChevronProcess"/>
    <dgm:cxn modelId="{6DCE379C-942E-4A9E-8128-B2C269A9781F}" type="presParOf" srcId="{D0A9E9B9-B6D2-49AA-91D6-7CE223E637D0}" destId="{0EE416CF-D8AE-41BD-BF35-9148040E1274}" srcOrd="0" destOrd="0" presId="urn:microsoft.com/office/officeart/2016/7/layout/AccentHomeChevronProcess"/>
    <dgm:cxn modelId="{FE2C896A-6834-4EDF-8664-05B479C8F0ED}" type="presParOf" srcId="{D0A9E9B9-B6D2-49AA-91D6-7CE223E637D0}" destId="{559A9A18-D6AE-4459-8C7F-A17CAB50744A}" srcOrd="1" destOrd="0" presId="urn:microsoft.com/office/officeart/2016/7/layout/AccentHomeChevronProcess"/>
    <dgm:cxn modelId="{10CD1AE1-F5D1-4C7E-9DFC-2BC8AB439A36}" type="presParOf" srcId="{D0A9E9B9-B6D2-49AA-91D6-7CE223E637D0}" destId="{7F54B493-FCA8-4A1F-A2B1-FCB26CA9C396}" srcOrd="2" destOrd="0" presId="urn:microsoft.com/office/officeart/2016/7/layout/AccentHomeChevronProcess"/>
    <dgm:cxn modelId="{3BA0BF32-4C4F-4617-8C77-FB7B13572D62}" type="presParOf" srcId="{D0A9E9B9-B6D2-49AA-91D6-7CE223E637D0}" destId="{D73F5E39-8993-4D6C-9D92-8E8F41E329B8}"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26312" y="1832962"/>
          <a:ext cx="2035254" cy="178444"/>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091" y="2939811"/>
          <a:ext cx="2230557" cy="678418"/>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Data Acquisition &amp; </a:t>
          </a:r>
        </a:p>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Cleaning</a:t>
          </a:r>
        </a:p>
      </dsp:txBody>
      <dsp:txXfrm>
        <a:off x="2091" y="2939811"/>
        <a:ext cx="2145755" cy="678418"/>
      </dsp:txXfrm>
    </dsp:sp>
    <dsp:sp modelId="{810D7AA7-A541-4507-BE7F-36CCF210089F}">
      <dsp:nvSpPr>
        <dsp:cNvPr id="0" name=""/>
        <dsp:cNvSpPr/>
      </dsp:nvSpPr>
      <dsp:spPr>
        <a:xfrm>
          <a:off x="180536" y="1011624"/>
          <a:ext cx="1811213" cy="1414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dsp:txBody>
      <dsp:txXfrm>
        <a:off x="180536" y="1011624"/>
        <a:ext cx="1811213" cy="1414065"/>
      </dsp:txXfrm>
    </dsp:sp>
    <dsp:sp modelId="{E41E7729-FD3F-426D-804C-45BD60BD762D}">
      <dsp:nvSpPr>
        <dsp:cNvPr id="0" name=""/>
        <dsp:cNvSpPr/>
      </dsp:nvSpPr>
      <dsp:spPr>
        <a:xfrm rot="5400000">
          <a:off x="1192717" y="1832962"/>
          <a:ext cx="2035254" cy="178444"/>
        </a:xfrm>
        <a:prstGeom prst="corner">
          <a:avLst>
            <a:gd name="adj1" fmla="val 1000"/>
            <a:gd name="adj2" fmla="val 1000"/>
          </a:avLst>
        </a:prstGeom>
        <a:solidFill>
          <a:schemeClr val="l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121121" y="2939811"/>
          <a:ext cx="2230557" cy="678418"/>
        </a:xfrm>
        <a:prstGeom prst="chevron">
          <a:avLst>
            <a:gd name="adj" fmla="val 25000"/>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Exploratory Data Analysis</a:t>
          </a:r>
        </a:p>
      </dsp:txBody>
      <dsp:txXfrm>
        <a:off x="2290726" y="2939811"/>
        <a:ext cx="1891348" cy="678418"/>
      </dsp:txXfrm>
    </dsp:sp>
    <dsp:sp modelId="{5E07F9E4-149C-4A89-848F-4ABDD305F0C5}">
      <dsp:nvSpPr>
        <dsp:cNvPr id="0" name=""/>
        <dsp:cNvSpPr/>
      </dsp:nvSpPr>
      <dsp:spPr>
        <a:xfrm>
          <a:off x="2299566" y="1011624"/>
          <a:ext cx="1811213" cy="1414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ts val="1500"/>
            </a:lnSpc>
            <a:spcBef>
              <a:spcPct val="0"/>
            </a:spcBef>
            <a:spcAft>
              <a:spcPct val="35000"/>
            </a:spcAft>
            <a:buNone/>
          </a:pPr>
          <a:endParaRPr lang="en-US" sz="1200" kern="1200" dirty="0">
            <a:solidFill>
              <a:schemeClr val="tx2"/>
            </a:solidFill>
          </a:endParaRPr>
        </a:p>
      </dsp:txBody>
      <dsp:txXfrm>
        <a:off x="2299566" y="1011624"/>
        <a:ext cx="1811213" cy="1414065"/>
      </dsp:txXfrm>
    </dsp:sp>
    <dsp:sp modelId="{473F2067-7126-4D56-A328-5A8CFD3D8D52}">
      <dsp:nvSpPr>
        <dsp:cNvPr id="0" name=""/>
        <dsp:cNvSpPr/>
      </dsp:nvSpPr>
      <dsp:spPr>
        <a:xfrm rot="5400000">
          <a:off x="3311747" y="1832962"/>
          <a:ext cx="2035254" cy="178444"/>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240152" y="2939811"/>
          <a:ext cx="2230557" cy="678418"/>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Modelling  </a:t>
          </a:r>
        </a:p>
      </dsp:txBody>
      <dsp:txXfrm>
        <a:off x="4409757" y="2939811"/>
        <a:ext cx="1891348" cy="678418"/>
      </dsp:txXfrm>
    </dsp:sp>
    <dsp:sp modelId="{FD7B29F2-0D66-4B4B-BC8A-82DA23575305}">
      <dsp:nvSpPr>
        <dsp:cNvPr id="0" name=""/>
        <dsp:cNvSpPr/>
      </dsp:nvSpPr>
      <dsp:spPr>
        <a:xfrm>
          <a:off x="4418596" y="1011624"/>
          <a:ext cx="1811213" cy="1414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ts val="1500"/>
            </a:lnSpc>
            <a:spcBef>
              <a:spcPct val="0"/>
            </a:spcBef>
            <a:spcAft>
              <a:spcPct val="35000"/>
            </a:spcAft>
            <a:buNone/>
          </a:pPr>
          <a:endParaRPr lang="en-US" sz="1200" kern="1200" dirty="0">
            <a:solidFill>
              <a:schemeClr val="tx2"/>
            </a:solidFill>
          </a:endParaRPr>
        </a:p>
      </dsp:txBody>
      <dsp:txXfrm>
        <a:off x="4418596" y="1011624"/>
        <a:ext cx="1811213" cy="1414065"/>
      </dsp:txXfrm>
    </dsp:sp>
    <dsp:sp modelId="{7BF6E820-C6E3-4E2C-BB23-ADF9AD641C6B}">
      <dsp:nvSpPr>
        <dsp:cNvPr id="0" name=""/>
        <dsp:cNvSpPr/>
      </dsp:nvSpPr>
      <dsp:spPr>
        <a:xfrm rot="5400000">
          <a:off x="5430777" y="1832962"/>
          <a:ext cx="2035254" cy="178444"/>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8046455-4EBB-40A8-838B-B584850A8B8E}">
      <dsp:nvSpPr>
        <dsp:cNvPr id="0" name=""/>
        <dsp:cNvSpPr/>
      </dsp:nvSpPr>
      <dsp:spPr>
        <a:xfrm>
          <a:off x="6359182" y="2939811"/>
          <a:ext cx="2230557" cy="678418"/>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Compare &amp; Identify the Best Model</a:t>
          </a:r>
          <a:endParaRPr lang="ru-RU" sz="1300" b="1" kern="1200" dirty="0">
            <a:effectLst>
              <a:outerShdw blurRad="50800" dist="38100" dir="2700000" algn="tl" rotWithShape="0">
                <a:schemeClr val="tx1">
                  <a:alpha val="50000"/>
                </a:schemeClr>
              </a:outerShdw>
            </a:effectLst>
            <a:latin typeface="+mj-lt"/>
          </a:endParaRPr>
        </a:p>
      </dsp:txBody>
      <dsp:txXfrm>
        <a:off x="6528787" y="2939811"/>
        <a:ext cx="1891348" cy="678418"/>
      </dsp:txXfrm>
    </dsp:sp>
    <dsp:sp modelId="{1D84544C-5924-422B-9546-A86AE4927E4C}">
      <dsp:nvSpPr>
        <dsp:cNvPr id="0" name=""/>
        <dsp:cNvSpPr/>
      </dsp:nvSpPr>
      <dsp:spPr>
        <a:xfrm>
          <a:off x="6537626" y="1011624"/>
          <a:ext cx="1811213" cy="1414065"/>
        </a:xfrm>
        <a:prstGeom prst="rect">
          <a:avLst/>
        </a:prstGeom>
        <a:noFill/>
        <a:ln>
          <a:noFill/>
        </a:ln>
        <a:effectLst/>
      </dsp:spPr>
      <dsp:style>
        <a:lnRef idx="0">
          <a:scrgbClr r="0" g="0" b="0"/>
        </a:lnRef>
        <a:fillRef idx="0">
          <a:scrgbClr r="0" g="0" b="0"/>
        </a:fillRef>
        <a:effectRef idx="0">
          <a:scrgbClr r="0" g="0" b="0"/>
        </a:effectRef>
        <a:fontRef idx="minor"/>
      </dsp:style>
    </dsp:sp>
    <dsp:sp modelId="{0EE416CF-D8AE-41BD-BF35-9148040E1274}">
      <dsp:nvSpPr>
        <dsp:cNvPr id="0" name=""/>
        <dsp:cNvSpPr/>
      </dsp:nvSpPr>
      <dsp:spPr>
        <a:xfrm rot="5400000">
          <a:off x="7549807" y="1832962"/>
          <a:ext cx="2035254" cy="178444"/>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559A9A18-D6AE-4459-8C7F-A17CAB50744A}">
      <dsp:nvSpPr>
        <dsp:cNvPr id="0" name=""/>
        <dsp:cNvSpPr/>
      </dsp:nvSpPr>
      <dsp:spPr>
        <a:xfrm>
          <a:off x="8478212" y="2939811"/>
          <a:ext cx="2230557" cy="678418"/>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Summarize and Suggest</a:t>
          </a:r>
          <a:endParaRPr lang="ru-RU" sz="1300" b="1" kern="1200" dirty="0">
            <a:effectLst>
              <a:outerShdw blurRad="50800" dist="38100" dir="2700000" algn="tl" rotWithShape="0">
                <a:schemeClr val="tx1">
                  <a:alpha val="50000"/>
                </a:schemeClr>
              </a:outerShdw>
            </a:effectLst>
            <a:latin typeface="+mj-lt"/>
          </a:endParaRPr>
        </a:p>
      </dsp:txBody>
      <dsp:txXfrm>
        <a:off x="8647817" y="2939811"/>
        <a:ext cx="1891348" cy="678418"/>
      </dsp:txXfrm>
    </dsp:sp>
    <dsp:sp modelId="{7F54B493-FCA8-4A1F-A2B1-FCB26CA9C396}">
      <dsp:nvSpPr>
        <dsp:cNvPr id="0" name=""/>
        <dsp:cNvSpPr/>
      </dsp:nvSpPr>
      <dsp:spPr>
        <a:xfrm>
          <a:off x="8656656" y="1011624"/>
          <a:ext cx="1811213" cy="141406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1123324" y="2205425"/>
          <a:ext cx="2430000" cy="17914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100" y="3510000"/>
          <a:ext cx="2239374" cy="810000"/>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2700000" algn="tl" rotWithShape="0">
                  <a:schemeClr val="tx1">
                    <a:alpha val="50000"/>
                  </a:schemeClr>
                </a:outerShdw>
              </a:effectLst>
              <a:latin typeface="+mj-lt"/>
            </a:rPr>
            <a:t>Categorize</a:t>
          </a:r>
        </a:p>
      </dsp:txBody>
      <dsp:txXfrm>
        <a:off x="2100" y="3510000"/>
        <a:ext cx="2138124" cy="810000"/>
      </dsp:txXfrm>
    </dsp:sp>
    <dsp:sp modelId="{810D7AA7-A541-4507-BE7F-36CCF210089F}">
      <dsp:nvSpPr>
        <dsp:cNvPr id="0" name=""/>
        <dsp:cNvSpPr/>
      </dsp:nvSpPr>
      <dsp:spPr>
        <a:xfrm>
          <a:off x="181250" y="1187489"/>
          <a:ext cx="1818372" cy="2215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ct val="100000"/>
            </a:lnSpc>
            <a:spcBef>
              <a:spcPct val="0"/>
            </a:spcBef>
            <a:spcAft>
              <a:spcPts val="0"/>
            </a:spcAft>
            <a:buFont typeface="Arial" panose="020B0604020202020204" pitchFamily="34" charset="0"/>
            <a:buNone/>
          </a:pPr>
          <a:r>
            <a:rPr lang="en-US" sz="1200" kern="1200" dirty="0">
              <a:solidFill>
                <a:schemeClr val="tx2"/>
              </a:solidFill>
            </a:rPr>
            <a:t>Target to Expenditure Levels</a:t>
          </a:r>
        </a:p>
        <a:p>
          <a:pPr marL="0" lvl="0" indent="0" algn="l" defTabSz="533400">
            <a:lnSpc>
              <a:spcPts val="1500"/>
            </a:lnSpc>
            <a:spcBef>
              <a:spcPct val="0"/>
            </a:spcBef>
            <a:spcAft>
              <a:spcPts val="0"/>
            </a:spcAft>
            <a:buFont typeface="Arial" panose="020B0604020202020204" pitchFamily="34" charset="0"/>
            <a:buNone/>
          </a:pPr>
          <a:endParaRPr lang="en-US" sz="1200" kern="1200" dirty="0">
            <a:solidFill>
              <a:schemeClr val="tx2"/>
            </a:solidFill>
          </a:endParaRPr>
        </a:p>
        <a:p>
          <a:pPr marL="0" lvl="0" indent="0" algn="l" defTabSz="533400">
            <a:lnSpc>
              <a:spcPts val="1500"/>
            </a:lnSpc>
            <a:spcBef>
              <a:spcPct val="0"/>
            </a:spcBef>
            <a:spcAft>
              <a:spcPts val="0"/>
            </a:spcAft>
            <a:buFont typeface="Arial" panose="020B0604020202020204" pitchFamily="34" charset="0"/>
            <a:buNone/>
          </a:pPr>
          <a:r>
            <a:rPr lang="en-US" sz="1200" kern="1200" dirty="0">
              <a:solidFill>
                <a:schemeClr val="tx2"/>
              </a:solidFill>
            </a:rPr>
            <a:t>Education level from 5 to 3 levels</a:t>
          </a:r>
        </a:p>
        <a:p>
          <a:pPr marL="0" lvl="0" indent="0" algn="l" defTabSz="533400">
            <a:lnSpc>
              <a:spcPts val="1500"/>
            </a:lnSpc>
            <a:spcBef>
              <a:spcPct val="0"/>
            </a:spcBef>
            <a:spcAft>
              <a:spcPts val="0"/>
            </a:spcAft>
            <a:buFont typeface="Arial" panose="020B0604020202020204" pitchFamily="34" charset="0"/>
            <a:buNone/>
          </a:pPr>
          <a:endParaRPr lang="en-US" sz="1200" kern="1200" dirty="0">
            <a:solidFill>
              <a:schemeClr val="tx2"/>
            </a:solidFill>
          </a:endParaRPr>
        </a:p>
        <a:p>
          <a:pPr marL="0" lvl="0" indent="0" algn="l" defTabSz="533400">
            <a:lnSpc>
              <a:spcPts val="1500"/>
            </a:lnSpc>
            <a:spcBef>
              <a:spcPct val="0"/>
            </a:spcBef>
            <a:spcAft>
              <a:spcPts val="0"/>
            </a:spcAft>
            <a:buFont typeface="Arial" panose="020B0604020202020204" pitchFamily="34" charset="0"/>
            <a:buNone/>
          </a:pPr>
          <a:r>
            <a:rPr lang="en-US" sz="1200" kern="1200" dirty="0">
              <a:solidFill>
                <a:schemeClr val="tx2"/>
              </a:solidFill>
            </a:rPr>
            <a:t>Partner Status from 8 to 2</a:t>
          </a:r>
        </a:p>
        <a:p>
          <a:pPr marL="0" lvl="0" indent="0" algn="l" defTabSz="533400">
            <a:lnSpc>
              <a:spcPts val="1500"/>
            </a:lnSpc>
            <a:spcBef>
              <a:spcPct val="0"/>
            </a:spcBef>
            <a:spcAft>
              <a:spcPts val="0"/>
            </a:spcAft>
            <a:buFont typeface="Arial" panose="020B0604020202020204" pitchFamily="34" charset="0"/>
            <a:buNone/>
          </a:pPr>
          <a:endParaRPr lang="en-US" sz="1200" kern="1200" dirty="0">
            <a:solidFill>
              <a:schemeClr val="tx2"/>
            </a:solidFill>
          </a:endParaRPr>
        </a:p>
        <a:p>
          <a:pPr marL="0" lvl="0" indent="0" algn="l" defTabSz="533400">
            <a:lnSpc>
              <a:spcPts val="1500"/>
            </a:lnSpc>
            <a:spcBef>
              <a:spcPct val="0"/>
            </a:spcBef>
            <a:spcAft>
              <a:spcPts val="0"/>
            </a:spcAft>
            <a:buFont typeface="Arial" panose="020B0604020202020204" pitchFamily="34" charset="0"/>
            <a:buNone/>
          </a:pPr>
          <a:endParaRPr lang="en-US" sz="1200" kern="1200" dirty="0">
            <a:solidFill>
              <a:schemeClr val="tx2"/>
            </a:solidFill>
          </a:endParaRPr>
        </a:p>
      </dsp:txBody>
      <dsp:txXfrm>
        <a:off x="181250" y="1187489"/>
        <a:ext cx="1818372" cy="2215020"/>
      </dsp:txXfrm>
    </dsp:sp>
    <dsp:sp modelId="{E41E7729-FD3F-426D-804C-45BD60BD762D}">
      <dsp:nvSpPr>
        <dsp:cNvPr id="0" name=""/>
        <dsp:cNvSpPr/>
      </dsp:nvSpPr>
      <dsp:spPr>
        <a:xfrm rot="5400000">
          <a:off x="1004081" y="2205425"/>
          <a:ext cx="2430000" cy="179149"/>
        </a:xfrm>
        <a:prstGeom prst="corner">
          <a:avLst>
            <a:gd name="adj1" fmla="val 1000"/>
            <a:gd name="adj2" fmla="val 1000"/>
          </a:avLst>
        </a:prstGeom>
        <a:solidFill>
          <a:schemeClr val="l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129506" y="3510000"/>
          <a:ext cx="2239374" cy="810000"/>
        </a:xfrm>
        <a:prstGeom prst="chevron">
          <a:avLst>
            <a:gd name="adj" fmla="val 25000"/>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2700000" algn="tl" rotWithShape="0">
                  <a:schemeClr val="tx1">
                    <a:alpha val="50000"/>
                  </a:schemeClr>
                </a:outerShdw>
              </a:effectLst>
              <a:latin typeface="+mj-lt"/>
            </a:rPr>
            <a:t>Dimension Reduction</a:t>
          </a:r>
        </a:p>
      </dsp:txBody>
      <dsp:txXfrm>
        <a:off x="2332006" y="3510000"/>
        <a:ext cx="1834374" cy="810000"/>
      </dsp:txXfrm>
    </dsp:sp>
    <dsp:sp modelId="{5E07F9E4-149C-4A89-848F-4ABDD305F0C5}">
      <dsp:nvSpPr>
        <dsp:cNvPr id="0" name=""/>
        <dsp:cNvSpPr/>
      </dsp:nvSpPr>
      <dsp:spPr>
        <a:xfrm>
          <a:off x="2308656" y="1187489"/>
          <a:ext cx="1818372" cy="1806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r>
            <a:rPr lang="en-US" sz="1200" kern="1200" dirty="0">
              <a:solidFill>
                <a:schemeClr val="tx2"/>
              </a:solidFill>
            </a:rPr>
            <a:t>Reduce features and still keep the data by feature engineering</a:t>
          </a:r>
        </a:p>
        <a:p>
          <a:pPr marL="0" lvl="0" indent="0" algn="l" defTabSz="533400">
            <a:lnSpc>
              <a:spcPts val="1500"/>
            </a:lnSpc>
            <a:spcBef>
              <a:spcPct val="0"/>
            </a:spcBef>
            <a:spcAft>
              <a:spcPct val="35000"/>
            </a:spcAft>
            <a:buNone/>
          </a:pPr>
          <a:endParaRPr lang="en-US" sz="1200" kern="1200" dirty="0">
            <a:solidFill>
              <a:schemeClr val="tx2"/>
            </a:solidFill>
          </a:endParaRPr>
        </a:p>
        <a:p>
          <a:pPr marL="0" lvl="0" indent="0" algn="l" defTabSz="533400">
            <a:lnSpc>
              <a:spcPts val="1500"/>
            </a:lnSpc>
            <a:spcBef>
              <a:spcPct val="0"/>
            </a:spcBef>
            <a:spcAft>
              <a:spcPct val="35000"/>
            </a:spcAft>
            <a:buNone/>
          </a:pPr>
          <a:r>
            <a:rPr lang="en-US" sz="1200" kern="1200" dirty="0">
              <a:solidFill>
                <a:schemeClr val="tx2"/>
              </a:solidFill>
            </a:rPr>
            <a:t>29 features to 11</a:t>
          </a:r>
        </a:p>
        <a:p>
          <a:pPr marL="0" lvl="0" indent="0" algn="l" defTabSz="533400">
            <a:lnSpc>
              <a:spcPts val="1500"/>
            </a:lnSpc>
            <a:spcBef>
              <a:spcPct val="0"/>
            </a:spcBef>
            <a:spcAft>
              <a:spcPct val="35000"/>
            </a:spcAft>
            <a:buNone/>
          </a:pPr>
          <a:endParaRPr lang="en-US" sz="1200" kern="1200" dirty="0">
            <a:solidFill>
              <a:schemeClr val="tx2"/>
            </a:solidFill>
          </a:endParaRPr>
        </a:p>
      </dsp:txBody>
      <dsp:txXfrm>
        <a:off x="2308656" y="1187489"/>
        <a:ext cx="1818372" cy="1806356"/>
      </dsp:txXfrm>
    </dsp:sp>
    <dsp:sp modelId="{473F2067-7126-4D56-A328-5A8CFD3D8D52}">
      <dsp:nvSpPr>
        <dsp:cNvPr id="0" name=""/>
        <dsp:cNvSpPr/>
      </dsp:nvSpPr>
      <dsp:spPr>
        <a:xfrm rot="5400000">
          <a:off x="3131487" y="2205425"/>
          <a:ext cx="2430000" cy="179149"/>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256912" y="3510000"/>
          <a:ext cx="2239374" cy="81000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2700000" algn="tl" rotWithShape="0">
                  <a:schemeClr val="tx1">
                    <a:alpha val="50000"/>
                  </a:schemeClr>
                </a:outerShdw>
              </a:effectLst>
              <a:latin typeface="+mj-lt"/>
            </a:rPr>
            <a:t>Date To Years</a:t>
          </a:r>
        </a:p>
      </dsp:txBody>
      <dsp:txXfrm>
        <a:off x="4459412" y="3510000"/>
        <a:ext cx="1834374" cy="810000"/>
      </dsp:txXfrm>
    </dsp:sp>
    <dsp:sp modelId="{FD7B29F2-0D66-4B4B-BC8A-82DA23575305}">
      <dsp:nvSpPr>
        <dsp:cNvPr id="0" name=""/>
        <dsp:cNvSpPr/>
      </dsp:nvSpPr>
      <dsp:spPr>
        <a:xfrm>
          <a:off x="4436062" y="1187489"/>
          <a:ext cx="1818372" cy="1806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r>
            <a:rPr lang="en-US" sz="1200" kern="1200" dirty="0">
              <a:solidFill>
                <a:schemeClr val="tx2"/>
              </a:solidFill>
            </a:rPr>
            <a:t>Convert DOB to Age</a:t>
          </a:r>
        </a:p>
        <a:p>
          <a:pPr marL="0" lvl="0" indent="0" algn="l" defTabSz="533400">
            <a:lnSpc>
              <a:spcPts val="1500"/>
            </a:lnSpc>
            <a:spcBef>
              <a:spcPct val="0"/>
            </a:spcBef>
            <a:spcAft>
              <a:spcPct val="35000"/>
            </a:spcAft>
            <a:buNone/>
          </a:pPr>
          <a:endParaRPr lang="en-US" sz="1200" kern="1200" dirty="0">
            <a:solidFill>
              <a:schemeClr val="tx2"/>
            </a:solidFill>
          </a:endParaRPr>
        </a:p>
        <a:p>
          <a:pPr marL="0" lvl="0" indent="0" algn="l" defTabSz="533400">
            <a:lnSpc>
              <a:spcPts val="1500"/>
            </a:lnSpc>
            <a:spcBef>
              <a:spcPct val="0"/>
            </a:spcBef>
            <a:spcAft>
              <a:spcPct val="35000"/>
            </a:spcAft>
            <a:buNone/>
          </a:pPr>
          <a:r>
            <a:rPr lang="en-US" sz="1200" kern="1200" dirty="0">
              <a:solidFill>
                <a:schemeClr val="tx2"/>
              </a:solidFill>
            </a:rPr>
            <a:t>Date customer joined to years with Company</a:t>
          </a:r>
        </a:p>
      </dsp:txBody>
      <dsp:txXfrm>
        <a:off x="4436062" y="1187489"/>
        <a:ext cx="1818372" cy="1806356"/>
      </dsp:txXfrm>
    </dsp:sp>
    <dsp:sp modelId="{7BF6E820-C6E3-4E2C-BB23-ADF9AD641C6B}">
      <dsp:nvSpPr>
        <dsp:cNvPr id="0" name=""/>
        <dsp:cNvSpPr/>
      </dsp:nvSpPr>
      <dsp:spPr>
        <a:xfrm rot="5400000">
          <a:off x="5258893" y="2205425"/>
          <a:ext cx="2430000" cy="179149"/>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8046455-4EBB-40A8-838B-B584850A8B8E}">
      <dsp:nvSpPr>
        <dsp:cNvPr id="0" name=""/>
        <dsp:cNvSpPr/>
      </dsp:nvSpPr>
      <dsp:spPr>
        <a:xfrm>
          <a:off x="6384318" y="3510000"/>
          <a:ext cx="2239374" cy="81000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2700000" algn="tl" rotWithShape="0">
                  <a:schemeClr val="tx1">
                    <a:alpha val="50000"/>
                  </a:schemeClr>
                </a:outerShdw>
              </a:effectLst>
              <a:latin typeface="+mj-lt"/>
            </a:rPr>
            <a:t>Remove Outliers</a:t>
          </a:r>
          <a:endParaRPr lang="ru-RU" sz="1500" b="1" kern="1200" dirty="0">
            <a:effectLst>
              <a:outerShdw blurRad="50800" dist="38100" dir="2700000" algn="tl" rotWithShape="0">
                <a:schemeClr val="tx1">
                  <a:alpha val="50000"/>
                </a:schemeClr>
              </a:outerShdw>
            </a:effectLst>
            <a:latin typeface="+mj-lt"/>
          </a:endParaRPr>
        </a:p>
      </dsp:txBody>
      <dsp:txXfrm>
        <a:off x="6586818" y="3510000"/>
        <a:ext cx="1834374" cy="810000"/>
      </dsp:txXfrm>
    </dsp:sp>
    <dsp:sp modelId="{1D84544C-5924-422B-9546-A86AE4927E4C}">
      <dsp:nvSpPr>
        <dsp:cNvPr id="0" name=""/>
        <dsp:cNvSpPr/>
      </dsp:nvSpPr>
      <dsp:spPr>
        <a:xfrm>
          <a:off x="6563468" y="1187489"/>
          <a:ext cx="1818372" cy="1806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r>
            <a:rPr lang="en-US" sz="1200" kern="1200" dirty="0">
              <a:solidFill>
                <a:srgbClr val="666666"/>
              </a:solidFill>
              <a:latin typeface="+mn-lt"/>
              <a:ea typeface="+mn-ea"/>
              <a:cs typeface="+mn-cs"/>
            </a:rPr>
            <a:t>Customers spent over 2500 are 3; replaced to 2500</a:t>
          </a:r>
        </a:p>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a:p>
          <a:pPr marL="0" lvl="0" indent="0" algn="l" defTabSz="533400">
            <a:lnSpc>
              <a:spcPts val="1500"/>
            </a:lnSpc>
            <a:spcBef>
              <a:spcPct val="0"/>
            </a:spcBef>
            <a:spcAft>
              <a:spcPts val="0"/>
            </a:spcAft>
            <a:buNone/>
          </a:pPr>
          <a:r>
            <a:rPr lang="en-US" sz="1200" kern="1200" dirty="0">
              <a:solidFill>
                <a:srgbClr val="666666"/>
              </a:solidFill>
              <a:latin typeface="+mn-lt"/>
              <a:ea typeface="+mn-ea"/>
              <a:cs typeface="+mn-cs"/>
            </a:rPr>
            <a:t>Income - Only 8 customers over 120,000; replaced them to 120,000</a:t>
          </a:r>
        </a:p>
      </dsp:txBody>
      <dsp:txXfrm>
        <a:off x="6563468" y="1187489"/>
        <a:ext cx="1818372" cy="1806356"/>
      </dsp:txXfrm>
    </dsp:sp>
    <dsp:sp modelId="{0EE416CF-D8AE-41BD-BF35-9148040E1274}">
      <dsp:nvSpPr>
        <dsp:cNvPr id="0" name=""/>
        <dsp:cNvSpPr/>
      </dsp:nvSpPr>
      <dsp:spPr>
        <a:xfrm rot="5400000">
          <a:off x="7386299" y="2205425"/>
          <a:ext cx="2430000" cy="179149"/>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559A9A18-D6AE-4459-8C7F-A17CAB50744A}">
      <dsp:nvSpPr>
        <dsp:cNvPr id="0" name=""/>
        <dsp:cNvSpPr/>
      </dsp:nvSpPr>
      <dsp:spPr>
        <a:xfrm>
          <a:off x="8511724" y="3510000"/>
          <a:ext cx="2239374" cy="81000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2700000" algn="tl" rotWithShape="0">
                  <a:schemeClr val="tx1">
                    <a:alpha val="50000"/>
                  </a:schemeClr>
                </a:outerShdw>
              </a:effectLst>
              <a:latin typeface="+mj-lt"/>
            </a:rPr>
            <a:t>Evaluate Models</a:t>
          </a:r>
          <a:endParaRPr lang="ru-RU" sz="1500" b="1" kern="1200" dirty="0">
            <a:effectLst>
              <a:outerShdw blurRad="50800" dist="38100" dir="2700000" algn="tl" rotWithShape="0">
                <a:schemeClr val="tx1">
                  <a:alpha val="50000"/>
                </a:schemeClr>
              </a:outerShdw>
            </a:effectLst>
            <a:latin typeface="+mj-lt"/>
          </a:endParaRPr>
        </a:p>
      </dsp:txBody>
      <dsp:txXfrm>
        <a:off x="8714224" y="3510000"/>
        <a:ext cx="1834374" cy="810000"/>
      </dsp:txXfrm>
    </dsp:sp>
    <dsp:sp modelId="{7F54B493-FCA8-4A1F-A2B1-FCB26CA9C396}">
      <dsp:nvSpPr>
        <dsp:cNvPr id="0" name=""/>
        <dsp:cNvSpPr/>
      </dsp:nvSpPr>
      <dsp:spPr>
        <a:xfrm>
          <a:off x="8690874" y="1187489"/>
          <a:ext cx="1818372" cy="1806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r>
            <a:rPr lang="en-US" sz="1200" kern="1200" dirty="0">
              <a:solidFill>
                <a:srgbClr val="666666"/>
              </a:solidFill>
              <a:latin typeface="+mn-lt"/>
              <a:ea typeface="+mn-ea"/>
              <a:cs typeface="+mn-cs"/>
            </a:rPr>
            <a:t>Logistic Regression</a:t>
          </a:r>
        </a:p>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a:p>
          <a:pPr marL="0" lvl="0" indent="0" algn="l" defTabSz="533400">
            <a:lnSpc>
              <a:spcPts val="1500"/>
            </a:lnSpc>
            <a:spcBef>
              <a:spcPct val="0"/>
            </a:spcBef>
            <a:spcAft>
              <a:spcPts val="0"/>
            </a:spcAft>
            <a:buNone/>
          </a:pPr>
          <a:r>
            <a:rPr lang="en-US" sz="1200" kern="1200" dirty="0">
              <a:solidFill>
                <a:srgbClr val="666666"/>
              </a:solidFill>
              <a:latin typeface="+mn-lt"/>
              <a:ea typeface="+mn-ea"/>
              <a:cs typeface="+mn-cs"/>
            </a:rPr>
            <a:t>Support Vector Machines</a:t>
          </a:r>
        </a:p>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a:p>
          <a:pPr marL="0" lvl="0" indent="0" algn="l" defTabSz="533400">
            <a:lnSpc>
              <a:spcPts val="1500"/>
            </a:lnSpc>
            <a:spcBef>
              <a:spcPct val="0"/>
            </a:spcBef>
            <a:spcAft>
              <a:spcPts val="0"/>
            </a:spcAft>
            <a:buNone/>
          </a:pPr>
          <a:r>
            <a:rPr lang="en-US" sz="1200" kern="1200" dirty="0">
              <a:solidFill>
                <a:srgbClr val="666666"/>
              </a:solidFill>
              <a:latin typeface="+mn-lt"/>
              <a:ea typeface="+mn-ea"/>
              <a:cs typeface="+mn-cs"/>
            </a:rPr>
            <a:t>Naïve Bayes</a:t>
          </a:r>
        </a:p>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dsp:txBody>
      <dsp:txXfrm>
        <a:off x="8690874" y="1187489"/>
        <a:ext cx="1818372" cy="1806356"/>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D0CCEB-DFF8-417B-A87A-90F3D79059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FFE758-9C44-40AF-9D52-A7EF39200D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ADB54-F1AF-44F8-8ED0-867524639FE1}" type="datetimeFigureOut">
              <a:rPr lang="en-US" smtClean="0"/>
              <a:t>12/12/2022</a:t>
            </a:fld>
            <a:endParaRPr lang="en-US" dirty="0"/>
          </a:p>
        </p:txBody>
      </p:sp>
      <p:sp>
        <p:nvSpPr>
          <p:cNvPr id="4" name="Footer Placeholder 3">
            <a:extLst>
              <a:ext uri="{FF2B5EF4-FFF2-40B4-BE49-F238E27FC236}">
                <a16:creationId xmlns:a16="http://schemas.microsoft.com/office/drawing/2014/main" id="{24224329-C497-4EFE-8EB2-F22CD57F39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74C25EC-D008-42CF-845E-C895CC9B32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2E2A0-273F-4DCF-AF0B-3CFADE889CA8}" type="slidenum">
              <a:rPr lang="en-US" smtClean="0"/>
              <a:t>‹#›</a:t>
            </a:fld>
            <a:endParaRPr lang="en-US" dirty="0"/>
          </a:p>
        </p:txBody>
      </p:sp>
    </p:spTree>
    <p:extLst>
      <p:ext uri="{BB962C8B-B14F-4D97-AF65-F5344CB8AC3E}">
        <p14:creationId xmlns:p14="http://schemas.microsoft.com/office/powerpoint/2010/main" val="3144720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E5575-CAFE-4A42-A774-E4652BA723C1}" type="datetimeFigureOut">
              <a:rPr lang="en-US" smtClean="0"/>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DC9BE-8102-4ADA-9C69-422E2361041F}" type="slidenum">
              <a:rPr lang="en-US" smtClean="0"/>
              <a:t>‹#›</a:t>
            </a:fld>
            <a:endParaRPr lang="en-US" dirty="0"/>
          </a:p>
        </p:txBody>
      </p:sp>
    </p:spTree>
    <p:extLst>
      <p:ext uri="{BB962C8B-B14F-4D97-AF65-F5344CB8AC3E}">
        <p14:creationId xmlns:p14="http://schemas.microsoft.com/office/powerpoint/2010/main" val="130094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0639-BF2D-41F8-822B-DED03338D288}"/>
              </a:ext>
            </a:extLst>
          </p:cNvPr>
          <p:cNvSpPr>
            <a:spLocks noGrp="1"/>
          </p:cNvSpPr>
          <p:nvPr userDrawn="1">
            <p:ph type="title" hasCustomPrompt="1"/>
          </p:nvPr>
        </p:nvSpPr>
        <p:spPr>
          <a:xfrm>
            <a:off x="680354" y="197121"/>
            <a:ext cx="10711545" cy="1325563"/>
          </a:xfrm>
        </p:spPr>
        <p:txBody>
          <a:bodyPr>
            <a:normAutofit/>
          </a:bodyPr>
          <a:lstStyle>
            <a:lvl1pPr>
              <a:defRPr sz="3000"/>
            </a:lvl1pPr>
          </a:lstStyle>
          <a:p>
            <a:r>
              <a:rPr lang="en-US" dirty="0"/>
              <a:t>Project Timeline</a:t>
            </a:r>
            <a:endParaRPr lang="ru-RU" dirty="0"/>
          </a:p>
        </p:txBody>
      </p:sp>
      <p:sp>
        <p:nvSpPr>
          <p:cNvPr id="3" name="Content Placeholder 2">
            <a:extLst>
              <a:ext uri="{FF2B5EF4-FFF2-40B4-BE49-F238E27FC236}">
                <a16:creationId xmlns:a16="http://schemas.microsoft.com/office/drawing/2014/main" id="{0F474091-9EA2-47C8-AAA9-6DFE207852E4}"/>
              </a:ext>
            </a:extLst>
          </p:cNvPr>
          <p:cNvSpPr>
            <a:spLocks noGrp="1"/>
          </p:cNvSpPr>
          <p:nvPr userDrawn="1">
            <p:ph idx="1"/>
          </p:nvPr>
        </p:nvSpPr>
        <p:spPr>
          <a:xfrm>
            <a:off x="680354" y="1786436"/>
            <a:ext cx="10711545" cy="45229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cxnSp>
        <p:nvCxnSpPr>
          <p:cNvPr id="21" name="Straight Connector 20">
            <a:extLst>
              <a:ext uri="{FF2B5EF4-FFF2-40B4-BE49-F238E27FC236}">
                <a16:creationId xmlns:a16="http://schemas.microsoft.com/office/drawing/2014/main" id="{303706AB-7768-4239-93C0-28F2AC35B71A}"/>
              </a:ext>
            </a:extLst>
          </p:cNvPr>
          <p:cNvCxnSpPr/>
          <p:nvPr userDrawn="1"/>
        </p:nvCxnSpPr>
        <p:spPr>
          <a:xfrm>
            <a:off x="787583" y="1181100"/>
            <a:ext cx="28800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29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8" name="Text Placeholder 16">
            <a:extLst>
              <a:ext uri="{FF2B5EF4-FFF2-40B4-BE49-F238E27FC236}">
                <a16:creationId xmlns:a16="http://schemas.microsoft.com/office/drawing/2014/main" id="{B8498729-8E0E-452C-9DE5-20C4280E6809}"/>
              </a:ext>
            </a:extLst>
          </p:cNvPr>
          <p:cNvSpPr>
            <a:spLocks noGrp="1"/>
          </p:cNvSpPr>
          <p:nvPr>
            <p:ph type="body" sz="quarter" idx="11" hasCustomPrompt="1"/>
          </p:nvPr>
        </p:nvSpPr>
        <p:spPr>
          <a:xfrm>
            <a:off x="3638339" y="5310000"/>
            <a:ext cx="4536000" cy="1548000"/>
          </a:xfrm>
          <a:solidFill>
            <a:schemeClr val="bg1">
              <a:lumMod val="85000"/>
              <a:alpha val="80000"/>
            </a:schemeClr>
          </a:solidFill>
        </p:spPr>
        <p:txBody>
          <a:bodyPr lIns="288000" tIns="252000"/>
          <a:lstStyle>
            <a:lvl1pPr marL="0" indent="0">
              <a:spcBef>
                <a:spcPts val="500"/>
              </a:spcBef>
              <a:buNone/>
              <a:defRPr sz="1300" b="1">
                <a:solidFill>
                  <a:schemeClr val="tx2"/>
                </a:solidFill>
                <a:latin typeface="+mj-lt"/>
              </a:defRPr>
            </a:lvl1pPr>
            <a:lvl2pPr marL="0" indent="0">
              <a:spcBef>
                <a:spcPts val="500"/>
              </a:spcBef>
              <a:buNone/>
              <a:defRPr sz="1000">
                <a:solidFill>
                  <a:schemeClr val="bg2"/>
                </a:solidFill>
              </a:defRPr>
            </a:lvl2pPr>
          </a:lstStyle>
          <a:p>
            <a:pPr lvl="0"/>
            <a:r>
              <a:rPr lang="en-US" noProof="0"/>
              <a:t>Additional Stage Title 02</a:t>
            </a:r>
          </a:p>
          <a:p>
            <a:pPr lvl="1"/>
            <a:r>
              <a:rPr lang="en-US" noProof="0"/>
              <a:t>Lorem ipsum dolor sit amet, consectetuer adipiscing elit, sed diam nonummy</a:t>
            </a:r>
          </a:p>
        </p:txBody>
      </p:sp>
      <p:sp>
        <p:nvSpPr>
          <p:cNvPr id="17" name="Text Placeholder 16">
            <a:extLst>
              <a:ext uri="{FF2B5EF4-FFF2-40B4-BE49-F238E27FC236}">
                <a16:creationId xmlns:a16="http://schemas.microsoft.com/office/drawing/2014/main" id="{6F6ED01E-03BA-4CB7-BDDB-4A7F0B0DA414}"/>
              </a:ext>
            </a:extLst>
          </p:cNvPr>
          <p:cNvSpPr>
            <a:spLocks noGrp="1"/>
          </p:cNvSpPr>
          <p:nvPr>
            <p:ph type="body" sz="quarter" idx="10" hasCustomPrompt="1"/>
          </p:nvPr>
        </p:nvSpPr>
        <p:spPr>
          <a:xfrm>
            <a:off x="787583" y="5310000"/>
            <a:ext cx="2778470" cy="1548000"/>
          </a:xfrm>
          <a:solidFill>
            <a:schemeClr val="bg1">
              <a:lumMod val="95000"/>
            </a:schemeClr>
          </a:solidFill>
        </p:spPr>
        <p:txBody>
          <a:bodyPr lIns="288000" tIns="252000"/>
          <a:lstStyle>
            <a:lvl1pPr marL="0" indent="0">
              <a:spcBef>
                <a:spcPts val="500"/>
              </a:spcBef>
              <a:buNone/>
              <a:defRPr sz="1300" b="1">
                <a:solidFill>
                  <a:schemeClr val="tx2"/>
                </a:solidFill>
                <a:latin typeface="+mj-lt"/>
              </a:defRPr>
            </a:lvl1pPr>
            <a:lvl2pPr marL="0" indent="0">
              <a:spcBef>
                <a:spcPts val="500"/>
              </a:spcBef>
              <a:buNone/>
              <a:defRPr sz="1000">
                <a:solidFill>
                  <a:schemeClr val="bg2"/>
                </a:solidFill>
              </a:defRPr>
            </a:lvl2pPr>
          </a:lstStyle>
          <a:p>
            <a:pPr lvl="0"/>
            <a:r>
              <a:rPr lang="en-US" noProof="0"/>
              <a:t>Additional Stage Title 01</a:t>
            </a:r>
          </a:p>
          <a:p>
            <a:pPr lvl="1"/>
            <a:r>
              <a:rPr lang="en-US" noProof="0"/>
              <a:t>Lorem ipsum dolor sit amet, consectetuer adipiscing elit, sed diam nonummy</a:t>
            </a:r>
          </a:p>
        </p:txBody>
      </p:sp>
      <p:sp>
        <p:nvSpPr>
          <p:cNvPr id="2" name="Title 1">
            <a:extLst>
              <a:ext uri="{FF2B5EF4-FFF2-40B4-BE49-F238E27FC236}">
                <a16:creationId xmlns:a16="http://schemas.microsoft.com/office/drawing/2014/main" id="{D3060639-BF2D-41F8-822B-DED03338D288}"/>
              </a:ext>
            </a:extLst>
          </p:cNvPr>
          <p:cNvSpPr>
            <a:spLocks noGrp="1"/>
          </p:cNvSpPr>
          <p:nvPr userDrawn="1">
            <p:ph type="title" hasCustomPrompt="1"/>
          </p:nvPr>
        </p:nvSpPr>
        <p:spPr>
          <a:xfrm>
            <a:off x="680354" y="197121"/>
            <a:ext cx="10711545" cy="1325563"/>
          </a:xfrm>
        </p:spPr>
        <p:txBody>
          <a:bodyPr>
            <a:normAutofit/>
          </a:bodyPr>
          <a:lstStyle>
            <a:lvl1pPr>
              <a:defRPr sz="3000"/>
            </a:lvl1pPr>
          </a:lstStyle>
          <a:p>
            <a:r>
              <a:rPr lang="en-US" noProof="0"/>
              <a:t>Project Timeline</a:t>
            </a:r>
          </a:p>
        </p:txBody>
      </p:sp>
      <p:sp>
        <p:nvSpPr>
          <p:cNvPr id="3" name="Content Placeholder 2">
            <a:extLst>
              <a:ext uri="{FF2B5EF4-FFF2-40B4-BE49-F238E27FC236}">
                <a16:creationId xmlns:a16="http://schemas.microsoft.com/office/drawing/2014/main" id="{0F474091-9EA2-47C8-AAA9-6DFE207852E4}"/>
              </a:ext>
            </a:extLst>
          </p:cNvPr>
          <p:cNvSpPr>
            <a:spLocks noGrp="1"/>
          </p:cNvSpPr>
          <p:nvPr userDrawn="1">
            <p:ph idx="1"/>
          </p:nvPr>
        </p:nvSpPr>
        <p:spPr>
          <a:xfrm>
            <a:off x="680354" y="1786436"/>
            <a:ext cx="10711545" cy="330606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16">
            <a:extLst>
              <a:ext uri="{FF2B5EF4-FFF2-40B4-BE49-F238E27FC236}">
                <a16:creationId xmlns:a16="http://schemas.microsoft.com/office/drawing/2014/main" id="{1C51713D-9A60-48EF-A25A-764AEDE9E672}"/>
              </a:ext>
            </a:extLst>
          </p:cNvPr>
          <p:cNvSpPr>
            <a:spLocks noGrp="1"/>
          </p:cNvSpPr>
          <p:nvPr>
            <p:ph type="body" sz="quarter" idx="12" hasCustomPrompt="1"/>
          </p:nvPr>
        </p:nvSpPr>
        <p:spPr>
          <a:xfrm>
            <a:off x="8246626" y="5310000"/>
            <a:ext cx="3103200" cy="1548000"/>
          </a:xfrm>
          <a:solidFill>
            <a:schemeClr val="bg1">
              <a:lumMod val="95000"/>
            </a:schemeClr>
          </a:solidFill>
        </p:spPr>
        <p:txBody>
          <a:bodyPr lIns="288000" tIns="252000"/>
          <a:lstStyle>
            <a:lvl1pPr marL="0" indent="0">
              <a:spcBef>
                <a:spcPts val="500"/>
              </a:spcBef>
              <a:buNone/>
              <a:defRPr sz="1300" b="1">
                <a:solidFill>
                  <a:schemeClr val="tx2"/>
                </a:solidFill>
                <a:latin typeface="+mj-lt"/>
              </a:defRPr>
            </a:lvl1pPr>
            <a:lvl2pPr marL="0" indent="0">
              <a:spcBef>
                <a:spcPts val="500"/>
              </a:spcBef>
              <a:buNone/>
              <a:defRPr sz="1000">
                <a:solidFill>
                  <a:schemeClr val="bg2"/>
                </a:solidFill>
              </a:defRPr>
            </a:lvl2pPr>
          </a:lstStyle>
          <a:p>
            <a:pPr lvl="0"/>
            <a:r>
              <a:rPr lang="en-US" noProof="0"/>
              <a:t>Additional Stage Title 3</a:t>
            </a:r>
          </a:p>
          <a:p>
            <a:pPr lvl="1"/>
            <a:r>
              <a:rPr lang="en-US" noProof="0"/>
              <a:t>Lorem ipsum dolor sit amet, consectetuer adipiscing elit, sed diam nonummy</a:t>
            </a:r>
          </a:p>
        </p:txBody>
      </p:sp>
      <p:cxnSp>
        <p:nvCxnSpPr>
          <p:cNvPr id="21" name="Straight Connector 20">
            <a:extLst>
              <a:ext uri="{FF2B5EF4-FFF2-40B4-BE49-F238E27FC236}">
                <a16:creationId xmlns:a16="http://schemas.microsoft.com/office/drawing/2014/main" id="{303706AB-7768-4239-93C0-28F2AC35B71A}"/>
              </a:ext>
            </a:extLst>
          </p:cNvPr>
          <p:cNvCxnSpPr/>
          <p:nvPr userDrawn="1"/>
        </p:nvCxnSpPr>
        <p:spPr>
          <a:xfrm>
            <a:off x="787583" y="1181100"/>
            <a:ext cx="28800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554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94C4A8-C2EB-4D2A-A43E-BE19EA9AE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4D2742BD-2E9C-46B7-AFF7-A440C094DF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3DB3F001-24C4-4191-A568-B1096B9ABF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9F280-24DB-415F-8DF8-72D7FF3C4BF0}" type="datetimeFigureOut">
              <a:rPr lang="en-US" noProof="0" smtClean="0"/>
              <a:t>12/12/2022</a:t>
            </a:fld>
            <a:endParaRPr lang="en-US" noProof="0" dirty="0"/>
          </a:p>
        </p:txBody>
      </p:sp>
      <p:sp>
        <p:nvSpPr>
          <p:cNvPr id="5" name="Footer Placeholder 4">
            <a:extLst>
              <a:ext uri="{FF2B5EF4-FFF2-40B4-BE49-F238E27FC236}">
                <a16:creationId xmlns:a16="http://schemas.microsoft.com/office/drawing/2014/main" id="{E13E5E6E-ED1A-4700-A7E8-68DEBCDD6E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552E6C46-B63C-4A83-8155-0AE7FABAD9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1401011559"/>
      </p:ext>
    </p:extLst>
  </p:cSld>
  <p:clrMap bg1="lt1" tx1="dk1" bg2="lt2" tx2="dk2" accent1="accent1" accent2="accent2" accent3="accent3" accent4="accent4" accent5="accent5" accent6="accent6" hlink="hlink" folHlink="folHlink"/>
  <p:sldLayoutIdLst>
    <p:sldLayoutId id="2147483661" r:id="rId1"/>
    <p:sldLayoutId id="2147483665" r:id="rId2"/>
  </p:sldLayoutIdLst>
  <p:txStyles>
    <p:titleStyle>
      <a:lvl1pPr algn="l" defTabSz="914400" rtl="0" eaLnBrk="1" latinLnBrk="0" hangingPunct="1">
        <a:lnSpc>
          <a:spcPct val="90000"/>
        </a:lnSpc>
        <a:spcBef>
          <a:spcPct val="0"/>
        </a:spcBef>
        <a:buNone/>
        <a:defRPr sz="30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diagramLayout" Target="../diagrams/layout2.xml"/><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3.png"/><Relationship Id="rId5" Type="http://schemas.openxmlformats.org/officeDocument/2006/relationships/diagramColors" Target="../diagrams/colors2.xml"/><Relationship Id="rId10" Type="http://schemas.openxmlformats.org/officeDocument/2006/relationships/image" Target="../media/image12.svg"/><Relationship Id="rId4" Type="http://schemas.openxmlformats.org/officeDocument/2006/relationships/diagramQuickStyle" Target="../diagrams/quickStyle2.xml"/><Relationship Id="rId9" Type="http://schemas.openxmlformats.org/officeDocument/2006/relationships/image" Target="../media/image11.png"/><Relationship Id="rId14" Type="http://schemas.openxmlformats.org/officeDocument/2006/relationships/image" Target="../media/image16.sv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synx.com.au/blog/what-percentage-of-revenue-should-you-spend-on-marketing" TargetMode="External"/><Relationship Id="rId2" Type="http://schemas.openxmlformats.org/officeDocument/2006/relationships/hyperlink" Target="https://www.kaggle.com/datasets/whenamancodes/customer-personality-analysis"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whenamancodes/customer-personality-analysi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25805-CA7F-4526-98A8-0FBD465A0BC6}"/>
              </a:ext>
            </a:extLst>
          </p:cNvPr>
          <p:cNvSpPr>
            <a:spLocks noGrp="1"/>
          </p:cNvSpPr>
          <p:nvPr>
            <p:ph type="title"/>
          </p:nvPr>
        </p:nvSpPr>
        <p:spPr>
          <a:xfrm>
            <a:off x="680353" y="473958"/>
            <a:ext cx="10711545" cy="1438732"/>
          </a:xfrm>
        </p:spPr>
        <p:txBody>
          <a:bodyPr>
            <a:normAutofit fontScale="90000"/>
          </a:bodyPr>
          <a:lstStyle/>
          <a:p>
            <a:br>
              <a:rPr lang="en-US" dirty="0"/>
            </a:br>
            <a:r>
              <a:rPr lang="en-US" dirty="0"/>
              <a:t>Mini Project 2 : </a:t>
            </a:r>
            <a:br>
              <a:rPr lang="en-US" dirty="0"/>
            </a:br>
            <a:br>
              <a:rPr lang="en-US" dirty="0"/>
            </a:br>
            <a:br>
              <a:rPr lang="en-US" dirty="0"/>
            </a:br>
            <a:endParaRPr lang="en-NZ" dirty="0"/>
          </a:p>
        </p:txBody>
      </p:sp>
      <p:sp>
        <p:nvSpPr>
          <p:cNvPr id="3" name="Content Placeholder 2">
            <a:extLst>
              <a:ext uri="{FF2B5EF4-FFF2-40B4-BE49-F238E27FC236}">
                <a16:creationId xmlns:a16="http://schemas.microsoft.com/office/drawing/2014/main" id="{F6668CDD-77C5-416C-8DED-3F62E862C940}"/>
              </a:ext>
            </a:extLst>
          </p:cNvPr>
          <p:cNvSpPr>
            <a:spLocks noGrp="1"/>
          </p:cNvSpPr>
          <p:nvPr>
            <p:ph idx="1"/>
          </p:nvPr>
        </p:nvSpPr>
        <p:spPr>
          <a:xfrm>
            <a:off x="9336595" y="5243119"/>
            <a:ext cx="4110605" cy="1820411"/>
          </a:xfrm>
        </p:spPr>
        <p:txBody>
          <a:bodyPr>
            <a:normAutofit/>
          </a:bodyPr>
          <a:lstStyle/>
          <a:p>
            <a:pPr marL="0" indent="0">
              <a:buNone/>
            </a:pPr>
            <a:r>
              <a:rPr lang="en-US" sz="2000" b="1" i="1" dirty="0"/>
              <a:t>Presentation by:</a:t>
            </a:r>
          </a:p>
          <a:p>
            <a:pPr marL="0" indent="0">
              <a:buNone/>
            </a:pPr>
            <a:endParaRPr lang="en-US" sz="2000" b="1" i="1" dirty="0"/>
          </a:p>
          <a:p>
            <a:pPr marL="0" indent="0">
              <a:buNone/>
            </a:pPr>
            <a:r>
              <a:rPr lang="en-US" sz="2000" i="1" dirty="0"/>
              <a:t>Madhu </a:t>
            </a:r>
            <a:r>
              <a:rPr lang="en-US" sz="2000" i="1" dirty="0" err="1"/>
              <a:t>Nuthula</a:t>
            </a:r>
            <a:endParaRPr lang="en-US" sz="2000" i="1" dirty="0"/>
          </a:p>
          <a:p>
            <a:pPr marL="0" indent="0">
              <a:buNone/>
            </a:pPr>
            <a:r>
              <a:rPr lang="en-US" sz="1400" i="1" dirty="0"/>
              <a:t>Date: 13/12/2022</a:t>
            </a:r>
            <a:endParaRPr lang="en-NZ" sz="1400" i="1" dirty="0"/>
          </a:p>
        </p:txBody>
      </p:sp>
      <p:sp>
        <p:nvSpPr>
          <p:cNvPr id="4" name="Rectangle 3">
            <a:extLst>
              <a:ext uri="{FF2B5EF4-FFF2-40B4-BE49-F238E27FC236}">
                <a16:creationId xmlns:a16="http://schemas.microsoft.com/office/drawing/2014/main" id="{2493942D-FE54-462D-B815-7F32F718A1DF}"/>
              </a:ext>
            </a:extLst>
          </p:cNvPr>
          <p:cNvSpPr/>
          <p:nvPr/>
        </p:nvSpPr>
        <p:spPr>
          <a:xfrm>
            <a:off x="1154974" y="2737265"/>
            <a:ext cx="9182322" cy="584775"/>
          </a:xfrm>
          <a:prstGeom prst="rect">
            <a:avLst/>
          </a:prstGeom>
        </p:spPr>
        <p:txBody>
          <a:bodyPr wrap="none">
            <a:spAutoFit/>
          </a:bodyPr>
          <a:lstStyle/>
          <a:p>
            <a:r>
              <a:rPr lang="en-US" sz="3200" b="1" dirty="0">
                <a:solidFill>
                  <a:srgbClr val="FF0000"/>
                </a:solidFill>
                <a:latin typeface="Century Gothic (Headings)"/>
              </a:rPr>
              <a:t>Marketing Strategy – Customer Segmentation</a:t>
            </a:r>
            <a:endParaRPr lang="en-NZ" sz="3200" b="1" dirty="0">
              <a:solidFill>
                <a:srgbClr val="FF0000"/>
              </a:solidFill>
              <a:latin typeface="Century Gothic (Headings)"/>
            </a:endParaRPr>
          </a:p>
        </p:txBody>
      </p:sp>
    </p:spTree>
    <p:extLst>
      <p:ext uri="{BB962C8B-B14F-4D97-AF65-F5344CB8AC3E}">
        <p14:creationId xmlns:p14="http://schemas.microsoft.com/office/powerpoint/2010/main" val="148526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A5D83B-63C9-41E3-8511-E5B451F661FD}"/>
              </a:ext>
            </a:extLst>
          </p:cNvPr>
          <p:cNvSpPr>
            <a:spLocks noGrp="1"/>
          </p:cNvSpPr>
          <p:nvPr>
            <p:ph type="title"/>
          </p:nvPr>
        </p:nvSpPr>
        <p:spPr/>
        <p:txBody>
          <a:bodyPr/>
          <a:lstStyle/>
          <a:p>
            <a:r>
              <a:rPr lang="en-US" dirty="0"/>
              <a:t>Correlation Matrix</a:t>
            </a:r>
            <a:endParaRPr lang="en-NZ" dirty="0"/>
          </a:p>
        </p:txBody>
      </p:sp>
      <p:pic>
        <p:nvPicPr>
          <p:cNvPr id="13" name="Picture 12">
            <a:extLst>
              <a:ext uri="{FF2B5EF4-FFF2-40B4-BE49-F238E27FC236}">
                <a16:creationId xmlns:a16="http://schemas.microsoft.com/office/drawing/2014/main" id="{ECEE1C7F-B671-42BF-BC9C-89BD7B9D0336}"/>
              </a:ext>
            </a:extLst>
          </p:cNvPr>
          <p:cNvPicPr>
            <a:picLocks noChangeAspect="1"/>
          </p:cNvPicPr>
          <p:nvPr/>
        </p:nvPicPr>
        <p:blipFill>
          <a:blip r:embed="rId2"/>
          <a:stretch>
            <a:fillRect/>
          </a:stretch>
        </p:blipFill>
        <p:spPr>
          <a:xfrm>
            <a:off x="6036126" y="1381157"/>
            <a:ext cx="5368954" cy="5494360"/>
          </a:xfrm>
          <a:prstGeom prst="rect">
            <a:avLst/>
          </a:prstGeom>
        </p:spPr>
      </p:pic>
      <p:pic>
        <p:nvPicPr>
          <p:cNvPr id="16" name="Picture 15">
            <a:extLst>
              <a:ext uri="{FF2B5EF4-FFF2-40B4-BE49-F238E27FC236}">
                <a16:creationId xmlns:a16="http://schemas.microsoft.com/office/drawing/2014/main" id="{092DE04F-0B25-4224-8FFE-3A3D4ED5448C}"/>
              </a:ext>
            </a:extLst>
          </p:cNvPr>
          <p:cNvPicPr>
            <a:picLocks noChangeAspect="1"/>
          </p:cNvPicPr>
          <p:nvPr/>
        </p:nvPicPr>
        <p:blipFill>
          <a:blip r:embed="rId3"/>
          <a:stretch>
            <a:fillRect/>
          </a:stretch>
        </p:blipFill>
        <p:spPr>
          <a:xfrm>
            <a:off x="288020" y="1381157"/>
            <a:ext cx="5552666" cy="5709742"/>
          </a:xfrm>
          <a:prstGeom prst="rect">
            <a:avLst/>
          </a:prstGeom>
        </p:spPr>
      </p:pic>
    </p:spTree>
    <p:extLst>
      <p:ext uri="{BB962C8B-B14F-4D97-AF65-F5344CB8AC3E}">
        <p14:creationId xmlns:p14="http://schemas.microsoft.com/office/powerpoint/2010/main" val="305427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descr="SmartArt Process diagram">
            <a:extLst>
              <a:ext uri="{FF2B5EF4-FFF2-40B4-BE49-F238E27FC236}">
                <a16:creationId xmlns:a16="http://schemas.microsoft.com/office/drawing/2014/main" id="{703FAB33-C653-48B0-9838-6BDC8704C19E}"/>
              </a:ext>
            </a:extLst>
          </p:cNvPr>
          <p:cNvGraphicFramePr>
            <a:graphicFrameLocks/>
          </p:cNvGraphicFramePr>
          <p:nvPr>
            <p:extLst>
              <p:ext uri="{D42A27DB-BD31-4B8C-83A1-F6EECF244321}">
                <p14:modId xmlns:p14="http://schemas.microsoft.com/office/powerpoint/2010/main" val="2845710829"/>
              </p:ext>
            </p:extLst>
          </p:nvPr>
        </p:nvGraphicFramePr>
        <p:xfrm>
          <a:off x="789873" y="894186"/>
          <a:ext cx="10753200" cy="540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2D15B7BD-52A2-46CD-9905-39068311BCA2}"/>
              </a:ext>
            </a:extLst>
          </p:cNvPr>
          <p:cNvSpPr>
            <a:spLocks noGrp="1"/>
          </p:cNvSpPr>
          <p:nvPr>
            <p:ph type="title"/>
          </p:nvPr>
        </p:nvSpPr>
        <p:spPr/>
        <p:txBody>
          <a:bodyPr/>
          <a:lstStyle/>
          <a:p>
            <a:r>
              <a:rPr lang="en-US" dirty="0"/>
              <a:t>Challenges:</a:t>
            </a:r>
            <a:endParaRPr lang="en-US" b="0" dirty="0">
              <a:solidFill>
                <a:schemeClr val="bg2"/>
              </a:solidFill>
            </a:endParaRPr>
          </a:p>
        </p:txBody>
      </p:sp>
      <p:pic>
        <p:nvPicPr>
          <p:cNvPr id="18" name="Graphic 17" descr="Clock">
            <a:extLst>
              <a:ext uri="{FF2B5EF4-FFF2-40B4-BE49-F238E27FC236}">
                <a16:creationId xmlns:a16="http://schemas.microsoft.com/office/drawing/2014/main" id="{429D621D-3AC8-4789-B37A-514D514B81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5048" y="2012365"/>
            <a:ext cx="432000" cy="432000"/>
          </a:xfrm>
          <a:prstGeom prst="rect">
            <a:avLst/>
          </a:prstGeom>
        </p:spPr>
      </p:pic>
      <p:pic>
        <p:nvPicPr>
          <p:cNvPr id="24" name="Graphic 23" descr="Research">
            <a:extLst>
              <a:ext uri="{FF2B5EF4-FFF2-40B4-BE49-F238E27FC236}">
                <a16:creationId xmlns:a16="http://schemas.microsoft.com/office/drawing/2014/main" id="{B3B066BF-DC70-46FA-B9ED-2111EF601BA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88959" y="2012365"/>
            <a:ext cx="432000" cy="432000"/>
          </a:xfrm>
          <a:prstGeom prst="rect">
            <a:avLst/>
          </a:prstGeom>
        </p:spPr>
      </p:pic>
      <p:pic>
        <p:nvPicPr>
          <p:cNvPr id="25" name="Graphic 24" descr="Flip calendar">
            <a:extLst>
              <a:ext uri="{FF2B5EF4-FFF2-40B4-BE49-F238E27FC236}">
                <a16:creationId xmlns:a16="http://schemas.microsoft.com/office/drawing/2014/main" id="{8E331209-A339-4EA7-9A9C-60B841670A3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305283" y="2012365"/>
            <a:ext cx="432000" cy="432000"/>
          </a:xfrm>
          <a:prstGeom prst="rect">
            <a:avLst/>
          </a:prstGeom>
        </p:spPr>
      </p:pic>
      <p:pic>
        <p:nvPicPr>
          <p:cNvPr id="26" name="Graphic 25" descr="Presentation with bar chart">
            <a:extLst>
              <a:ext uri="{FF2B5EF4-FFF2-40B4-BE49-F238E27FC236}">
                <a16:creationId xmlns:a16="http://schemas.microsoft.com/office/drawing/2014/main" id="{E30E2A91-829E-4A17-993C-634E1C3B822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438797" y="2012365"/>
            <a:ext cx="432000" cy="432000"/>
          </a:xfrm>
          <a:prstGeom prst="rect">
            <a:avLst/>
          </a:prstGeom>
        </p:spPr>
      </p:pic>
    </p:spTree>
    <p:extLst>
      <p:ext uri="{BB962C8B-B14F-4D97-AF65-F5344CB8AC3E}">
        <p14:creationId xmlns:p14="http://schemas.microsoft.com/office/powerpoint/2010/main" val="1440682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F46474-F732-4C9F-B445-A7EBFCE9CF8A}"/>
              </a:ext>
            </a:extLst>
          </p:cNvPr>
          <p:cNvSpPr>
            <a:spLocks noGrp="1"/>
          </p:cNvSpPr>
          <p:nvPr>
            <p:ph type="title"/>
          </p:nvPr>
        </p:nvSpPr>
        <p:spPr/>
        <p:txBody>
          <a:bodyPr/>
          <a:lstStyle/>
          <a:p>
            <a:r>
              <a:rPr lang="en-US" dirty="0"/>
              <a:t>Confusion Matrix with all columns</a:t>
            </a:r>
            <a:endParaRPr lang="en-NZ" dirty="0"/>
          </a:p>
        </p:txBody>
      </p:sp>
      <p:pic>
        <p:nvPicPr>
          <p:cNvPr id="12" name="Content Placeholder 11">
            <a:extLst>
              <a:ext uri="{FF2B5EF4-FFF2-40B4-BE49-F238E27FC236}">
                <a16:creationId xmlns:a16="http://schemas.microsoft.com/office/drawing/2014/main" id="{26C41F76-4730-4B29-9930-1292F3BF06BC}"/>
              </a:ext>
            </a:extLst>
          </p:cNvPr>
          <p:cNvPicPr>
            <a:picLocks noGrp="1" noChangeAspect="1"/>
          </p:cNvPicPr>
          <p:nvPr>
            <p:ph idx="1"/>
          </p:nvPr>
        </p:nvPicPr>
        <p:blipFill>
          <a:blip r:embed="rId2"/>
          <a:stretch>
            <a:fillRect/>
          </a:stretch>
        </p:blipFill>
        <p:spPr>
          <a:xfrm>
            <a:off x="172716" y="1349419"/>
            <a:ext cx="3568433" cy="3005319"/>
          </a:xfrm>
          <a:prstGeom prst="rect">
            <a:avLst/>
          </a:prstGeom>
        </p:spPr>
      </p:pic>
      <p:pic>
        <p:nvPicPr>
          <p:cNvPr id="13" name="Picture 12">
            <a:extLst>
              <a:ext uri="{FF2B5EF4-FFF2-40B4-BE49-F238E27FC236}">
                <a16:creationId xmlns:a16="http://schemas.microsoft.com/office/drawing/2014/main" id="{2FC0C30A-6C4D-486D-AEF1-94D955026ED4}"/>
              </a:ext>
            </a:extLst>
          </p:cNvPr>
          <p:cNvPicPr>
            <a:picLocks noChangeAspect="1"/>
          </p:cNvPicPr>
          <p:nvPr/>
        </p:nvPicPr>
        <p:blipFill>
          <a:blip r:embed="rId3"/>
          <a:stretch>
            <a:fillRect/>
          </a:stretch>
        </p:blipFill>
        <p:spPr>
          <a:xfrm>
            <a:off x="3965499" y="1296182"/>
            <a:ext cx="3568434" cy="2931869"/>
          </a:xfrm>
          <a:prstGeom prst="rect">
            <a:avLst/>
          </a:prstGeom>
        </p:spPr>
      </p:pic>
      <p:pic>
        <p:nvPicPr>
          <p:cNvPr id="14" name="Picture 13">
            <a:extLst>
              <a:ext uri="{FF2B5EF4-FFF2-40B4-BE49-F238E27FC236}">
                <a16:creationId xmlns:a16="http://schemas.microsoft.com/office/drawing/2014/main" id="{AEDAAB10-A21E-4D42-A1D9-A67E627BAD1C}"/>
              </a:ext>
            </a:extLst>
          </p:cNvPr>
          <p:cNvPicPr>
            <a:picLocks noChangeAspect="1"/>
          </p:cNvPicPr>
          <p:nvPr/>
        </p:nvPicPr>
        <p:blipFill>
          <a:blip r:embed="rId4"/>
          <a:stretch>
            <a:fillRect/>
          </a:stretch>
        </p:blipFill>
        <p:spPr>
          <a:xfrm>
            <a:off x="7834571" y="1296181"/>
            <a:ext cx="3530589" cy="2931870"/>
          </a:xfrm>
          <a:prstGeom prst="rect">
            <a:avLst/>
          </a:prstGeom>
        </p:spPr>
      </p:pic>
      <p:pic>
        <p:nvPicPr>
          <p:cNvPr id="18" name="Picture 17">
            <a:extLst>
              <a:ext uri="{FF2B5EF4-FFF2-40B4-BE49-F238E27FC236}">
                <a16:creationId xmlns:a16="http://schemas.microsoft.com/office/drawing/2014/main" id="{229E11C7-408A-4B0E-A919-04B061E8D538}"/>
              </a:ext>
            </a:extLst>
          </p:cNvPr>
          <p:cNvPicPr>
            <a:picLocks noChangeAspect="1"/>
          </p:cNvPicPr>
          <p:nvPr/>
        </p:nvPicPr>
        <p:blipFill>
          <a:blip r:embed="rId5"/>
          <a:stretch>
            <a:fillRect/>
          </a:stretch>
        </p:blipFill>
        <p:spPr>
          <a:xfrm>
            <a:off x="0" y="5075543"/>
            <a:ext cx="3648075" cy="1704975"/>
          </a:xfrm>
          <a:prstGeom prst="rect">
            <a:avLst/>
          </a:prstGeom>
        </p:spPr>
      </p:pic>
      <p:pic>
        <p:nvPicPr>
          <p:cNvPr id="20" name="Picture 19">
            <a:extLst>
              <a:ext uri="{FF2B5EF4-FFF2-40B4-BE49-F238E27FC236}">
                <a16:creationId xmlns:a16="http://schemas.microsoft.com/office/drawing/2014/main" id="{753CEEFF-605F-42BD-BD58-D95524859D4F}"/>
              </a:ext>
            </a:extLst>
          </p:cNvPr>
          <p:cNvPicPr>
            <a:picLocks noChangeAspect="1"/>
          </p:cNvPicPr>
          <p:nvPr/>
        </p:nvPicPr>
        <p:blipFill rotWithShape="1">
          <a:blip r:embed="rId6"/>
          <a:srcRect r="18856"/>
          <a:stretch/>
        </p:blipFill>
        <p:spPr>
          <a:xfrm>
            <a:off x="3965499" y="5075543"/>
            <a:ext cx="3648075" cy="1733550"/>
          </a:xfrm>
          <a:prstGeom prst="rect">
            <a:avLst/>
          </a:prstGeom>
        </p:spPr>
      </p:pic>
      <p:pic>
        <p:nvPicPr>
          <p:cNvPr id="21" name="Picture 20">
            <a:extLst>
              <a:ext uri="{FF2B5EF4-FFF2-40B4-BE49-F238E27FC236}">
                <a16:creationId xmlns:a16="http://schemas.microsoft.com/office/drawing/2014/main" id="{6DB58C76-3040-43AE-B659-6010EEA6198E}"/>
              </a:ext>
            </a:extLst>
          </p:cNvPr>
          <p:cNvPicPr>
            <a:picLocks noChangeAspect="1"/>
          </p:cNvPicPr>
          <p:nvPr/>
        </p:nvPicPr>
        <p:blipFill>
          <a:blip r:embed="rId7"/>
          <a:stretch>
            <a:fillRect/>
          </a:stretch>
        </p:blipFill>
        <p:spPr>
          <a:xfrm>
            <a:off x="7834572" y="5052881"/>
            <a:ext cx="3648075" cy="1685925"/>
          </a:xfrm>
          <a:prstGeom prst="rect">
            <a:avLst/>
          </a:prstGeom>
        </p:spPr>
      </p:pic>
      <p:sp>
        <p:nvSpPr>
          <p:cNvPr id="22" name="Oval 21">
            <a:extLst>
              <a:ext uri="{FF2B5EF4-FFF2-40B4-BE49-F238E27FC236}">
                <a16:creationId xmlns:a16="http://schemas.microsoft.com/office/drawing/2014/main" id="{D5794A53-1D59-4064-B10E-F97328276697}"/>
              </a:ext>
            </a:extLst>
          </p:cNvPr>
          <p:cNvSpPr/>
          <p:nvPr/>
        </p:nvSpPr>
        <p:spPr>
          <a:xfrm>
            <a:off x="3187817" y="6157519"/>
            <a:ext cx="360726" cy="243281"/>
          </a:xfrm>
          <a:prstGeom prst="ellipse">
            <a:avLst/>
          </a:prstGeom>
          <a:solidFill>
            <a:srgbClr val="ED1C2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16824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F46474-F732-4C9F-B445-A7EBFCE9CF8A}"/>
              </a:ext>
            </a:extLst>
          </p:cNvPr>
          <p:cNvSpPr>
            <a:spLocks noGrp="1"/>
          </p:cNvSpPr>
          <p:nvPr>
            <p:ph type="title"/>
          </p:nvPr>
        </p:nvSpPr>
        <p:spPr/>
        <p:txBody>
          <a:bodyPr/>
          <a:lstStyle/>
          <a:p>
            <a:r>
              <a:rPr lang="en-US" dirty="0"/>
              <a:t>Confusion Matrix with 11 Columns</a:t>
            </a:r>
            <a:endParaRPr lang="en-NZ" dirty="0"/>
          </a:p>
        </p:txBody>
      </p:sp>
      <p:sp>
        <p:nvSpPr>
          <p:cNvPr id="22" name="Oval 21">
            <a:extLst>
              <a:ext uri="{FF2B5EF4-FFF2-40B4-BE49-F238E27FC236}">
                <a16:creationId xmlns:a16="http://schemas.microsoft.com/office/drawing/2014/main" id="{D5794A53-1D59-4064-B10E-F97328276697}"/>
              </a:ext>
            </a:extLst>
          </p:cNvPr>
          <p:cNvSpPr/>
          <p:nvPr/>
        </p:nvSpPr>
        <p:spPr>
          <a:xfrm>
            <a:off x="3187817" y="6157519"/>
            <a:ext cx="360726" cy="243281"/>
          </a:xfrm>
          <a:prstGeom prst="ellipse">
            <a:avLst/>
          </a:prstGeom>
          <a:solidFill>
            <a:srgbClr val="ED1C2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2" name="Picture 1">
            <a:extLst>
              <a:ext uri="{FF2B5EF4-FFF2-40B4-BE49-F238E27FC236}">
                <a16:creationId xmlns:a16="http://schemas.microsoft.com/office/drawing/2014/main" id="{AF497A0A-3E19-4A58-9A34-1299BC8F4E89}"/>
              </a:ext>
            </a:extLst>
          </p:cNvPr>
          <p:cNvPicPr>
            <a:picLocks noChangeAspect="1"/>
          </p:cNvPicPr>
          <p:nvPr/>
        </p:nvPicPr>
        <p:blipFill>
          <a:blip r:embed="rId2"/>
          <a:stretch>
            <a:fillRect/>
          </a:stretch>
        </p:blipFill>
        <p:spPr>
          <a:xfrm>
            <a:off x="6289" y="1296182"/>
            <a:ext cx="3658572" cy="2931869"/>
          </a:xfrm>
          <a:prstGeom prst="rect">
            <a:avLst/>
          </a:prstGeom>
        </p:spPr>
      </p:pic>
      <p:pic>
        <p:nvPicPr>
          <p:cNvPr id="5" name="Picture 4">
            <a:extLst>
              <a:ext uri="{FF2B5EF4-FFF2-40B4-BE49-F238E27FC236}">
                <a16:creationId xmlns:a16="http://schemas.microsoft.com/office/drawing/2014/main" id="{B2D7B0F0-850D-46A5-A896-A0264EC150C4}"/>
              </a:ext>
            </a:extLst>
          </p:cNvPr>
          <p:cNvPicPr>
            <a:picLocks noChangeAspect="1"/>
          </p:cNvPicPr>
          <p:nvPr/>
        </p:nvPicPr>
        <p:blipFill>
          <a:blip r:embed="rId3"/>
          <a:stretch>
            <a:fillRect/>
          </a:stretch>
        </p:blipFill>
        <p:spPr>
          <a:xfrm>
            <a:off x="134526" y="5049418"/>
            <a:ext cx="3609975" cy="1752600"/>
          </a:xfrm>
          <a:prstGeom prst="rect">
            <a:avLst/>
          </a:prstGeom>
        </p:spPr>
      </p:pic>
      <p:pic>
        <p:nvPicPr>
          <p:cNvPr id="6" name="Picture 5">
            <a:extLst>
              <a:ext uri="{FF2B5EF4-FFF2-40B4-BE49-F238E27FC236}">
                <a16:creationId xmlns:a16="http://schemas.microsoft.com/office/drawing/2014/main" id="{BD5B5DA0-FD94-4BA6-A6C5-1F3C80992EA7}"/>
              </a:ext>
            </a:extLst>
          </p:cNvPr>
          <p:cNvPicPr>
            <a:picLocks noChangeAspect="1"/>
          </p:cNvPicPr>
          <p:nvPr/>
        </p:nvPicPr>
        <p:blipFill>
          <a:blip r:embed="rId4"/>
          <a:stretch>
            <a:fillRect/>
          </a:stretch>
        </p:blipFill>
        <p:spPr>
          <a:xfrm>
            <a:off x="3985051" y="1296182"/>
            <a:ext cx="3529330" cy="2931869"/>
          </a:xfrm>
          <a:prstGeom prst="rect">
            <a:avLst/>
          </a:prstGeom>
        </p:spPr>
      </p:pic>
      <p:pic>
        <p:nvPicPr>
          <p:cNvPr id="8" name="Picture 7">
            <a:extLst>
              <a:ext uri="{FF2B5EF4-FFF2-40B4-BE49-F238E27FC236}">
                <a16:creationId xmlns:a16="http://schemas.microsoft.com/office/drawing/2014/main" id="{E99F7466-A2A0-4FA5-BBCB-B9E6EEB4BB1C}"/>
              </a:ext>
            </a:extLst>
          </p:cNvPr>
          <p:cNvPicPr>
            <a:picLocks noChangeAspect="1"/>
          </p:cNvPicPr>
          <p:nvPr/>
        </p:nvPicPr>
        <p:blipFill>
          <a:blip r:embed="rId5"/>
          <a:stretch>
            <a:fillRect/>
          </a:stretch>
        </p:blipFill>
        <p:spPr>
          <a:xfrm>
            <a:off x="3954253" y="5049418"/>
            <a:ext cx="3590925" cy="1647825"/>
          </a:xfrm>
          <a:prstGeom prst="rect">
            <a:avLst/>
          </a:prstGeom>
        </p:spPr>
      </p:pic>
      <p:pic>
        <p:nvPicPr>
          <p:cNvPr id="9" name="Picture 8">
            <a:extLst>
              <a:ext uri="{FF2B5EF4-FFF2-40B4-BE49-F238E27FC236}">
                <a16:creationId xmlns:a16="http://schemas.microsoft.com/office/drawing/2014/main" id="{F806E61B-11A0-4505-AF9D-73CB925DBFC3}"/>
              </a:ext>
            </a:extLst>
          </p:cNvPr>
          <p:cNvPicPr>
            <a:picLocks noChangeAspect="1"/>
          </p:cNvPicPr>
          <p:nvPr/>
        </p:nvPicPr>
        <p:blipFill>
          <a:blip r:embed="rId6"/>
          <a:stretch>
            <a:fillRect/>
          </a:stretch>
        </p:blipFill>
        <p:spPr>
          <a:xfrm>
            <a:off x="7862761" y="1296182"/>
            <a:ext cx="3591695" cy="2931869"/>
          </a:xfrm>
          <a:prstGeom prst="rect">
            <a:avLst/>
          </a:prstGeom>
        </p:spPr>
      </p:pic>
      <p:pic>
        <p:nvPicPr>
          <p:cNvPr id="10" name="Picture 9">
            <a:extLst>
              <a:ext uri="{FF2B5EF4-FFF2-40B4-BE49-F238E27FC236}">
                <a16:creationId xmlns:a16="http://schemas.microsoft.com/office/drawing/2014/main" id="{1C60D6E6-2944-4DEC-A101-E999B5488679}"/>
              </a:ext>
            </a:extLst>
          </p:cNvPr>
          <p:cNvPicPr>
            <a:picLocks noChangeAspect="1"/>
          </p:cNvPicPr>
          <p:nvPr/>
        </p:nvPicPr>
        <p:blipFill>
          <a:blip r:embed="rId7"/>
          <a:stretch>
            <a:fillRect/>
          </a:stretch>
        </p:blipFill>
        <p:spPr>
          <a:xfrm>
            <a:off x="7973779" y="5051166"/>
            <a:ext cx="3609975" cy="1685925"/>
          </a:xfrm>
          <a:prstGeom prst="rect">
            <a:avLst/>
          </a:prstGeom>
        </p:spPr>
      </p:pic>
      <p:sp>
        <p:nvSpPr>
          <p:cNvPr id="19" name="Oval 18">
            <a:extLst>
              <a:ext uri="{FF2B5EF4-FFF2-40B4-BE49-F238E27FC236}">
                <a16:creationId xmlns:a16="http://schemas.microsoft.com/office/drawing/2014/main" id="{9A1694FB-0E4B-47D5-B0B5-7051CCB08307}"/>
              </a:ext>
            </a:extLst>
          </p:cNvPr>
          <p:cNvSpPr/>
          <p:nvPr/>
        </p:nvSpPr>
        <p:spPr>
          <a:xfrm>
            <a:off x="11211536" y="6115574"/>
            <a:ext cx="360726" cy="243281"/>
          </a:xfrm>
          <a:prstGeom prst="ellipse">
            <a:avLst/>
          </a:prstGeom>
          <a:solidFill>
            <a:srgbClr val="ED1C2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02202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45AA74-A087-470B-8A72-8F81250D695D}"/>
              </a:ext>
            </a:extLst>
          </p:cNvPr>
          <p:cNvPicPr>
            <a:picLocks noChangeAspect="1"/>
          </p:cNvPicPr>
          <p:nvPr/>
        </p:nvPicPr>
        <p:blipFill>
          <a:blip r:embed="rId2"/>
          <a:stretch>
            <a:fillRect/>
          </a:stretch>
        </p:blipFill>
        <p:spPr>
          <a:xfrm>
            <a:off x="7834571" y="5132693"/>
            <a:ext cx="3590925" cy="1657350"/>
          </a:xfrm>
          <a:prstGeom prst="rect">
            <a:avLst/>
          </a:prstGeom>
        </p:spPr>
      </p:pic>
      <p:pic>
        <p:nvPicPr>
          <p:cNvPr id="5" name="Picture 4">
            <a:extLst>
              <a:ext uri="{FF2B5EF4-FFF2-40B4-BE49-F238E27FC236}">
                <a16:creationId xmlns:a16="http://schemas.microsoft.com/office/drawing/2014/main" id="{7C7CBAA2-8773-47BC-9829-F4EC4AF8E450}"/>
              </a:ext>
            </a:extLst>
          </p:cNvPr>
          <p:cNvPicPr>
            <a:picLocks noChangeAspect="1"/>
          </p:cNvPicPr>
          <p:nvPr/>
        </p:nvPicPr>
        <p:blipFill>
          <a:blip r:embed="rId3"/>
          <a:stretch>
            <a:fillRect/>
          </a:stretch>
        </p:blipFill>
        <p:spPr>
          <a:xfrm>
            <a:off x="77376" y="5161268"/>
            <a:ext cx="3667125" cy="1647825"/>
          </a:xfrm>
          <a:prstGeom prst="rect">
            <a:avLst/>
          </a:prstGeom>
        </p:spPr>
      </p:pic>
      <p:sp>
        <p:nvSpPr>
          <p:cNvPr id="7" name="Title 6">
            <a:extLst>
              <a:ext uri="{FF2B5EF4-FFF2-40B4-BE49-F238E27FC236}">
                <a16:creationId xmlns:a16="http://schemas.microsoft.com/office/drawing/2014/main" id="{7FF46474-F732-4C9F-B445-A7EBFCE9CF8A}"/>
              </a:ext>
            </a:extLst>
          </p:cNvPr>
          <p:cNvSpPr>
            <a:spLocks noGrp="1"/>
          </p:cNvSpPr>
          <p:nvPr>
            <p:ph type="title"/>
          </p:nvPr>
        </p:nvSpPr>
        <p:spPr/>
        <p:txBody>
          <a:bodyPr/>
          <a:lstStyle/>
          <a:p>
            <a:r>
              <a:rPr lang="en-US" dirty="0"/>
              <a:t>Confusion Matrix 5 Columns</a:t>
            </a:r>
            <a:endParaRPr lang="en-NZ" dirty="0"/>
          </a:p>
        </p:txBody>
      </p:sp>
      <p:sp>
        <p:nvSpPr>
          <p:cNvPr id="22" name="Oval 21">
            <a:extLst>
              <a:ext uri="{FF2B5EF4-FFF2-40B4-BE49-F238E27FC236}">
                <a16:creationId xmlns:a16="http://schemas.microsoft.com/office/drawing/2014/main" id="{D5794A53-1D59-4064-B10E-F97328276697}"/>
              </a:ext>
            </a:extLst>
          </p:cNvPr>
          <p:cNvSpPr/>
          <p:nvPr/>
        </p:nvSpPr>
        <p:spPr>
          <a:xfrm>
            <a:off x="11031173" y="6174297"/>
            <a:ext cx="360726" cy="243281"/>
          </a:xfrm>
          <a:prstGeom prst="ellipse">
            <a:avLst/>
          </a:prstGeom>
          <a:solidFill>
            <a:srgbClr val="ED1C2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2" name="Picture 1">
            <a:extLst>
              <a:ext uri="{FF2B5EF4-FFF2-40B4-BE49-F238E27FC236}">
                <a16:creationId xmlns:a16="http://schemas.microsoft.com/office/drawing/2014/main" id="{98B78965-C283-463F-85EA-B528E1F10365}"/>
              </a:ext>
            </a:extLst>
          </p:cNvPr>
          <p:cNvPicPr>
            <a:picLocks noChangeAspect="1"/>
          </p:cNvPicPr>
          <p:nvPr/>
        </p:nvPicPr>
        <p:blipFill>
          <a:blip r:embed="rId4"/>
          <a:stretch>
            <a:fillRect/>
          </a:stretch>
        </p:blipFill>
        <p:spPr>
          <a:xfrm>
            <a:off x="179465" y="1296182"/>
            <a:ext cx="3485396" cy="2931869"/>
          </a:xfrm>
          <a:prstGeom prst="rect">
            <a:avLst/>
          </a:prstGeom>
        </p:spPr>
      </p:pic>
      <p:pic>
        <p:nvPicPr>
          <p:cNvPr id="6" name="Picture 5">
            <a:extLst>
              <a:ext uri="{FF2B5EF4-FFF2-40B4-BE49-F238E27FC236}">
                <a16:creationId xmlns:a16="http://schemas.microsoft.com/office/drawing/2014/main" id="{39290561-E32E-4365-A71A-6B2ED24B63E9}"/>
              </a:ext>
            </a:extLst>
          </p:cNvPr>
          <p:cNvPicPr>
            <a:picLocks noChangeAspect="1"/>
          </p:cNvPicPr>
          <p:nvPr/>
        </p:nvPicPr>
        <p:blipFill>
          <a:blip r:embed="rId5"/>
          <a:stretch>
            <a:fillRect/>
          </a:stretch>
        </p:blipFill>
        <p:spPr>
          <a:xfrm>
            <a:off x="3852513" y="1264819"/>
            <a:ext cx="3530589" cy="2898153"/>
          </a:xfrm>
          <a:prstGeom prst="rect">
            <a:avLst/>
          </a:prstGeom>
        </p:spPr>
      </p:pic>
      <p:pic>
        <p:nvPicPr>
          <p:cNvPr id="8" name="Picture 7">
            <a:extLst>
              <a:ext uri="{FF2B5EF4-FFF2-40B4-BE49-F238E27FC236}">
                <a16:creationId xmlns:a16="http://schemas.microsoft.com/office/drawing/2014/main" id="{825F4990-C44E-42B2-917A-4771D10D9991}"/>
              </a:ext>
            </a:extLst>
          </p:cNvPr>
          <p:cNvPicPr>
            <a:picLocks noChangeAspect="1"/>
          </p:cNvPicPr>
          <p:nvPr/>
        </p:nvPicPr>
        <p:blipFill>
          <a:blip r:embed="rId6"/>
          <a:stretch>
            <a:fillRect/>
          </a:stretch>
        </p:blipFill>
        <p:spPr>
          <a:xfrm>
            <a:off x="4008361" y="5132693"/>
            <a:ext cx="3562350" cy="1676400"/>
          </a:xfrm>
          <a:prstGeom prst="rect">
            <a:avLst/>
          </a:prstGeom>
        </p:spPr>
      </p:pic>
      <p:pic>
        <p:nvPicPr>
          <p:cNvPr id="9" name="Picture 8">
            <a:extLst>
              <a:ext uri="{FF2B5EF4-FFF2-40B4-BE49-F238E27FC236}">
                <a16:creationId xmlns:a16="http://schemas.microsoft.com/office/drawing/2014/main" id="{FC5516DA-D7EB-40E0-937B-087DBFE873F9}"/>
              </a:ext>
            </a:extLst>
          </p:cNvPr>
          <p:cNvPicPr>
            <a:picLocks noChangeAspect="1"/>
          </p:cNvPicPr>
          <p:nvPr/>
        </p:nvPicPr>
        <p:blipFill>
          <a:blip r:embed="rId7"/>
          <a:stretch>
            <a:fillRect/>
          </a:stretch>
        </p:blipFill>
        <p:spPr>
          <a:xfrm>
            <a:off x="7783005" y="1296182"/>
            <a:ext cx="3534034" cy="2898153"/>
          </a:xfrm>
          <a:prstGeom prst="rect">
            <a:avLst/>
          </a:prstGeom>
        </p:spPr>
      </p:pic>
    </p:spTree>
    <p:extLst>
      <p:ext uri="{BB962C8B-B14F-4D97-AF65-F5344CB8AC3E}">
        <p14:creationId xmlns:p14="http://schemas.microsoft.com/office/powerpoint/2010/main" val="1544300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051414-C252-4C90-A75F-1D366759751C}"/>
              </a:ext>
            </a:extLst>
          </p:cNvPr>
          <p:cNvSpPr>
            <a:spLocks noGrp="1"/>
          </p:cNvSpPr>
          <p:nvPr>
            <p:ph type="title"/>
          </p:nvPr>
        </p:nvSpPr>
        <p:spPr/>
        <p:txBody>
          <a:bodyPr/>
          <a:lstStyle/>
          <a:p>
            <a:r>
              <a:rPr lang="en-US" dirty="0"/>
              <a:t>Summary</a:t>
            </a:r>
            <a:endParaRPr lang="en-NZ" dirty="0"/>
          </a:p>
        </p:txBody>
      </p:sp>
      <p:sp>
        <p:nvSpPr>
          <p:cNvPr id="8" name="Content Placeholder 7">
            <a:extLst>
              <a:ext uri="{FF2B5EF4-FFF2-40B4-BE49-F238E27FC236}">
                <a16:creationId xmlns:a16="http://schemas.microsoft.com/office/drawing/2014/main" id="{9993C7C4-FBD3-4D1A-98CE-9644EB77D480}"/>
              </a:ext>
            </a:extLst>
          </p:cNvPr>
          <p:cNvSpPr>
            <a:spLocks noGrp="1"/>
          </p:cNvSpPr>
          <p:nvPr>
            <p:ph idx="1"/>
          </p:nvPr>
        </p:nvSpPr>
        <p:spPr/>
        <p:txBody>
          <a:bodyPr/>
          <a:lstStyle/>
          <a:p>
            <a:pPr marL="0" indent="0">
              <a:buNone/>
            </a:pPr>
            <a:r>
              <a:rPr lang="en-US" dirty="0">
                <a:solidFill>
                  <a:srgbClr val="FF0000"/>
                </a:solidFill>
              </a:rPr>
              <a:t>Naïve Bayes Model provides the best results</a:t>
            </a:r>
          </a:p>
          <a:p>
            <a:pPr marL="0" indent="0">
              <a:buNone/>
            </a:pPr>
            <a:r>
              <a:rPr lang="en-US" dirty="0"/>
              <a:t>with accuracy of 0.88 with 4 features</a:t>
            </a:r>
          </a:p>
          <a:p>
            <a:pPr marL="0" indent="0">
              <a:buNone/>
            </a:pPr>
            <a:endParaRPr lang="en-US" dirty="0"/>
          </a:p>
          <a:p>
            <a:pPr marL="0" indent="0">
              <a:buNone/>
            </a:pPr>
            <a:r>
              <a:rPr lang="en-US" sz="2000" dirty="0"/>
              <a:t>Since we can target the targeted audience with 88% accurately segmented customers;</a:t>
            </a:r>
          </a:p>
          <a:p>
            <a:pPr marL="0" indent="0">
              <a:buNone/>
            </a:pPr>
            <a:r>
              <a:rPr lang="en-US" sz="2000" dirty="0"/>
              <a:t>The proposed model will help:</a:t>
            </a:r>
          </a:p>
          <a:p>
            <a:pPr marL="0" indent="0">
              <a:buNone/>
            </a:pPr>
            <a:endParaRPr lang="en-US" sz="2000" dirty="0"/>
          </a:p>
          <a:p>
            <a:r>
              <a:rPr lang="en-US" sz="2000" dirty="0"/>
              <a:t>Improves customer experience and satisfaction</a:t>
            </a:r>
          </a:p>
          <a:p>
            <a:r>
              <a:rPr lang="en-US" sz="2000" dirty="0"/>
              <a:t>Increase turnover</a:t>
            </a:r>
          </a:p>
          <a:p>
            <a:r>
              <a:rPr lang="en-US" sz="2000" dirty="0"/>
              <a:t>Stakeholder can get high ROI</a:t>
            </a:r>
          </a:p>
          <a:p>
            <a:r>
              <a:rPr lang="en-US" sz="2000" dirty="0"/>
              <a:t>Can invest with confidence in Marketing</a:t>
            </a:r>
          </a:p>
          <a:p>
            <a:pPr marL="0" indent="0">
              <a:buNone/>
            </a:pPr>
            <a:endParaRPr lang="en-US" dirty="0"/>
          </a:p>
        </p:txBody>
      </p:sp>
    </p:spTree>
    <p:extLst>
      <p:ext uri="{BB962C8B-B14F-4D97-AF65-F5344CB8AC3E}">
        <p14:creationId xmlns:p14="http://schemas.microsoft.com/office/powerpoint/2010/main" val="2999056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DDDE-D5D2-40B9-B07F-1B70D2E15BFB}"/>
              </a:ext>
            </a:extLst>
          </p:cNvPr>
          <p:cNvSpPr>
            <a:spLocks noGrp="1"/>
          </p:cNvSpPr>
          <p:nvPr>
            <p:ph type="title"/>
          </p:nvPr>
        </p:nvSpPr>
        <p:spPr/>
        <p:txBody>
          <a:bodyPr/>
          <a:lstStyle/>
          <a:p>
            <a:r>
              <a:rPr lang="en-US" dirty="0"/>
              <a:t>References</a:t>
            </a:r>
            <a:endParaRPr lang="en-NZ" dirty="0"/>
          </a:p>
        </p:txBody>
      </p:sp>
      <p:sp>
        <p:nvSpPr>
          <p:cNvPr id="3" name="Content Placeholder 2">
            <a:extLst>
              <a:ext uri="{FF2B5EF4-FFF2-40B4-BE49-F238E27FC236}">
                <a16:creationId xmlns:a16="http://schemas.microsoft.com/office/drawing/2014/main" id="{FD86C21A-BF11-4ED6-9CD3-3ECF6C8AA9D7}"/>
              </a:ext>
            </a:extLst>
          </p:cNvPr>
          <p:cNvSpPr>
            <a:spLocks noGrp="1"/>
          </p:cNvSpPr>
          <p:nvPr>
            <p:ph idx="1"/>
          </p:nvPr>
        </p:nvSpPr>
        <p:spPr/>
        <p:txBody>
          <a:bodyPr/>
          <a:lstStyle/>
          <a:p>
            <a:r>
              <a:rPr lang="en-US" sz="2000" dirty="0">
                <a:solidFill>
                  <a:srgbClr val="002060"/>
                </a:solidFill>
                <a:hlinkClick r:id="rId2">
                  <a:extLst>
                    <a:ext uri="{A12FA001-AC4F-418D-AE19-62706E023703}">
                      <ahyp:hlinkClr xmlns:ahyp="http://schemas.microsoft.com/office/drawing/2018/hyperlinkcolor" val="tx"/>
                    </a:ext>
                  </a:extLst>
                </a:hlinkClick>
              </a:rPr>
              <a:t>https://www.kaggle.com/datasets/whenamancodes/customer-personality-analysis</a:t>
            </a:r>
            <a:endParaRPr lang="en-US" sz="2000" dirty="0">
              <a:solidFill>
                <a:srgbClr val="002060"/>
              </a:solidFill>
            </a:endParaRPr>
          </a:p>
          <a:p>
            <a:endParaRPr lang="en-US" sz="2000" dirty="0">
              <a:solidFill>
                <a:srgbClr val="002060"/>
              </a:solidFill>
            </a:endParaRPr>
          </a:p>
          <a:p>
            <a:r>
              <a:rPr lang="en-NZ" sz="2000" dirty="0">
                <a:solidFill>
                  <a:srgbClr val="002060"/>
                </a:solidFill>
                <a:hlinkClick r:id="rId3">
                  <a:extLst>
                    <a:ext uri="{A12FA001-AC4F-418D-AE19-62706E023703}">
                      <ahyp:hlinkClr xmlns:ahyp="http://schemas.microsoft.com/office/drawing/2018/hyperlinkcolor" val="tx"/>
                    </a:ext>
                  </a:extLst>
                </a:hlinkClick>
              </a:rPr>
              <a:t>https://www.kaggle.com/code/mauricioasperti/automobile-customer-segmentation-classification</a:t>
            </a:r>
          </a:p>
          <a:p>
            <a:endParaRPr lang="en-NZ" sz="2000" dirty="0">
              <a:solidFill>
                <a:srgbClr val="002060"/>
              </a:solidFill>
              <a:hlinkClick r:id="rId3">
                <a:extLst>
                  <a:ext uri="{A12FA001-AC4F-418D-AE19-62706E023703}">
                    <ahyp:hlinkClr xmlns:ahyp="http://schemas.microsoft.com/office/drawing/2018/hyperlinkcolor" val="tx"/>
                  </a:ext>
                </a:extLst>
              </a:hlinkClick>
            </a:endParaRPr>
          </a:p>
          <a:p>
            <a:r>
              <a:rPr lang="en-NZ" sz="2000" dirty="0">
                <a:solidFill>
                  <a:srgbClr val="002060"/>
                </a:solidFill>
                <a:hlinkClick r:id="rId3">
                  <a:extLst>
                    <a:ext uri="{A12FA001-AC4F-418D-AE19-62706E023703}">
                      <ahyp:hlinkClr xmlns:ahyp="http://schemas.microsoft.com/office/drawing/2018/hyperlinkcolor" val="tx"/>
                    </a:ext>
                  </a:extLst>
                </a:hlinkClick>
              </a:rPr>
              <a:t>https://www.synx.com.au/blog/what-percentage-of-revenue-should-you-spend-on-marketing</a:t>
            </a:r>
            <a:endParaRPr lang="en-NZ" sz="2000" dirty="0">
              <a:solidFill>
                <a:srgbClr val="002060"/>
              </a:solidFill>
            </a:endParaRPr>
          </a:p>
          <a:p>
            <a:endParaRPr lang="en-US" dirty="0"/>
          </a:p>
          <a:p>
            <a:pPr marL="0" indent="0">
              <a:buNone/>
            </a:pPr>
            <a:endParaRPr lang="en-NZ" dirty="0"/>
          </a:p>
        </p:txBody>
      </p:sp>
    </p:spTree>
    <p:extLst>
      <p:ext uri="{BB962C8B-B14F-4D97-AF65-F5344CB8AC3E}">
        <p14:creationId xmlns:p14="http://schemas.microsoft.com/office/powerpoint/2010/main" val="251650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C2D0B4B-12D9-494D-9428-29BBADFD2763}"/>
              </a:ext>
            </a:extLst>
          </p:cNvPr>
          <p:cNvSpPr>
            <a:spLocks noGrp="1"/>
          </p:cNvSpPr>
          <p:nvPr>
            <p:ph type="title"/>
          </p:nvPr>
        </p:nvSpPr>
        <p:spPr/>
        <p:txBody>
          <a:bodyPr/>
          <a:lstStyle/>
          <a:p>
            <a:r>
              <a:rPr lang="en-US" dirty="0"/>
              <a:t>Thank you</a:t>
            </a:r>
            <a:endParaRPr lang="en-NZ" dirty="0"/>
          </a:p>
        </p:txBody>
      </p:sp>
      <p:sp>
        <p:nvSpPr>
          <p:cNvPr id="9" name="TextBox 8">
            <a:extLst>
              <a:ext uri="{FF2B5EF4-FFF2-40B4-BE49-F238E27FC236}">
                <a16:creationId xmlns:a16="http://schemas.microsoft.com/office/drawing/2014/main" id="{AEABDA13-6B37-4484-98E9-7D3B27D6C6AB}"/>
              </a:ext>
            </a:extLst>
          </p:cNvPr>
          <p:cNvSpPr txBox="1"/>
          <p:nvPr/>
        </p:nvSpPr>
        <p:spPr>
          <a:xfrm>
            <a:off x="1686187" y="3187817"/>
            <a:ext cx="7154523" cy="1015663"/>
          </a:xfrm>
          <a:prstGeom prst="rect">
            <a:avLst/>
          </a:prstGeom>
          <a:noFill/>
        </p:spPr>
        <p:txBody>
          <a:bodyPr wrap="none" rtlCol="0">
            <a:spAutoFit/>
          </a:bodyPr>
          <a:lstStyle/>
          <a:p>
            <a:r>
              <a:rPr lang="en-US" sz="6000" dirty="0"/>
              <a:t>End of Presentation</a:t>
            </a:r>
            <a:endParaRPr lang="en-NZ" sz="6000" dirty="0"/>
          </a:p>
        </p:txBody>
      </p:sp>
    </p:spTree>
    <p:extLst>
      <p:ext uri="{BB962C8B-B14F-4D97-AF65-F5344CB8AC3E}">
        <p14:creationId xmlns:p14="http://schemas.microsoft.com/office/powerpoint/2010/main" val="1108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7FD434-0149-4265-A5CF-ADD3BF5F5329}"/>
              </a:ext>
            </a:extLst>
          </p:cNvPr>
          <p:cNvSpPr>
            <a:spLocks noGrp="1"/>
          </p:cNvSpPr>
          <p:nvPr>
            <p:ph type="title"/>
          </p:nvPr>
        </p:nvSpPr>
        <p:spPr>
          <a:xfrm>
            <a:off x="680354" y="197121"/>
            <a:ext cx="10711545" cy="1325563"/>
          </a:xfrm>
        </p:spPr>
        <p:txBody>
          <a:bodyPr/>
          <a:lstStyle/>
          <a:p>
            <a:r>
              <a:rPr lang="en-US" dirty="0"/>
              <a:t>Problem Statement</a:t>
            </a:r>
            <a:endParaRPr lang="en-NZ" dirty="0"/>
          </a:p>
        </p:txBody>
      </p:sp>
      <p:sp>
        <p:nvSpPr>
          <p:cNvPr id="5" name="Content Placeholder 4">
            <a:extLst>
              <a:ext uri="{FF2B5EF4-FFF2-40B4-BE49-F238E27FC236}">
                <a16:creationId xmlns:a16="http://schemas.microsoft.com/office/drawing/2014/main" id="{A668FC63-9CF8-42C3-8993-04D761CE84B2}"/>
              </a:ext>
            </a:extLst>
          </p:cNvPr>
          <p:cNvSpPr>
            <a:spLocks noGrp="1"/>
          </p:cNvSpPr>
          <p:nvPr>
            <p:ph idx="1"/>
          </p:nvPr>
        </p:nvSpPr>
        <p:spPr>
          <a:xfrm>
            <a:off x="680354" y="1786436"/>
            <a:ext cx="7708637" cy="3306069"/>
          </a:xfrm>
        </p:spPr>
        <p:txBody>
          <a:bodyPr>
            <a:normAutofit fontScale="92500" lnSpcReduction="10000"/>
          </a:bodyPr>
          <a:lstStyle/>
          <a:p>
            <a:r>
              <a:rPr lang="en-US" sz="1400" dirty="0"/>
              <a:t>Requirement of a retail company - to segment the customers based on the total amount they spent so the company can market particular products based on the customer's expenditure level to maximize the sales and ROI(Return on Investment)</a:t>
            </a:r>
          </a:p>
          <a:p>
            <a:pPr marL="0" indent="0">
              <a:buNone/>
            </a:pPr>
            <a:endParaRPr lang="en-US" sz="3000" b="1" dirty="0">
              <a:solidFill>
                <a:srgbClr val="ED1C24"/>
              </a:solidFill>
              <a:latin typeface="Century Gothic"/>
              <a:ea typeface="+mj-ea"/>
              <a:cs typeface="+mj-cs"/>
            </a:endParaRPr>
          </a:p>
          <a:p>
            <a:pPr marL="0" indent="0">
              <a:buNone/>
            </a:pPr>
            <a:r>
              <a:rPr lang="en-US" sz="3000" b="1" dirty="0">
                <a:solidFill>
                  <a:srgbClr val="ED1C24"/>
                </a:solidFill>
                <a:latin typeface="Century Gothic"/>
                <a:ea typeface="+mj-ea"/>
                <a:cs typeface="+mj-cs"/>
              </a:rPr>
              <a:t>Why?</a:t>
            </a:r>
            <a:endParaRPr lang="en-US" sz="1400" dirty="0"/>
          </a:p>
          <a:p>
            <a:pPr marL="0" indent="0">
              <a:buNone/>
            </a:pPr>
            <a:endParaRPr lang="en-US" sz="1400" dirty="0"/>
          </a:p>
          <a:p>
            <a:r>
              <a:rPr lang="en-US" sz="1400" dirty="0"/>
              <a:t>Customer personality analysis helps a business to modify its product based on its target customers from different types of customer segments. For example, instead of spending money to market a new product to every customer in the company’s database, a company can analyze which customer segment is most likely to buy the product and then market the product only on that particular segment.</a:t>
            </a:r>
          </a:p>
          <a:p>
            <a:r>
              <a:rPr lang="en-US" sz="1400" dirty="0"/>
              <a:t>Marketing is crucial for your company’s success – you have to spend money to make money. If you’re not marketing your business, you’re not making progress</a:t>
            </a:r>
          </a:p>
          <a:p>
            <a:endParaRPr lang="en-US" sz="1400" dirty="0"/>
          </a:p>
          <a:p>
            <a:endParaRPr lang="en-NZ" sz="1400" dirty="0"/>
          </a:p>
        </p:txBody>
      </p:sp>
      <p:cxnSp>
        <p:nvCxnSpPr>
          <p:cNvPr id="9" name="Straight Connector 8">
            <a:extLst>
              <a:ext uri="{FF2B5EF4-FFF2-40B4-BE49-F238E27FC236}">
                <a16:creationId xmlns:a16="http://schemas.microsoft.com/office/drawing/2014/main" id="{F98560AF-0F13-412C-9418-EE2D4060867B}"/>
              </a:ext>
            </a:extLst>
          </p:cNvPr>
          <p:cNvCxnSpPr/>
          <p:nvPr/>
        </p:nvCxnSpPr>
        <p:spPr>
          <a:xfrm>
            <a:off x="787583" y="1182848"/>
            <a:ext cx="1071154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CFB6778-714C-4285-87D9-3FA4CF278CA1}"/>
              </a:ext>
            </a:extLst>
          </p:cNvPr>
          <p:cNvCxnSpPr>
            <a:cxnSpLocks/>
          </p:cNvCxnSpPr>
          <p:nvPr/>
        </p:nvCxnSpPr>
        <p:spPr>
          <a:xfrm>
            <a:off x="787583" y="3429000"/>
            <a:ext cx="923772"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797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1EF837-07BD-46FA-9BFA-CA6607FC94DB}"/>
              </a:ext>
            </a:extLst>
          </p:cNvPr>
          <p:cNvSpPr>
            <a:spLocks noGrp="1"/>
          </p:cNvSpPr>
          <p:nvPr>
            <p:ph type="title"/>
          </p:nvPr>
        </p:nvSpPr>
        <p:spPr/>
        <p:txBody>
          <a:bodyPr/>
          <a:lstStyle/>
          <a:p>
            <a:r>
              <a:rPr lang="en-US" dirty="0"/>
              <a:t>Market Study</a:t>
            </a:r>
            <a:endParaRPr lang="en-NZ" dirty="0"/>
          </a:p>
        </p:txBody>
      </p:sp>
      <p:sp>
        <p:nvSpPr>
          <p:cNvPr id="7" name="Content Placeholder 6">
            <a:extLst>
              <a:ext uri="{FF2B5EF4-FFF2-40B4-BE49-F238E27FC236}">
                <a16:creationId xmlns:a16="http://schemas.microsoft.com/office/drawing/2014/main" id="{3AE38D59-3C1E-4562-BA68-6E7D49A14D42}"/>
              </a:ext>
            </a:extLst>
          </p:cNvPr>
          <p:cNvSpPr>
            <a:spLocks noGrp="1"/>
          </p:cNvSpPr>
          <p:nvPr>
            <p:ph idx="1"/>
          </p:nvPr>
        </p:nvSpPr>
        <p:spPr/>
        <p:txBody>
          <a:bodyPr>
            <a:normAutofit/>
          </a:bodyPr>
          <a:lstStyle/>
          <a:p>
            <a:r>
              <a:rPr lang="en-US" sz="1600" dirty="0"/>
              <a:t>According to the U.S. Small Business Administration, small businesses generally want to spend between 7-8% of their revenue on marketing</a:t>
            </a:r>
          </a:p>
          <a:p>
            <a:r>
              <a:rPr lang="en-US" sz="1600" dirty="0"/>
              <a:t>Deloitte found that both B2B product and B2C service industries spend around 10% of their budget on marketing</a:t>
            </a:r>
          </a:p>
          <a:p>
            <a:r>
              <a:rPr lang="en-US" sz="1600" dirty="0"/>
              <a:t>In comparison, B2C product and B2B service industries spent as much as 15-18% on their marketing.</a:t>
            </a:r>
          </a:p>
          <a:p>
            <a:endParaRPr lang="en-US" sz="1600" dirty="0"/>
          </a:p>
          <a:p>
            <a:pPr marL="0" indent="0">
              <a:buNone/>
            </a:pPr>
            <a:r>
              <a:rPr lang="en-US" sz="2000" b="1" dirty="0">
                <a:solidFill>
                  <a:srgbClr val="FF0000"/>
                </a:solidFill>
              </a:rPr>
              <a:t>Return on Investment (ROI)</a:t>
            </a:r>
          </a:p>
          <a:p>
            <a:r>
              <a:rPr lang="en-US" sz="1600" dirty="0"/>
              <a:t>A good marketing ROI is 5:1 — or $5 for every $1 spent.</a:t>
            </a:r>
          </a:p>
          <a:p>
            <a:r>
              <a:rPr lang="en-US" sz="1600" dirty="0"/>
              <a:t>An outstanding ROI is 10:1, where you get $10 for every $1 spent.</a:t>
            </a:r>
          </a:p>
        </p:txBody>
      </p:sp>
    </p:spTree>
    <p:extLst>
      <p:ext uri="{BB962C8B-B14F-4D97-AF65-F5344CB8AC3E}">
        <p14:creationId xmlns:p14="http://schemas.microsoft.com/office/powerpoint/2010/main" val="858389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A5AC-B286-4927-A556-E62F15F9785E}"/>
              </a:ext>
            </a:extLst>
          </p:cNvPr>
          <p:cNvSpPr>
            <a:spLocks noGrp="1"/>
          </p:cNvSpPr>
          <p:nvPr>
            <p:ph type="title"/>
          </p:nvPr>
        </p:nvSpPr>
        <p:spPr/>
        <p:txBody>
          <a:bodyPr/>
          <a:lstStyle/>
          <a:p>
            <a:r>
              <a:rPr lang="en-US" dirty="0"/>
              <a:t>Project Structure</a:t>
            </a:r>
            <a:endParaRPr lang="ru-RU" dirty="0"/>
          </a:p>
        </p:txBody>
      </p:sp>
      <p:graphicFrame>
        <p:nvGraphicFramePr>
          <p:cNvPr id="4" name="Content Placeholder 6" descr="SmartArt Process diagram">
            <a:extLst>
              <a:ext uri="{FF2B5EF4-FFF2-40B4-BE49-F238E27FC236}">
                <a16:creationId xmlns:a16="http://schemas.microsoft.com/office/drawing/2014/main" id="{3F3F2756-2E70-4E81-9B93-4AC1BABBED19}"/>
              </a:ext>
            </a:extLst>
          </p:cNvPr>
          <p:cNvGraphicFramePr>
            <a:graphicFrameLocks noGrp="1"/>
          </p:cNvGraphicFramePr>
          <p:nvPr>
            <p:ph idx="1"/>
            <p:extLst>
              <p:ext uri="{D42A27DB-BD31-4B8C-83A1-F6EECF244321}">
                <p14:modId xmlns:p14="http://schemas.microsoft.com/office/powerpoint/2010/main" val="2409232741"/>
              </p:ext>
            </p:extLst>
          </p:nvPr>
        </p:nvGraphicFramePr>
        <p:xfrm>
          <a:off x="390481" y="768988"/>
          <a:ext cx="10710862" cy="4522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116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B3A7-A630-4438-8FF0-F52F9C3EEB0D}"/>
              </a:ext>
            </a:extLst>
          </p:cNvPr>
          <p:cNvSpPr>
            <a:spLocks noGrp="1"/>
          </p:cNvSpPr>
          <p:nvPr>
            <p:ph type="title"/>
          </p:nvPr>
        </p:nvSpPr>
        <p:spPr>
          <a:xfrm>
            <a:off x="680354" y="197121"/>
            <a:ext cx="10711545" cy="1325563"/>
          </a:xfrm>
        </p:spPr>
        <p:txBody>
          <a:bodyPr/>
          <a:lstStyle/>
          <a:p>
            <a:r>
              <a:rPr lang="en-US" dirty="0"/>
              <a:t>Dataset Details:</a:t>
            </a:r>
            <a:endParaRPr lang="en-NZ" dirty="0"/>
          </a:p>
        </p:txBody>
      </p:sp>
      <p:graphicFrame>
        <p:nvGraphicFramePr>
          <p:cNvPr id="6" name="Table 5">
            <a:extLst>
              <a:ext uri="{FF2B5EF4-FFF2-40B4-BE49-F238E27FC236}">
                <a16:creationId xmlns:a16="http://schemas.microsoft.com/office/drawing/2014/main" id="{8F029600-5766-4DDB-940A-3EA5946E40F9}"/>
              </a:ext>
            </a:extLst>
          </p:cNvPr>
          <p:cNvGraphicFramePr>
            <a:graphicFrameLocks noGrp="1"/>
          </p:cNvGraphicFramePr>
          <p:nvPr>
            <p:extLst>
              <p:ext uri="{D42A27DB-BD31-4B8C-83A1-F6EECF244321}">
                <p14:modId xmlns:p14="http://schemas.microsoft.com/office/powerpoint/2010/main" val="3362214145"/>
              </p:ext>
            </p:extLst>
          </p:nvPr>
        </p:nvGraphicFramePr>
        <p:xfrm>
          <a:off x="680354" y="1920659"/>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07956294"/>
                    </a:ext>
                  </a:extLst>
                </a:gridCol>
                <a:gridCol w="4064000">
                  <a:extLst>
                    <a:ext uri="{9D8B030D-6E8A-4147-A177-3AD203B41FA5}">
                      <a16:colId xmlns:a16="http://schemas.microsoft.com/office/drawing/2014/main" val="2325034797"/>
                    </a:ext>
                  </a:extLst>
                </a:gridCol>
              </a:tblGrid>
              <a:tr h="370840">
                <a:tc>
                  <a:txBody>
                    <a:bodyPr/>
                    <a:lstStyle/>
                    <a:p>
                      <a:r>
                        <a:rPr lang="en-US" sz="1800" dirty="0"/>
                        <a:t>Dataset </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From Kaggle</a:t>
                      </a:r>
                    </a:p>
                  </a:txBody>
                  <a:tcPr/>
                </a:tc>
                <a:extLst>
                  <a:ext uri="{0D108BD9-81ED-4DB2-BD59-A6C34878D82A}">
                    <a16:rowId xmlns:a16="http://schemas.microsoft.com/office/drawing/2014/main" val="2744389951"/>
                  </a:ext>
                </a:extLst>
              </a:tr>
              <a:tr h="370840">
                <a:tc>
                  <a:txBody>
                    <a:bodyPr/>
                    <a:lstStyle/>
                    <a:p>
                      <a:r>
                        <a:rPr lang="en-US" sz="1800" dirty="0"/>
                        <a:t>Features</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29</a:t>
                      </a:r>
                    </a:p>
                  </a:txBody>
                  <a:tcPr/>
                </a:tc>
                <a:extLst>
                  <a:ext uri="{0D108BD9-81ED-4DB2-BD59-A6C34878D82A}">
                    <a16:rowId xmlns:a16="http://schemas.microsoft.com/office/drawing/2014/main" val="864116986"/>
                  </a:ext>
                </a:extLst>
              </a:tr>
              <a:tr h="370840">
                <a:tc>
                  <a:txBody>
                    <a:bodyPr/>
                    <a:lstStyle/>
                    <a:p>
                      <a:r>
                        <a:rPr lang="en-US" sz="1800" dirty="0"/>
                        <a:t>Observations</a:t>
                      </a:r>
                      <a:endParaRPr lang="en-NZ" dirty="0"/>
                    </a:p>
                  </a:txBody>
                  <a:tcPr/>
                </a:tc>
                <a:tc>
                  <a:txBody>
                    <a:bodyPr/>
                    <a:lstStyle/>
                    <a:p>
                      <a:r>
                        <a:rPr lang="en-US" dirty="0"/>
                        <a:t>2240</a:t>
                      </a:r>
                      <a:endParaRPr lang="en-NZ" dirty="0"/>
                    </a:p>
                  </a:txBody>
                  <a:tcPr/>
                </a:tc>
                <a:extLst>
                  <a:ext uri="{0D108BD9-81ED-4DB2-BD59-A6C34878D82A}">
                    <a16:rowId xmlns:a16="http://schemas.microsoft.com/office/drawing/2014/main" val="33747085"/>
                  </a:ext>
                </a:extLst>
              </a:tr>
              <a:tr h="370840">
                <a:tc>
                  <a:txBody>
                    <a:bodyPr/>
                    <a:lstStyle/>
                    <a:p>
                      <a:r>
                        <a:rPr lang="en-US" sz="1800" dirty="0"/>
                        <a:t>Data types</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float64(1), int64(25), object(3)</a:t>
                      </a:r>
                    </a:p>
                  </a:txBody>
                  <a:tcPr/>
                </a:tc>
                <a:extLst>
                  <a:ext uri="{0D108BD9-81ED-4DB2-BD59-A6C34878D82A}">
                    <a16:rowId xmlns:a16="http://schemas.microsoft.com/office/drawing/2014/main" val="1146473534"/>
                  </a:ext>
                </a:extLst>
              </a:tr>
              <a:tr h="370840">
                <a:tc>
                  <a:txBody>
                    <a:bodyPr/>
                    <a:lstStyle/>
                    <a:p>
                      <a:r>
                        <a:rPr lang="en-US" altLang="en-US" sz="1800" dirty="0">
                          <a:latin typeface="Roboto Mono"/>
                        </a:rPr>
                        <a:t>Numerical Features</a:t>
                      </a:r>
                      <a:endParaRPr lang="en-NZ" dirty="0"/>
                    </a:p>
                  </a:txBody>
                  <a:tcPr/>
                </a:tc>
                <a:tc>
                  <a:txBody>
                    <a:bodyPr/>
                    <a:lstStyle/>
                    <a:p>
                      <a:r>
                        <a:rPr lang="en-US" dirty="0"/>
                        <a:t>26</a:t>
                      </a:r>
                      <a:endParaRPr lang="en-NZ" dirty="0"/>
                    </a:p>
                  </a:txBody>
                  <a:tcPr/>
                </a:tc>
                <a:extLst>
                  <a:ext uri="{0D108BD9-81ED-4DB2-BD59-A6C34878D82A}">
                    <a16:rowId xmlns:a16="http://schemas.microsoft.com/office/drawing/2014/main" val="964984282"/>
                  </a:ext>
                </a:extLst>
              </a:tr>
              <a:tr h="370840">
                <a:tc>
                  <a:txBody>
                    <a:bodyPr/>
                    <a:lstStyle/>
                    <a:p>
                      <a:r>
                        <a:rPr lang="en-US" altLang="en-US" sz="1800" dirty="0">
                          <a:latin typeface="Roboto Mono"/>
                        </a:rPr>
                        <a:t>Discrete features</a:t>
                      </a:r>
                      <a:endParaRPr lang="en-NZ" dirty="0"/>
                    </a:p>
                  </a:txBody>
                  <a:tcPr/>
                </a:tc>
                <a:tc>
                  <a:txBody>
                    <a:bodyPr/>
                    <a:lstStyle/>
                    <a:p>
                      <a:r>
                        <a:rPr lang="en-US" dirty="0"/>
                        <a:t>16</a:t>
                      </a:r>
                      <a:endParaRPr lang="en-NZ" dirty="0"/>
                    </a:p>
                  </a:txBody>
                  <a:tcPr/>
                </a:tc>
                <a:extLst>
                  <a:ext uri="{0D108BD9-81ED-4DB2-BD59-A6C34878D82A}">
                    <a16:rowId xmlns:a16="http://schemas.microsoft.com/office/drawing/2014/main" val="3693778354"/>
                  </a:ext>
                </a:extLst>
              </a:tr>
              <a:tr h="370840">
                <a:tc>
                  <a:txBody>
                    <a:bodyPr/>
                    <a:lstStyle/>
                    <a:p>
                      <a:r>
                        <a:rPr lang="en-US" altLang="en-US" sz="1800" dirty="0">
                          <a:latin typeface="Roboto Mono"/>
                        </a:rPr>
                        <a:t>Continuous features</a:t>
                      </a:r>
                      <a:endParaRPr lang="en-NZ" dirty="0"/>
                    </a:p>
                  </a:txBody>
                  <a:tcPr/>
                </a:tc>
                <a:tc>
                  <a:txBody>
                    <a:bodyPr/>
                    <a:lstStyle/>
                    <a:p>
                      <a:r>
                        <a:rPr lang="en-US" dirty="0"/>
                        <a:t>10</a:t>
                      </a:r>
                      <a:endParaRPr lang="en-NZ" dirty="0"/>
                    </a:p>
                  </a:txBody>
                  <a:tcPr/>
                </a:tc>
                <a:extLst>
                  <a:ext uri="{0D108BD9-81ED-4DB2-BD59-A6C34878D82A}">
                    <a16:rowId xmlns:a16="http://schemas.microsoft.com/office/drawing/2014/main" val="3180602510"/>
                  </a:ext>
                </a:extLst>
              </a:tr>
              <a:tr h="370840">
                <a:tc>
                  <a:txBody>
                    <a:bodyPr/>
                    <a:lstStyle/>
                    <a:p>
                      <a:r>
                        <a:rPr lang="en-US" altLang="en-US" sz="1800" dirty="0">
                          <a:latin typeface="Roboto Mono"/>
                        </a:rPr>
                        <a:t>Categorical features</a:t>
                      </a:r>
                      <a:endParaRPr lang="en-NZ" dirty="0"/>
                    </a:p>
                  </a:txBody>
                  <a:tcPr/>
                </a:tc>
                <a:tc>
                  <a:txBody>
                    <a:bodyPr/>
                    <a:lstStyle/>
                    <a:p>
                      <a:r>
                        <a:rPr lang="en-US" dirty="0"/>
                        <a:t>3</a:t>
                      </a:r>
                      <a:endParaRPr lang="en-NZ" dirty="0"/>
                    </a:p>
                  </a:txBody>
                  <a:tcPr/>
                </a:tc>
                <a:extLst>
                  <a:ext uri="{0D108BD9-81ED-4DB2-BD59-A6C34878D82A}">
                    <a16:rowId xmlns:a16="http://schemas.microsoft.com/office/drawing/2014/main" val="18537496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latin typeface="Roboto Mono"/>
                        </a:rPr>
                        <a:t>Binary Categorical features</a:t>
                      </a:r>
                      <a:endParaRPr lang="en-NZ" dirty="0"/>
                    </a:p>
                  </a:txBody>
                  <a:tcPr/>
                </a:tc>
                <a:tc>
                  <a:txBody>
                    <a:bodyPr/>
                    <a:lstStyle/>
                    <a:p>
                      <a:r>
                        <a:rPr lang="en-US" dirty="0"/>
                        <a:t>0</a:t>
                      </a:r>
                      <a:endParaRPr lang="en-NZ" dirty="0"/>
                    </a:p>
                  </a:txBody>
                  <a:tcPr/>
                </a:tc>
                <a:extLst>
                  <a:ext uri="{0D108BD9-81ED-4DB2-BD59-A6C34878D82A}">
                    <a16:rowId xmlns:a16="http://schemas.microsoft.com/office/drawing/2014/main" val="3706734726"/>
                  </a:ext>
                </a:extLst>
              </a:tr>
            </a:tbl>
          </a:graphicData>
        </a:graphic>
      </p:graphicFrame>
      <p:sp>
        <p:nvSpPr>
          <p:cNvPr id="9" name="TextBox 8">
            <a:extLst>
              <a:ext uri="{FF2B5EF4-FFF2-40B4-BE49-F238E27FC236}">
                <a16:creationId xmlns:a16="http://schemas.microsoft.com/office/drawing/2014/main" id="{2405B066-D3D3-4184-BD8E-E8DE10DE0021}"/>
              </a:ext>
            </a:extLst>
          </p:cNvPr>
          <p:cNvSpPr txBox="1"/>
          <p:nvPr/>
        </p:nvSpPr>
        <p:spPr>
          <a:xfrm>
            <a:off x="680354" y="5656194"/>
            <a:ext cx="9661684" cy="646331"/>
          </a:xfrm>
          <a:prstGeom prst="rect">
            <a:avLst/>
          </a:prstGeom>
          <a:noFill/>
        </p:spPr>
        <p:txBody>
          <a:bodyPr wrap="none" rtlCol="0">
            <a:spAutoFit/>
          </a:bodyPr>
          <a:lstStyle/>
          <a:p>
            <a:r>
              <a:rPr lang="en-US" dirty="0"/>
              <a:t>Reference: </a:t>
            </a:r>
            <a:r>
              <a:rPr lang="en-US" dirty="0">
                <a:solidFill>
                  <a:srgbClr val="002060"/>
                </a:solidFill>
                <a:hlinkClick r:id="rId2">
                  <a:extLst>
                    <a:ext uri="{A12FA001-AC4F-418D-AE19-62706E023703}">
                      <ahyp:hlinkClr xmlns:ahyp="http://schemas.microsoft.com/office/drawing/2018/hyperlinkcolor" val="tx"/>
                    </a:ext>
                  </a:extLst>
                </a:hlinkClick>
              </a:rPr>
              <a:t>https://www.kaggle.com/datasets/whenamancodes/customer-personality-analysis</a:t>
            </a:r>
            <a:endParaRPr lang="en-US" dirty="0">
              <a:solidFill>
                <a:srgbClr val="002060"/>
              </a:solidFill>
            </a:endParaRPr>
          </a:p>
          <a:p>
            <a:endParaRPr lang="en-NZ" dirty="0"/>
          </a:p>
        </p:txBody>
      </p:sp>
    </p:spTree>
    <p:extLst>
      <p:ext uri="{BB962C8B-B14F-4D97-AF65-F5344CB8AC3E}">
        <p14:creationId xmlns:p14="http://schemas.microsoft.com/office/powerpoint/2010/main" val="389598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7EE857F-C211-41EE-B5EE-6D17F7224339}"/>
              </a:ext>
            </a:extLst>
          </p:cNvPr>
          <p:cNvSpPr>
            <a:spLocks noGrp="1"/>
          </p:cNvSpPr>
          <p:nvPr>
            <p:ph type="body" sz="quarter" idx="11"/>
          </p:nvPr>
        </p:nvSpPr>
        <p:spPr>
          <a:xfrm>
            <a:off x="2774503" y="1818312"/>
            <a:ext cx="2138688" cy="4465041"/>
          </a:xfrm>
        </p:spPr>
        <p:txBody>
          <a:bodyPr/>
          <a:lstStyle/>
          <a:p>
            <a:r>
              <a:rPr lang="en-US" sz="1400" dirty="0">
                <a:solidFill>
                  <a:schemeClr val="accent1"/>
                </a:solidFill>
              </a:rPr>
              <a:t>Products</a:t>
            </a:r>
          </a:p>
          <a:p>
            <a:endParaRPr lang="en-US" sz="1400" dirty="0">
              <a:solidFill>
                <a:schemeClr val="accent1"/>
              </a:solidFill>
            </a:endParaRPr>
          </a:p>
          <a:p>
            <a:r>
              <a:rPr lang="en-US" sz="1000" dirty="0" err="1"/>
              <a:t>MntWines</a:t>
            </a:r>
            <a:r>
              <a:rPr lang="en-US" sz="1000" dirty="0"/>
              <a:t>:</a:t>
            </a:r>
            <a:r>
              <a:rPr lang="en-US" sz="1000" b="0" dirty="0"/>
              <a:t> Amount spent on wine in last 2 years</a:t>
            </a:r>
          </a:p>
          <a:p>
            <a:r>
              <a:rPr lang="en-US" sz="1000" dirty="0" err="1"/>
              <a:t>MntFruits</a:t>
            </a:r>
            <a:r>
              <a:rPr lang="en-US" sz="1000" dirty="0"/>
              <a:t>: </a:t>
            </a:r>
            <a:r>
              <a:rPr lang="en-US" sz="1000" b="0" dirty="0"/>
              <a:t>Amount spent on fruits in last 2 years</a:t>
            </a:r>
          </a:p>
          <a:p>
            <a:r>
              <a:rPr lang="en-US" sz="1000" dirty="0" err="1"/>
              <a:t>MntMeatProducts</a:t>
            </a:r>
            <a:r>
              <a:rPr lang="en-US" sz="1000" dirty="0"/>
              <a:t>: </a:t>
            </a:r>
            <a:r>
              <a:rPr lang="en-US" sz="1000" b="0" dirty="0"/>
              <a:t>Amount spent on meat in last 2 years</a:t>
            </a:r>
          </a:p>
          <a:p>
            <a:r>
              <a:rPr lang="en-US" sz="1000" dirty="0" err="1"/>
              <a:t>MntFishProducts</a:t>
            </a:r>
            <a:r>
              <a:rPr lang="en-US" sz="1000" dirty="0"/>
              <a:t>: </a:t>
            </a:r>
            <a:r>
              <a:rPr lang="en-US" sz="1000" b="0" dirty="0"/>
              <a:t>Amount spent on fish in last 2 years</a:t>
            </a:r>
          </a:p>
          <a:p>
            <a:r>
              <a:rPr lang="en-US" sz="1000" dirty="0" err="1"/>
              <a:t>MntSweetProducts</a:t>
            </a:r>
            <a:r>
              <a:rPr lang="en-US" sz="1000" dirty="0"/>
              <a:t>: </a:t>
            </a:r>
            <a:r>
              <a:rPr lang="en-US" sz="1000" b="0" dirty="0"/>
              <a:t>Amount spent on sweets in last 2 years</a:t>
            </a:r>
          </a:p>
          <a:p>
            <a:r>
              <a:rPr lang="en-US" sz="1000" dirty="0" err="1"/>
              <a:t>MntGoldProds</a:t>
            </a:r>
            <a:r>
              <a:rPr lang="en-US" sz="1000" dirty="0"/>
              <a:t>: </a:t>
            </a:r>
            <a:r>
              <a:rPr lang="en-US" sz="1000" b="0" dirty="0"/>
              <a:t>Amount spent on gold in last 2 years</a:t>
            </a:r>
          </a:p>
          <a:p>
            <a:endParaRPr lang="en-NZ" dirty="0"/>
          </a:p>
        </p:txBody>
      </p:sp>
      <p:sp>
        <p:nvSpPr>
          <p:cNvPr id="5" name="Text Placeholder 4">
            <a:extLst>
              <a:ext uri="{FF2B5EF4-FFF2-40B4-BE49-F238E27FC236}">
                <a16:creationId xmlns:a16="http://schemas.microsoft.com/office/drawing/2014/main" id="{EFD45A86-72A5-4599-9388-7A6F36B95F25}"/>
              </a:ext>
            </a:extLst>
          </p:cNvPr>
          <p:cNvSpPr>
            <a:spLocks noGrp="1"/>
          </p:cNvSpPr>
          <p:nvPr>
            <p:ph type="body" sz="quarter" idx="10"/>
          </p:nvPr>
        </p:nvSpPr>
        <p:spPr>
          <a:xfrm>
            <a:off x="528507" y="1818312"/>
            <a:ext cx="2138688" cy="4465041"/>
          </a:xfrm>
        </p:spPr>
        <p:txBody>
          <a:bodyPr>
            <a:normAutofit fontScale="92500" lnSpcReduction="10000"/>
          </a:bodyPr>
          <a:lstStyle/>
          <a:p>
            <a:r>
              <a:rPr lang="en-US" sz="1600" dirty="0">
                <a:solidFill>
                  <a:schemeClr val="accent1"/>
                </a:solidFill>
              </a:rPr>
              <a:t>People</a:t>
            </a:r>
          </a:p>
          <a:p>
            <a:endParaRPr lang="en-US" sz="1600" dirty="0">
              <a:solidFill>
                <a:schemeClr val="accent1"/>
              </a:solidFill>
            </a:endParaRPr>
          </a:p>
          <a:p>
            <a:r>
              <a:rPr lang="en-US" sz="1100" dirty="0"/>
              <a:t>ID: </a:t>
            </a:r>
            <a:r>
              <a:rPr lang="en-US" sz="1100" b="0" dirty="0"/>
              <a:t>Customer's unique identifier</a:t>
            </a:r>
          </a:p>
          <a:p>
            <a:r>
              <a:rPr lang="en-US" sz="1100" dirty="0" err="1"/>
              <a:t>Year_Birth</a:t>
            </a:r>
            <a:r>
              <a:rPr lang="en-US" sz="1100" dirty="0"/>
              <a:t>: </a:t>
            </a:r>
            <a:r>
              <a:rPr lang="en-US" sz="1100" b="0" dirty="0"/>
              <a:t>Customer's birth year</a:t>
            </a:r>
          </a:p>
          <a:p>
            <a:r>
              <a:rPr lang="en-US" sz="1100" dirty="0"/>
              <a:t>Education: </a:t>
            </a:r>
            <a:r>
              <a:rPr lang="en-US" sz="1100" b="0" dirty="0"/>
              <a:t>Customer's education level</a:t>
            </a:r>
          </a:p>
          <a:p>
            <a:r>
              <a:rPr lang="en-US" sz="1100" dirty="0" err="1"/>
              <a:t>Marital_Status</a:t>
            </a:r>
            <a:r>
              <a:rPr lang="en-US" sz="1100" dirty="0"/>
              <a:t>: </a:t>
            </a:r>
            <a:r>
              <a:rPr lang="en-US" sz="1100" b="0" dirty="0"/>
              <a:t>Customer's marital status</a:t>
            </a:r>
          </a:p>
          <a:p>
            <a:r>
              <a:rPr lang="en-US" sz="1100" dirty="0"/>
              <a:t>Income: </a:t>
            </a:r>
            <a:r>
              <a:rPr lang="en-US" sz="1100" b="0" dirty="0"/>
              <a:t>Customer's yearly household income</a:t>
            </a:r>
          </a:p>
          <a:p>
            <a:r>
              <a:rPr lang="en-US" sz="1100" dirty="0" err="1"/>
              <a:t>Kidhome</a:t>
            </a:r>
            <a:r>
              <a:rPr lang="en-US" sz="1100" dirty="0"/>
              <a:t>: </a:t>
            </a:r>
            <a:r>
              <a:rPr lang="en-US" sz="1100" b="0" dirty="0"/>
              <a:t>Number of children in customer's household</a:t>
            </a:r>
          </a:p>
          <a:p>
            <a:r>
              <a:rPr lang="en-US" sz="1100" dirty="0" err="1"/>
              <a:t>Teenhome</a:t>
            </a:r>
            <a:r>
              <a:rPr lang="en-US" sz="1100" dirty="0"/>
              <a:t>: </a:t>
            </a:r>
            <a:r>
              <a:rPr lang="en-US" sz="1100" b="0" dirty="0"/>
              <a:t>Number of teenagers in customer's household</a:t>
            </a:r>
          </a:p>
          <a:p>
            <a:r>
              <a:rPr lang="en-US" sz="1100" dirty="0" err="1"/>
              <a:t>Dt_Customer</a:t>
            </a:r>
            <a:r>
              <a:rPr lang="en-US" sz="1100" dirty="0"/>
              <a:t>: </a:t>
            </a:r>
            <a:r>
              <a:rPr lang="en-US" sz="1100" b="0" dirty="0"/>
              <a:t>Date of customer's enrollment with the company</a:t>
            </a:r>
          </a:p>
          <a:p>
            <a:r>
              <a:rPr lang="en-US" sz="1100" dirty="0"/>
              <a:t>Recency: </a:t>
            </a:r>
            <a:r>
              <a:rPr lang="en-US" sz="1100" b="0" dirty="0"/>
              <a:t>Number of days since customer's last purchase</a:t>
            </a:r>
          </a:p>
          <a:p>
            <a:r>
              <a:rPr lang="en-US" sz="1100" dirty="0"/>
              <a:t>Complain: </a:t>
            </a:r>
            <a:r>
              <a:rPr lang="en-US" sz="1100" b="0" dirty="0"/>
              <a:t>1 if the customer complained in the last 2 years, 0 otherwise</a:t>
            </a:r>
          </a:p>
          <a:p>
            <a:endParaRPr lang="en-NZ" sz="1200" dirty="0">
              <a:latin typeface="+mn-lt"/>
            </a:endParaRPr>
          </a:p>
        </p:txBody>
      </p:sp>
      <p:sp>
        <p:nvSpPr>
          <p:cNvPr id="4" name="Title 3">
            <a:extLst>
              <a:ext uri="{FF2B5EF4-FFF2-40B4-BE49-F238E27FC236}">
                <a16:creationId xmlns:a16="http://schemas.microsoft.com/office/drawing/2014/main" id="{AAAB1EA1-ECCC-42B6-AC5F-7ED8681451FA}"/>
              </a:ext>
            </a:extLst>
          </p:cNvPr>
          <p:cNvSpPr>
            <a:spLocks noGrp="1"/>
          </p:cNvSpPr>
          <p:nvPr>
            <p:ph type="title"/>
          </p:nvPr>
        </p:nvSpPr>
        <p:spPr>
          <a:ln>
            <a:noFill/>
          </a:ln>
        </p:spPr>
        <p:txBody>
          <a:bodyPr/>
          <a:lstStyle/>
          <a:p>
            <a:r>
              <a:rPr lang="en-US" sz="2800" dirty="0"/>
              <a:t>Features &amp; Target</a:t>
            </a:r>
            <a:endParaRPr lang="en-NZ" dirty="0"/>
          </a:p>
        </p:txBody>
      </p:sp>
      <p:sp>
        <p:nvSpPr>
          <p:cNvPr id="7" name="Text Placeholder 6">
            <a:extLst>
              <a:ext uri="{FF2B5EF4-FFF2-40B4-BE49-F238E27FC236}">
                <a16:creationId xmlns:a16="http://schemas.microsoft.com/office/drawing/2014/main" id="{A282A4DE-34E5-4078-AD07-A1B1CF083558}"/>
              </a:ext>
            </a:extLst>
          </p:cNvPr>
          <p:cNvSpPr>
            <a:spLocks noGrp="1"/>
          </p:cNvSpPr>
          <p:nvPr>
            <p:ph type="body" sz="quarter" idx="12"/>
          </p:nvPr>
        </p:nvSpPr>
        <p:spPr>
          <a:xfrm>
            <a:off x="5020499" y="1818311"/>
            <a:ext cx="2138688" cy="4465041"/>
          </a:xfrm>
        </p:spPr>
        <p:txBody>
          <a:bodyPr>
            <a:normAutofit lnSpcReduction="10000"/>
          </a:bodyPr>
          <a:lstStyle/>
          <a:p>
            <a:r>
              <a:rPr lang="en-US" sz="1400" dirty="0">
                <a:solidFill>
                  <a:schemeClr val="accent1"/>
                </a:solidFill>
              </a:rPr>
              <a:t>Promotion</a:t>
            </a:r>
          </a:p>
          <a:p>
            <a:endParaRPr lang="en-US" sz="1400" dirty="0">
              <a:solidFill>
                <a:schemeClr val="accent1"/>
              </a:solidFill>
            </a:endParaRPr>
          </a:p>
          <a:p>
            <a:r>
              <a:rPr lang="en-US" sz="1000" dirty="0" err="1"/>
              <a:t>NumDealsPurchases</a:t>
            </a:r>
            <a:r>
              <a:rPr lang="en-US" sz="1000" dirty="0"/>
              <a:t>: </a:t>
            </a:r>
            <a:r>
              <a:rPr lang="en-US" sz="1000" b="0" dirty="0"/>
              <a:t>Number of purchases made with a discount</a:t>
            </a:r>
          </a:p>
          <a:p>
            <a:r>
              <a:rPr lang="en-US" sz="1000" dirty="0"/>
              <a:t>AcceptedCmp1: </a:t>
            </a:r>
            <a:r>
              <a:rPr lang="en-US" sz="1000" b="0" dirty="0"/>
              <a:t>1 if customer accepted the offer in the 1st campaign, 0 otherwise</a:t>
            </a:r>
          </a:p>
          <a:p>
            <a:r>
              <a:rPr lang="en-US" sz="1000" dirty="0"/>
              <a:t>AcceptedCmp2: </a:t>
            </a:r>
            <a:r>
              <a:rPr lang="en-US" sz="1000" b="0" dirty="0"/>
              <a:t>1 if customer accepted the offer in the 2nd campaign, 0 otherwise</a:t>
            </a:r>
          </a:p>
          <a:p>
            <a:r>
              <a:rPr lang="en-US" sz="1000" dirty="0"/>
              <a:t>AcceptedCmp3: </a:t>
            </a:r>
            <a:r>
              <a:rPr lang="en-US" sz="1000" b="0" dirty="0"/>
              <a:t>1 if customer accepted the offer in the 3rd campaign, 0 otherwise</a:t>
            </a:r>
          </a:p>
          <a:p>
            <a:r>
              <a:rPr lang="en-US" sz="1000" dirty="0"/>
              <a:t>AcceptedCmp4: </a:t>
            </a:r>
            <a:r>
              <a:rPr lang="en-US" sz="1000" b="0" dirty="0"/>
              <a:t>1 if customer accepted the offer in the 4th campaign, 0 otherwise</a:t>
            </a:r>
          </a:p>
          <a:p>
            <a:r>
              <a:rPr lang="en-US" sz="1000" dirty="0"/>
              <a:t>AcceptedCmp5: </a:t>
            </a:r>
            <a:r>
              <a:rPr lang="en-US" sz="1000" b="0" dirty="0"/>
              <a:t>1 if customer accepted the offer in the 5th campaign, 0 otherwise</a:t>
            </a:r>
          </a:p>
          <a:p>
            <a:r>
              <a:rPr lang="en-US" sz="1000" dirty="0"/>
              <a:t>Response: </a:t>
            </a:r>
            <a:r>
              <a:rPr lang="en-US" sz="1000" b="0" dirty="0"/>
              <a:t>1 if customer accepted the offer in the last campaign, 0 otherwise</a:t>
            </a:r>
          </a:p>
          <a:p>
            <a:endParaRPr lang="en-NZ" sz="1100" dirty="0"/>
          </a:p>
        </p:txBody>
      </p:sp>
      <p:sp>
        <p:nvSpPr>
          <p:cNvPr id="10" name="Text Placeholder 5">
            <a:extLst>
              <a:ext uri="{FF2B5EF4-FFF2-40B4-BE49-F238E27FC236}">
                <a16:creationId xmlns:a16="http://schemas.microsoft.com/office/drawing/2014/main" id="{13439FE4-0129-4BFB-AC22-7D93030E9737}"/>
              </a:ext>
            </a:extLst>
          </p:cNvPr>
          <p:cNvSpPr txBox="1">
            <a:spLocks/>
          </p:cNvSpPr>
          <p:nvPr/>
        </p:nvSpPr>
        <p:spPr>
          <a:xfrm>
            <a:off x="7266495" y="1818310"/>
            <a:ext cx="2138688" cy="4465041"/>
          </a:xfrm>
          <a:prstGeom prst="rect">
            <a:avLst/>
          </a:prstGeom>
          <a:solidFill>
            <a:schemeClr val="bg1">
              <a:lumMod val="85000"/>
              <a:alpha val="80000"/>
            </a:schemeClr>
          </a:solidFill>
        </p:spPr>
        <p:txBody>
          <a:bodyPr vert="horz" lIns="288000" tIns="252000" rIns="91440" bIns="45720" rtlCol="0">
            <a:normAutofit/>
          </a:bodyPr>
          <a:lstStyle>
            <a:lvl1pPr marL="0" indent="0" algn="l" defTabSz="914400" rtl="0" eaLnBrk="1" latinLnBrk="0" hangingPunct="1">
              <a:lnSpc>
                <a:spcPct val="90000"/>
              </a:lnSpc>
              <a:spcBef>
                <a:spcPts val="500"/>
              </a:spcBef>
              <a:buFont typeface="Arial" panose="020B0604020202020204" pitchFamily="34" charset="0"/>
              <a:buNone/>
              <a:defRPr sz="1300" b="1" kern="1200">
                <a:solidFill>
                  <a:schemeClr val="tx2"/>
                </a:solidFill>
                <a:latin typeface="+mj-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10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accent1"/>
                </a:solidFill>
              </a:rPr>
              <a:t>Place</a:t>
            </a:r>
          </a:p>
          <a:p>
            <a:endParaRPr lang="en-US" sz="1400" dirty="0">
              <a:solidFill>
                <a:schemeClr val="accent1"/>
              </a:solidFill>
            </a:endParaRPr>
          </a:p>
          <a:p>
            <a:r>
              <a:rPr lang="en-US" sz="1000" dirty="0" err="1"/>
              <a:t>NumWebPurchases</a:t>
            </a:r>
            <a:r>
              <a:rPr lang="en-US" sz="1000" dirty="0"/>
              <a:t>: </a:t>
            </a:r>
            <a:r>
              <a:rPr lang="en-US" sz="1000" b="0" dirty="0"/>
              <a:t>Number of purchases made through the company’s website</a:t>
            </a:r>
          </a:p>
          <a:p>
            <a:r>
              <a:rPr lang="en-US" sz="1000" dirty="0" err="1"/>
              <a:t>NumCatalogPurchases</a:t>
            </a:r>
            <a:r>
              <a:rPr lang="en-US" sz="1000" dirty="0"/>
              <a:t>: </a:t>
            </a:r>
            <a:r>
              <a:rPr lang="en-US" sz="1000" b="0" dirty="0"/>
              <a:t>Number of purchases made using a catalogue</a:t>
            </a:r>
          </a:p>
          <a:p>
            <a:r>
              <a:rPr lang="en-US" sz="1000" dirty="0" err="1"/>
              <a:t>NumStorePurchases</a:t>
            </a:r>
            <a:r>
              <a:rPr lang="en-US" sz="1000" dirty="0"/>
              <a:t>: </a:t>
            </a:r>
            <a:r>
              <a:rPr lang="en-US" sz="1000" b="0" dirty="0"/>
              <a:t>Number of purchases made directly in stores</a:t>
            </a:r>
          </a:p>
          <a:p>
            <a:r>
              <a:rPr lang="en-US" sz="1000" dirty="0" err="1"/>
              <a:t>NumWebVisitsMonth</a:t>
            </a:r>
            <a:r>
              <a:rPr lang="en-US" sz="1000" dirty="0"/>
              <a:t>: </a:t>
            </a:r>
            <a:r>
              <a:rPr lang="en-US" sz="1000" b="0" dirty="0"/>
              <a:t>Number of visits to company’s website in the last month</a:t>
            </a:r>
          </a:p>
        </p:txBody>
      </p:sp>
      <p:sp>
        <p:nvSpPr>
          <p:cNvPr id="11" name="Text Placeholder 6">
            <a:extLst>
              <a:ext uri="{FF2B5EF4-FFF2-40B4-BE49-F238E27FC236}">
                <a16:creationId xmlns:a16="http://schemas.microsoft.com/office/drawing/2014/main" id="{26B85D21-2081-4699-9F71-0AB11B2D0999}"/>
              </a:ext>
            </a:extLst>
          </p:cNvPr>
          <p:cNvSpPr txBox="1">
            <a:spLocks/>
          </p:cNvSpPr>
          <p:nvPr/>
        </p:nvSpPr>
        <p:spPr>
          <a:xfrm>
            <a:off x="9512491" y="1818309"/>
            <a:ext cx="2138688" cy="4465041"/>
          </a:xfrm>
          <a:prstGeom prst="rect">
            <a:avLst/>
          </a:prstGeom>
          <a:solidFill>
            <a:schemeClr val="bg1">
              <a:lumMod val="95000"/>
            </a:schemeClr>
          </a:solidFill>
        </p:spPr>
        <p:txBody>
          <a:bodyPr vert="horz" lIns="288000" tIns="252000" rIns="91440" bIns="45720" rtlCol="0">
            <a:normAutofit/>
          </a:bodyPr>
          <a:lstStyle>
            <a:lvl1pPr marL="0" indent="0" algn="l" defTabSz="914400" rtl="0" eaLnBrk="1" latinLnBrk="0" hangingPunct="1">
              <a:lnSpc>
                <a:spcPct val="90000"/>
              </a:lnSpc>
              <a:spcBef>
                <a:spcPts val="500"/>
              </a:spcBef>
              <a:buFont typeface="Arial" panose="020B0604020202020204" pitchFamily="34" charset="0"/>
              <a:buNone/>
              <a:defRPr sz="1300" b="1" kern="1200">
                <a:solidFill>
                  <a:schemeClr val="tx2"/>
                </a:solidFill>
                <a:latin typeface="+mj-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10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accent1"/>
                </a:solidFill>
              </a:rPr>
              <a:t>Target</a:t>
            </a:r>
          </a:p>
          <a:p>
            <a:endParaRPr lang="en-US" sz="1400" dirty="0">
              <a:solidFill>
                <a:schemeClr val="accent1"/>
              </a:solidFill>
            </a:endParaRPr>
          </a:p>
          <a:p>
            <a:r>
              <a:rPr lang="en-US" sz="1000" b="0" dirty="0"/>
              <a:t>Customer segmentation based on the amount spent into three levels </a:t>
            </a:r>
          </a:p>
          <a:p>
            <a:endParaRPr lang="en-US" sz="1000" b="0" dirty="0"/>
          </a:p>
          <a:p>
            <a:pPr marL="171450" indent="-171450">
              <a:buFont typeface="Arial" panose="020B0604020202020204" pitchFamily="34" charset="0"/>
              <a:buChar char="•"/>
            </a:pPr>
            <a:r>
              <a:rPr lang="en-US" sz="1000" b="0" dirty="0"/>
              <a:t>Low</a:t>
            </a:r>
          </a:p>
          <a:p>
            <a:pPr marL="171450" indent="-171450">
              <a:buFont typeface="Arial" panose="020B0604020202020204" pitchFamily="34" charset="0"/>
              <a:buChar char="•"/>
            </a:pPr>
            <a:r>
              <a:rPr lang="en-US" sz="1000" b="0" dirty="0"/>
              <a:t>Med</a:t>
            </a:r>
          </a:p>
          <a:p>
            <a:pPr marL="171450" indent="-171450">
              <a:buFont typeface="Arial" panose="020B0604020202020204" pitchFamily="34" charset="0"/>
              <a:buChar char="•"/>
            </a:pPr>
            <a:r>
              <a:rPr lang="en-US" sz="1000" b="0" dirty="0"/>
              <a:t>High</a:t>
            </a:r>
          </a:p>
        </p:txBody>
      </p:sp>
    </p:spTree>
    <p:extLst>
      <p:ext uri="{BB962C8B-B14F-4D97-AF65-F5344CB8AC3E}">
        <p14:creationId xmlns:p14="http://schemas.microsoft.com/office/powerpoint/2010/main" val="402449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354581-7114-4120-A3C0-B6CB51BD9BDF}"/>
              </a:ext>
            </a:extLst>
          </p:cNvPr>
          <p:cNvSpPr>
            <a:spLocks noGrp="1"/>
          </p:cNvSpPr>
          <p:nvPr>
            <p:ph type="title"/>
          </p:nvPr>
        </p:nvSpPr>
        <p:spPr/>
        <p:txBody>
          <a:bodyPr/>
          <a:lstStyle/>
          <a:p>
            <a:r>
              <a:rPr lang="en-US" dirty="0"/>
              <a:t> EDA Visuals</a:t>
            </a:r>
            <a:endParaRPr lang="en-NZ" dirty="0"/>
          </a:p>
        </p:txBody>
      </p:sp>
      <p:pic>
        <p:nvPicPr>
          <p:cNvPr id="9" name="Content Placeholder 8">
            <a:extLst>
              <a:ext uri="{FF2B5EF4-FFF2-40B4-BE49-F238E27FC236}">
                <a16:creationId xmlns:a16="http://schemas.microsoft.com/office/drawing/2014/main" id="{6BAC09B5-A4F4-45D1-B573-44915A70F277}"/>
              </a:ext>
            </a:extLst>
          </p:cNvPr>
          <p:cNvPicPr>
            <a:picLocks noGrp="1" noChangeAspect="1"/>
          </p:cNvPicPr>
          <p:nvPr>
            <p:ph idx="1"/>
          </p:nvPr>
        </p:nvPicPr>
        <p:blipFill>
          <a:blip r:embed="rId2"/>
          <a:stretch>
            <a:fillRect/>
          </a:stretch>
        </p:blipFill>
        <p:spPr>
          <a:xfrm>
            <a:off x="681038" y="1907062"/>
            <a:ext cx="10710862" cy="4280539"/>
          </a:xfrm>
          <a:prstGeom prst="rect">
            <a:avLst/>
          </a:prstGeom>
        </p:spPr>
      </p:pic>
    </p:spTree>
    <p:extLst>
      <p:ext uri="{BB962C8B-B14F-4D97-AF65-F5344CB8AC3E}">
        <p14:creationId xmlns:p14="http://schemas.microsoft.com/office/powerpoint/2010/main" val="162854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4AED-F1CF-432A-9E4E-27582E8510BA}"/>
              </a:ext>
            </a:extLst>
          </p:cNvPr>
          <p:cNvSpPr>
            <a:spLocks noGrp="1"/>
          </p:cNvSpPr>
          <p:nvPr>
            <p:ph type="title"/>
          </p:nvPr>
        </p:nvSpPr>
        <p:spPr/>
        <p:txBody>
          <a:bodyPr/>
          <a:lstStyle/>
          <a:p>
            <a:r>
              <a:rPr lang="en-US" dirty="0"/>
              <a:t>EDA - Outliers</a:t>
            </a:r>
            <a:endParaRPr lang="en-NZ" dirty="0"/>
          </a:p>
        </p:txBody>
      </p:sp>
      <p:pic>
        <p:nvPicPr>
          <p:cNvPr id="4" name="Content Placeholder 3">
            <a:extLst>
              <a:ext uri="{FF2B5EF4-FFF2-40B4-BE49-F238E27FC236}">
                <a16:creationId xmlns:a16="http://schemas.microsoft.com/office/drawing/2014/main" id="{6C5F5802-F7C5-4551-BF04-52E68B81ECA2}"/>
              </a:ext>
            </a:extLst>
          </p:cNvPr>
          <p:cNvPicPr>
            <a:picLocks noGrp="1" noChangeAspect="1"/>
          </p:cNvPicPr>
          <p:nvPr>
            <p:ph idx="1"/>
          </p:nvPr>
        </p:nvPicPr>
        <p:blipFill>
          <a:blip r:embed="rId2"/>
          <a:stretch>
            <a:fillRect/>
          </a:stretch>
        </p:blipFill>
        <p:spPr>
          <a:xfrm>
            <a:off x="92279" y="1819495"/>
            <a:ext cx="3091460" cy="4270862"/>
          </a:xfrm>
          <a:prstGeom prst="rect">
            <a:avLst/>
          </a:prstGeom>
        </p:spPr>
      </p:pic>
      <p:pic>
        <p:nvPicPr>
          <p:cNvPr id="5" name="Picture 4">
            <a:extLst>
              <a:ext uri="{FF2B5EF4-FFF2-40B4-BE49-F238E27FC236}">
                <a16:creationId xmlns:a16="http://schemas.microsoft.com/office/drawing/2014/main" id="{C41DCD0E-0919-4A5F-9EE5-DB32DE3250DE}"/>
              </a:ext>
            </a:extLst>
          </p:cNvPr>
          <p:cNvPicPr>
            <a:picLocks noChangeAspect="1"/>
          </p:cNvPicPr>
          <p:nvPr/>
        </p:nvPicPr>
        <p:blipFill>
          <a:blip r:embed="rId3"/>
          <a:stretch>
            <a:fillRect/>
          </a:stretch>
        </p:blipFill>
        <p:spPr>
          <a:xfrm>
            <a:off x="3322661" y="1820361"/>
            <a:ext cx="3091460" cy="4269996"/>
          </a:xfrm>
          <a:prstGeom prst="rect">
            <a:avLst/>
          </a:prstGeom>
        </p:spPr>
      </p:pic>
      <p:pic>
        <p:nvPicPr>
          <p:cNvPr id="6" name="Content Placeholder 8">
            <a:extLst>
              <a:ext uri="{FF2B5EF4-FFF2-40B4-BE49-F238E27FC236}">
                <a16:creationId xmlns:a16="http://schemas.microsoft.com/office/drawing/2014/main" id="{0193D9AB-19BE-4A46-B10D-59295BCB8B16}"/>
              </a:ext>
            </a:extLst>
          </p:cNvPr>
          <p:cNvPicPr>
            <a:picLocks noChangeAspect="1"/>
          </p:cNvPicPr>
          <p:nvPr/>
        </p:nvPicPr>
        <p:blipFill>
          <a:blip r:embed="rId4"/>
          <a:stretch>
            <a:fillRect/>
          </a:stretch>
        </p:blipFill>
        <p:spPr>
          <a:xfrm>
            <a:off x="6406392" y="1819495"/>
            <a:ext cx="5693329" cy="4269997"/>
          </a:xfrm>
          <a:prstGeom prst="rect">
            <a:avLst/>
          </a:prstGeom>
        </p:spPr>
      </p:pic>
    </p:spTree>
    <p:extLst>
      <p:ext uri="{BB962C8B-B14F-4D97-AF65-F5344CB8AC3E}">
        <p14:creationId xmlns:p14="http://schemas.microsoft.com/office/powerpoint/2010/main" val="225003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D5359A7-DEA5-4471-A1FF-2106AD4AAEEF}"/>
              </a:ext>
            </a:extLst>
          </p:cNvPr>
          <p:cNvSpPr>
            <a:spLocks noGrp="1"/>
          </p:cNvSpPr>
          <p:nvPr>
            <p:ph type="title"/>
          </p:nvPr>
        </p:nvSpPr>
        <p:spPr/>
        <p:txBody>
          <a:bodyPr/>
          <a:lstStyle/>
          <a:p>
            <a:r>
              <a:rPr lang="en-US" dirty="0"/>
              <a:t>EDA Visuals</a:t>
            </a:r>
            <a:endParaRPr lang="en-NZ" dirty="0"/>
          </a:p>
        </p:txBody>
      </p:sp>
      <p:pic>
        <p:nvPicPr>
          <p:cNvPr id="11" name="Picture 10">
            <a:extLst>
              <a:ext uri="{FF2B5EF4-FFF2-40B4-BE49-F238E27FC236}">
                <a16:creationId xmlns:a16="http://schemas.microsoft.com/office/drawing/2014/main" id="{EEFF753C-4FC6-4A87-B4A7-6249CBEF83F8}"/>
              </a:ext>
            </a:extLst>
          </p:cNvPr>
          <p:cNvPicPr>
            <a:picLocks noChangeAspect="1"/>
          </p:cNvPicPr>
          <p:nvPr/>
        </p:nvPicPr>
        <p:blipFill>
          <a:blip r:embed="rId2"/>
          <a:stretch>
            <a:fillRect/>
          </a:stretch>
        </p:blipFill>
        <p:spPr>
          <a:xfrm>
            <a:off x="284308" y="2064958"/>
            <a:ext cx="4962525" cy="3952875"/>
          </a:xfrm>
          <a:prstGeom prst="rect">
            <a:avLst/>
          </a:prstGeom>
        </p:spPr>
      </p:pic>
      <p:pic>
        <p:nvPicPr>
          <p:cNvPr id="12" name="Picture 11">
            <a:extLst>
              <a:ext uri="{FF2B5EF4-FFF2-40B4-BE49-F238E27FC236}">
                <a16:creationId xmlns:a16="http://schemas.microsoft.com/office/drawing/2014/main" id="{F454DBD8-6DC4-41C9-B5DC-9A5DF86848A8}"/>
              </a:ext>
            </a:extLst>
          </p:cNvPr>
          <p:cNvPicPr>
            <a:picLocks noChangeAspect="1"/>
          </p:cNvPicPr>
          <p:nvPr/>
        </p:nvPicPr>
        <p:blipFill>
          <a:blip r:embed="rId3"/>
          <a:stretch>
            <a:fillRect/>
          </a:stretch>
        </p:blipFill>
        <p:spPr>
          <a:xfrm>
            <a:off x="6036126" y="2107820"/>
            <a:ext cx="5067300" cy="3867150"/>
          </a:xfrm>
          <a:prstGeom prst="rect">
            <a:avLst/>
          </a:prstGeom>
        </p:spPr>
      </p:pic>
      <p:sp>
        <p:nvSpPr>
          <p:cNvPr id="13" name="TextBox 12">
            <a:extLst>
              <a:ext uri="{FF2B5EF4-FFF2-40B4-BE49-F238E27FC236}">
                <a16:creationId xmlns:a16="http://schemas.microsoft.com/office/drawing/2014/main" id="{A5FAAC9A-61ED-4A2B-8D5E-DE8191B67936}"/>
              </a:ext>
            </a:extLst>
          </p:cNvPr>
          <p:cNvSpPr txBox="1"/>
          <p:nvPr/>
        </p:nvSpPr>
        <p:spPr>
          <a:xfrm>
            <a:off x="469784" y="6123963"/>
            <a:ext cx="5310231" cy="369332"/>
          </a:xfrm>
          <a:prstGeom prst="rect">
            <a:avLst/>
          </a:prstGeom>
          <a:noFill/>
        </p:spPr>
        <p:txBody>
          <a:bodyPr wrap="square" rtlCol="0">
            <a:spAutoFit/>
          </a:bodyPr>
          <a:lstStyle/>
          <a:p>
            <a:r>
              <a:rPr lang="en-US" dirty="0"/>
              <a:t>0 : Low Spent, 1 : Med Spent,  2: High Spent</a:t>
            </a:r>
            <a:endParaRPr lang="en-NZ" dirty="0"/>
          </a:p>
        </p:txBody>
      </p:sp>
    </p:spTree>
    <p:extLst>
      <p:ext uri="{BB962C8B-B14F-4D97-AF65-F5344CB8AC3E}">
        <p14:creationId xmlns:p14="http://schemas.microsoft.com/office/powerpoint/2010/main" val="704776122"/>
      </p:ext>
    </p:extLst>
  </p:cSld>
  <p:clrMapOvr>
    <a:masterClrMapping/>
  </p:clrMapOvr>
</p:sld>
</file>

<file path=ppt/theme/theme1.xml><?xml version="1.0" encoding="utf-8"?>
<a:theme xmlns:a="http://schemas.openxmlformats.org/drawingml/2006/main" name="Office Theme">
  <a:themeElements>
    <a:clrScheme name="Custom 53">
      <a:dk1>
        <a:sysClr val="windowText" lastClr="000000"/>
      </a:dk1>
      <a:lt1>
        <a:sysClr val="window" lastClr="FFFFFF"/>
      </a:lt1>
      <a:dk2>
        <a:srgbClr val="666666"/>
      </a:dk2>
      <a:lt2>
        <a:srgbClr val="808080"/>
      </a:lt2>
      <a:accent1>
        <a:srgbClr val="ED1C24"/>
      </a:accent1>
      <a:accent2>
        <a:srgbClr val="F15A24"/>
      </a:accent2>
      <a:accent3>
        <a:srgbClr val="F7931E"/>
      </a:accent3>
      <a:accent4>
        <a:srgbClr val="FBB03B"/>
      </a:accent4>
      <a:accent5>
        <a:srgbClr val="FCCB00"/>
      </a:accent5>
      <a:accent6>
        <a:srgbClr val="70AD47"/>
      </a:accent6>
      <a:hlink>
        <a:srgbClr val="666666"/>
      </a:hlink>
      <a:folHlink>
        <a:srgbClr val="666666"/>
      </a:folHlink>
    </a:clrScheme>
    <a:fontScheme name="Custom 38">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line from SmartArt_01_MO - v4" id="{E57269B8-54F0-49BD-A8EA-8A70876CC409}" vid="{E9570212-5BEE-4588-9CB3-61D60C5AAA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E0056C-22F7-43F0-A6CE-AE8B59378E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6599C0-B0B6-415D-9B63-E273EEA0EBF7}">
  <ds:schemaRefs>
    <ds:schemaRef ds:uri="http://purl.org/dc/dcmitype/"/>
    <ds:schemaRef ds:uri="http://schemas.microsoft.com/office/infopath/2007/PartnerControls"/>
    <ds:schemaRef ds:uri="http://schemas.microsoft.com/office/2006/metadata/properties"/>
    <ds:schemaRef ds:uri="16c05727-aa75-4e4a-9b5f-8a80a1165891"/>
    <ds:schemaRef ds:uri="http://purl.org/dc/terms/"/>
    <ds:schemaRef ds:uri="71af3243-3dd4-4a8d-8c0d-dd76da1f02a5"/>
    <ds:schemaRef ds:uri="http://purl.org/dc/elements/1.1/"/>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3B6EBAF-D3F1-4C38-B9E9-9D4DBDA139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stage timeline</Template>
  <TotalTime>0</TotalTime>
  <Words>855</Words>
  <Application>Microsoft Office PowerPoint</Application>
  <PresentationFormat>Widescreen</PresentationFormat>
  <Paragraphs>142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Century Gothic (Headings)</vt:lpstr>
      <vt:lpstr>Roboto Mono</vt:lpstr>
      <vt:lpstr>Office Theme</vt:lpstr>
      <vt:lpstr> Mini Project 2 :    </vt:lpstr>
      <vt:lpstr>Problem Statement</vt:lpstr>
      <vt:lpstr>Market Study</vt:lpstr>
      <vt:lpstr>Project Structure</vt:lpstr>
      <vt:lpstr>Dataset Details:</vt:lpstr>
      <vt:lpstr>Features &amp; Target</vt:lpstr>
      <vt:lpstr> EDA Visuals</vt:lpstr>
      <vt:lpstr>EDA - Outliers</vt:lpstr>
      <vt:lpstr>EDA Visuals</vt:lpstr>
      <vt:lpstr>Correlation Matrix</vt:lpstr>
      <vt:lpstr>Challenges:</vt:lpstr>
      <vt:lpstr>Confusion Matrix with all columns</vt:lpstr>
      <vt:lpstr>Confusion Matrix with 11 Columns</vt:lpstr>
      <vt:lpstr>Confusion Matrix 5 Columns</vt:lpstr>
      <vt:lpstr>Summary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2022-12-12T06:16:33Z</dcterms:created>
  <dcterms:modified xsi:type="dcterms:W3CDTF">2022-12-12T21:52:20Z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