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6"/>
  </p:notesMasterIdLst>
  <p:sldIdLst>
    <p:sldId id="256" r:id="rId2"/>
    <p:sldId id="257" r:id="rId3"/>
    <p:sldId id="258" r:id="rId4"/>
    <p:sldId id="305" r:id="rId5"/>
    <p:sldId id="307" r:id="rId6"/>
    <p:sldId id="308" r:id="rId7"/>
    <p:sldId id="309" r:id="rId8"/>
    <p:sldId id="310" r:id="rId9"/>
    <p:sldId id="311" r:id="rId10"/>
    <p:sldId id="312" r:id="rId11"/>
    <p:sldId id="313" r:id="rId12"/>
    <p:sldId id="314" r:id="rId13"/>
    <p:sldId id="315" r:id="rId14"/>
    <p:sldId id="306" r:id="rId15"/>
  </p:sldIdLst>
  <p:sldSz cx="9144000" cy="5143500" type="screen16x9"/>
  <p:notesSz cx="6858000" cy="9144000"/>
  <p:embeddedFontLst>
    <p:embeddedFont>
      <p:font typeface="Montserrat" panose="020B0604020202020204" charset="0"/>
      <p:regular r:id="rId17"/>
      <p:bold r:id="rId18"/>
      <p:italic r:id="rId19"/>
      <p:boldItalic r:id="rId20"/>
    </p:embeddedFont>
    <p:embeddedFont>
      <p:font typeface="Raleway"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818AB6-5786-419C-9D82-5D3774291496}">
  <a:tblStyle styleId="{1E818AB6-5786-419C-9D82-5D37742914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9F47B5A-822C-4232-BBFE-D9679B510A1D}"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98" d="100"/>
          <a:sy n="98" d="100"/>
        </p:scale>
        <p:origin x="5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544184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758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e34c71042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e34c71042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1731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e34c71042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e34c71042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1455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e34c71042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e34c71042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0303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e34c71042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e34c71042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9775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e34c71042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e34c71042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7651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2635377fd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2635377fd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5553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e34c71042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e34c71042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653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e34c71042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e34c71042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588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e34c71042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e34c71042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51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e34c71042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e34c71042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594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e34c71042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e34c71042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7330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e34c71042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e34c71042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070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e34c71042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e34c71042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6074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588">
            <a:off x="4869324" y="3555644"/>
            <a:ext cx="3506100" cy="426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4869325" y="1161263"/>
            <a:ext cx="3506100" cy="2469900"/>
          </a:xfrm>
          <a:prstGeom prst="rect">
            <a:avLst/>
          </a:prstGeom>
        </p:spPr>
        <p:txBody>
          <a:bodyPr spcFirstLastPara="1" wrap="square" lIns="91425" tIns="91425" rIns="91425" bIns="91425" anchor="ctr" anchorCtr="0">
            <a:noAutofit/>
          </a:bodyPr>
          <a:lstStyle>
            <a:lvl1pPr lvl="0" algn="r" rtl="0">
              <a:lnSpc>
                <a:spcPct val="80000"/>
              </a:lnSpc>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p:nvPr/>
        </p:nvSpPr>
        <p:spPr>
          <a:xfrm>
            <a:off x="3237325" y="46978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70100" y="23626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03050" y="47521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92700" y="40705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864625" y="47250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52800" y="5064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7;p2"/>
          <p:cNvCxnSpPr>
            <a:stCxn id="15" idx="2"/>
            <a:endCxn id="13" idx="6"/>
          </p:cNvCxnSpPr>
          <p:nvPr/>
        </p:nvCxnSpPr>
        <p:spPr>
          <a:xfrm rot="10800000">
            <a:off x="6570125" y="4785750"/>
            <a:ext cx="1294500" cy="0"/>
          </a:xfrm>
          <a:prstGeom prst="straightConnector1">
            <a:avLst/>
          </a:prstGeom>
          <a:noFill/>
          <a:ln w="9525" cap="flat" cmpd="sng">
            <a:solidFill>
              <a:schemeClr val="accent1"/>
            </a:solidFill>
            <a:prstDash val="solid"/>
            <a:round/>
            <a:headEnd type="none" w="med" len="med"/>
            <a:tailEnd type="none" w="med" len="med"/>
          </a:ln>
        </p:spPr>
      </p:cxnSp>
      <p:grpSp>
        <p:nvGrpSpPr>
          <p:cNvPr id="18" name="Google Shape;18;p2"/>
          <p:cNvGrpSpPr/>
          <p:nvPr/>
        </p:nvGrpSpPr>
        <p:grpSpPr>
          <a:xfrm>
            <a:off x="8055650" y="246475"/>
            <a:ext cx="795275" cy="714400"/>
            <a:chOff x="7864625" y="364925"/>
            <a:chExt cx="795275" cy="714400"/>
          </a:xfrm>
        </p:grpSpPr>
        <p:cxnSp>
          <p:nvCxnSpPr>
            <p:cNvPr id="19" name="Google Shape;19;p2"/>
            <p:cNvCxnSpPr>
              <a:stCxn id="20" idx="1"/>
              <a:endCxn id="21" idx="5"/>
            </p:cNvCxnSpPr>
            <p:nvPr/>
          </p:nvCxnSpPr>
          <p:spPr>
            <a:xfrm rot="10800000">
              <a:off x="7968341" y="468766"/>
              <a:ext cx="634200" cy="5532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8592700" y="1012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864625" y="3649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66" name="Google Shape;66;p6"/>
          <p:cNvSpPr/>
          <p:nvPr/>
        </p:nvSpPr>
        <p:spPr>
          <a:xfrm>
            <a:off x="8621200" y="20476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7997350" y="2778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8901450" y="12258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 name="Google Shape;69;p6"/>
          <p:cNvCxnSpPr>
            <a:stCxn id="68" idx="1"/>
            <a:endCxn id="67" idx="5"/>
          </p:cNvCxnSpPr>
          <p:nvPr/>
        </p:nvCxnSpPr>
        <p:spPr>
          <a:xfrm rot="10800000">
            <a:off x="8054791" y="335041"/>
            <a:ext cx="856500" cy="900600"/>
          </a:xfrm>
          <a:prstGeom prst="straightConnector1">
            <a:avLst/>
          </a:prstGeom>
          <a:noFill/>
          <a:ln w="9525" cap="flat" cmpd="sng">
            <a:solidFill>
              <a:schemeClr val="accent1"/>
            </a:solidFill>
            <a:prstDash val="solid"/>
            <a:round/>
            <a:headEnd type="none" w="med" len="med"/>
            <a:tailEnd type="none" w="med" len="med"/>
          </a:ln>
        </p:spPr>
      </p:cxnSp>
      <p:cxnSp>
        <p:nvCxnSpPr>
          <p:cNvPr id="70" name="Google Shape;70;p6"/>
          <p:cNvCxnSpPr>
            <a:stCxn id="68" idx="4"/>
            <a:endCxn id="66" idx="0"/>
          </p:cNvCxnSpPr>
          <p:nvPr/>
        </p:nvCxnSpPr>
        <p:spPr>
          <a:xfrm flipH="1">
            <a:off x="8681850" y="1293000"/>
            <a:ext cx="253200" cy="754500"/>
          </a:xfrm>
          <a:prstGeom prst="straightConnector1">
            <a:avLst/>
          </a:prstGeom>
          <a:noFill/>
          <a:ln w="9525" cap="flat" cmpd="sng">
            <a:solidFill>
              <a:schemeClr val="accent1"/>
            </a:solidFill>
            <a:prstDash val="solid"/>
            <a:round/>
            <a:headEnd type="none" w="med" len="med"/>
            <a:tailEnd type="none" w="med" len="med"/>
          </a:ln>
        </p:spPr>
      </p:cxnSp>
      <p:sp>
        <p:nvSpPr>
          <p:cNvPr id="71" name="Google Shape;71;p6"/>
          <p:cNvSpPr/>
          <p:nvPr/>
        </p:nvSpPr>
        <p:spPr>
          <a:xfrm>
            <a:off x="520875" y="40610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386100" y="46035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1262400" y="47405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358950" y="11043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179600" y="162435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294900" y="47405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8774850" y="44239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9"/>
        <p:cNvGrpSpPr/>
        <p:nvPr/>
      </p:nvGrpSpPr>
      <p:grpSpPr>
        <a:xfrm>
          <a:off x="0" y="0"/>
          <a:ext cx="0" cy="0"/>
          <a:chOff x="0" y="0"/>
          <a:chExt cx="0" cy="0"/>
        </a:xfrm>
      </p:grpSpPr>
      <p:sp>
        <p:nvSpPr>
          <p:cNvPr id="90" name="Google Shape;90;p8"/>
          <p:cNvSpPr txBox="1">
            <a:spLocks noGrp="1"/>
          </p:cNvSpPr>
          <p:nvPr>
            <p:ph type="title"/>
          </p:nvPr>
        </p:nvSpPr>
        <p:spPr>
          <a:xfrm>
            <a:off x="1789200" y="919200"/>
            <a:ext cx="5565600" cy="1362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8"/>
        <p:cNvGrpSpPr/>
        <p:nvPr/>
      </p:nvGrpSpPr>
      <p:grpSpPr>
        <a:xfrm>
          <a:off x="0" y="0"/>
          <a:ext cx="0" cy="0"/>
          <a:chOff x="0" y="0"/>
          <a:chExt cx="0" cy="0"/>
        </a:xfrm>
      </p:grpSpPr>
      <p:sp>
        <p:nvSpPr>
          <p:cNvPr id="99" name="Google Shape;99;p10"/>
          <p:cNvSpPr txBox="1">
            <a:spLocks noGrp="1"/>
          </p:cNvSpPr>
          <p:nvPr>
            <p:ph type="title"/>
          </p:nvPr>
        </p:nvSpPr>
        <p:spPr>
          <a:xfrm>
            <a:off x="720000" y="4000500"/>
            <a:ext cx="7704000" cy="603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11"/>
          <p:cNvSpPr txBox="1">
            <a:spLocks noGrp="1"/>
          </p:cNvSpPr>
          <p:nvPr>
            <p:ph type="title" hasCustomPrompt="1"/>
          </p:nvPr>
        </p:nvSpPr>
        <p:spPr>
          <a:xfrm rot="350">
            <a:off x="1625221" y="1694478"/>
            <a:ext cx="5893500" cy="15111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2" name="Google Shape;102;p11"/>
          <p:cNvSpPr txBox="1">
            <a:spLocks noGrp="1"/>
          </p:cNvSpPr>
          <p:nvPr>
            <p:ph type="subTitle" idx="1"/>
          </p:nvPr>
        </p:nvSpPr>
        <p:spPr>
          <a:xfrm>
            <a:off x="2458275" y="3176113"/>
            <a:ext cx="4227300" cy="44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4"/>
        <p:cNvGrpSpPr/>
        <p:nvPr/>
      </p:nvGrpSpPr>
      <p:grpSpPr>
        <a:xfrm>
          <a:off x="0" y="0"/>
          <a:ext cx="0" cy="0"/>
          <a:chOff x="0" y="0"/>
          <a:chExt cx="0" cy="0"/>
        </a:xfrm>
      </p:grpSpPr>
      <p:sp>
        <p:nvSpPr>
          <p:cNvPr id="105" name="Google Shape;105;p13"/>
          <p:cNvSpPr txBox="1">
            <a:spLocks noGrp="1"/>
          </p:cNvSpPr>
          <p:nvPr>
            <p:ph type="title"/>
          </p:nvPr>
        </p:nvSpPr>
        <p:spPr>
          <a:xfrm>
            <a:off x="1724719" y="1474175"/>
            <a:ext cx="2733600" cy="64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06" name="Google Shape;106;p13"/>
          <p:cNvSpPr txBox="1">
            <a:spLocks noGrp="1"/>
          </p:cNvSpPr>
          <p:nvPr>
            <p:ph type="title" idx="2" hasCustomPrompt="1"/>
          </p:nvPr>
        </p:nvSpPr>
        <p:spPr>
          <a:xfrm rot="4011">
            <a:off x="4829933" y="2659513"/>
            <a:ext cx="514200" cy="593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 name="Google Shape;107;p13"/>
          <p:cNvSpPr txBox="1">
            <a:spLocks noGrp="1"/>
          </p:cNvSpPr>
          <p:nvPr>
            <p:ph type="title" idx="3" hasCustomPrompt="1"/>
          </p:nvPr>
        </p:nvSpPr>
        <p:spPr>
          <a:xfrm>
            <a:off x="4829916" y="3823126"/>
            <a:ext cx="5142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8" name="Google Shape;108;p13"/>
          <p:cNvSpPr txBox="1">
            <a:spLocks noGrp="1"/>
          </p:cNvSpPr>
          <p:nvPr>
            <p:ph type="title" idx="4" hasCustomPrompt="1"/>
          </p:nvPr>
        </p:nvSpPr>
        <p:spPr>
          <a:xfrm>
            <a:off x="898226" y="2659663"/>
            <a:ext cx="5142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9" name="Google Shape;109;p13"/>
          <p:cNvSpPr txBox="1">
            <a:spLocks noGrp="1"/>
          </p:cNvSpPr>
          <p:nvPr>
            <p:ph type="title" idx="5"/>
          </p:nvPr>
        </p:nvSpPr>
        <p:spPr>
          <a:xfrm>
            <a:off x="1724719" y="2637764"/>
            <a:ext cx="2733600" cy="64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10" name="Google Shape;110;p13"/>
          <p:cNvSpPr txBox="1">
            <a:spLocks noGrp="1"/>
          </p:cNvSpPr>
          <p:nvPr>
            <p:ph type="title" idx="6"/>
          </p:nvPr>
        </p:nvSpPr>
        <p:spPr>
          <a:xfrm>
            <a:off x="1724719" y="3808677"/>
            <a:ext cx="2733600" cy="64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11" name="Google Shape;111;p13"/>
          <p:cNvSpPr txBox="1">
            <a:spLocks noGrp="1"/>
          </p:cNvSpPr>
          <p:nvPr>
            <p:ph type="title" idx="7"/>
          </p:nvPr>
        </p:nvSpPr>
        <p:spPr>
          <a:xfrm>
            <a:off x="5658576" y="3801352"/>
            <a:ext cx="2732100" cy="63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2" name="Google Shape;112;p13"/>
          <p:cNvSpPr txBox="1">
            <a:spLocks noGrp="1"/>
          </p:cNvSpPr>
          <p:nvPr>
            <p:ph type="title" idx="8"/>
          </p:nvPr>
        </p:nvSpPr>
        <p:spPr>
          <a:xfrm>
            <a:off x="5658576" y="2637764"/>
            <a:ext cx="2732100" cy="63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3" name="Google Shape;113;p13"/>
          <p:cNvSpPr txBox="1">
            <a:spLocks noGrp="1"/>
          </p:cNvSpPr>
          <p:nvPr>
            <p:ph type="title" idx="9"/>
          </p:nvPr>
        </p:nvSpPr>
        <p:spPr>
          <a:xfrm>
            <a:off x="5658576" y="1474175"/>
            <a:ext cx="2732100" cy="63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4" name="Google Shape;114;p13"/>
          <p:cNvSpPr txBox="1">
            <a:spLocks noGrp="1"/>
          </p:cNvSpPr>
          <p:nvPr>
            <p:ph type="title" idx="13" hasCustomPrompt="1"/>
          </p:nvPr>
        </p:nvSpPr>
        <p:spPr>
          <a:xfrm rot="4009">
            <a:off x="4829765" y="1496234"/>
            <a:ext cx="514500" cy="59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5" name="Google Shape;115;p13"/>
          <p:cNvSpPr txBox="1">
            <a:spLocks noGrp="1"/>
          </p:cNvSpPr>
          <p:nvPr>
            <p:ph type="title" idx="14" hasCustomPrompt="1"/>
          </p:nvPr>
        </p:nvSpPr>
        <p:spPr>
          <a:xfrm rot="2006">
            <a:off x="898222" y="1496075"/>
            <a:ext cx="5142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6" name="Google Shape;116;p13"/>
          <p:cNvSpPr txBox="1">
            <a:spLocks noGrp="1"/>
          </p:cNvSpPr>
          <p:nvPr>
            <p:ph type="title" idx="15" hasCustomPrompt="1"/>
          </p:nvPr>
        </p:nvSpPr>
        <p:spPr>
          <a:xfrm rot="2005">
            <a:off x="898081" y="3823264"/>
            <a:ext cx="5145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7" name="Google Shape;117;p13"/>
          <p:cNvSpPr txBox="1">
            <a:spLocks noGrp="1"/>
          </p:cNvSpPr>
          <p:nvPr>
            <p:ph type="title" idx="16"/>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18" name="Google Shape;118;p13"/>
          <p:cNvSpPr/>
          <p:nvPr/>
        </p:nvSpPr>
        <p:spPr>
          <a:xfrm>
            <a:off x="659250" y="48026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277375" y="42790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8498050" y="335647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8263275" y="40981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8725500" y="46056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 name="Google Shape;123;p13"/>
          <p:cNvCxnSpPr>
            <a:stCxn id="122" idx="1"/>
            <a:endCxn id="121" idx="5"/>
          </p:cNvCxnSpPr>
          <p:nvPr/>
        </p:nvCxnSpPr>
        <p:spPr>
          <a:xfrm rot="10800000">
            <a:off x="8320741" y="4155616"/>
            <a:ext cx="414600" cy="459900"/>
          </a:xfrm>
          <a:prstGeom prst="straightConnector1">
            <a:avLst/>
          </a:prstGeom>
          <a:noFill/>
          <a:ln w="9525" cap="flat" cmpd="sng">
            <a:solidFill>
              <a:schemeClr val="accent1"/>
            </a:solidFill>
            <a:prstDash val="solid"/>
            <a:round/>
            <a:headEnd type="none" w="med" len="med"/>
            <a:tailEnd type="none" w="med" len="med"/>
          </a:ln>
        </p:spPr>
      </p:cxnSp>
      <p:sp>
        <p:nvSpPr>
          <p:cNvPr id="124" name="Google Shape;124;p13"/>
          <p:cNvSpPr/>
          <p:nvPr/>
        </p:nvSpPr>
        <p:spPr>
          <a:xfrm flipH="1">
            <a:off x="8171325" y="29935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70"/>
        <p:cNvGrpSpPr/>
        <p:nvPr/>
      </p:nvGrpSpPr>
      <p:grpSpPr>
        <a:xfrm>
          <a:off x="0" y="0"/>
          <a:ext cx="0" cy="0"/>
          <a:chOff x="0" y="0"/>
          <a:chExt cx="0" cy="0"/>
        </a:xfrm>
      </p:grpSpPr>
      <p:sp>
        <p:nvSpPr>
          <p:cNvPr id="271" name="Google Shape;271;p28"/>
          <p:cNvSpPr/>
          <p:nvPr/>
        </p:nvSpPr>
        <p:spPr>
          <a:xfrm>
            <a:off x="7820025" y="4201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8598950" y="15915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6910725" y="45699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5321475" y="46371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369350" y="36870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396500" y="47819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28"/>
          <p:cNvCxnSpPr>
            <a:stCxn id="276" idx="0"/>
            <a:endCxn id="275" idx="4"/>
          </p:cNvCxnSpPr>
          <p:nvPr/>
        </p:nvCxnSpPr>
        <p:spPr>
          <a:xfrm rot="10800000">
            <a:off x="430100" y="3808475"/>
            <a:ext cx="0" cy="9735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78"/>
        <p:cNvGrpSpPr/>
        <p:nvPr/>
      </p:nvGrpSpPr>
      <p:grpSpPr>
        <a:xfrm>
          <a:off x="0" y="0"/>
          <a:ext cx="0" cy="0"/>
          <a:chOff x="0" y="0"/>
          <a:chExt cx="0" cy="0"/>
        </a:xfrm>
      </p:grpSpPr>
      <p:sp>
        <p:nvSpPr>
          <p:cNvPr id="279" name="Google Shape;279;p29"/>
          <p:cNvSpPr/>
          <p:nvPr/>
        </p:nvSpPr>
        <p:spPr>
          <a:xfrm>
            <a:off x="8776725" y="39437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8545375" y="25381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rot="1539014">
            <a:off x="6576323" y="623578"/>
            <a:ext cx="67225" cy="67225"/>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rot="-1205519">
            <a:off x="5571410" y="311949"/>
            <a:ext cx="121387" cy="121387"/>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1623325" y="2446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rot="-675265">
            <a:off x="8749604" y="1662081"/>
            <a:ext cx="121435" cy="121435"/>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5" name="Google Shape;285;p29"/>
          <p:cNvCxnSpPr>
            <a:stCxn id="284" idx="3"/>
            <a:endCxn id="280" idx="0"/>
          </p:cNvCxnSpPr>
          <p:nvPr/>
        </p:nvCxnSpPr>
        <p:spPr>
          <a:xfrm flipH="1">
            <a:off x="8578892" y="1773286"/>
            <a:ext cx="197700" cy="765000"/>
          </a:xfrm>
          <a:prstGeom prst="straightConnector1">
            <a:avLst/>
          </a:prstGeom>
          <a:noFill/>
          <a:ln w="9525" cap="flat" cmpd="sng">
            <a:solidFill>
              <a:schemeClr val="accent1"/>
            </a:solidFill>
            <a:prstDash val="solid"/>
            <a:round/>
            <a:headEnd type="none" w="med" len="med"/>
            <a:tailEnd type="none" w="med" len="med"/>
          </a:ln>
        </p:spPr>
      </p:cxnSp>
      <p:cxnSp>
        <p:nvCxnSpPr>
          <p:cNvPr id="286" name="Google Shape;286;p29"/>
          <p:cNvCxnSpPr>
            <a:stCxn id="280" idx="4"/>
            <a:endCxn id="279" idx="0"/>
          </p:cNvCxnSpPr>
          <p:nvPr/>
        </p:nvCxnSpPr>
        <p:spPr>
          <a:xfrm>
            <a:off x="8578975" y="2605350"/>
            <a:ext cx="231300" cy="1338300"/>
          </a:xfrm>
          <a:prstGeom prst="straightConnector1">
            <a:avLst/>
          </a:prstGeom>
          <a:noFill/>
          <a:ln w="9525" cap="flat" cmpd="sng">
            <a:solidFill>
              <a:schemeClr val="accent1"/>
            </a:solidFill>
            <a:prstDash val="solid"/>
            <a:round/>
            <a:headEnd type="none" w="med" len="med"/>
            <a:tailEnd type="none" w="med" len="med"/>
          </a:ln>
        </p:spPr>
      </p:cxnSp>
      <p:sp>
        <p:nvSpPr>
          <p:cNvPr id="287" name="Google Shape;287;p29"/>
          <p:cNvSpPr/>
          <p:nvPr/>
        </p:nvSpPr>
        <p:spPr>
          <a:xfrm>
            <a:off x="2280550" y="48962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8" name="Google Shape;288;p29"/>
          <p:cNvCxnSpPr>
            <a:stCxn id="282" idx="5"/>
            <a:endCxn id="281" idx="2"/>
          </p:cNvCxnSpPr>
          <p:nvPr/>
        </p:nvCxnSpPr>
        <p:spPr>
          <a:xfrm>
            <a:off x="5687152" y="398204"/>
            <a:ext cx="892500" cy="244500"/>
          </a:xfrm>
          <a:prstGeom prst="straightConnector1">
            <a:avLst/>
          </a:prstGeom>
          <a:noFill/>
          <a:ln w="9525" cap="flat" cmpd="sng">
            <a:solidFill>
              <a:schemeClr val="accent1"/>
            </a:solidFill>
            <a:prstDash val="solid"/>
            <a:round/>
            <a:headEnd type="none" w="med" len="med"/>
            <a:tailEnd type="none" w="med" len="med"/>
          </a:ln>
        </p:spPr>
      </p:cxnSp>
      <p:sp>
        <p:nvSpPr>
          <p:cNvPr id="289" name="Google Shape;289;p29"/>
          <p:cNvSpPr/>
          <p:nvPr/>
        </p:nvSpPr>
        <p:spPr>
          <a:xfrm rot="1271060">
            <a:off x="7633692" y="244642"/>
            <a:ext cx="67244" cy="67244"/>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rot="1271060">
            <a:off x="432792" y="2121917"/>
            <a:ext cx="67244" cy="67244"/>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rot="1186654">
            <a:off x="206562" y="2693118"/>
            <a:ext cx="121465" cy="121465"/>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2" name="Google Shape;292;p29"/>
          <p:cNvCxnSpPr>
            <a:stCxn id="290" idx="4"/>
            <a:endCxn id="291" idx="0"/>
          </p:cNvCxnSpPr>
          <p:nvPr/>
        </p:nvCxnSpPr>
        <p:spPr>
          <a:xfrm flipH="1">
            <a:off x="287764" y="2186889"/>
            <a:ext cx="166500" cy="5097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rgbClr val="0C02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1pPr>
            <a:lvl2pPr marL="914400" lvl="1"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2pPr>
            <a:lvl3pPr marL="1371600" lvl="2"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3pPr>
            <a:lvl4pPr marL="1828800" lvl="3"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4pPr>
            <a:lvl5pPr marL="2286000" lvl="4"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5pPr>
            <a:lvl6pPr marL="2743200" lvl="5"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6pPr>
            <a:lvl7pPr marL="3200400" lvl="6"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7pPr>
            <a:lvl8pPr marL="3657600" lvl="7"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8pPr>
            <a:lvl9pPr marL="4114800" lvl="8" indent="-317500">
              <a:lnSpc>
                <a:spcPct val="100000"/>
              </a:lnSpc>
              <a:spcBef>
                <a:spcPts val="1600"/>
              </a:spcBef>
              <a:spcAft>
                <a:spcPts val="1600"/>
              </a:spcAft>
              <a:buClr>
                <a:schemeClr val="dk1"/>
              </a:buClr>
              <a:buSzPts val="1400"/>
              <a:buFont typeface="Raleway"/>
              <a:buChar char="■"/>
              <a:defRPr>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6" r:id="rId4"/>
    <p:sldLayoutId id="2147483657" r:id="rId5"/>
    <p:sldLayoutId id="2147483658" r:id="rId6"/>
    <p:sldLayoutId id="2147483659" r:id="rId7"/>
    <p:sldLayoutId id="2147483674"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rgbClr val="0C0223"/>
            </a:gs>
          </a:gsLst>
          <a:path path="circle">
            <a:fillToRect l="50000" t="50000" r="50000" b="50000"/>
          </a:path>
          <a:tileRect/>
        </a:gradFill>
        <a:effectLst/>
      </p:bgPr>
    </p:bg>
    <p:spTree>
      <p:nvGrpSpPr>
        <p:cNvPr id="1" name="Shape 302"/>
        <p:cNvGrpSpPr/>
        <p:nvPr/>
      </p:nvGrpSpPr>
      <p:grpSpPr>
        <a:xfrm>
          <a:off x="0" y="0"/>
          <a:ext cx="0" cy="0"/>
          <a:chOff x="0" y="0"/>
          <a:chExt cx="0" cy="0"/>
        </a:xfrm>
      </p:grpSpPr>
      <p:sp>
        <p:nvSpPr>
          <p:cNvPr id="303" name="Google Shape;303;p33"/>
          <p:cNvSpPr txBox="1">
            <a:spLocks noGrp="1"/>
          </p:cNvSpPr>
          <p:nvPr>
            <p:ph type="subTitle" idx="1"/>
          </p:nvPr>
        </p:nvSpPr>
        <p:spPr>
          <a:xfrm rot="-588">
            <a:off x="4869399" y="3555594"/>
            <a:ext cx="4089914" cy="129921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000" dirty="0">
                <a:latin typeface="Times New Roman" panose="02020603050405020304" pitchFamily="18" charset="0"/>
                <a:cs typeface="Times New Roman" panose="02020603050405020304" pitchFamily="18" charset="0"/>
              </a:rPr>
              <a:t>PRESENTED BY:-</a:t>
            </a:r>
          </a:p>
          <a:p>
            <a:pPr marL="0" lvl="0" indent="0" algn="r" rtl="0">
              <a:spcBef>
                <a:spcPts val="0"/>
              </a:spcBef>
              <a:spcAft>
                <a:spcPts val="0"/>
              </a:spcAft>
              <a:buNone/>
            </a:pPr>
            <a:r>
              <a:rPr lang="en" sz="2000" dirty="0">
                <a:latin typeface="Times New Roman" panose="02020603050405020304" pitchFamily="18" charset="0"/>
                <a:cs typeface="Times New Roman" panose="02020603050405020304" pitchFamily="18" charset="0"/>
              </a:rPr>
              <a:t>VISHWAJEETH BALAJI </a:t>
            </a:r>
          </a:p>
          <a:p>
            <a:pPr marL="0" lvl="0" indent="0" algn="r" rtl="0">
              <a:spcBef>
                <a:spcPts val="0"/>
              </a:spcBef>
              <a:spcAft>
                <a:spcPts val="0"/>
              </a:spcAft>
              <a:buNone/>
            </a:pPr>
            <a:r>
              <a:rPr lang="en" sz="2000" dirty="0">
                <a:latin typeface="Times New Roman" panose="02020603050405020304" pitchFamily="18" charset="0"/>
                <a:cs typeface="Times New Roman" panose="02020603050405020304" pitchFamily="18" charset="0"/>
              </a:rPr>
              <a:t>NAGENDRA MADI REDDY</a:t>
            </a:r>
          </a:p>
        </p:txBody>
      </p:sp>
      <p:sp>
        <p:nvSpPr>
          <p:cNvPr id="304" name="Google Shape;304;p33"/>
          <p:cNvSpPr txBox="1">
            <a:spLocks noGrp="1"/>
          </p:cNvSpPr>
          <p:nvPr>
            <p:ph type="ctrTitle"/>
          </p:nvPr>
        </p:nvSpPr>
        <p:spPr>
          <a:xfrm>
            <a:off x="856170" y="1951209"/>
            <a:ext cx="8201466" cy="172530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4000" dirty="0">
                <a:latin typeface="Times New Roman" panose="02020603050405020304" pitchFamily="18" charset="0"/>
                <a:cs typeface="Times New Roman" panose="02020603050405020304" pitchFamily="18" charset="0"/>
              </a:rPr>
              <a:t>SAT – 5114</a:t>
            </a:r>
            <a:br>
              <a:rPr lang="en" sz="4000" dirty="0">
                <a:latin typeface="Times New Roman" panose="02020603050405020304" pitchFamily="18" charset="0"/>
                <a:cs typeface="Times New Roman" panose="02020603050405020304" pitchFamily="18" charset="0"/>
              </a:rPr>
            </a:br>
            <a:r>
              <a:rPr lang="en" sz="4000" dirty="0">
                <a:latin typeface="Times New Roman" panose="02020603050405020304" pitchFamily="18" charset="0"/>
                <a:cs typeface="Times New Roman" panose="02020603050405020304" pitchFamily="18" charset="0"/>
              </a:rPr>
              <a:t>IMAGE SEGMENTATION FOR </a:t>
            </a:r>
            <a:r>
              <a:rPr lang="en" sz="4000" dirty="0">
                <a:solidFill>
                  <a:schemeClr val="accent6"/>
                </a:solidFill>
                <a:latin typeface="Times New Roman" panose="02020603050405020304" pitchFamily="18" charset="0"/>
                <a:cs typeface="Times New Roman" panose="02020603050405020304" pitchFamily="18" charset="0"/>
              </a:rPr>
              <a:t>BRAIN TUMOR </a:t>
            </a:r>
            <a:r>
              <a:rPr lang="en" sz="4000" dirty="0">
                <a:latin typeface="Times New Roman" panose="02020603050405020304" pitchFamily="18" charset="0"/>
                <a:cs typeface="Times New Roman" panose="02020603050405020304" pitchFamily="18" charset="0"/>
              </a:rPr>
              <a:t>DETECTION</a:t>
            </a:r>
            <a:r>
              <a:rPr lang="en" sz="4000" dirty="0">
                <a:solidFill>
                  <a:schemeClr val="dk1"/>
                </a:solidFill>
                <a:latin typeface="Times New Roman" panose="02020603050405020304" pitchFamily="18" charset="0"/>
                <a:cs typeface="Times New Roman" panose="02020603050405020304" pitchFamily="18" charset="0"/>
              </a:rPr>
              <a:t> </a:t>
            </a:r>
            <a:endParaRPr sz="4000" dirty="0">
              <a:solidFill>
                <a:schemeClr val="accent6"/>
              </a:solidFill>
              <a:latin typeface="Times New Roman" panose="02020603050405020304" pitchFamily="18" charset="0"/>
              <a:cs typeface="Times New Roman" panose="02020603050405020304" pitchFamily="18" charset="0"/>
            </a:endParaRPr>
          </a:p>
        </p:txBody>
      </p:sp>
      <p:sp>
        <p:nvSpPr>
          <p:cNvPr id="305" name="Google Shape;305;p33"/>
          <p:cNvSpPr/>
          <p:nvPr/>
        </p:nvSpPr>
        <p:spPr>
          <a:xfrm flipH="1">
            <a:off x="35559" y="-132728"/>
            <a:ext cx="4090137" cy="5143451"/>
          </a:xfrm>
          <a:custGeom>
            <a:avLst/>
            <a:gdLst/>
            <a:ahLst/>
            <a:cxnLst/>
            <a:rect l="l" t="t" r="r" b="b"/>
            <a:pathLst>
              <a:path w="43452" h="54642" extrusionOk="0">
                <a:moveTo>
                  <a:pt x="10622" y="6323"/>
                </a:moveTo>
                <a:cubicBezTo>
                  <a:pt x="7539" y="8772"/>
                  <a:pt x="4779" y="13102"/>
                  <a:pt x="4248" y="15567"/>
                </a:cubicBezTo>
                <a:cubicBezTo>
                  <a:pt x="3717" y="18031"/>
                  <a:pt x="3806" y="19792"/>
                  <a:pt x="4160" y="22169"/>
                </a:cubicBezTo>
                <a:cubicBezTo>
                  <a:pt x="4514" y="24546"/>
                  <a:pt x="3983" y="26747"/>
                  <a:pt x="2479" y="28595"/>
                </a:cubicBezTo>
                <a:cubicBezTo>
                  <a:pt x="974" y="30445"/>
                  <a:pt x="0" y="31501"/>
                  <a:pt x="1504" y="32556"/>
                </a:cubicBezTo>
                <a:cubicBezTo>
                  <a:pt x="3008" y="33612"/>
                  <a:pt x="4337" y="33790"/>
                  <a:pt x="3894" y="34670"/>
                </a:cubicBezTo>
                <a:cubicBezTo>
                  <a:pt x="3451" y="35550"/>
                  <a:pt x="3280" y="35926"/>
                  <a:pt x="3592" y="36472"/>
                </a:cubicBezTo>
                <a:cubicBezTo>
                  <a:pt x="3907" y="37019"/>
                  <a:pt x="4141" y="37251"/>
                  <a:pt x="4141" y="37251"/>
                </a:cubicBezTo>
                <a:cubicBezTo>
                  <a:pt x="4141" y="37251"/>
                  <a:pt x="3279" y="38422"/>
                  <a:pt x="3749" y="39045"/>
                </a:cubicBezTo>
                <a:cubicBezTo>
                  <a:pt x="4220" y="39670"/>
                  <a:pt x="5160" y="39045"/>
                  <a:pt x="5317" y="40371"/>
                </a:cubicBezTo>
                <a:cubicBezTo>
                  <a:pt x="5475" y="41697"/>
                  <a:pt x="4769" y="43336"/>
                  <a:pt x="6415" y="44272"/>
                </a:cubicBezTo>
                <a:cubicBezTo>
                  <a:pt x="8063" y="45209"/>
                  <a:pt x="12219" y="44272"/>
                  <a:pt x="13867" y="43881"/>
                </a:cubicBezTo>
                <a:cubicBezTo>
                  <a:pt x="15515" y="43490"/>
                  <a:pt x="17162" y="43490"/>
                  <a:pt x="18653" y="47391"/>
                </a:cubicBezTo>
                <a:cubicBezTo>
                  <a:pt x="19612" y="49903"/>
                  <a:pt x="20603" y="52382"/>
                  <a:pt x="20791" y="54642"/>
                </a:cubicBezTo>
                <a:lnTo>
                  <a:pt x="40379" y="54642"/>
                </a:lnTo>
                <a:cubicBezTo>
                  <a:pt x="38522" y="50254"/>
                  <a:pt x="34803" y="41740"/>
                  <a:pt x="35677" y="38265"/>
                </a:cubicBezTo>
                <a:cubicBezTo>
                  <a:pt x="36618" y="34520"/>
                  <a:pt x="40723" y="32937"/>
                  <a:pt x="42087" y="25964"/>
                </a:cubicBezTo>
                <a:cubicBezTo>
                  <a:pt x="43452" y="18991"/>
                  <a:pt x="42953" y="8606"/>
                  <a:pt x="34010" y="4303"/>
                </a:cubicBezTo>
                <a:cubicBezTo>
                  <a:pt x="25068" y="0"/>
                  <a:pt x="15330" y="2582"/>
                  <a:pt x="10622" y="6323"/>
                </a:cubicBezTo>
                <a:close/>
              </a:path>
            </a:pathLst>
          </a:custGeom>
          <a:solidFill>
            <a:srgbClr val="00DBF6">
              <a:alpha val="18350"/>
            </a:srgbClr>
          </a:solidFill>
          <a:ln>
            <a:noFill/>
          </a:ln>
          <a:effectLst>
            <a:outerShdw blurRad="228600" dist="19050" dir="5400000" algn="bl" rotWithShape="0">
              <a:schemeClr val="accent3">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33"/>
          <p:cNvGrpSpPr/>
          <p:nvPr/>
        </p:nvGrpSpPr>
        <p:grpSpPr>
          <a:xfrm>
            <a:off x="309152" y="632492"/>
            <a:ext cx="2991294" cy="2549009"/>
            <a:chOff x="930854" y="1021197"/>
            <a:chExt cx="4016237" cy="3422408"/>
          </a:xfrm>
        </p:grpSpPr>
        <p:sp>
          <p:nvSpPr>
            <p:cNvPr id="307" name="Google Shape;307;p33"/>
            <p:cNvSpPr/>
            <p:nvPr/>
          </p:nvSpPr>
          <p:spPr>
            <a:xfrm flipH="1">
              <a:off x="930854" y="1021197"/>
              <a:ext cx="4016237" cy="3422408"/>
            </a:xfrm>
            <a:custGeom>
              <a:avLst/>
              <a:gdLst/>
              <a:ahLst/>
              <a:cxnLst/>
              <a:rect l="l" t="t" r="r" b="b"/>
              <a:pathLst>
                <a:path w="74227" h="63252" extrusionOk="0">
                  <a:moveTo>
                    <a:pt x="47639" y="63252"/>
                  </a:moveTo>
                  <a:cubicBezTo>
                    <a:pt x="46692" y="63252"/>
                    <a:pt x="45808" y="62783"/>
                    <a:pt x="45280" y="61996"/>
                  </a:cubicBezTo>
                  <a:cubicBezTo>
                    <a:pt x="43561" y="59440"/>
                    <a:pt x="41020" y="56302"/>
                    <a:pt x="39040" y="55163"/>
                  </a:cubicBezTo>
                  <a:cubicBezTo>
                    <a:pt x="36635" y="53780"/>
                    <a:pt x="34836" y="52057"/>
                    <a:pt x="33855" y="51000"/>
                  </a:cubicBezTo>
                  <a:cubicBezTo>
                    <a:pt x="32394" y="51269"/>
                    <a:pt x="30253" y="51406"/>
                    <a:pt x="27478" y="51406"/>
                  </a:cubicBezTo>
                  <a:cubicBezTo>
                    <a:pt x="27129" y="51406"/>
                    <a:pt x="26764" y="51403"/>
                    <a:pt x="26383" y="51400"/>
                  </a:cubicBezTo>
                  <a:cubicBezTo>
                    <a:pt x="20239" y="51325"/>
                    <a:pt x="16169" y="47548"/>
                    <a:pt x="15145" y="41010"/>
                  </a:cubicBezTo>
                  <a:cubicBezTo>
                    <a:pt x="9965" y="40936"/>
                    <a:pt x="6019" y="39322"/>
                    <a:pt x="3411" y="36210"/>
                  </a:cubicBezTo>
                  <a:cubicBezTo>
                    <a:pt x="1319" y="33714"/>
                    <a:pt x="203" y="30396"/>
                    <a:pt x="91" y="26347"/>
                  </a:cubicBezTo>
                  <a:cubicBezTo>
                    <a:pt x="1" y="23064"/>
                    <a:pt x="1460" y="15852"/>
                    <a:pt x="7495" y="9650"/>
                  </a:cubicBezTo>
                  <a:cubicBezTo>
                    <a:pt x="13637" y="3337"/>
                    <a:pt x="22820" y="0"/>
                    <a:pt x="34051" y="0"/>
                  </a:cubicBezTo>
                  <a:cubicBezTo>
                    <a:pt x="34908" y="0"/>
                    <a:pt x="35793" y="20"/>
                    <a:pt x="36679" y="58"/>
                  </a:cubicBezTo>
                  <a:cubicBezTo>
                    <a:pt x="53222" y="767"/>
                    <a:pt x="62137" y="8685"/>
                    <a:pt x="66703" y="15203"/>
                  </a:cubicBezTo>
                  <a:cubicBezTo>
                    <a:pt x="72892" y="24038"/>
                    <a:pt x="74226" y="34961"/>
                    <a:pt x="72808" y="39448"/>
                  </a:cubicBezTo>
                  <a:cubicBezTo>
                    <a:pt x="70995" y="45192"/>
                    <a:pt x="66361" y="47243"/>
                    <a:pt x="64090" y="47918"/>
                  </a:cubicBezTo>
                  <a:cubicBezTo>
                    <a:pt x="63735" y="49167"/>
                    <a:pt x="62929" y="50939"/>
                    <a:pt x="61107" y="52874"/>
                  </a:cubicBezTo>
                  <a:cubicBezTo>
                    <a:pt x="59366" y="54724"/>
                    <a:pt x="55998" y="55689"/>
                    <a:pt x="51096" y="55743"/>
                  </a:cubicBezTo>
                  <a:cubicBezTo>
                    <a:pt x="51788" y="57454"/>
                    <a:pt x="52126" y="58629"/>
                    <a:pt x="52126" y="59320"/>
                  </a:cubicBezTo>
                  <a:cubicBezTo>
                    <a:pt x="52126" y="60914"/>
                    <a:pt x="50962" y="62172"/>
                    <a:pt x="48669" y="63060"/>
                  </a:cubicBezTo>
                  <a:cubicBezTo>
                    <a:pt x="48337" y="63187"/>
                    <a:pt x="47992" y="63252"/>
                    <a:pt x="47639" y="6325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flipH="1">
              <a:off x="966727" y="1056475"/>
              <a:ext cx="3944978" cy="3351960"/>
            </a:xfrm>
            <a:custGeom>
              <a:avLst/>
              <a:gdLst/>
              <a:ahLst/>
              <a:cxnLst/>
              <a:rect l="l" t="t" r="r" b="b"/>
              <a:pathLst>
                <a:path w="72910" h="61950" extrusionOk="0">
                  <a:moveTo>
                    <a:pt x="46985" y="61949"/>
                  </a:moveTo>
                  <a:cubicBezTo>
                    <a:pt x="46254" y="61949"/>
                    <a:pt x="45574" y="61586"/>
                    <a:pt x="45166" y="60982"/>
                  </a:cubicBezTo>
                  <a:cubicBezTo>
                    <a:pt x="43408" y="58364"/>
                    <a:pt x="40786" y="55142"/>
                    <a:pt x="38711" y="53949"/>
                  </a:cubicBezTo>
                  <a:cubicBezTo>
                    <a:pt x="36196" y="52503"/>
                    <a:pt x="34368" y="50684"/>
                    <a:pt x="33435" y="49641"/>
                  </a:cubicBezTo>
                  <a:cubicBezTo>
                    <a:pt x="32032" y="49946"/>
                    <a:pt x="29796" y="50105"/>
                    <a:pt x="26824" y="50105"/>
                  </a:cubicBezTo>
                  <a:cubicBezTo>
                    <a:pt x="26477" y="50105"/>
                    <a:pt x="26116" y="50103"/>
                    <a:pt x="25737" y="50098"/>
                  </a:cubicBezTo>
                  <a:cubicBezTo>
                    <a:pt x="19720" y="50024"/>
                    <a:pt x="15888" y="46263"/>
                    <a:pt x="15058" y="39709"/>
                  </a:cubicBezTo>
                  <a:cubicBezTo>
                    <a:pt x="14995" y="39709"/>
                    <a:pt x="14931" y="39710"/>
                    <a:pt x="14868" y="39710"/>
                  </a:cubicBezTo>
                  <a:cubicBezTo>
                    <a:pt x="9705" y="39710"/>
                    <a:pt x="5797" y="38173"/>
                    <a:pt x="3256" y="35142"/>
                  </a:cubicBezTo>
                  <a:cubicBezTo>
                    <a:pt x="1261" y="32760"/>
                    <a:pt x="196" y="29576"/>
                    <a:pt x="88" y="25678"/>
                  </a:cubicBezTo>
                  <a:cubicBezTo>
                    <a:pt x="0" y="22496"/>
                    <a:pt x="1423" y="15500"/>
                    <a:pt x="7307" y="9453"/>
                  </a:cubicBezTo>
                  <a:cubicBezTo>
                    <a:pt x="13324" y="3269"/>
                    <a:pt x="22347" y="1"/>
                    <a:pt x="33397" y="1"/>
                  </a:cubicBezTo>
                  <a:cubicBezTo>
                    <a:pt x="34247" y="1"/>
                    <a:pt x="35122" y="20"/>
                    <a:pt x="35997" y="58"/>
                  </a:cubicBezTo>
                  <a:cubicBezTo>
                    <a:pt x="52274" y="753"/>
                    <a:pt x="61034" y="8527"/>
                    <a:pt x="65516" y="14925"/>
                  </a:cubicBezTo>
                  <a:cubicBezTo>
                    <a:pt x="71584" y="23589"/>
                    <a:pt x="72910" y="34242"/>
                    <a:pt x="71534" y="38602"/>
                  </a:cubicBezTo>
                  <a:cubicBezTo>
                    <a:pt x="69738" y="44287"/>
                    <a:pt x="65097" y="46161"/>
                    <a:pt x="62902" y="46743"/>
                  </a:cubicBezTo>
                  <a:cubicBezTo>
                    <a:pt x="62625" y="47916"/>
                    <a:pt x="61894" y="49743"/>
                    <a:pt x="59980" y="51777"/>
                  </a:cubicBezTo>
                  <a:cubicBezTo>
                    <a:pt x="58315" y="53545"/>
                    <a:pt x="54959" y="54443"/>
                    <a:pt x="50005" y="54443"/>
                  </a:cubicBezTo>
                  <a:lnTo>
                    <a:pt x="50005" y="54443"/>
                  </a:lnTo>
                  <a:cubicBezTo>
                    <a:pt x="49820" y="54443"/>
                    <a:pt x="49639" y="54441"/>
                    <a:pt x="49465" y="54439"/>
                  </a:cubicBezTo>
                  <a:cubicBezTo>
                    <a:pt x="50167" y="56074"/>
                    <a:pt x="50821" y="57827"/>
                    <a:pt x="50821" y="58670"/>
                  </a:cubicBezTo>
                  <a:cubicBezTo>
                    <a:pt x="50821" y="59968"/>
                    <a:pt x="49797" y="61021"/>
                    <a:pt x="47780" y="61803"/>
                  </a:cubicBezTo>
                  <a:cubicBezTo>
                    <a:pt x="47525" y="61900"/>
                    <a:pt x="47257" y="61949"/>
                    <a:pt x="46985" y="61949"/>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flipH="1">
              <a:off x="1007687" y="1076332"/>
              <a:ext cx="3826374" cy="3253484"/>
            </a:xfrm>
            <a:custGeom>
              <a:avLst/>
              <a:gdLst/>
              <a:ahLst/>
              <a:cxnLst/>
              <a:rect l="l" t="t" r="r" b="b"/>
              <a:pathLst>
                <a:path w="70718" h="60130" extrusionOk="0">
                  <a:moveTo>
                    <a:pt x="34497" y="1208"/>
                  </a:moveTo>
                  <a:cubicBezTo>
                    <a:pt x="6296" y="0"/>
                    <a:pt x="1" y="18973"/>
                    <a:pt x="172" y="25269"/>
                  </a:cubicBezTo>
                  <a:cubicBezTo>
                    <a:pt x="344" y="31565"/>
                    <a:pt x="3363" y="38465"/>
                    <a:pt x="15005" y="37775"/>
                  </a:cubicBezTo>
                  <a:cubicBezTo>
                    <a:pt x="15265" y="42433"/>
                    <a:pt x="17248" y="48125"/>
                    <a:pt x="24320" y="48211"/>
                  </a:cubicBezTo>
                  <a:cubicBezTo>
                    <a:pt x="31391" y="48297"/>
                    <a:pt x="32512" y="47521"/>
                    <a:pt x="32512" y="47521"/>
                  </a:cubicBezTo>
                  <a:cubicBezTo>
                    <a:pt x="32512" y="47521"/>
                    <a:pt x="34583" y="50281"/>
                    <a:pt x="38031" y="52265"/>
                  </a:cubicBezTo>
                  <a:cubicBezTo>
                    <a:pt x="40918" y="53924"/>
                    <a:pt x="44047" y="58363"/>
                    <a:pt x="44990" y="59767"/>
                  </a:cubicBezTo>
                  <a:cubicBezTo>
                    <a:pt x="45166" y="60028"/>
                    <a:pt x="45499" y="60130"/>
                    <a:pt x="45792" y="60017"/>
                  </a:cubicBezTo>
                  <a:cubicBezTo>
                    <a:pt x="46548" y="59725"/>
                    <a:pt x="47863" y="59102"/>
                    <a:pt x="47863" y="58302"/>
                  </a:cubicBezTo>
                  <a:cubicBezTo>
                    <a:pt x="47863" y="57180"/>
                    <a:pt x="45620" y="52436"/>
                    <a:pt x="45620" y="52436"/>
                  </a:cubicBezTo>
                  <a:cubicBezTo>
                    <a:pt x="45620" y="52436"/>
                    <a:pt x="54677" y="53299"/>
                    <a:pt x="57436" y="50366"/>
                  </a:cubicBezTo>
                  <a:cubicBezTo>
                    <a:pt x="60196" y="47434"/>
                    <a:pt x="60109" y="45105"/>
                    <a:pt x="60109" y="45105"/>
                  </a:cubicBezTo>
                  <a:cubicBezTo>
                    <a:pt x="60109" y="45105"/>
                    <a:pt x="66577" y="44329"/>
                    <a:pt x="68646" y="37774"/>
                  </a:cubicBezTo>
                  <a:cubicBezTo>
                    <a:pt x="70718" y="31221"/>
                    <a:pt x="66100" y="2560"/>
                    <a:pt x="34497" y="120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flipH="1">
              <a:off x="1756101" y="1210194"/>
              <a:ext cx="2979267" cy="1743398"/>
            </a:xfrm>
            <a:custGeom>
              <a:avLst/>
              <a:gdLst/>
              <a:ahLst/>
              <a:cxnLst/>
              <a:rect l="l" t="t" r="r" b="b"/>
              <a:pathLst>
                <a:path w="55062" h="32221" extrusionOk="0">
                  <a:moveTo>
                    <a:pt x="11639" y="4442"/>
                  </a:moveTo>
                  <a:cubicBezTo>
                    <a:pt x="7245" y="7044"/>
                    <a:pt x="3733" y="11102"/>
                    <a:pt x="1785" y="15821"/>
                  </a:cubicBezTo>
                  <a:cubicBezTo>
                    <a:pt x="614" y="18657"/>
                    <a:pt x="0" y="21818"/>
                    <a:pt x="668" y="24813"/>
                  </a:cubicBezTo>
                  <a:cubicBezTo>
                    <a:pt x="1336" y="27808"/>
                    <a:pt x="3456" y="30583"/>
                    <a:pt x="6394" y="31472"/>
                  </a:cubicBezTo>
                  <a:cubicBezTo>
                    <a:pt x="8868" y="32220"/>
                    <a:pt x="11584" y="31576"/>
                    <a:pt x="13878" y="30384"/>
                  </a:cubicBezTo>
                  <a:cubicBezTo>
                    <a:pt x="16171" y="29190"/>
                    <a:pt x="18147" y="27481"/>
                    <a:pt x="20218" y="25933"/>
                  </a:cubicBezTo>
                  <a:cubicBezTo>
                    <a:pt x="26634" y="21131"/>
                    <a:pt x="34326" y="17736"/>
                    <a:pt x="42337" y="17556"/>
                  </a:cubicBezTo>
                  <a:cubicBezTo>
                    <a:pt x="44219" y="17514"/>
                    <a:pt x="46112" y="17647"/>
                    <a:pt x="47980" y="17410"/>
                  </a:cubicBezTo>
                  <a:cubicBezTo>
                    <a:pt x="49848" y="17172"/>
                    <a:pt x="51739" y="16514"/>
                    <a:pt x="53033" y="15147"/>
                  </a:cubicBezTo>
                  <a:cubicBezTo>
                    <a:pt x="54679" y="13406"/>
                    <a:pt x="55061" y="10590"/>
                    <a:pt x="53939" y="8473"/>
                  </a:cubicBezTo>
                  <a:cubicBezTo>
                    <a:pt x="52925" y="6563"/>
                    <a:pt x="50946" y="5384"/>
                    <a:pt x="48997" y="4450"/>
                  </a:cubicBezTo>
                  <a:cubicBezTo>
                    <a:pt x="44165" y="2135"/>
                    <a:pt x="38895" y="743"/>
                    <a:pt x="33552" y="335"/>
                  </a:cubicBezTo>
                  <a:cubicBezTo>
                    <a:pt x="31169" y="153"/>
                    <a:pt x="28645" y="0"/>
                    <a:pt x="26313" y="604"/>
                  </a:cubicBezTo>
                  <a:cubicBezTo>
                    <a:pt x="24209" y="1146"/>
                    <a:pt x="22102" y="1092"/>
                    <a:pt x="19965" y="1439"/>
                  </a:cubicBezTo>
                  <a:cubicBezTo>
                    <a:pt x="17035" y="1913"/>
                    <a:pt x="14194" y="2930"/>
                    <a:pt x="11639" y="4442"/>
                  </a:cubicBezTo>
                  <a:close/>
                </a:path>
              </a:pathLst>
            </a:custGeom>
            <a:solidFill>
              <a:srgbClr val="FF003A">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flipH="1">
              <a:off x="1136947" y="2250684"/>
              <a:ext cx="2754126" cy="1348359"/>
            </a:xfrm>
            <a:custGeom>
              <a:avLst/>
              <a:gdLst/>
              <a:ahLst/>
              <a:cxnLst/>
              <a:rect l="l" t="t" r="r" b="b"/>
              <a:pathLst>
                <a:path w="50901" h="24920" extrusionOk="0">
                  <a:moveTo>
                    <a:pt x="16973" y="3096"/>
                  </a:moveTo>
                  <a:cubicBezTo>
                    <a:pt x="11814" y="4773"/>
                    <a:pt x="6963" y="7547"/>
                    <a:pt x="3185" y="11442"/>
                  </a:cubicBezTo>
                  <a:cubicBezTo>
                    <a:pt x="1526" y="13153"/>
                    <a:pt x="0" y="15336"/>
                    <a:pt x="249" y="17707"/>
                  </a:cubicBezTo>
                  <a:cubicBezTo>
                    <a:pt x="405" y="19178"/>
                    <a:pt x="1252" y="20516"/>
                    <a:pt x="2373" y="21481"/>
                  </a:cubicBezTo>
                  <a:cubicBezTo>
                    <a:pt x="3492" y="22445"/>
                    <a:pt x="4871" y="23066"/>
                    <a:pt x="6281" y="23511"/>
                  </a:cubicBezTo>
                  <a:cubicBezTo>
                    <a:pt x="10726" y="24920"/>
                    <a:pt x="15528" y="24686"/>
                    <a:pt x="20138" y="23986"/>
                  </a:cubicBezTo>
                  <a:cubicBezTo>
                    <a:pt x="24749" y="23285"/>
                    <a:pt x="29295" y="22134"/>
                    <a:pt x="33941" y="21740"/>
                  </a:cubicBezTo>
                  <a:cubicBezTo>
                    <a:pt x="37333" y="21453"/>
                    <a:pt x="40856" y="21552"/>
                    <a:pt x="43985" y="20210"/>
                  </a:cubicBezTo>
                  <a:cubicBezTo>
                    <a:pt x="46600" y="19089"/>
                    <a:pt x="48786" y="16946"/>
                    <a:pt x="49843" y="14304"/>
                  </a:cubicBezTo>
                  <a:cubicBezTo>
                    <a:pt x="50900" y="11662"/>
                    <a:pt x="50778" y="8547"/>
                    <a:pt x="49409" y="6054"/>
                  </a:cubicBezTo>
                  <a:cubicBezTo>
                    <a:pt x="48003" y="3490"/>
                    <a:pt x="45399" y="1717"/>
                    <a:pt x="42592" y="897"/>
                  </a:cubicBezTo>
                  <a:cubicBezTo>
                    <a:pt x="39522" y="0"/>
                    <a:pt x="36364" y="230"/>
                    <a:pt x="33242" y="660"/>
                  </a:cubicBezTo>
                  <a:cubicBezTo>
                    <a:pt x="29919" y="1119"/>
                    <a:pt x="26559" y="1027"/>
                    <a:pt x="23234" y="1580"/>
                  </a:cubicBezTo>
                  <a:cubicBezTo>
                    <a:pt x="21112" y="1934"/>
                    <a:pt x="19017" y="2432"/>
                    <a:pt x="16973" y="3096"/>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flipH="1">
              <a:off x="2338027" y="1362616"/>
              <a:ext cx="2240429" cy="1375954"/>
            </a:xfrm>
            <a:custGeom>
              <a:avLst/>
              <a:gdLst/>
              <a:ahLst/>
              <a:cxnLst/>
              <a:rect l="l" t="t" r="r" b="b"/>
              <a:pathLst>
                <a:path w="41407" h="25430" extrusionOk="0">
                  <a:moveTo>
                    <a:pt x="8985" y="3694"/>
                  </a:moveTo>
                  <a:cubicBezTo>
                    <a:pt x="5229" y="6166"/>
                    <a:pt x="2356" y="9951"/>
                    <a:pt x="987" y="14233"/>
                  </a:cubicBezTo>
                  <a:cubicBezTo>
                    <a:pt x="313" y="16338"/>
                    <a:pt x="1" y="18639"/>
                    <a:pt x="640" y="20754"/>
                  </a:cubicBezTo>
                  <a:cubicBezTo>
                    <a:pt x="1278" y="22870"/>
                    <a:pt x="3027" y="24747"/>
                    <a:pt x="5217" y="25053"/>
                  </a:cubicBezTo>
                  <a:cubicBezTo>
                    <a:pt x="7919" y="25429"/>
                    <a:pt x="10348" y="23476"/>
                    <a:pt x="12287" y="21554"/>
                  </a:cubicBezTo>
                  <a:cubicBezTo>
                    <a:pt x="15679" y="18191"/>
                    <a:pt x="18784" y="14515"/>
                    <a:pt x="22511" y="11528"/>
                  </a:cubicBezTo>
                  <a:cubicBezTo>
                    <a:pt x="26237" y="8539"/>
                    <a:pt x="30749" y="6232"/>
                    <a:pt x="35524" y="6205"/>
                  </a:cubicBezTo>
                  <a:cubicBezTo>
                    <a:pt x="36746" y="6198"/>
                    <a:pt x="38000" y="6336"/>
                    <a:pt x="39167" y="5971"/>
                  </a:cubicBezTo>
                  <a:cubicBezTo>
                    <a:pt x="40333" y="5606"/>
                    <a:pt x="41406" y="4540"/>
                    <a:pt x="41271" y="3325"/>
                  </a:cubicBezTo>
                  <a:cubicBezTo>
                    <a:pt x="41185" y="2558"/>
                    <a:pt x="40632" y="1901"/>
                    <a:pt x="39967" y="1509"/>
                  </a:cubicBezTo>
                  <a:cubicBezTo>
                    <a:pt x="39301" y="1117"/>
                    <a:pt x="38530" y="948"/>
                    <a:pt x="37771" y="807"/>
                  </a:cubicBezTo>
                  <a:cubicBezTo>
                    <a:pt x="33489" y="22"/>
                    <a:pt x="29101" y="0"/>
                    <a:pt x="24761" y="123"/>
                  </a:cubicBezTo>
                  <a:cubicBezTo>
                    <a:pt x="21475" y="215"/>
                    <a:pt x="17928" y="263"/>
                    <a:pt x="14750" y="1115"/>
                  </a:cubicBezTo>
                  <a:cubicBezTo>
                    <a:pt x="12707" y="1663"/>
                    <a:pt x="10752" y="2532"/>
                    <a:pt x="8985" y="3694"/>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flipH="1">
              <a:off x="1152367" y="2357492"/>
              <a:ext cx="2446525" cy="1132632"/>
            </a:xfrm>
            <a:custGeom>
              <a:avLst/>
              <a:gdLst/>
              <a:ahLst/>
              <a:cxnLst/>
              <a:rect l="l" t="t" r="r" b="b"/>
              <a:pathLst>
                <a:path w="45216" h="20933" extrusionOk="0">
                  <a:moveTo>
                    <a:pt x="30247" y="342"/>
                  </a:moveTo>
                  <a:cubicBezTo>
                    <a:pt x="26383" y="580"/>
                    <a:pt x="22637" y="1999"/>
                    <a:pt x="19422" y="4155"/>
                  </a:cubicBezTo>
                  <a:cubicBezTo>
                    <a:pt x="16131" y="6361"/>
                    <a:pt x="13238" y="9385"/>
                    <a:pt x="9417" y="10441"/>
                  </a:cubicBezTo>
                  <a:cubicBezTo>
                    <a:pt x="8078" y="10811"/>
                    <a:pt x="6679" y="10919"/>
                    <a:pt x="5316" y="11192"/>
                  </a:cubicBezTo>
                  <a:cubicBezTo>
                    <a:pt x="3952" y="11466"/>
                    <a:pt x="2576" y="11934"/>
                    <a:pt x="1565" y="12889"/>
                  </a:cubicBezTo>
                  <a:cubicBezTo>
                    <a:pt x="556" y="13846"/>
                    <a:pt x="1" y="15384"/>
                    <a:pt x="517" y="16676"/>
                  </a:cubicBezTo>
                  <a:cubicBezTo>
                    <a:pt x="1045" y="17999"/>
                    <a:pt x="2477" y="18700"/>
                    <a:pt x="3824" y="19167"/>
                  </a:cubicBezTo>
                  <a:cubicBezTo>
                    <a:pt x="7942" y="20592"/>
                    <a:pt x="12431" y="20933"/>
                    <a:pt x="16717" y="20145"/>
                  </a:cubicBezTo>
                  <a:cubicBezTo>
                    <a:pt x="20320" y="19484"/>
                    <a:pt x="23771" y="18045"/>
                    <a:pt x="27417" y="17691"/>
                  </a:cubicBezTo>
                  <a:cubicBezTo>
                    <a:pt x="29837" y="17456"/>
                    <a:pt x="32311" y="17704"/>
                    <a:pt x="34679" y="17155"/>
                  </a:cubicBezTo>
                  <a:cubicBezTo>
                    <a:pt x="38273" y="16323"/>
                    <a:pt x="41361" y="13564"/>
                    <a:pt x="42589" y="10084"/>
                  </a:cubicBezTo>
                  <a:cubicBezTo>
                    <a:pt x="45216" y="2646"/>
                    <a:pt x="35817" y="0"/>
                    <a:pt x="30247" y="34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flipH="1">
              <a:off x="1882655" y="1411421"/>
              <a:ext cx="1334561" cy="792026"/>
            </a:xfrm>
            <a:custGeom>
              <a:avLst/>
              <a:gdLst/>
              <a:ahLst/>
              <a:cxnLst/>
              <a:rect l="l" t="t" r="r" b="b"/>
              <a:pathLst>
                <a:path w="24665" h="14638" extrusionOk="0">
                  <a:moveTo>
                    <a:pt x="18529" y="2356"/>
                  </a:moveTo>
                  <a:cubicBezTo>
                    <a:pt x="17722" y="3001"/>
                    <a:pt x="17141" y="3890"/>
                    <a:pt x="16372" y="4582"/>
                  </a:cubicBezTo>
                  <a:cubicBezTo>
                    <a:pt x="14936" y="5877"/>
                    <a:pt x="12961" y="6386"/>
                    <a:pt x="11045" y="6656"/>
                  </a:cubicBezTo>
                  <a:cubicBezTo>
                    <a:pt x="9129" y="6928"/>
                    <a:pt x="7167" y="7008"/>
                    <a:pt x="5335" y="7631"/>
                  </a:cubicBezTo>
                  <a:cubicBezTo>
                    <a:pt x="3794" y="8154"/>
                    <a:pt x="2384" y="9058"/>
                    <a:pt x="1266" y="10238"/>
                  </a:cubicBezTo>
                  <a:cubicBezTo>
                    <a:pt x="818" y="10709"/>
                    <a:pt x="412" y="11238"/>
                    <a:pt x="206" y="11854"/>
                  </a:cubicBezTo>
                  <a:cubicBezTo>
                    <a:pt x="1" y="12469"/>
                    <a:pt x="23" y="13188"/>
                    <a:pt x="389" y="13724"/>
                  </a:cubicBezTo>
                  <a:cubicBezTo>
                    <a:pt x="758" y="14264"/>
                    <a:pt x="1422" y="14544"/>
                    <a:pt x="2072" y="14591"/>
                  </a:cubicBezTo>
                  <a:cubicBezTo>
                    <a:pt x="2723" y="14638"/>
                    <a:pt x="3371" y="14481"/>
                    <a:pt x="3998" y="14298"/>
                  </a:cubicBezTo>
                  <a:cubicBezTo>
                    <a:pt x="7049" y="13413"/>
                    <a:pt x="9967" y="11899"/>
                    <a:pt x="13139" y="11702"/>
                  </a:cubicBezTo>
                  <a:cubicBezTo>
                    <a:pt x="15838" y="11534"/>
                    <a:pt x="18694" y="12319"/>
                    <a:pt x="21174" y="11240"/>
                  </a:cubicBezTo>
                  <a:cubicBezTo>
                    <a:pt x="22930" y="10478"/>
                    <a:pt x="24256" y="8749"/>
                    <a:pt x="24417" y="6842"/>
                  </a:cubicBezTo>
                  <a:cubicBezTo>
                    <a:pt x="24664" y="3919"/>
                    <a:pt x="21478" y="1"/>
                    <a:pt x="18529" y="2356"/>
                  </a:cubicBezTo>
                  <a:close/>
                </a:path>
              </a:pathLst>
            </a:custGeom>
            <a:solidFill>
              <a:srgbClr val="FF003A">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flipH="1">
              <a:off x="2671597" y="2430051"/>
              <a:ext cx="747820" cy="454990"/>
            </a:xfrm>
            <a:custGeom>
              <a:avLst/>
              <a:gdLst/>
              <a:ahLst/>
              <a:cxnLst/>
              <a:rect l="l" t="t" r="r" b="b"/>
              <a:pathLst>
                <a:path w="13821" h="8409" extrusionOk="0">
                  <a:moveTo>
                    <a:pt x="805" y="5059"/>
                  </a:moveTo>
                  <a:cubicBezTo>
                    <a:pt x="418" y="5359"/>
                    <a:pt x="1" y="5766"/>
                    <a:pt x="76" y="6249"/>
                  </a:cubicBezTo>
                  <a:cubicBezTo>
                    <a:pt x="120" y="6532"/>
                    <a:pt x="327" y="6760"/>
                    <a:pt x="543" y="6948"/>
                  </a:cubicBezTo>
                  <a:cubicBezTo>
                    <a:pt x="1833" y="8079"/>
                    <a:pt x="3705" y="8409"/>
                    <a:pt x="5384" y="8051"/>
                  </a:cubicBezTo>
                  <a:cubicBezTo>
                    <a:pt x="7063" y="7693"/>
                    <a:pt x="8558" y="6710"/>
                    <a:pt x="9780" y="5504"/>
                  </a:cubicBezTo>
                  <a:cubicBezTo>
                    <a:pt x="10807" y="4488"/>
                    <a:pt x="11659" y="3314"/>
                    <a:pt x="12464" y="2118"/>
                  </a:cubicBezTo>
                  <a:cubicBezTo>
                    <a:pt x="13064" y="1227"/>
                    <a:pt x="13821" y="0"/>
                    <a:pt x="12168" y="233"/>
                  </a:cubicBezTo>
                  <a:cubicBezTo>
                    <a:pt x="9535" y="607"/>
                    <a:pt x="6963" y="1434"/>
                    <a:pt x="4600" y="2646"/>
                  </a:cubicBezTo>
                  <a:cubicBezTo>
                    <a:pt x="3263" y="3331"/>
                    <a:pt x="1991" y="4139"/>
                    <a:pt x="805" y="5059"/>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flipH="1">
              <a:off x="3371372" y="1508382"/>
              <a:ext cx="1037349" cy="1000069"/>
            </a:xfrm>
            <a:custGeom>
              <a:avLst/>
              <a:gdLst/>
              <a:ahLst/>
              <a:cxnLst/>
              <a:rect l="l" t="t" r="r" b="b"/>
              <a:pathLst>
                <a:path w="19172" h="18483" extrusionOk="0">
                  <a:moveTo>
                    <a:pt x="6533" y="4320"/>
                  </a:moveTo>
                  <a:cubicBezTo>
                    <a:pt x="3792" y="6570"/>
                    <a:pt x="1697" y="9603"/>
                    <a:pt x="582" y="12969"/>
                  </a:cubicBezTo>
                  <a:cubicBezTo>
                    <a:pt x="250" y="13976"/>
                    <a:pt x="1" y="15050"/>
                    <a:pt x="205" y="16091"/>
                  </a:cubicBezTo>
                  <a:cubicBezTo>
                    <a:pt x="409" y="17131"/>
                    <a:pt x="1169" y="18122"/>
                    <a:pt x="2212" y="18308"/>
                  </a:cubicBezTo>
                  <a:cubicBezTo>
                    <a:pt x="3188" y="18482"/>
                    <a:pt x="4147" y="17942"/>
                    <a:pt x="4921" y="17322"/>
                  </a:cubicBezTo>
                  <a:cubicBezTo>
                    <a:pt x="8993" y="14062"/>
                    <a:pt x="10507" y="8322"/>
                    <a:pt x="14693" y="5214"/>
                  </a:cubicBezTo>
                  <a:cubicBezTo>
                    <a:pt x="15661" y="4495"/>
                    <a:pt x="16747" y="3941"/>
                    <a:pt x="17711" y="3214"/>
                  </a:cubicBezTo>
                  <a:cubicBezTo>
                    <a:pt x="18502" y="2617"/>
                    <a:pt x="19171" y="1586"/>
                    <a:pt x="18245" y="770"/>
                  </a:cubicBezTo>
                  <a:cubicBezTo>
                    <a:pt x="17636" y="233"/>
                    <a:pt x="16530" y="1"/>
                    <a:pt x="15735" y="108"/>
                  </a:cubicBezTo>
                  <a:cubicBezTo>
                    <a:pt x="13691" y="382"/>
                    <a:pt x="11519" y="1251"/>
                    <a:pt x="9709" y="2209"/>
                  </a:cubicBezTo>
                  <a:cubicBezTo>
                    <a:pt x="8585" y="2805"/>
                    <a:pt x="7518" y="3511"/>
                    <a:pt x="6533" y="4320"/>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flipH="1">
              <a:off x="3841890" y="1704359"/>
              <a:ext cx="465379" cy="672989"/>
            </a:xfrm>
            <a:custGeom>
              <a:avLst/>
              <a:gdLst/>
              <a:ahLst/>
              <a:cxnLst/>
              <a:rect l="l" t="t" r="r" b="b"/>
              <a:pathLst>
                <a:path w="8601" h="12438" extrusionOk="0">
                  <a:moveTo>
                    <a:pt x="3544" y="3941"/>
                  </a:moveTo>
                  <a:cubicBezTo>
                    <a:pt x="1839" y="5708"/>
                    <a:pt x="491" y="7902"/>
                    <a:pt x="108" y="10327"/>
                  </a:cubicBezTo>
                  <a:cubicBezTo>
                    <a:pt x="1" y="10999"/>
                    <a:pt x="56" y="11846"/>
                    <a:pt x="668" y="12144"/>
                  </a:cubicBezTo>
                  <a:cubicBezTo>
                    <a:pt x="1264" y="12437"/>
                    <a:pt x="1950" y="11993"/>
                    <a:pt x="2447" y="11553"/>
                  </a:cubicBezTo>
                  <a:cubicBezTo>
                    <a:pt x="4681" y="9581"/>
                    <a:pt x="6533" y="7178"/>
                    <a:pt x="7868" y="4515"/>
                  </a:cubicBezTo>
                  <a:cubicBezTo>
                    <a:pt x="8103" y="4047"/>
                    <a:pt x="8327" y="3559"/>
                    <a:pt x="8366" y="3036"/>
                  </a:cubicBezTo>
                  <a:cubicBezTo>
                    <a:pt x="8600" y="0"/>
                    <a:pt x="4348" y="3108"/>
                    <a:pt x="3544" y="3941"/>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flipH="1">
              <a:off x="1372260" y="2480425"/>
              <a:ext cx="1907127" cy="836718"/>
            </a:xfrm>
            <a:custGeom>
              <a:avLst/>
              <a:gdLst/>
              <a:ahLst/>
              <a:cxnLst/>
              <a:rect l="l" t="t" r="r" b="b"/>
              <a:pathLst>
                <a:path w="35247" h="15464" extrusionOk="0">
                  <a:moveTo>
                    <a:pt x="19952" y="1612"/>
                  </a:moveTo>
                  <a:cubicBezTo>
                    <a:pt x="17791" y="2768"/>
                    <a:pt x="15989" y="4480"/>
                    <a:pt x="14102" y="6045"/>
                  </a:cubicBezTo>
                  <a:cubicBezTo>
                    <a:pt x="12216" y="7611"/>
                    <a:pt x="10144" y="9081"/>
                    <a:pt x="7749" y="9604"/>
                  </a:cubicBezTo>
                  <a:cubicBezTo>
                    <a:pt x="5745" y="10043"/>
                    <a:pt x="3526" y="9822"/>
                    <a:pt x="1782" y="10903"/>
                  </a:cubicBezTo>
                  <a:cubicBezTo>
                    <a:pt x="775" y="11528"/>
                    <a:pt x="1" y="12773"/>
                    <a:pt x="418" y="13880"/>
                  </a:cubicBezTo>
                  <a:cubicBezTo>
                    <a:pt x="848" y="15018"/>
                    <a:pt x="2259" y="15420"/>
                    <a:pt x="3475" y="15431"/>
                  </a:cubicBezTo>
                  <a:cubicBezTo>
                    <a:pt x="7323" y="15463"/>
                    <a:pt x="10839" y="13203"/>
                    <a:pt x="14663" y="12762"/>
                  </a:cubicBezTo>
                  <a:cubicBezTo>
                    <a:pt x="17374" y="12449"/>
                    <a:pt x="20096" y="13064"/>
                    <a:pt x="22823" y="13177"/>
                  </a:cubicBezTo>
                  <a:cubicBezTo>
                    <a:pt x="25958" y="13305"/>
                    <a:pt x="29232" y="12710"/>
                    <a:pt x="31765" y="10854"/>
                  </a:cubicBezTo>
                  <a:cubicBezTo>
                    <a:pt x="33121" y="9860"/>
                    <a:pt x="34206" y="8474"/>
                    <a:pt x="34824" y="6908"/>
                  </a:cubicBezTo>
                  <a:cubicBezTo>
                    <a:pt x="35247" y="5835"/>
                    <a:pt x="34863" y="2313"/>
                    <a:pt x="30733" y="778"/>
                  </a:cubicBezTo>
                  <a:cubicBezTo>
                    <a:pt x="29102" y="172"/>
                    <a:pt x="27326" y="1"/>
                    <a:pt x="25588" y="86"/>
                  </a:cubicBezTo>
                  <a:cubicBezTo>
                    <a:pt x="23631" y="181"/>
                    <a:pt x="21686" y="687"/>
                    <a:pt x="19952" y="161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flipH="1">
              <a:off x="1543779" y="2544651"/>
              <a:ext cx="963059" cy="556874"/>
            </a:xfrm>
            <a:custGeom>
              <a:avLst/>
              <a:gdLst/>
              <a:ahLst/>
              <a:cxnLst/>
              <a:rect l="l" t="t" r="r" b="b"/>
              <a:pathLst>
                <a:path w="17799" h="10292" extrusionOk="0">
                  <a:moveTo>
                    <a:pt x="1142" y="5558"/>
                  </a:moveTo>
                  <a:cubicBezTo>
                    <a:pt x="567" y="6172"/>
                    <a:pt x="1" y="6993"/>
                    <a:pt x="259" y="7793"/>
                  </a:cubicBezTo>
                  <a:cubicBezTo>
                    <a:pt x="510" y="8572"/>
                    <a:pt x="1404" y="8914"/>
                    <a:pt x="2194" y="9125"/>
                  </a:cubicBezTo>
                  <a:cubicBezTo>
                    <a:pt x="4158" y="9645"/>
                    <a:pt x="6172" y="9985"/>
                    <a:pt x="8200" y="10136"/>
                  </a:cubicBezTo>
                  <a:cubicBezTo>
                    <a:pt x="10288" y="10291"/>
                    <a:pt x="12464" y="10229"/>
                    <a:pt x="14358" y="9338"/>
                  </a:cubicBezTo>
                  <a:cubicBezTo>
                    <a:pt x="16253" y="8447"/>
                    <a:pt x="17799" y="6554"/>
                    <a:pt x="17737" y="4460"/>
                  </a:cubicBezTo>
                  <a:cubicBezTo>
                    <a:pt x="17701" y="3288"/>
                    <a:pt x="17153" y="2140"/>
                    <a:pt x="16262" y="1374"/>
                  </a:cubicBezTo>
                  <a:cubicBezTo>
                    <a:pt x="14659" y="0"/>
                    <a:pt x="12220" y="8"/>
                    <a:pt x="10282" y="421"/>
                  </a:cubicBezTo>
                  <a:cubicBezTo>
                    <a:pt x="8068" y="893"/>
                    <a:pt x="5948" y="1797"/>
                    <a:pt x="4073" y="3063"/>
                  </a:cubicBezTo>
                  <a:cubicBezTo>
                    <a:pt x="3007" y="3782"/>
                    <a:pt x="2019" y="4619"/>
                    <a:pt x="1142" y="555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flipH="1">
              <a:off x="2609373" y="1877450"/>
              <a:ext cx="466353" cy="208693"/>
            </a:xfrm>
            <a:custGeom>
              <a:avLst/>
              <a:gdLst/>
              <a:ahLst/>
              <a:cxnLst/>
              <a:rect l="l" t="t" r="r" b="b"/>
              <a:pathLst>
                <a:path w="8619" h="3857" extrusionOk="0">
                  <a:moveTo>
                    <a:pt x="911" y="1631"/>
                  </a:moveTo>
                  <a:cubicBezTo>
                    <a:pt x="611" y="1853"/>
                    <a:pt x="320" y="2105"/>
                    <a:pt x="160" y="2442"/>
                  </a:cubicBezTo>
                  <a:cubicBezTo>
                    <a:pt x="0" y="2779"/>
                    <a:pt x="6" y="3217"/>
                    <a:pt x="261" y="3489"/>
                  </a:cubicBezTo>
                  <a:cubicBezTo>
                    <a:pt x="607" y="3856"/>
                    <a:pt x="1203" y="3767"/>
                    <a:pt x="1694" y="3649"/>
                  </a:cubicBezTo>
                  <a:cubicBezTo>
                    <a:pt x="3053" y="3322"/>
                    <a:pt x="4411" y="2994"/>
                    <a:pt x="5770" y="2666"/>
                  </a:cubicBezTo>
                  <a:cubicBezTo>
                    <a:pt x="6321" y="2534"/>
                    <a:pt x="6874" y="2401"/>
                    <a:pt x="7389" y="2167"/>
                  </a:cubicBezTo>
                  <a:cubicBezTo>
                    <a:pt x="7697" y="2027"/>
                    <a:pt x="8013" y="1827"/>
                    <a:pt x="8130" y="1508"/>
                  </a:cubicBezTo>
                  <a:cubicBezTo>
                    <a:pt x="8618" y="170"/>
                    <a:pt x="6177" y="0"/>
                    <a:pt x="5368" y="7"/>
                  </a:cubicBezTo>
                  <a:cubicBezTo>
                    <a:pt x="3799" y="22"/>
                    <a:pt x="2152" y="706"/>
                    <a:pt x="911" y="1631"/>
                  </a:cubicBezTo>
                  <a:close/>
                </a:path>
              </a:pathLst>
            </a:custGeom>
            <a:solidFill>
              <a:srgbClr val="FF003A">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flipH="1">
              <a:off x="1972418" y="1569144"/>
              <a:ext cx="531173" cy="388167"/>
            </a:xfrm>
            <a:custGeom>
              <a:avLst/>
              <a:gdLst/>
              <a:ahLst/>
              <a:cxnLst/>
              <a:rect l="l" t="t" r="r" b="b"/>
              <a:pathLst>
                <a:path w="9817" h="7174" extrusionOk="0">
                  <a:moveTo>
                    <a:pt x="6122" y="593"/>
                  </a:moveTo>
                  <a:cubicBezTo>
                    <a:pt x="5359" y="1012"/>
                    <a:pt x="4782" y="1695"/>
                    <a:pt x="4213" y="2356"/>
                  </a:cubicBezTo>
                  <a:cubicBezTo>
                    <a:pt x="3644" y="3016"/>
                    <a:pt x="3040" y="3682"/>
                    <a:pt x="2247" y="4044"/>
                  </a:cubicBezTo>
                  <a:cubicBezTo>
                    <a:pt x="1779" y="4257"/>
                    <a:pt x="1260" y="4355"/>
                    <a:pt x="816" y="4614"/>
                  </a:cubicBezTo>
                  <a:cubicBezTo>
                    <a:pt x="371" y="4873"/>
                    <a:pt x="0" y="5372"/>
                    <a:pt x="118" y="5871"/>
                  </a:cubicBezTo>
                  <a:cubicBezTo>
                    <a:pt x="235" y="6365"/>
                    <a:pt x="789" y="6648"/>
                    <a:pt x="1297" y="6643"/>
                  </a:cubicBezTo>
                  <a:cubicBezTo>
                    <a:pt x="1803" y="6638"/>
                    <a:pt x="2280" y="6419"/>
                    <a:pt x="2752" y="6234"/>
                  </a:cubicBezTo>
                  <a:cubicBezTo>
                    <a:pt x="3225" y="6048"/>
                    <a:pt x="3740" y="5890"/>
                    <a:pt x="4233" y="6012"/>
                  </a:cubicBezTo>
                  <a:cubicBezTo>
                    <a:pt x="4702" y="6129"/>
                    <a:pt x="5074" y="6479"/>
                    <a:pt x="5504" y="6700"/>
                  </a:cubicBezTo>
                  <a:cubicBezTo>
                    <a:pt x="6418" y="7173"/>
                    <a:pt x="7595" y="7003"/>
                    <a:pt x="8415" y="6378"/>
                  </a:cubicBezTo>
                  <a:cubicBezTo>
                    <a:pt x="9235" y="5754"/>
                    <a:pt x="9703" y="4732"/>
                    <a:pt x="9763" y="3704"/>
                  </a:cubicBezTo>
                  <a:cubicBezTo>
                    <a:pt x="9817" y="2782"/>
                    <a:pt x="9587" y="1379"/>
                    <a:pt x="8893" y="683"/>
                  </a:cubicBezTo>
                  <a:cubicBezTo>
                    <a:pt x="8207" y="0"/>
                    <a:pt x="6888" y="174"/>
                    <a:pt x="6122" y="593"/>
                  </a:cubicBezTo>
                  <a:close/>
                </a:path>
              </a:pathLst>
            </a:custGeom>
            <a:solidFill>
              <a:srgbClr val="FF27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flipH="1">
              <a:off x="2456574" y="1424082"/>
              <a:ext cx="807338" cy="255387"/>
            </a:xfrm>
            <a:custGeom>
              <a:avLst/>
              <a:gdLst/>
              <a:ahLst/>
              <a:cxnLst/>
              <a:rect l="l" t="t" r="r" b="b"/>
              <a:pathLst>
                <a:path w="14921" h="4720" extrusionOk="0">
                  <a:moveTo>
                    <a:pt x="2183" y="1038"/>
                  </a:moveTo>
                  <a:cubicBezTo>
                    <a:pt x="1659" y="1210"/>
                    <a:pt x="1133" y="1411"/>
                    <a:pt x="714" y="1769"/>
                  </a:cubicBezTo>
                  <a:cubicBezTo>
                    <a:pt x="296" y="2127"/>
                    <a:pt x="0" y="2673"/>
                    <a:pt x="75" y="3217"/>
                  </a:cubicBezTo>
                  <a:cubicBezTo>
                    <a:pt x="160" y="3852"/>
                    <a:pt x="725" y="4339"/>
                    <a:pt x="1337" y="4530"/>
                  </a:cubicBezTo>
                  <a:cubicBezTo>
                    <a:pt x="1949" y="4720"/>
                    <a:pt x="2607" y="4672"/>
                    <a:pt x="3247" y="4622"/>
                  </a:cubicBezTo>
                  <a:cubicBezTo>
                    <a:pt x="6266" y="4388"/>
                    <a:pt x="9285" y="4154"/>
                    <a:pt x="12306" y="3920"/>
                  </a:cubicBezTo>
                  <a:cubicBezTo>
                    <a:pt x="12879" y="3876"/>
                    <a:pt x="13469" y="3826"/>
                    <a:pt x="13981" y="3569"/>
                  </a:cubicBezTo>
                  <a:cubicBezTo>
                    <a:pt x="14495" y="3311"/>
                    <a:pt x="14920" y="2789"/>
                    <a:pt x="14887" y="2215"/>
                  </a:cubicBezTo>
                  <a:cubicBezTo>
                    <a:pt x="14798" y="706"/>
                    <a:pt x="12372" y="510"/>
                    <a:pt x="11250" y="329"/>
                  </a:cubicBezTo>
                  <a:cubicBezTo>
                    <a:pt x="9296" y="18"/>
                    <a:pt x="7299" y="1"/>
                    <a:pt x="5340" y="291"/>
                  </a:cubicBezTo>
                  <a:cubicBezTo>
                    <a:pt x="4270" y="451"/>
                    <a:pt x="3211" y="700"/>
                    <a:pt x="2183" y="103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flipH="1">
              <a:off x="1417003" y="1771128"/>
              <a:ext cx="395850" cy="410027"/>
            </a:xfrm>
            <a:custGeom>
              <a:avLst/>
              <a:gdLst/>
              <a:ahLst/>
              <a:cxnLst/>
              <a:rect l="l" t="t" r="r" b="b"/>
              <a:pathLst>
                <a:path w="7316" h="7578" extrusionOk="0">
                  <a:moveTo>
                    <a:pt x="1626" y="2733"/>
                  </a:moveTo>
                  <a:cubicBezTo>
                    <a:pt x="1178" y="3742"/>
                    <a:pt x="733" y="4749"/>
                    <a:pt x="286" y="5758"/>
                  </a:cubicBezTo>
                  <a:cubicBezTo>
                    <a:pt x="145" y="6079"/>
                    <a:pt x="1" y="6432"/>
                    <a:pt x="96" y="6769"/>
                  </a:cubicBezTo>
                  <a:cubicBezTo>
                    <a:pt x="216" y="7189"/>
                    <a:pt x="688" y="7427"/>
                    <a:pt x="1125" y="7424"/>
                  </a:cubicBezTo>
                  <a:cubicBezTo>
                    <a:pt x="1563" y="7420"/>
                    <a:pt x="1973" y="7231"/>
                    <a:pt x="2370" y="7045"/>
                  </a:cubicBezTo>
                  <a:cubicBezTo>
                    <a:pt x="2766" y="6860"/>
                    <a:pt x="3180" y="6673"/>
                    <a:pt x="3617" y="6679"/>
                  </a:cubicBezTo>
                  <a:cubicBezTo>
                    <a:pt x="4161" y="6684"/>
                    <a:pt x="4653" y="6980"/>
                    <a:pt x="5148" y="7205"/>
                  </a:cubicBezTo>
                  <a:cubicBezTo>
                    <a:pt x="5644" y="7429"/>
                    <a:pt x="6245" y="7577"/>
                    <a:pt x="6715" y="7301"/>
                  </a:cubicBezTo>
                  <a:cubicBezTo>
                    <a:pt x="7077" y="7088"/>
                    <a:pt x="7270" y="6658"/>
                    <a:pt x="7294" y="6239"/>
                  </a:cubicBezTo>
                  <a:cubicBezTo>
                    <a:pt x="7315" y="5819"/>
                    <a:pt x="7189" y="5407"/>
                    <a:pt x="7034" y="5016"/>
                  </a:cubicBezTo>
                  <a:cubicBezTo>
                    <a:pt x="6490" y="3640"/>
                    <a:pt x="5506" y="2441"/>
                    <a:pt x="4549" y="1333"/>
                  </a:cubicBezTo>
                  <a:cubicBezTo>
                    <a:pt x="3398" y="1"/>
                    <a:pt x="2090" y="1682"/>
                    <a:pt x="1626" y="2733"/>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flipH="1">
              <a:off x="2900147" y="2573869"/>
              <a:ext cx="304896" cy="180124"/>
            </a:xfrm>
            <a:custGeom>
              <a:avLst/>
              <a:gdLst/>
              <a:ahLst/>
              <a:cxnLst/>
              <a:rect l="l" t="t" r="r" b="b"/>
              <a:pathLst>
                <a:path w="5635" h="3329" extrusionOk="0">
                  <a:moveTo>
                    <a:pt x="639" y="1988"/>
                  </a:moveTo>
                  <a:cubicBezTo>
                    <a:pt x="328" y="2229"/>
                    <a:pt x="1" y="2602"/>
                    <a:pt x="151" y="2965"/>
                  </a:cubicBezTo>
                  <a:cubicBezTo>
                    <a:pt x="240" y="3180"/>
                    <a:pt x="480" y="3302"/>
                    <a:pt x="713" y="3316"/>
                  </a:cubicBezTo>
                  <a:cubicBezTo>
                    <a:pt x="945" y="3329"/>
                    <a:pt x="1172" y="3255"/>
                    <a:pt x="1391" y="3176"/>
                  </a:cubicBezTo>
                  <a:cubicBezTo>
                    <a:pt x="1969" y="2969"/>
                    <a:pt x="5634" y="1620"/>
                    <a:pt x="4604" y="875"/>
                  </a:cubicBezTo>
                  <a:cubicBezTo>
                    <a:pt x="3396" y="0"/>
                    <a:pt x="1542" y="1288"/>
                    <a:pt x="639" y="198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flipH="1">
              <a:off x="1682997" y="2632143"/>
              <a:ext cx="577002" cy="359382"/>
            </a:xfrm>
            <a:custGeom>
              <a:avLst/>
              <a:gdLst/>
              <a:ahLst/>
              <a:cxnLst/>
              <a:rect l="l" t="t" r="r" b="b"/>
              <a:pathLst>
                <a:path w="10664" h="6642" extrusionOk="0">
                  <a:moveTo>
                    <a:pt x="1424" y="2360"/>
                  </a:moveTo>
                  <a:cubicBezTo>
                    <a:pt x="719" y="2836"/>
                    <a:pt x="0" y="3539"/>
                    <a:pt x="98" y="4383"/>
                  </a:cubicBezTo>
                  <a:cubicBezTo>
                    <a:pt x="194" y="5220"/>
                    <a:pt x="1047" y="5744"/>
                    <a:pt x="1844" y="6015"/>
                  </a:cubicBezTo>
                  <a:cubicBezTo>
                    <a:pt x="3675" y="6641"/>
                    <a:pt x="5721" y="6611"/>
                    <a:pt x="7531" y="5933"/>
                  </a:cubicBezTo>
                  <a:cubicBezTo>
                    <a:pt x="8386" y="5612"/>
                    <a:pt x="9206" y="5137"/>
                    <a:pt x="9784" y="4429"/>
                  </a:cubicBezTo>
                  <a:cubicBezTo>
                    <a:pt x="10359" y="3720"/>
                    <a:pt x="10664" y="2754"/>
                    <a:pt x="10433" y="1870"/>
                  </a:cubicBezTo>
                  <a:cubicBezTo>
                    <a:pt x="9946" y="1"/>
                    <a:pt x="8063" y="224"/>
                    <a:pt x="6584" y="416"/>
                  </a:cubicBezTo>
                  <a:cubicBezTo>
                    <a:pt x="4745" y="657"/>
                    <a:pt x="2962" y="1322"/>
                    <a:pt x="1424" y="2360"/>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flipH="1">
              <a:off x="3226146" y="2090363"/>
              <a:ext cx="596156" cy="492541"/>
            </a:xfrm>
            <a:custGeom>
              <a:avLst/>
              <a:gdLst/>
              <a:ahLst/>
              <a:cxnLst/>
              <a:rect l="l" t="t" r="r" b="b"/>
              <a:pathLst>
                <a:path w="11018" h="9103" extrusionOk="0">
                  <a:moveTo>
                    <a:pt x="8415" y="535"/>
                  </a:moveTo>
                  <a:cubicBezTo>
                    <a:pt x="7860" y="811"/>
                    <a:pt x="7392" y="1233"/>
                    <a:pt x="6932" y="1649"/>
                  </a:cubicBezTo>
                  <a:cubicBezTo>
                    <a:pt x="5337" y="3091"/>
                    <a:pt x="3744" y="4532"/>
                    <a:pt x="2150" y="5973"/>
                  </a:cubicBezTo>
                  <a:cubicBezTo>
                    <a:pt x="1488" y="6573"/>
                    <a:pt x="817" y="7182"/>
                    <a:pt x="342" y="7938"/>
                  </a:cubicBezTo>
                  <a:cubicBezTo>
                    <a:pt x="144" y="8251"/>
                    <a:pt x="0" y="8710"/>
                    <a:pt x="277" y="8956"/>
                  </a:cubicBezTo>
                  <a:cubicBezTo>
                    <a:pt x="423" y="9087"/>
                    <a:pt x="646" y="9102"/>
                    <a:pt x="832" y="9043"/>
                  </a:cubicBezTo>
                  <a:cubicBezTo>
                    <a:pt x="1020" y="8984"/>
                    <a:pt x="1180" y="8862"/>
                    <a:pt x="1333" y="8739"/>
                  </a:cubicBezTo>
                  <a:cubicBezTo>
                    <a:pt x="2923" y="7459"/>
                    <a:pt x="4255" y="5817"/>
                    <a:pt x="6078" y="4896"/>
                  </a:cubicBezTo>
                  <a:cubicBezTo>
                    <a:pt x="6795" y="4534"/>
                    <a:pt x="7567" y="4294"/>
                    <a:pt x="8302" y="3967"/>
                  </a:cubicBezTo>
                  <a:cubicBezTo>
                    <a:pt x="9037" y="3640"/>
                    <a:pt x="9752" y="3208"/>
                    <a:pt x="10222" y="2555"/>
                  </a:cubicBezTo>
                  <a:cubicBezTo>
                    <a:pt x="10581" y="2056"/>
                    <a:pt x="11017" y="954"/>
                    <a:pt x="10445" y="446"/>
                  </a:cubicBezTo>
                  <a:cubicBezTo>
                    <a:pt x="9944" y="1"/>
                    <a:pt x="8928" y="280"/>
                    <a:pt x="8415" y="53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flipH="1">
              <a:off x="2755085" y="1476458"/>
              <a:ext cx="445088" cy="175687"/>
            </a:xfrm>
            <a:custGeom>
              <a:avLst/>
              <a:gdLst/>
              <a:ahLst/>
              <a:cxnLst/>
              <a:rect l="l" t="t" r="r" b="b"/>
              <a:pathLst>
                <a:path w="8226" h="3247" extrusionOk="0">
                  <a:moveTo>
                    <a:pt x="1073" y="927"/>
                  </a:moveTo>
                  <a:cubicBezTo>
                    <a:pt x="795" y="1047"/>
                    <a:pt x="515" y="1186"/>
                    <a:pt x="312" y="1412"/>
                  </a:cubicBezTo>
                  <a:cubicBezTo>
                    <a:pt x="110" y="1637"/>
                    <a:pt x="0" y="1970"/>
                    <a:pt x="114" y="2252"/>
                  </a:cubicBezTo>
                  <a:cubicBezTo>
                    <a:pt x="256" y="2602"/>
                    <a:pt x="668" y="2747"/>
                    <a:pt x="1037" y="2830"/>
                  </a:cubicBezTo>
                  <a:cubicBezTo>
                    <a:pt x="2877" y="3246"/>
                    <a:pt x="4828" y="3155"/>
                    <a:pt x="6623" y="2567"/>
                  </a:cubicBezTo>
                  <a:cubicBezTo>
                    <a:pt x="7001" y="2442"/>
                    <a:pt x="7381" y="2293"/>
                    <a:pt x="7688" y="2040"/>
                  </a:cubicBezTo>
                  <a:cubicBezTo>
                    <a:pt x="7995" y="1786"/>
                    <a:pt x="8226" y="1413"/>
                    <a:pt x="8223" y="1013"/>
                  </a:cubicBezTo>
                  <a:cubicBezTo>
                    <a:pt x="8217" y="411"/>
                    <a:pt x="7788" y="188"/>
                    <a:pt x="7280" y="151"/>
                  </a:cubicBezTo>
                  <a:cubicBezTo>
                    <a:pt x="6580" y="102"/>
                    <a:pt x="5900" y="0"/>
                    <a:pt x="5192" y="17"/>
                  </a:cubicBezTo>
                  <a:cubicBezTo>
                    <a:pt x="3778" y="53"/>
                    <a:pt x="2370" y="360"/>
                    <a:pt x="1073" y="927"/>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flipH="1">
              <a:off x="3476285" y="1534137"/>
              <a:ext cx="344773" cy="248191"/>
            </a:xfrm>
            <a:custGeom>
              <a:avLst/>
              <a:gdLst/>
              <a:ahLst/>
              <a:cxnLst/>
              <a:rect l="l" t="t" r="r" b="b"/>
              <a:pathLst>
                <a:path w="6372" h="4587" extrusionOk="0">
                  <a:moveTo>
                    <a:pt x="650" y="2552"/>
                  </a:moveTo>
                  <a:cubicBezTo>
                    <a:pt x="296" y="2986"/>
                    <a:pt x="1" y="3604"/>
                    <a:pt x="287" y="4087"/>
                  </a:cubicBezTo>
                  <a:cubicBezTo>
                    <a:pt x="437" y="4338"/>
                    <a:pt x="719" y="4488"/>
                    <a:pt x="1006" y="4538"/>
                  </a:cubicBezTo>
                  <a:cubicBezTo>
                    <a:pt x="1293" y="4587"/>
                    <a:pt x="1588" y="4548"/>
                    <a:pt x="1874" y="4494"/>
                  </a:cubicBezTo>
                  <a:cubicBezTo>
                    <a:pt x="3199" y="4237"/>
                    <a:pt x="4452" y="3633"/>
                    <a:pt x="5480" y="2757"/>
                  </a:cubicBezTo>
                  <a:cubicBezTo>
                    <a:pt x="5932" y="2370"/>
                    <a:pt x="6372" y="1836"/>
                    <a:pt x="6266" y="1251"/>
                  </a:cubicBezTo>
                  <a:cubicBezTo>
                    <a:pt x="6039" y="0"/>
                    <a:pt x="4342" y="463"/>
                    <a:pt x="3539" y="684"/>
                  </a:cubicBezTo>
                  <a:cubicBezTo>
                    <a:pt x="2415" y="993"/>
                    <a:pt x="1388" y="1648"/>
                    <a:pt x="650" y="255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flipH="1">
              <a:off x="1682944" y="3477845"/>
              <a:ext cx="1055746" cy="354242"/>
            </a:xfrm>
            <a:custGeom>
              <a:avLst/>
              <a:gdLst/>
              <a:ahLst/>
              <a:cxnLst/>
              <a:rect l="l" t="t" r="r" b="b"/>
              <a:pathLst>
                <a:path w="19512" h="6547" extrusionOk="0">
                  <a:moveTo>
                    <a:pt x="5343" y="1485"/>
                  </a:moveTo>
                  <a:cubicBezTo>
                    <a:pt x="3956" y="1681"/>
                    <a:pt x="2552" y="1906"/>
                    <a:pt x="1278" y="2488"/>
                  </a:cubicBezTo>
                  <a:cubicBezTo>
                    <a:pt x="657" y="2772"/>
                    <a:pt x="1" y="3262"/>
                    <a:pt x="5" y="3946"/>
                  </a:cubicBezTo>
                  <a:cubicBezTo>
                    <a:pt x="7" y="4371"/>
                    <a:pt x="284" y="4758"/>
                    <a:pt x="633" y="4999"/>
                  </a:cubicBezTo>
                  <a:cubicBezTo>
                    <a:pt x="983" y="5241"/>
                    <a:pt x="1401" y="5362"/>
                    <a:pt x="1811" y="5468"/>
                  </a:cubicBezTo>
                  <a:cubicBezTo>
                    <a:pt x="5544" y="6431"/>
                    <a:pt x="9492" y="6546"/>
                    <a:pt x="13276" y="5803"/>
                  </a:cubicBezTo>
                  <a:cubicBezTo>
                    <a:pt x="14346" y="5593"/>
                    <a:pt x="15410" y="5312"/>
                    <a:pt x="16384" y="4827"/>
                  </a:cubicBezTo>
                  <a:cubicBezTo>
                    <a:pt x="17360" y="4340"/>
                    <a:pt x="18246" y="3637"/>
                    <a:pt x="18823" y="2713"/>
                  </a:cubicBezTo>
                  <a:cubicBezTo>
                    <a:pt x="19254" y="2021"/>
                    <a:pt x="19512" y="845"/>
                    <a:pt x="18657" y="329"/>
                  </a:cubicBezTo>
                  <a:cubicBezTo>
                    <a:pt x="18114" y="0"/>
                    <a:pt x="17187" y="319"/>
                    <a:pt x="16597" y="357"/>
                  </a:cubicBezTo>
                  <a:cubicBezTo>
                    <a:pt x="14182" y="510"/>
                    <a:pt x="11772" y="706"/>
                    <a:pt x="9368" y="975"/>
                  </a:cubicBezTo>
                  <a:cubicBezTo>
                    <a:pt x="8025" y="1125"/>
                    <a:pt x="6683" y="1296"/>
                    <a:pt x="5343" y="148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flipH="1">
              <a:off x="2267683" y="3818614"/>
              <a:ext cx="409377" cy="460942"/>
            </a:xfrm>
            <a:custGeom>
              <a:avLst/>
              <a:gdLst/>
              <a:ahLst/>
              <a:cxnLst/>
              <a:rect l="l" t="t" r="r" b="b"/>
              <a:pathLst>
                <a:path w="7566" h="8519" extrusionOk="0">
                  <a:moveTo>
                    <a:pt x="3193" y="1075"/>
                  </a:moveTo>
                  <a:cubicBezTo>
                    <a:pt x="2597" y="553"/>
                    <a:pt x="1904" y="68"/>
                    <a:pt x="1112" y="25"/>
                  </a:cubicBezTo>
                  <a:cubicBezTo>
                    <a:pt x="689" y="0"/>
                    <a:pt x="193" y="172"/>
                    <a:pt x="77" y="580"/>
                  </a:cubicBezTo>
                  <a:cubicBezTo>
                    <a:pt x="1" y="852"/>
                    <a:pt x="122" y="1145"/>
                    <a:pt x="311" y="1353"/>
                  </a:cubicBezTo>
                  <a:cubicBezTo>
                    <a:pt x="500" y="1561"/>
                    <a:pt x="748" y="1703"/>
                    <a:pt x="984" y="1856"/>
                  </a:cubicBezTo>
                  <a:cubicBezTo>
                    <a:pt x="2378" y="2758"/>
                    <a:pt x="3453" y="4144"/>
                    <a:pt x="3980" y="5718"/>
                  </a:cubicBezTo>
                  <a:cubicBezTo>
                    <a:pt x="4132" y="6172"/>
                    <a:pt x="4241" y="6641"/>
                    <a:pt x="4425" y="7083"/>
                  </a:cubicBezTo>
                  <a:cubicBezTo>
                    <a:pt x="4611" y="7524"/>
                    <a:pt x="4884" y="7945"/>
                    <a:pt x="5287" y="8203"/>
                  </a:cubicBezTo>
                  <a:cubicBezTo>
                    <a:pt x="5691" y="8459"/>
                    <a:pt x="6244" y="8518"/>
                    <a:pt x="6644" y="8256"/>
                  </a:cubicBezTo>
                  <a:cubicBezTo>
                    <a:pt x="7565" y="7655"/>
                    <a:pt x="6769" y="6135"/>
                    <a:pt x="6438" y="5422"/>
                  </a:cubicBezTo>
                  <a:cubicBezTo>
                    <a:pt x="5949" y="4363"/>
                    <a:pt x="5315" y="3369"/>
                    <a:pt x="4564" y="2475"/>
                  </a:cubicBezTo>
                  <a:cubicBezTo>
                    <a:pt x="4143" y="1973"/>
                    <a:pt x="3686" y="1504"/>
                    <a:pt x="3193" y="107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flipH="1">
              <a:off x="1861227" y="3545804"/>
              <a:ext cx="628459" cy="207502"/>
            </a:xfrm>
            <a:custGeom>
              <a:avLst/>
              <a:gdLst/>
              <a:ahLst/>
              <a:cxnLst/>
              <a:rect l="l" t="t" r="r" b="b"/>
              <a:pathLst>
                <a:path w="11615" h="3835" extrusionOk="0">
                  <a:moveTo>
                    <a:pt x="1600" y="1015"/>
                  </a:moveTo>
                  <a:cubicBezTo>
                    <a:pt x="1313" y="1075"/>
                    <a:pt x="1025" y="1139"/>
                    <a:pt x="763" y="1273"/>
                  </a:cubicBezTo>
                  <a:cubicBezTo>
                    <a:pt x="503" y="1407"/>
                    <a:pt x="269" y="1618"/>
                    <a:pt x="171" y="1895"/>
                  </a:cubicBezTo>
                  <a:cubicBezTo>
                    <a:pt x="1" y="2373"/>
                    <a:pt x="287" y="2918"/>
                    <a:pt x="707" y="3200"/>
                  </a:cubicBezTo>
                  <a:cubicBezTo>
                    <a:pt x="1127" y="3482"/>
                    <a:pt x="1651" y="3559"/>
                    <a:pt x="2154" y="3604"/>
                  </a:cubicBezTo>
                  <a:cubicBezTo>
                    <a:pt x="4692" y="3835"/>
                    <a:pt x="7280" y="3486"/>
                    <a:pt x="9665" y="2591"/>
                  </a:cubicBezTo>
                  <a:cubicBezTo>
                    <a:pt x="10240" y="2375"/>
                    <a:pt x="10825" y="2113"/>
                    <a:pt x="11228" y="1648"/>
                  </a:cubicBezTo>
                  <a:cubicBezTo>
                    <a:pt x="11452" y="1389"/>
                    <a:pt x="11614" y="1059"/>
                    <a:pt x="11589" y="717"/>
                  </a:cubicBezTo>
                  <a:cubicBezTo>
                    <a:pt x="11538" y="16"/>
                    <a:pt x="10935" y="0"/>
                    <a:pt x="10393" y="11"/>
                  </a:cubicBezTo>
                  <a:cubicBezTo>
                    <a:pt x="9671" y="24"/>
                    <a:pt x="8951" y="55"/>
                    <a:pt x="8230" y="101"/>
                  </a:cubicBezTo>
                  <a:cubicBezTo>
                    <a:pt x="6807" y="195"/>
                    <a:pt x="5388" y="352"/>
                    <a:pt x="3979" y="576"/>
                  </a:cubicBezTo>
                  <a:cubicBezTo>
                    <a:pt x="3186" y="701"/>
                    <a:pt x="2391" y="848"/>
                    <a:pt x="1600" y="101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flipH="1">
              <a:off x="1513585" y="1870686"/>
              <a:ext cx="217025" cy="226602"/>
            </a:xfrm>
            <a:custGeom>
              <a:avLst/>
              <a:gdLst/>
              <a:ahLst/>
              <a:cxnLst/>
              <a:rect l="l" t="t" r="r" b="b"/>
              <a:pathLst>
                <a:path w="4011" h="4188" extrusionOk="0">
                  <a:moveTo>
                    <a:pt x="139" y="2865"/>
                  </a:moveTo>
                  <a:cubicBezTo>
                    <a:pt x="64" y="3105"/>
                    <a:pt x="1" y="3357"/>
                    <a:pt x="43" y="3605"/>
                  </a:cubicBezTo>
                  <a:cubicBezTo>
                    <a:pt x="84" y="3854"/>
                    <a:pt x="257" y="4096"/>
                    <a:pt x="503" y="4145"/>
                  </a:cubicBezTo>
                  <a:cubicBezTo>
                    <a:pt x="712" y="4187"/>
                    <a:pt x="923" y="4087"/>
                    <a:pt x="1097" y="3965"/>
                  </a:cubicBezTo>
                  <a:cubicBezTo>
                    <a:pt x="1272" y="3844"/>
                    <a:pt x="1433" y="3696"/>
                    <a:pt x="1631" y="3618"/>
                  </a:cubicBezTo>
                  <a:cubicBezTo>
                    <a:pt x="1972" y="3486"/>
                    <a:pt x="2352" y="3587"/>
                    <a:pt x="2712" y="3647"/>
                  </a:cubicBezTo>
                  <a:cubicBezTo>
                    <a:pt x="3074" y="3707"/>
                    <a:pt x="3496" y="3704"/>
                    <a:pt x="3740" y="3430"/>
                  </a:cubicBezTo>
                  <a:cubicBezTo>
                    <a:pt x="4010" y="3125"/>
                    <a:pt x="3918" y="2652"/>
                    <a:pt x="3791" y="2263"/>
                  </a:cubicBezTo>
                  <a:cubicBezTo>
                    <a:pt x="3627" y="1754"/>
                    <a:pt x="3429" y="1247"/>
                    <a:pt x="3102" y="824"/>
                  </a:cubicBezTo>
                  <a:cubicBezTo>
                    <a:pt x="2865" y="518"/>
                    <a:pt x="2550" y="256"/>
                    <a:pt x="2185" y="117"/>
                  </a:cubicBezTo>
                  <a:cubicBezTo>
                    <a:pt x="1996" y="45"/>
                    <a:pt x="1884" y="1"/>
                    <a:pt x="1728" y="106"/>
                  </a:cubicBezTo>
                  <a:cubicBezTo>
                    <a:pt x="1571" y="212"/>
                    <a:pt x="1437" y="441"/>
                    <a:pt x="1321" y="589"/>
                  </a:cubicBezTo>
                  <a:cubicBezTo>
                    <a:pt x="798" y="1273"/>
                    <a:pt x="394" y="2046"/>
                    <a:pt x="139" y="286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flipH="1">
              <a:off x="1567368" y="1951144"/>
              <a:ext cx="97935" cy="54162"/>
            </a:xfrm>
            <a:custGeom>
              <a:avLst/>
              <a:gdLst/>
              <a:ahLst/>
              <a:cxnLst/>
              <a:rect l="l" t="t" r="r" b="b"/>
              <a:pathLst>
                <a:path w="1810" h="1001" extrusionOk="0">
                  <a:moveTo>
                    <a:pt x="671" y="999"/>
                  </a:moveTo>
                  <a:cubicBezTo>
                    <a:pt x="1326" y="993"/>
                    <a:pt x="1809" y="245"/>
                    <a:pt x="995" y="54"/>
                  </a:cubicBezTo>
                  <a:cubicBezTo>
                    <a:pt x="772" y="0"/>
                    <a:pt x="484" y="9"/>
                    <a:pt x="313" y="185"/>
                  </a:cubicBezTo>
                  <a:cubicBezTo>
                    <a:pt x="0" y="506"/>
                    <a:pt x="239" y="1001"/>
                    <a:pt x="671" y="999"/>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33"/>
          <p:cNvSpPr/>
          <p:nvPr/>
        </p:nvSpPr>
        <p:spPr>
          <a:xfrm>
            <a:off x="625650" y="14052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437300" y="40434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1973800" y="48610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3985700" y="6617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33"/>
          <p:cNvGrpSpPr/>
          <p:nvPr/>
        </p:nvGrpSpPr>
        <p:grpSpPr>
          <a:xfrm>
            <a:off x="3628175" y="25500"/>
            <a:ext cx="1961600" cy="1029000"/>
            <a:chOff x="4501725" y="419225"/>
            <a:chExt cx="1961600" cy="1029000"/>
          </a:xfrm>
        </p:grpSpPr>
        <p:sp>
          <p:nvSpPr>
            <p:cNvPr id="339" name="Google Shape;339;p33"/>
            <p:cNvSpPr/>
            <p:nvPr/>
          </p:nvSpPr>
          <p:spPr>
            <a:xfrm>
              <a:off x="5326975" y="13810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6396125" y="4192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4501725" y="13267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2" name="Google Shape;342;p33"/>
            <p:cNvCxnSpPr>
              <a:stCxn id="339" idx="2"/>
              <a:endCxn id="341" idx="6"/>
            </p:cNvCxnSpPr>
            <p:nvPr/>
          </p:nvCxnSpPr>
          <p:spPr>
            <a:xfrm rot="10800000">
              <a:off x="4623175" y="1387325"/>
              <a:ext cx="703800" cy="27300"/>
            </a:xfrm>
            <a:prstGeom prst="straightConnector1">
              <a:avLst/>
            </a:prstGeom>
            <a:noFill/>
            <a:ln w="9525" cap="flat" cmpd="sng">
              <a:solidFill>
                <a:schemeClr val="accent1"/>
              </a:solidFill>
              <a:prstDash val="solid"/>
              <a:round/>
              <a:headEnd type="none" w="med" len="med"/>
              <a:tailEnd type="none" w="med" len="med"/>
            </a:ln>
          </p:spPr>
        </p:cxnSp>
        <p:cxnSp>
          <p:nvCxnSpPr>
            <p:cNvPr id="343" name="Google Shape;343;p33"/>
            <p:cNvCxnSpPr>
              <a:stCxn id="340" idx="3"/>
              <a:endCxn id="339" idx="7"/>
            </p:cNvCxnSpPr>
            <p:nvPr/>
          </p:nvCxnSpPr>
          <p:spPr>
            <a:xfrm flipH="1">
              <a:off x="5384466" y="476584"/>
              <a:ext cx="1021500" cy="914400"/>
            </a:xfrm>
            <a:prstGeom prst="straightConnector1">
              <a:avLst/>
            </a:prstGeom>
            <a:noFill/>
            <a:ln w="9525" cap="flat" cmpd="sng">
              <a:solidFill>
                <a:schemeClr val="accent1"/>
              </a:solidFill>
              <a:prstDash val="solid"/>
              <a:round/>
              <a:headEnd type="none" w="med" len="med"/>
              <a:tailEnd type="none" w="med" len="med"/>
            </a:ln>
          </p:spPr>
        </p:cxnSp>
      </p:grpSp>
      <p:cxnSp>
        <p:nvCxnSpPr>
          <p:cNvPr id="344" name="Google Shape;344;p33"/>
          <p:cNvCxnSpPr>
            <a:stCxn id="335" idx="5"/>
            <a:endCxn id="336" idx="2"/>
          </p:cNvCxnSpPr>
          <p:nvPr/>
        </p:nvCxnSpPr>
        <p:spPr>
          <a:xfrm>
            <a:off x="541007" y="4147132"/>
            <a:ext cx="1432800" cy="7476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64" name="Google Shape;364;p35"/>
          <p:cNvSpPr txBox="1">
            <a:spLocks noGrp="1"/>
          </p:cNvSpPr>
          <p:nvPr>
            <p:ph type="title" idx="16"/>
          </p:nvPr>
        </p:nvSpPr>
        <p:spPr>
          <a:xfrm>
            <a:off x="381650" y="164458"/>
            <a:ext cx="8380700" cy="64332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 PLOTTING THE MODEL ACCURACY AND LOSS</a:t>
            </a:r>
            <a:endParaRPr sz="1800" dirty="0">
              <a:latin typeface="Times New Roman" panose="02020603050405020304" pitchFamily="18" charset="0"/>
              <a:cs typeface="Times New Roman" panose="02020603050405020304" pitchFamily="18" charset="0"/>
            </a:endParaRPr>
          </a:p>
        </p:txBody>
      </p:sp>
      <p:sp>
        <p:nvSpPr>
          <p:cNvPr id="377" name="Google Shape;377;p35"/>
          <p:cNvSpPr/>
          <p:nvPr/>
        </p:nvSpPr>
        <p:spPr>
          <a:xfrm flipH="1">
            <a:off x="7294250" y="48612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flipH="1">
            <a:off x="6881250" y="11107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 xmlns:a16="http://schemas.microsoft.com/office/drawing/2014/main" id="{D04E2B4F-DE53-9B2D-BF94-AC146915AE71}"/>
              </a:ext>
            </a:extLst>
          </p:cNvPr>
          <p:cNvSpPr txBox="1"/>
          <p:nvPr/>
        </p:nvSpPr>
        <p:spPr>
          <a:xfrm>
            <a:off x="381650" y="742295"/>
            <a:ext cx="7957166" cy="4401205"/>
          </a:xfrm>
          <a:prstGeom prst="rect">
            <a:avLst/>
          </a:prstGeom>
          <a:noFill/>
        </p:spPr>
        <p:txBody>
          <a:bodyPr wrap="square" rtlCol="0">
            <a:spAutoFit/>
          </a:bodyPr>
          <a:lstStyle/>
          <a:p>
            <a:r>
              <a:rPr lang="en-US" dirty="0">
                <a:solidFill>
                  <a:schemeClr val="tx1"/>
                </a:solidFill>
              </a:rPr>
              <a:t>The code generates a plot showing the model's training and validation accuracy across epochs. It plots the training accuracy and validation accuracy against the number of epochs. This visualization helps assess the model's performance over the training period, indicating whether it is learning effectively and if there is overfitting or underfitting.</a:t>
            </a:r>
          </a:p>
          <a:p>
            <a:endParaRPr lang="en-US" dirty="0">
              <a:solidFill>
                <a:schemeClr val="tx1"/>
              </a:solidFill>
            </a:endParaRPr>
          </a:p>
          <a:p>
            <a:r>
              <a:rPr lang="en-US" dirty="0">
                <a:solidFill>
                  <a:schemeClr val="tx1"/>
                </a:solidFill>
              </a:rPr>
              <a:t>Another plot is generated to visualize the training and validation loss over epochs. Similar to the accuracy plot, this plot displays the training loss and validation loss against the number of epochs. Monitoring loss helps to understand the convergence behavior of the model during training, identifying whether it is decreasing steadily or fluctuating.</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smtClean="0">
                <a:solidFill>
                  <a:schemeClr val="tx1"/>
                </a:solidFill>
              </a:rPr>
              <a:t>                                            </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1702" t="23628" r="48723" b="5605"/>
          <a:stretch/>
        </p:blipFill>
        <p:spPr>
          <a:xfrm>
            <a:off x="2675106" y="3099240"/>
            <a:ext cx="2704289" cy="1848255"/>
          </a:xfrm>
          <a:prstGeom prst="rect">
            <a:avLst/>
          </a:prstGeom>
        </p:spPr>
      </p:pic>
    </p:spTree>
    <p:extLst>
      <p:ext uri="{BB962C8B-B14F-4D97-AF65-F5344CB8AC3E}">
        <p14:creationId xmlns:p14="http://schemas.microsoft.com/office/powerpoint/2010/main" val="468468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64" name="Google Shape;364;p35"/>
          <p:cNvSpPr txBox="1">
            <a:spLocks noGrp="1"/>
          </p:cNvSpPr>
          <p:nvPr>
            <p:ph type="title" idx="16"/>
          </p:nvPr>
        </p:nvSpPr>
        <p:spPr>
          <a:xfrm>
            <a:off x="212044" y="225208"/>
            <a:ext cx="8380700" cy="64332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  MODEL EVALUATION ON TRAINING DATA</a:t>
            </a:r>
            <a:endParaRPr sz="1800" dirty="0">
              <a:latin typeface="Times New Roman" panose="02020603050405020304" pitchFamily="18" charset="0"/>
              <a:cs typeface="Times New Roman" panose="02020603050405020304" pitchFamily="18" charset="0"/>
            </a:endParaRPr>
          </a:p>
        </p:txBody>
      </p:sp>
      <p:sp>
        <p:nvSpPr>
          <p:cNvPr id="377" name="Google Shape;377;p35"/>
          <p:cNvSpPr/>
          <p:nvPr/>
        </p:nvSpPr>
        <p:spPr>
          <a:xfrm flipH="1">
            <a:off x="7294250" y="48612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flipH="1">
            <a:off x="6881250" y="11107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 xmlns:a16="http://schemas.microsoft.com/office/drawing/2014/main" id="{D04E2B4F-DE53-9B2D-BF94-AC146915AE71}"/>
              </a:ext>
            </a:extLst>
          </p:cNvPr>
          <p:cNvSpPr txBox="1"/>
          <p:nvPr/>
        </p:nvSpPr>
        <p:spPr>
          <a:xfrm>
            <a:off x="326094" y="763912"/>
            <a:ext cx="7957166" cy="6124754"/>
          </a:xfrm>
          <a:prstGeom prst="rect">
            <a:avLst/>
          </a:prstGeom>
          <a:noFill/>
        </p:spPr>
        <p:txBody>
          <a:bodyPr wrap="square" rtlCol="0">
            <a:spAutoFit/>
          </a:bodyPr>
          <a:lstStyle/>
          <a:p>
            <a:r>
              <a:rPr lang="en-US" dirty="0">
                <a:solidFill>
                  <a:schemeClr val="tx1"/>
                </a:solidFill>
              </a:rPr>
              <a:t>The code loads a trained U-Net model </a:t>
            </a:r>
            <a:r>
              <a:rPr lang="en-US" dirty="0" smtClean="0">
                <a:solidFill>
                  <a:schemeClr val="tx1"/>
                </a:solidFill>
              </a:rPr>
              <a:t>(‘tumor_finder_unet_1.h5</a:t>
            </a:r>
            <a:r>
              <a:rPr lang="en-US" dirty="0">
                <a:solidFill>
                  <a:schemeClr val="tx1"/>
                </a:solidFill>
              </a:rPr>
              <a:t>') and makes predictions on the training dataset. It applies the model to the first 90% of the training data and thresholds the predictions using a threshold of 0.5. The resulting predicted masks are visualized alongside the original training images and their corresponding ground truth masks.</a:t>
            </a:r>
          </a:p>
          <a:p>
            <a:endParaRPr lang="en-US" dirty="0">
              <a:solidFill>
                <a:schemeClr val="tx1"/>
              </a:solidFill>
            </a:endParaRPr>
          </a:p>
          <a:p>
            <a:r>
              <a:rPr lang="en-US" dirty="0">
                <a:solidFill>
                  <a:schemeClr val="tx1"/>
                </a:solidFill>
              </a:rPr>
              <a:t>The code randomly selects an index from the training dataset, displaying the original training image, its corresponding ground truth mask, and the predicted mask generated by the U-Net model. This visualization allows for a qualitative assessment of the model's performance in segmenting nuclei from the microscopy images.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0319" t="23060" r="25958" b="5604"/>
          <a:stretch/>
        </p:blipFill>
        <p:spPr>
          <a:xfrm>
            <a:off x="2286000" y="2996119"/>
            <a:ext cx="4484451" cy="1994170"/>
          </a:xfrm>
          <a:prstGeom prst="rect">
            <a:avLst/>
          </a:prstGeom>
        </p:spPr>
      </p:pic>
    </p:spTree>
    <p:extLst>
      <p:ext uri="{BB962C8B-B14F-4D97-AF65-F5344CB8AC3E}">
        <p14:creationId xmlns:p14="http://schemas.microsoft.com/office/powerpoint/2010/main" val="3449361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64" name="Google Shape;364;p35"/>
          <p:cNvSpPr txBox="1">
            <a:spLocks noGrp="1"/>
          </p:cNvSpPr>
          <p:nvPr>
            <p:ph type="title" idx="16"/>
          </p:nvPr>
        </p:nvSpPr>
        <p:spPr>
          <a:xfrm>
            <a:off x="212044" y="225208"/>
            <a:ext cx="8380700" cy="64332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  MODEL  EVALUATION ON TESTING DATA</a:t>
            </a:r>
            <a:endParaRPr sz="1800" dirty="0">
              <a:latin typeface="Times New Roman" panose="02020603050405020304" pitchFamily="18" charset="0"/>
              <a:cs typeface="Times New Roman" panose="02020603050405020304" pitchFamily="18" charset="0"/>
            </a:endParaRPr>
          </a:p>
        </p:txBody>
      </p:sp>
      <p:sp>
        <p:nvSpPr>
          <p:cNvPr id="377" name="Google Shape;377;p35"/>
          <p:cNvSpPr/>
          <p:nvPr/>
        </p:nvSpPr>
        <p:spPr>
          <a:xfrm flipH="1">
            <a:off x="7294250" y="48612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flipH="1">
            <a:off x="6881250" y="11107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 xmlns:a16="http://schemas.microsoft.com/office/drawing/2014/main" id="{D04E2B4F-DE53-9B2D-BF94-AC146915AE71}"/>
              </a:ext>
            </a:extLst>
          </p:cNvPr>
          <p:cNvSpPr txBox="1"/>
          <p:nvPr/>
        </p:nvSpPr>
        <p:spPr>
          <a:xfrm>
            <a:off x="287184" y="812934"/>
            <a:ext cx="7957166" cy="6124754"/>
          </a:xfrm>
          <a:prstGeom prst="rect">
            <a:avLst/>
          </a:prstGeom>
          <a:noFill/>
        </p:spPr>
        <p:txBody>
          <a:bodyPr wrap="square" rtlCol="0">
            <a:spAutoFit/>
          </a:bodyPr>
          <a:lstStyle/>
          <a:p>
            <a:r>
              <a:rPr lang="en-US" dirty="0">
                <a:solidFill>
                  <a:schemeClr val="tx1"/>
                </a:solidFill>
              </a:rPr>
              <a:t>The code reads test images from the specified directory, resizes them to a size of 128x128 pixels using cubic interpolation, and stores them in an array. It then utilizes the trained U-Net model to predict segmentation masks for the test data.</a:t>
            </a:r>
          </a:p>
          <a:p>
            <a:endParaRPr lang="en-US" dirty="0">
              <a:solidFill>
                <a:schemeClr val="tx1"/>
              </a:solidFill>
            </a:endParaRPr>
          </a:p>
          <a:p>
            <a:r>
              <a:rPr lang="en-US" dirty="0">
                <a:solidFill>
                  <a:schemeClr val="tx1"/>
                </a:solidFill>
              </a:rPr>
              <a:t>After obtaining predictions for the test data, the code applies a threshold of 0.5 to the predicted masks to obtain binary segmentation results. It then iterates over each test image, displaying the original image alongside its corresponding predicted mask. This visualization allows for a qualitative assessment of the model's performance on unseen test data, aiding in understanding its generalization capabilities.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9893" t="24606" r="24788" b="6581"/>
          <a:stretch/>
        </p:blipFill>
        <p:spPr>
          <a:xfrm>
            <a:off x="2140085" y="2937753"/>
            <a:ext cx="4737370" cy="2062264"/>
          </a:xfrm>
          <a:prstGeom prst="rect">
            <a:avLst/>
          </a:prstGeom>
        </p:spPr>
      </p:pic>
    </p:spTree>
    <p:extLst>
      <p:ext uri="{BB962C8B-B14F-4D97-AF65-F5344CB8AC3E}">
        <p14:creationId xmlns:p14="http://schemas.microsoft.com/office/powerpoint/2010/main" val="2830188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64" name="Google Shape;364;p35"/>
          <p:cNvSpPr txBox="1">
            <a:spLocks noGrp="1"/>
          </p:cNvSpPr>
          <p:nvPr>
            <p:ph type="title" idx="16"/>
          </p:nvPr>
        </p:nvSpPr>
        <p:spPr>
          <a:xfrm>
            <a:off x="640081" y="164458"/>
            <a:ext cx="8380700" cy="64332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smtClean="0">
                <a:latin typeface="Times New Roman" panose="02020603050405020304" pitchFamily="18" charset="0"/>
                <a:cs typeface="Times New Roman" panose="02020603050405020304" pitchFamily="18" charset="0"/>
              </a:rPr>
              <a:t>RESULTS </a:t>
            </a:r>
            <a:r>
              <a:rPr lang="en" sz="1800" dirty="0">
                <a:latin typeface="Times New Roman" panose="02020603050405020304" pitchFamily="18" charset="0"/>
                <a:cs typeface="Times New Roman" panose="02020603050405020304" pitchFamily="18" charset="0"/>
              </a:rPr>
              <a:t>&amp; CONCLUSION </a:t>
            </a:r>
            <a:endParaRPr sz="1800" dirty="0">
              <a:latin typeface="Times New Roman" panose="02020603050405020304" pitchFamily="18" charset="0"/>
              <a:cs typeface="Times New Roman" panose="02020603050405020304" pitchFamily="18" charset="0"/>
            </a:endParaRPr>
          </a:p>
        </p:txBody>
      </p:sp>
      <p:sp>
        <p:nvSpPr>
          <p:cNvPr id="377" name="Google Shape;377;p35"/>
          <p:cNvSpPr/>
          <p:nvPr/>
        </p:nvSpPr>
        <p:spPr>
          <a:xfrm flipH="1">
            <a:off x="7294250" y="48612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flipH="1">
            <a:off x="6881250" y="11107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 xmlns:a16="http://schemas.microsoft.com/office/drawing/2014/main" id="{361B4785-2F58-729B-A3AC-CFBB002A8E8E}"/>
              </a:ext>
            </a:extLst>
          </p:cNvPr>
          <p:cNvSpPr txBox="1"/>
          <p:nvPr/>
        </p:nvSpPr>
        <p:spPr>
          <a:xfrm>
            <a:off x="640081" y="800212"/>
            <a:ext cx="7744264" cy="3539430"/>
          </a:xfrm>
          <a:prstGeom prst="rect">
            <a:avLst/>
          </a:prstGeom>
          <a:noFill/>
        </p:spPr>
        <p:txBody>
          <a:bodyPr wrap="square" rtlCol="0">
            <a:spAutoFit/>
          </a:bodyPr>
          <a:lstStyle/>
          <a:p>
            <a:r>
              <a:rPr lang="en-US" dirty="0">
                <a:solidFill>
                  <a:schemeClr val="tx1"/>
                </a:solidFill>
              </a:rPr>
              <a:t>Utilizing a U-Net convolutional neural network for brain tumor segmentation presents a promising avenue in medical imaging analysis. While initial results on test data may be satisfactory, continuous refinement of the model is essential for further improvement. Enhancements can be achieved through fine-tuning hyperparameters, adjusting network architecture, and implementing sophisticated loss functions. Designing a custom accuracy metric tailored to tumor segmentation nuances could significantly improve performance by accurately reflecting clinical relevance. Techniques like data augmentation, ensemble learning, and transfer learning from related tasks can also enhance efficacy. Leveraging advanced optimization algorithms and exploring state-of-the-art architectures are vital for refining the segmentation process. Continuous iteration and experimentation are key in maximizing model performance, leading to more accurate diagnoses in clinical settings.</a:t>
            </a:r>
          </a:p>
          <a:p>
            <a:endParaRPr lang="en-US" dirty="0"/>
          </a:p>
          <a:p>
            <a:endParaRPr lang="en-US" dirty="0"/>
          </a:p>
          <a:p>
            <a:endParaRPr lang="en-US" dirty="0"/>
          </a:p>
          <a:p>
            <a:endParaRPr lang="en-US" dirty="0"/>
          </a:p>
          <a:p>
            <a:endParaRPr lang="en-GB" dirty="0"/>
          </a:p>
        </p:txBody>
      </p:sp>
    </p:spTree>
    <p:extLst>
      <p:ext uri="{BB962C8B-B14F-4D97-AF65-F5344CB8AC3E}">
        <p14:creationId xmlns:p14="http://schemas.microsoft.com/office/powerpoint/2010/main" val="1613395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64" name="Google Shape;364;p35"/>
          <p:cNvSpPr txBox="1">
            <a:spLocks noGrp="1"/>
          </p:cNvSpPr>
          <p:nvPr>
            <p:ph type="title" idx="16"/>
          </p:nvPr>
        </p:nvSpPr>
        <p:spPr>
          <a:xfrm>
            <a:off x="1896375" y="2204044"/>
            <a:ext cx="3353913"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latin typeface="Times New Roman" panose="02020603050405020304" pitchFamily="18" charset="0"/>
                <a:cs typeface="Times New Roman" panose="02020603050405020304" pitchFamily="18" charset="0"/>
              </a:rPr>
              <a:t>THANK YOU </a:t>
            </a:r>
            <a:endParaRPr sz="4000" dirty="0">
              <a:solidFill>
                <a:schemeClr val="accent6"/>
              </a:solidFill>
              <a:latin typeface="Times New Roman" panose="02020603050405020304" pitchFamily="18" charset="0"/>
              <a:cs typeface="Times New Roman" panose="02020603050405020304" pitchFamily="18" charset="0"/>
            </a:endParaRPr>
          </a:p>
        </p:txBody>
      </p:sp>
      <p:sp>
        <p:nvSpPr>
          <p:cNvPr id="377" name="Google Shape;377;p35"/>
          <p:cNvSpPr/>
          <p:nvPr/>
        </p:nvSpPr>
        <p:spPr>
          <a:xfrm flipH="1">
            <a:off x="7294250" y="48612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flipH="1">
            <a:off x="6881250" y="11107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9" name="Google Shape;379;p35"/>
          <p:cNvCxnSpPr>
            <a:cxnSpLocks/>
          </p:cNvCxnSpPr>
          <p:nvPr/>
        </p:nvCxnSpPr>
        <p:spPr>
          <a:xfrm flipH="1">
            <a:off x="7355000" y="358128"/>
            <a:ext cx="813000" cy="136500"/>
          </a:xfrm>
          <a:prstGeom prst="straightConnector1">
            <a:avLst/>
          </a:prstGeom>
          <a:noFill/>
          <a:ln w="9525" cap="flat" cmpd="sng">
            <a:solidFill>
              <a:schemeClr val="accent1"/>
            </a:solidFill>
            <a:prstDash val="solid"/>
            <a:round/>
            <a:headEnd type="none" w="med" len="med"/>
            <a:tailEnd type="none" w="med" len="med"/>
          </a:ln>
        </p:spPr>
      </p:cxnSp>
      <p:grpSp>
        <p:nvGrpSpPr>
          <p:cNvPr id="4" name="Google Shape;774;p52">
            <a:extLst>
              <a:ext uri="{FF2B5EF4-FFF2-40B4-BE49-F238E27FC236}">
                <a16:creationId xmlns="" xmlns:a16="http://schemas.microsoft.com/office/drawing/2014/main" id="{3EB0447B-3D58-8BFA-70E6-54056176EE23}"/>
              </a:ext>
            </a:extLst>
          </p:cNvPr>
          <p:cNvGrpSpPr/>
          <p:nvPr/>
        </p:nvGrpSpPr>
        <p:grpSpPr>
          <a:xfrm flipH="1">
            <a:off x="5565990" y="1177976"/>
            <a:ext cx="2871765" cy="2920248"/>
            <a:chOff x="930854" y="1021197"/>
            <a:chExt cx="4016237" cy="3422408"/>
          </a:xfrm>
        </p:grpSpPr>
        <p:sp>
          <p:nvSpPr>
            <p:cNvPr id="5" name="Google Shape;775;p52">
              <a:extLst>
                <a:ext uri="{FF2B5EF4-FFF2-40B4-BE49-F238E27FC236}">
                  <a16:creationId xmlns="" xmlns:a16="http://schemas.microsoft.com/office/drawing/2014/main" id="{CE5E0D6F-ED44-0A5F-3918-9634AC2BCF2C}"/>
                </a:ext>
              </a:extLst>
            </p:cNvPr>
            <p:cNvSpPr/>
            <p:nvPr/>
          </p:nvSpPr>
          <p:spPr>
            <a:xfrm flipH="1">
              <a:off x="930854" y="1021197"/>
              <a:ext cx="4016237" cy="3422408"/>
            </a:xfrm>
            <a:custGeom>
              <a:avLst/>
              <a:gdLst/>
              <a:ahLst/>
              <a:cxnLst/>
              <a:rect l="l" t="t" r="r" b="b"/>
              <a:pathLst>
                <a:path w="74227" h="63252" extrusionOk="0">
                  <a:moveTo>
                    <a:pt x="47639" y="63252"/>
                  </a:moveTo>
                  <a:cubicBezTo>
                    <a:pt x="46692" y="63252"/>
                    <a:pt x="45808" y="62783"/>
                    <a:pt x="45280" y="61996"/>
                  </a:cubicBezTo>
                  <a:cubicBezTo>
                    <a:pt x="43561" y="59440"/>
                    <a:pt x="41020" y="56302"/>
                    <a:pt x="39040" y="55163"/>
                  </a:cubicBezTo>
                  <a:cubicBezTo>
                    <a:pt x="36635" y="53780"/>
                    <a:pt x="34836" y="52057"/>
                    <a:pt x="33855" y="51000"/>
                  </a:cubicBezTo>
                  <a:cubicBezTo>
                    <a:pt x="32394" y="51269"/>
                    <a:pt x="30253" y="51406"/>
                    <a:pt x="27478" y="51406"/>
                  </a:cubicBezTo>
                  <a:cubicBezTo>
                    <a:pt x="27129" y="51406"/>
                    <a:pt x="26764" y="51403"/>
                    <a:pt x="26383" y="51400"/>
                  </a:cubicBezTo>
                  <a:cubicBezTo>
                    <a:pt x="20239" y="51325"/>
                    <a:pt x="16169" y="47548"/>
                    <a:pt x="15145" y="41010"/>
                  </a:cubicBezTo>
                  <a:cubicBezTo>
                    <a:pt x="9965" y="40936"/>
                    <a:pt x="6019" y="39322"/>
                    <a:pt x="3411" y="36210"/>
                  </a:cubicBezTo>
                  <a:cubicBezTo>
                    <a:pt x="1319" y="33714"/>
                    <a:pt x="203" y="30396"/>
                    <a:pt x="91" y="26347"/>
                  </a:cubicBezTo>
                  <a:cubicBezTo>
                    <a:pt x="1" y="23064"/>
                    <a:pt x="1460" y="15852"/>
                    <a:pt x="7495" y="9650"/>
                  </a:cubicBezTo>
                  <a:cubicBezTo>
                    <a:pt x="13637" y="3337"/>
                    <a:pt x="22820" y="0"/>
                    <a:pt x="34051" y="0"/>
                  </a:cubicBezTo>
                  <a:cubicBezTo>
                    <a:pt x="34908" y="0"/>
                    <a:pt x="35793" y="20"/>
                    <a:pt x="36679" y="58"/>
                  </a:cubicBezTo>
                  <a:cubicBezTo>
                    <a:pt x="53222" y="767"/>
                    <a:pt x="62137" y="8685"/>
                    <a:pt x="66703" y="15203"/>
                  </a:cubicBezTo>
                  <a:cubicBezTo>
                    <a:pt x="72892" y="24038"/>
                    <a:pt x="74226" y="34961"/>
                    <a:pt x="72808" y="39448"/>
                  </a:cubicBezTo>
                  <a:cubicBezTo>
                    <a:pt x="70995" y="45192"/>
                    <a:pt x="66361" y="47243"/>
                    <a:pt x="64090" y="47918"/>
                  </a:cubicBezTo>
                  <a:cubicBezTo>
                    <a:pt x="63735" y="49167"/>
                    <a:pt x="62929" y="50939"/>
                    <a:pt x="61107" y="52874"/>
                  </a:cubicBezTo>
                  <a:cubicBezTo>
                    <a:pt x="59366" y="54724"/>
                    <a:pt x="55998" y="55689"/>
                    <a:pt x="51096" y="55743"/>
                  </a:cubicBezTo>
                  <a:cubicBezTo>
                    <a:pt x="51788" y="57454"/>
                    <a:pt x="52126" y="58629"/>
                    <a:pt x="52126" y="59320"/>
                  </a:cubicBezTo>
                  <a:cubicBezTo>
                    <a:pt x="52126" y="60914"/>
                    <a:pt x="50962" y="62172"/>
                    <a:pt x="48669" y="63060"/>
                  </a:cubicBezTo>
                  <a:cubicBezTo>
                    <a:pt x="48337" y="63187"/>
                    <a:pt x="47992" y="63252"/>
                    <a:pt x="47639" y="6325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6;p52">
              <a:extLst>
                <a:ext uri="{FF2B5EF4-FFF2-40B4-BE49-F238E27FC236}">
                  <a16:creationId xmlns="" xmlns:a16="http://schemas.microsoft.com/office/drawing/2014/main" id="{08B1CEE3-5D0A-16D0-E848-9DBD1B19CEA1}"/>
                </a:ext>
              </a:extLst>
            </p:cNvPr>
            <p:cNvSpPr/>
            <p:nvPr/>
          </p:nvSpPr>
          <p:spPr>
            <a:xfrm flipH="1">
              <a:off x="966727" y="1056475"/>
              <a:ext cx="3944978" cy="3351960"/>
            </a:xfrm>
            <a:custGeom>
              <a:avLst/>
              <a:gdLst/>
              <a:ahLst/>
              <a:cxnLst/>
              <a:rect l="l" t="t" r="r" b="b"/>
              <a:pathLst>
                <a:path w="72910" h="61950" extrusionOk="0">
                  <a:moveTo>
                    <a:pt x="46985" y="61949"/>
                  </a:moveTo>
                  <a:cubicBezTo>
                    <a:pt x="46254" y="61949"/>
                    <a:pt x="45574" y="61586"/>
                    <a:pt x="45166" y="60982"/>
                  </a:cubicBezTo>
                  <a:cubicBezTo>
                    <a:pt x="43408" y="58364"/>
                    <a:pt x="40786" y="55142"/>
                    <a:pt x="38711" y="53949"/>
                  </a:cubicBezTo>
                  <a:cubicBezTo>
                    <a:pt x="36196" y="52503"/>
                    <a:pt x="34368" y="50684"/>
                    <a:pt x="33435" y="49641"/>
                  </a:cubicBezTo>
                  <a:cubicBezTo>
                    <a:pt x="32032" y="49946"/>
                    <a:pt x="29796" y="50105"/>
                    <a:pt x="26824" y="50105"/>
                  </a:cubicBezTo>
                  <a:cubicBezTo>
                    <a:pt x="26477" y="50105"/>
                    <a:pt x="26116" y="50103"/>
                    <a:pt x="25737" y="50098"/>
                  </a:cubicBezTo>
                  <a:cubicBezTo>
                    <a:pt x="19720" y="50024"/>
                    <a:pt x="15888" y="46263"/>
                    <a:pt x="15058" y="39709"/>
                  </a:cubicBezTo>
                  <a:cubicBezTo>
                    <a:pt x="14995" y="39709"/>
                    <a:pt x="14931" y="39710"/>
                    <a:pt x="14868" y="39710"/>
                  </a:cubicBezTo>
                  <a:cubicBezTo>
                    <a:pt x="9705" y="39710"/>
                    <a:pt x="5797" y="38173"/>
                    <a:pt x="3256" y="35142"/>
                  </a:cubicBezTo>
                  <a:cubicBezTo>
                    <a:pt x="1261" y="32760"/>
                    <a:pt x="196" y="29576"/>
                    <a:pt x="88" y="25678"/>
                  </a:cubicBezTo>
                  <a:cubicBezTo>
                    <a:pt x="0" y="22496"/>
                    <a:pt x="1423" y="15500"/>
                    <a:pt x="7307" y="9453"/>
                  </a:cubicBezTo>
                  <a:cubicBezTo>
                    <a:pt x="13324" y="3269"/>
                    <a:pt x="22347" y="1"/>
                    <a:pt x="33397" y="1"/>
                  </a:cubicBezTo>
                  <a:cubicBezTo>
                    <a:pt x="34247" y="1"/>
                    <a:pt x="35122" y="20"/>
                    <a:pt x="35997" y="58"/>
                  </a:cubicBezTo>
                  <a:cubicBezTo>
                    <a:pt x="52274" y="753"/>
                    <a:pt x="61034" y="8527"/>
                    <a:pt x="65516" y="14925"/>
                  </a:cubicBezTo>
                  <a:cubicBezTo>
                    <a:pt x="71584" y="23589"/>
                    <a:pt x="72910" y="34242"/>
                    <a:pt x="71534" y="38602"/>
                  </a:cubicBezTo>
                  <a:cubicBezTo>
                    <a:pt x="69738" y="44287"/>
                    <a:pt x="65097" y="46161"/>
                    <a:pt x="62902" y="46743"/>
                  </a:cubicBezTo>
                  <a:cubicBezTo>
                    <a:pt x="62625" y="47916"/>
                    <a:pt x="61894" y="49743"/>
                    <a:pt x="59980" y="51777"/>
                  </a:cubicBezTo>
                  <a:cubicBezTo>
                    <a:pt x="58315" y="53545"/>
                    <a:pt x="54959" y="54443"/>
                    <a:pt x="50005" y="54443"/>
                  </a:cubicBezTo>
                  <a:lnTo>
                    <a:pt x="50005" y="54443"/>
                  </a:lnTo>
                  <a:cubicBezTo>
                    <a:pt x="49820" y="54443"/>
                    <a:pt x="49639" y="54441"/>
                    <a:pt x="49465" y="54439"/>
                  </a:cubicBezTo>
                  <a:cubicBezTo>
                    <a:pt x="50167" y="56074"/>
                    <a:pt x="50821" y="57827"/>
                    <a:pt x="50821" y="58670"/>
                  </a:cubicBezTo>
                  <a:cubicBezTo>
                    <a:pt x="50821" y="59968"/>
                    <a:pt x="49797" y="61021"/>
                    <a:pt x="47780" y="61803"/>
                  </a:cubicBezTo>
                  <a:cubicBezTo>
                    <a:pt x="47525" y="61900"/>
                    <a:pt x="47257" y="61949"/>
                    <a:pt x="46985" y="61949"/>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77;p52">
              <a:extLst>
                <a:ext uri="{FF2B5EF4-FFF2-40B4-BE49-F238E27FC236}">
                  <a16:creationId xmlns="" xmlns:a16="http://schemas.microsoft.com/office/drawing/2014/main" id="{065EF403-0CB0-85AF-4EA1-7CF24BF36938}"/>
                </a:ext>
              </a:extLst>
            </p:cNvPr>
            <p:cNvSpPr/>
            <p:nvPr/>
          </p:nvSpPr>
          <p:spPr>
            <a:xfrm flipH="1">
              <a:off x="1007687" y="1076332"/>
              <a:ext cx="3826374" cy="3253484"/>
            </a:xfrm>
            <a:custGeom>
              <a:avLst/>
              <a:gdLst/>
              <a:ahLst/>
              <a:cxnLst/>
              <a:rect l="l" t="t" r="r" b="b"/>
              <a:pathLst>
                <a:path w="70718" h="60130" extrusionOk="0">
                  <a:moveTo>
                    <a:pt x="34497" y="1208"/>
                  </a:moveTo>
                  <a:cubicBezTo>
                    <a:pt x="6296" y="0"/>
                    <a:pt x="1" y="18973"/>
                    <a:pt x="172" y="25269"/>
                  </a:cubicBezTo>
                  <a:cubicBezTo>
                    <a:pt x="344" y="31565"/>
                    <a:pt x="3363" y="38465"/>
                    <a:pt x="15005" y="37775"/>
                  </a:cubicBezTo>
                  <a:cubicBezTo>
                    <a:pt x="15265" y="42433"/>
                    <a:pt x="17248" y="48125"/>
                    <a:pt x="24320" y="48211"/>
                  </a:cubicBezTo>
                  <a:cubicBezTo>
                    <a:pt x="31391" y="48297"/>
                    <a:pt x="32512" y="47521"/>
                    <a:pt x="32512" y="47521"/>
                  </a:cubicBezTo>
                  <a:cubicBezTo>
                    <a:pt x="32512" y="47521"/>
                    <a:pt x="34583" y="50281"/>
                    <a:pt x="38031" y="52265"/>
                  </a:cubicBezTo>
                  <a:cubicBezTo>
                    <a:pt x="40918" y="53924"/>
                    <a:pt x="44047" y="58363"/>
                    <a:pt x="44990" y="59767"/>
                  </a:cubicBezTo>
                  <a:cubicBezTo>
                    <a:pt x="45166" y="60028"/>
                    <a:pt x="45499" y="60130"/>
                    <a:pt x="45792" y="60017"/>
                  </a:cubicBezTo>
                  <a:cubicBezTo>
                    <a:pt x="46548" y="59725"/>
                    <a:pt x="47863" y="59102"/>
                    <a:pt x="47863" y="58302"/>
                  </a:cubicBezTo>
                  <a:cubicBezTo>
                    <a:pt x="47863" y="57180"/>
                    <a:pt x="45620" y="52436"/>
                    <a:pt x="45620" y="52436"/>
                  </a:cubicBezTo>
                  <a:cubicBezTo>
                    <a:pt x="45620" y="52436"/>
                    <a:pt x="54677" y="53299"/>
                    <a:pt x="57436" y="50366"/>
                  </a:cubicBezTo>
                  <a:cubicBezTo>
                    <a:pt x="60196" y="47434"/>
                    <a:pt x="60109" y="45105"/>
                    <a:pt x="60109" y="45105"/>
                  </a:cubicBezTo>
                  <a:cubicBezTo>
                    <a:pt x="60109" y="45105"/>
                    <a:pt x="66577" y="44329"/>
                    <a:pt x="68646" y="37774"/>
                  </a:cubicBezTo>
                  <a:cubicBezTo>
                    <a:pt x="70718" y="31221"/>
                    <a:pt x="66100" y="2560"/>
                    <a:pt x="34497" y="120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78;p52">
              <a:extLst>
                <a:ext uri="{FF2B5EF4-FFF2-40B4-BE49-F238E27FC236}">
                  <a16:creationId xmlns="" xmlns:a16="http://schemas.microsoft.com/office/drawing/2014/main" id="{0684E85B-1B2D-01BA-E61E-E7FAFA01580D}"/>
                </a:ext>
              </a:extLst>
            </p:cNvPr>
            <p:cNvSpPr/>
            <p:nvPr/>
          </p:nvSpPr>
          <p:spPr>
            <a:xfrm flipH="1">
              <a:off x="1756101" y="1210194"/>
              <a:ext cx="2979267" cy="1743398"/>
            </a:xfrm>
            <a:custGeom>
              <a:avLst/>
              <a:gdLst/>
              <a:ahLst/>
              <a:cxnLst/>
              <a:rect l="l" t="t" r="r" b="b"/>
              <a:pathLst>
                <a:path w="55062" h="32221" extrusionOk="0">
                  <a:moveTo>
                    <a:pt x="11639" y="4442"/>
                  </a:moveTo>
                  <a:cubicBezTo>
                    <a:pt x="7245" y="7044"/>
                    <a:pt x="3733" y="11102"/>
                    <a:pt x="1785" y="15821"/>
                  </a:cubicBezTo>
                  <a:cubicBezTo>
                    <a:pt x="614" y="18657"/>
                    <a:pt x="0" y="21818"/>
                    <a:pt x="668" y="24813"/>
                  </a:cubicBezTo>
                  <a:cubicBezTo>
                    <a:pt x="1336" y="27808"/>
                    <a:pt x="3456" y="30583"/>
                    <a:pt x="6394" y="31472"/>
                  </a:cubicBezTo>
                  <a:cubicBezTo>
                    <a:pt x="8868" y="32220"/>
                    <a:pt x="11584" y="31576"/>
                    <a:pt x="13878" y="30384"/>
                  </a:cubicBezTo>
                  <a:cubicBezTo>
                    <a:pt x="16171" y="29190"/>
                    <a:pt x="18147" y="27481"/>
                    <a:pt x="20218" y="25933"/>
                  </a:cubicBezTo>
                  <a:cubicBezTo>
                    <a:pt x="26634" y="21131"/>
                    <a:pt x="34326" y="17736"/>
                    <a:pt x="42337" y="17556"/>
                  </a:cubicBezTo>
                  <a:cubicBezTo>
                    <a:pt x="44219" y="17514"/>
                    <a:pt x="46112" y="17647"/>
                    <a:pt x="47980" y="17410"/>
                  </a:cubicBezTo>
                  <a:cubicBezTo>
                    <a:pt x="49848" y="17172"/>
                    <a:pt x="51739" y="16514"/>
                    <a:pt x="53033" y="15147"/>
                  </a:cubicBezTo>
                  <a:cubicBezTo>
                    <a:pt x="54679" y="13406"/>
                    <a:pt x="55061" y="10590"/>
                    <a:pt x="53939" y="8473"/>
                  </a:cubicBezTo>
                  <a:cubicBezTo>
                    <a:pt x="52925" y="6563"/>
                    <a:pt x="50946" y="5384"/>
                    <a:pt x="48997" y="4450"/>
                  </a:cubicBezTo>
                  <a:cubicBezTo>
                    <a:pt x="44165" y="2135"/>
                    <a:pt x="38895" y="743"/>
                    <a:pt x="33552" y="335"/>
                  </a:cubicBezTo>
                  <a:cubicBezTo>
                    <a:pt x="31169" y="153"/>
                    <a:pt x="28645" y="0"/>
                    <a:pt x="26313" y="604"/>
                  </a:cubicBezTo>
                  <a:cubicBezTo>
                    <a:pt x="24209" y="1146"/>
                    <a:pt x="22102" y="1092"/>
                    <a:pt x="19965" y="1439"/>
                  </a:cubicBezTo>
                  <a:cubicBezTo>
                    <a:pt x="17035" y="1913"/>
                    <a:pt x="14194" y="2930"/>
                    <a:pt x="11639" y="444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79;p52">
              <a:extLst>
                <a:ext uri="{FF2B5EF4-FFF2-40B4-BE49-F238E27FC236}">
                  <a16:creationId xmlns="" xmlns:a16="http://schemas.microsoft.com/office/drawing/2014/main" id="{CA535EF6-5B62-F1BB-B497-86B81C99C2CD}"/>
                </a:ext>
              </a:extLst>
            </p:cNvPr>
            <p:cNvSpPr/>
            <p:nvPr/>
          </p:nvSpPr>
          <p:spPr>
            <a:xfrm flipH="1">
              <a:off x="1136947" y="2250684"/>
              <a:ext cx="2754126" cy="1348359"/>
            </a:xfrm>
            <a:custGeom>
              <a:avLst/>
              <a:gdLst/>
              <a:ahLst/>
              <a:cxnLst/>
              <a:rect l="l" t="t" r="r" b="b"/>
              <a:pathLst>
                <a:path w="50901" h="24920" extrusionOk="0">
                  <a:moveTo>
                    <a:pt x="16973" y="3096"/>
                  </a:moveTo>
                  <a:cubicBezTo>
                    <a:pt x="11814" y="4773"/>
                    <a:pt x="6963" y="7547"/>
                    <a:pt x="3185" y="11442"/>
                  </a:cubicBezTo>
                  <a:cubicBezTo>
                    <a:pt x="1526" y="13153"/>
                    <a:pt x="0" y="15336"/>
                    <a:pt x="249" y="17707"/>
                  </a:cubicBezTo>
                  <a:cubicBezTo>
                    <a:pt x="405" y="19178"/>
                    <a:pt x="1252" y="20516"/>
                    <a:pt x="2373" y="21481"/>
                  </a:cubicBezTo>
                  <a:cubicBezTo>
                    <a:pt x="3492" y="22445"/>
                    <a:pt x="4871" y="23066"/>
                    <a:pt x="6281" y="23511"/>
                  </a:cubicBezTo>
                  <a:cubicBezTo>
                    <a:pt x="10726" y="24920"/>
                    <a:pt x="15528" y="24686"/>
                    <a:pt x="20138" y="23986"/>
                  </a:cubicBezTo>
                  <a:cubicBezTo>
                    <a:pt x="24749" y="23285"/>
                    <a:pt x="29295" y="22134"/>
                    <a:pt x="33941" y="21740"/>
                  </a:cubicBezTo>
                  <a:cubicBezTo>
                    <a:pt x="37333" y="21453"/>
                    <a:pt x="40856" y="21552"/>
                    <a:pt x="43985" y="20210"/>
                  </a:cubicBezTo>
                  <a:cubicBezTo>
                    <a:pt x="46600" y="19089"/>
                    <a:pt x="48786" y="16946"/>
                    <a:pt x="49843" y="14304"/>
                  </a:cubicBezTo>
                  <a:cubicBezTo>
                    <a:pt x="50900" y="11662"/>
                    <a:pt x="50778" y="8547"/>
                    <a:pt x="49409" y="6054"/>
                  </a:cubicBezTo>
                  <a:cubicBezTo>
                    <a:pt x="48003" y="3490"/>
                    <a:pt x="45399" y="1717"/>
                    <a:pt x="42592" y="897"/>
                  </a:cubicBezTo>
                  <a:cubicBezTo>
                    <a:pt x="39522" y="0"/>
                    <a:pt x="36364" y="230"/>
                    <a:pt x="33242" y="660"/>
                  </a:cubicBezTo>
                  <a:cubicBezTo>
                    <a:pt x="29919" y="1119"/>
                    <a:pt x="26559" y="1027"/>
                    <a:pt x="23234" y="1580"/>
                  </a:cubicBezTo>
                  <a:cubicBezTo>
                    <a:pt x="21112" y="1934"/>
                    <a:pt x="19017" y="2432"/>
                    <a:pt x="16973" y="3096"/>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0;p52">
              <a:extLst>
                <a:ext uri="{FF2B5EF4-FFF2-40B4-BE49-F238E27FC236}">
                  <a16:creationId xmlns="" xmlns:a16="http://schemas.microsoft.com/office/drawing/2014/main" id="{0D47A2E5-680F-CD57-BAB3-3C35B848725C}"/>
                </a:ext>
              </a:extLst>
            </p:cNvPr>
            <p:cNvSpPr/>
            <p:nvPr/>
          </p:nvSpPr>
          <p:spPr>
            <a:xfrm flipH="1">
              <a:off x="2338027" y="1362616"/>
              <a:ext cx="2240429" cy="1375954"/>
            </a:xfrm>
            <a:custGeom>
              <a:avLst/>
              <a:gdLst/>
              <a:ahLst/>
              <a:cxnLst/>
              <a:rect l="l" t="t" r="r" b="b"/>
              <a:pathLst>
                <a:path w="41407" h="25430" extrusionOk="0">
                  <a:moveTo>
                    <a:pt x="8985" y="3694"/>
                  </a:moveTo>
                  <a:cubicBezTo>
                    <a:pt x="5229" y="6166"/>
                    <a:pt x="2356" y="9951"/>
                    <a:pt x="987" y="14233"/>
                  </a:cubicBezTo>
                  <a:cubicBezTo>
                    <a:pt x="313" y="16338"/>
                    <a:pt x="1" y="18639"/>
                    <a:pt x="640" y="20754"/>
                  </a:cubicBezTo>
                  <a:cubicBezTo>
                    <a:pt x="1278" y="22870"/>
                    <a:pt x="3027" y="24747"/>
                    <a:pt x="5217" y="25053"/>
                  </a:cubicBezTo>
                  <a:cubicBezTo>
                    <a:pt x="7919" y="25429"/>
                    <a:pt x="10348" y="23476"/>
                    <a:pt x="12287" y="21554"/>
                  </a:cubicBezTo>
                  <a:cubicBezTo>
                    <a:pt x="15679" y="18191"/>
                    <a:pt x="18784" y="14515"/>
                    <a:pt x="22511" y="11528"/>
                  </a:cubicBezTo>
                  <a:cubicBezTo>
                    <a:pt x="26237" y="8539"/>
                    <a:pt x="30749" y="6232"/>
                    <a:pt x="35524" y="6205"/>
                  </a:cubicBezTo>
                  <a:cubicBezTo>
                    <a:pt x="36746" y="6198"/>
                    <a:pt x="38000" y="6336"/>
                    <a:pt x="39167" y="5971"/>
                  </a:cubicBezTo>
                  <a:cubicBezTo>
                    <a:pt x="40333" y="5606"/>
                    <a:pt x="41406" y="4540"/>
                    <a:pt x="41271" y="3325"/>
                  </a:cubicBezTo>
                  <a:cubicBezTo>
                    <a:pt x="41185" y="2558"/>
                    <a:pt x="40632" y="1901"/>
                    <a:pt x="39967" y="1509"/>
                  </a:cubicBezTo>
                  <a:cubicBezTo>
                    <a:pt x="39301" y="1117"/>
                    <a:pt x="38530" y="948"/>
                    <a:pt x="37771" y="807"/>
                  </a:cubicBezTo>
                  <a:cubicBezTo>
                    <a:pt x="33489" y="22"/>
                    <a:pt x="29101" y="0"/>
                    <a:pt x="24761" y="123"/>
                  </a:cubicBezTo>
                  <a:cubicBezTo>
                    <a:pt x="21475" y="215"/>
                    <a:pt x="17928" y="263"/>
                    <a:pt x="14750" y="1115"/>
                  </a:cubicBezTo>
                  <a:cubicBezTo>
                    <a:pt x="12707" y="1663"/>
                    <a:pt x="10752" y="2532"/>
                    <a:pt x="8985" y="3694"/>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81;p52">
              <a:extLst>
                <a:ext uri="{FF2B5EF4-FFF2-40B4-BE49-F238E27FC236}">
                  <a16:creationId xmlns="" xmlns:a16="http://schemas.microsoft.com/office/drawing/2014/main" id="{0D414FA2-C9C9-0BEA-43E2-41DB3E408021}"/>
                </a:ext>
              </a:extLst>
            </p:cNvPr>
            <p:cNvSpPr/>
            <p:nvPr/>
          </p:nvSpPr>
          <p:spPr>
            <a:xfrm flipH="1">
              <a:off x="1152367" y="2357492"/>
              <a:ext cx="2446525" cy="1132632"/>
            </a:xfrm>
            <a:custGeom>
              <a:avLst/>
              <a:gdLst/>
              <a:ahLst/>
              <a:cxnLst/>
              <a:rect l="l" t="t" r="r" b="b"/>
              <a:pathLst>
                <a:path w="45216" h="20933" extrusionOk="0">
                  <a:moveTo>
                    <a:pt x="30247" y="342"/>
                  </a:moveTo>
                  <a:cubicBezTo>
                    <a:pt x="26383" y="580"/>
                    <a:pt x="22637" y="1999"/>
                    <a:pt x="19422" y="4155"/>
                  </a:cubicBezTo>
                  <a:cubicBezTo>
                    <a:pt x="16131" y="6361"/>
                    <a:pt x="13238" y="9385"/>
                    <a:pt x="9417" y="10441"/>
                  </a:cubicBezTo>
                  <a:cubicBezTo>
                    <a:pt x="8078" y="10811"/>
                    <a:pt x="6679" y="10919"/>
                    <a:pt x="5316" y="11192"/>
                  </a:cubicBezTo>
                  <a:cubicBezTo>
                    <a:pt x="3952" y="11466"/>
                    <a:pt x="2576" y="11934"/>
                    <a:pt x="1565" y="12889"/>
                  </a:cubicBezTo>
                  <a:cubicBezTo>
                    <a:pt x="556" y="13846"/>
                    <a:pt x="1" y="15384"/>
                    <a:pt x="517" y="16676"/>
                  </a:cubicBezTo>
                  <a:cubicBezTo>
                    <a:pt x="1045" y="17999"/>
                    <a:pt x="2477" y="18700"/>
                    <a:pt x="3824" y="19167"/>
                  </a:cubicBezTo>
                  <a:cubicBezTo>
                    <a:pt x="7942" y="20592"/>
                    <a:pt x="12431" y="20933"/>
                    <a:pt x="16717" y="20145"/>
                  </a:cubicBezTo>
                  <a:cubicBezTo>
                    <a:pt x="20320" y="19484"/>
                    <a:pt x="23771" y="18045"/>
                    <a:pt x="27417" y="17691"/>
                  </a:cubicBezTo>
                  <a:cubicBezTo>
                    <a:pt x="29837" y="17456"/>
                    <a:pt x="32311" y="17704"/>
                    <a:pt x="34679" y="17155"/>
                  </a:cubicBezTo>
                  <a:cubicBezTo>
                    <a:pt x="38273" y="16323"/>
                    <a:pt x="41361" y="13564"/>
                    <a:pt x="42589" y="10084"/>
                  </a:cubicBezTo>
                  <a:cubicBezTo>
                    <a:pt x="45216" y="2646"/>
                    <a:pt x="35817" y="0"/>
                    <a:pt x="30247" y="34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2;p52">
              <a:extLst>
                <a:ext uri="{FF2B5EF4-FFF2-40B4-BE49-F238E27FC236}">
                  <a16:creationId xmlns="" xmlns:a16="http://schemas.microsoft.com/office/drawing/2014/main" id="{1D9A68CF-E5A6-DF83-5EA7-2831D50284F8}"/>
                </a:ext>
              </a:extLst>
            </p:cNvPr>
            <p:cNvSpPr/>
            <p:nvPr/>
          </p:nvSpPr>
          <p:spPr>
            <a:xfrm flipH="1">
              <a:off x="1882655" y="1411421"/>
              <a:ext cx="1334561" cy="792026"/>
            </a:xfrm>
            <a:custGeom>
              <a:avLst/>
              <a:gdLst/>
              <a:ahLst/>
              <a:cxnLst/>
              <a:rect l="l" t="t" r="r" b="b"/>
              <a:pathLst>
                <a:path w="24665" h="14638" extrusionOk="0">
                  <a:moveTo>
                    <a:pt x="18529" y="2356"/>
                  </a:moveTo>
                  <a:cubicBezTo>
                    <a:pt x="17722" y="3001"/>
                    <a:pt x="17141" y="3890"/>
                    <a:pt x="16372" y="4582"/>
                  </a:cubicBezTo>
                  <a:cubicBezTo>
                    <a:pt x="14936" y="5877"/>
                    <a:pt x="12961" y="6386"/>
                    <a:pt x="11045" y="6656"/>
                  </a:cubicBezTo>
                  <a:cubicBezTo>
                    <a:pt x="9129" y="6928"/>
                    <a:pt x="7167" y="7008"/>
                    <a:pt x="5335" y="7631"/>
                  </a:cubicBezTo>
                  <a:cubicBezTo>
                    <a:pt x="3794" y="8154"/>
                    <a:pt x="2384" y="9058"/>
                    <a:pt x="1266" y="10238"/>
                  </a:cubicBezTo>
                  <a:cubicBezTo>
                    <a:pt x="818" y="10709"/>
                    <a:pt x="412" y="11238"/>
                    <a:pt x="206" y="11854"/>
                  </a:cubicBezTo>
                  <a:cubicBezTo>
                    <a:pt x="1" y="12469"/>
                    <a:pt x="23" y="13188"/>
                    <a:pt x="389" y="13724"/>
                  </a:cubicBezTo>
                  <a:cubicBezTo>
                    <a:pt x="758" y="14264"/>
                    <a:pt x="1422" y="14544"/>
                    <a:pt x="2072" y="14591"/>
                  </a:cubicBezTo>
                  <a:cubicBezTo>
                    <a:pt x="2723" y="14638"/>
                    <a:pt x="3371" y="14481"/>
                    <a:pt x="3998" y="14298"/>
                  </a:cubicBezTo>
                  <a:cubicBezTo>
                    <a:pt x="7049" y="13413"/>
                    <a:pt x="9967" y="11899"/>
                    <a:pt x="13139" y="11702"/>
                  </a:cubicBezTo>
                  <a:cubicBezTo>
                    <a:pt x="15838" y="11534"/>
                    <a:pt x="18694" y="12319"/>
                    <a:pt x="21174" y="11240"/>
                  </a:cubicBezTo>
                  <a:cubicBezTo>
                    <a:pt x="22930" y="10478"/>
                    <a:pt x="24256" y="8749"/>
                    <a:pt x="24417" y="6842"/>
                  </a:cubicBezTo>
                  <a:cubicBezTo>
                    <a:pt x="24664" y="3919"/>
                    <a:pt x="21478" y="1"/>
                    <a:pt x="18529" y="2356"/>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83;p52">
              <a:extLst>
                <a:ext uri="{FF2B5EF4-FFF2-40B4-BE49-F238E27FC236}">
                  <a16:creationId xmlns="" xmlns:a16="http://schemas.microsoft.com/office/drawing/2014/main" id="{897DE01A-FCBE-0BBF-7137-170C6C84E9D4}"/>
                </a:ext>
              </a:extLst>
            </p:cNvPr>
            <p:cNvSpPr/>
            <p:nvPr/>
          </p:nvSpPr>
          <p:spPr>
            <a:xfrm flipH="1">
              <a:off x="2671597" y="2430051"/>
              <a:ext cx="747820" cy="454990"/>
            </a:xfrm>
            <a:custGeom>
              <a:avLst/>
              <a:gdLst/>
              <a:ahLst/>
              <a:cxnLst/>
              <a:rect l="l" t="t" r="r" b="b"/>
              <a:pathLst>
                <a:path w="13821" h="8409" extrusionOk="0">
                  <a:moveTo>
                    <a:pt x="805" y="5059"/>
                  </a:moveTo>
                  <a:cubicBezTo>
                    <a:pt x="418" y="5359"/>
                    <a:pt x="1" y="5766"/>
                    <a:pt x="76" y="6249"/>
                  </a:cubicBezTo>
                  <a:cubicBezTo>
                    <a:pt x="120" y="6532"/>
                    <a:pt x="327" y="6760"/>
                    <a:pt x="543" y="6948"/>
                  </a:cubicBezTo>
                  <a:cubicBezTo>
                    <a:pt x="1833" y="8079"/>
                    <a:pt x="3705" y="8409"/>
                    <a:pt x="5384" y="8051"/>
                  </a:cubicBezTo>
                  <a:cubicBezTo>
                    <a:pt x="7063" y="7693"/>
                    <a:pt x="8558" y="6710"/>
                    <a:pt x="9780" y="5504"/>
                  </a:cubicBezTo>
                  <a:cubicBezTo>
                    <a:pt x="10807" y="4488"/>
                    <a:pt x="11659" y="3314"/>
                    <a:pt x="12464" y="2118"/>
                  </a:cubicBezTo>
                  <a:cubicBezTo>
                    <a:pt x="13064" y="1227"/>
                    <a:pt x="13821" y="0"/>
                    <a:pt x="12168" y="233"/>
                  </a:cubicBezTo>
                  <a:cubicBezTo>
                    <a:pt x="9535" y="607"/>
                    <a:pt x="6963" y="1434"/>
                    <a:pt x="4600" y="2646"/>
                  </a:cubicBezTo>
                  <a:cubicBezTo>
                    <a:pt x="3263" y="3331"/>
                    <a:pt x="1991" y="4139"/>
                    <a:pt x="805" y="5059"/>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84;p52">
              <a:extLst>
                <a:ext uri="{FF2B5EF4-FFF2-40B4-BE49-F238E27FC236}">
                  <a16:creationId xmlns="" xmlns:a16="http://schemas.microsoft.com/office/drawing/2014/main" id="{E028818E-112A-5A68-2925-BC7CF1D4AC6B}"/>
                </a:ext>
              </a:extLst>
            </p:cNvPr>
            <p:cNvSpPr/>
            <p:nvPr/>
          </p:nvSpPr>
          <p:spPr>
            <a:xfrm flipH="1">
              <a:off x="3371372" y="1508382"/>
              <a:ext cx="1037349" cy="1000069"/>
            </a:xfrm>
            <a:custGeom>
              <a:avLst/>
              <a:gdLst/>
              <a:ahLst/>
              <a:cxnLst/>
              <a:rect l="l" t="t" r="r" b="b"/>
              <a:pathLst>
                <a:path w="19172" h="18483" extrusionOk="0">
                  <a:moveTo>
                    <a:pt x="6533" y="4320"/>
                  </a:moveTo>
                  <a:cubicBezTo>
                    <a:pt x="3792" y="6570"/>
                    <a:pt x="1697" y="9603"/>
                    <a:pt x="582" y="12969"/>
                  </a:cubicBezTo>
                  <a:cubicBezTo>
                    <a:pt x="250" y="13976"/>
                    <a:pt x="1" y="15050"/>
                    <a:pt x="205" y="16091"/>
                  </a:cubicBezTo>
                  <a:cubicBezTo>
                    <a:pt x="409" y="17131"/>
                    <a:pt x="1169" y="18122"/>
                    <a:pt x="2212" y="18308"/>
                  </a:cubicBezTo>
                  <a:cubicBezTo>
                    <a:pt x="3188" y="18482"/>
                    <a:pt x="4147" y="17942"/>
                    <a:pt x="4921" y="17322"/>
                  </a:cubicBezTo>
                  <a:cubicBezTo>
                    <a:pt x="8993" y="14062"/>
                    <a:pt x="10507" y="8322"/>
                    <a:pt x="14693" y="5214"/>
                  </a:cubicBezTo>
                  <a:cubicBezTo>
                    <a:pt x="15661" y="4495"/>
                    <a:pt x="16747" y="3941"/>
                    <a:pt x="17711" y="3214"/>
                  </a:cubicBezTo>
                  <a:cubicBezTo>
                    <a:pt x="18502" y="2617"/>
                    <a:pt x="19171" y="1586"/>
                    <a:pt x="18245" y="770"/>
                  </a:cubicBezTo>
                  <a:cubicBezTo>
                    <a:pt x="17636" y="233"/>
                    <a:pt x="16530" y="1"/>
                    <a:pt x="15735" y="108"/>
                  </a:cubicBezTo>
                  <a:cubicBezTo>
                    <a:pt x="13691" y="382"/>
                    <a:pt x="11519" y="1251"/>
                    <a:pt x="9709" y="2209"/>
                  </a:cubicBezTo>
                  <a:cubicBezTo>
                    <a:pt x="8585" y="2805"/>
                    <a:pt x="7518" y="3511"/>
                    <a:pt x="6533" y="4320"/>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85;p52">
              <a:extLst>
                <a:ext uri="{FF2B5EF4-FFF2-40B4-BE49-F238E27FC236}">
                  <a16:creationId xmlns="" xmlns:a16="http://schemas.microsoft.com/office/drawing/2014/main" id="{78B1738D-8492-736B-A6BA-94629C905016}"/>
                </a:ext>
              </a:extLst>
            </p:cNvPr>
            <p:cNvSpPr/>
            <p:nvPr/>
          </p:nvSpPr>
          <p:spPr>
            <a:xfrm flipH="1">
              <a:off x="3841890" y="1704359"/>
              <a:ext cx="465379" cy="672989"/>
            </a:xfrm>
            <a:custGeom>
              <a:avLst/>
              <a:gdLst/>
              <a:ahLst/>
              <a:cxnLst/>
              <a:rect l="l" t="t" r="r" b="b"/>
              <a:pathLst>
                <a:path w="8601" h="12438" extrusionOk="0">
                  <a:moveTo>
                    <a:pt x="3544" y="3941"/>
                  </a:moveTo>
                  <a:cubicBezTo>
                    <a:pt x="1839" y="5708"/>
                    <a:pt x="491" y="7902"/>
                    <a:pt x="108" y="10327"/>
                  </a:cubicBezTo>
                  <a:cubicBezTo>
                    <a:pt x="1" y="10999"/>
                    <a:pt x="56" y="11846"/>
                    <a:pt x="668" y="12144"/>
                  </a:cubicBezTo>
                  <a:cubicBezTo>
                    <a:pt x="1264" y="12437"/>
                    <a:pt x="1950" y="11993"/>
                    <a:pt x="2447" y="11553"/>
                  </a:cubicBezTo>
                  <a:cubicBezTo>
                    <a:pt x="4681" y="9581"/>
                    <a:pt x="6533" y="7178"/>
                    <a:pt x="7868" y="4515"/>
                  </a:cubicBezTo>
                  <a:cubicBezTo>
                    <a:pt x="8103" y="4047"/>
                    <a:pt x="8327" y="3559"/>
                    <a:pt x="8366" y="3036"/>
                  </a:cubicBezTo>
                  <a:cubicBezTo>
                    <a:pt x="8600" y="0"/>
                    <a:pt x="4348" y="3108"/>
                    <a:pt x="3544" y="3941"/>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6;p52">
              <a:extLst>
                <a:ext uri="{FF2B5EF4-FFF2-40B4-BE49-F238E27FC236}">
                  <a16:creationId xmlns="" xmlns:a16="http://schemas.microsoft.com/office/drawing/2014/main" id="{E3F960FF-3BA1-22C0-221A-278688D4AB10}"/>
                </a:ext>
              </a:extLst>
            </p:cNvPr>
            <p:cNvSpPr/>
            <p:nvPr/>
          </p:nvSpPr>
          <p:spPr>
            <a:xfrm flipH="1">
              <a:off x="1372260" y="2480425"/>
              <a:ext cx="1907127" cy="836718"/>
            </a:xfrm>
            <a:custGeom>
              <a:avLst/>
              <a:gdLst/>
              <a:ahLst/>
              <a:cxnLst/>
              <a:rect l="l" t="t" r="r" b="b"/>
              <a:pathLst>
                <a:path w="35247" h="15464" extrusionOk="0">
                  <a:moveTo>
                    <a:pt x="19952" y="1612"/>
                  </a:moveTo>
                  <a:cubicBezTo>
                    <a:pt x="17791" y="2768"/>
                    <a:pt x="15989" y="4480"/>
                    <a:pt x="14102" y="6045"/>
                  </a:cubicBezTo>
                  <a:cubicBezTo>
                    <a:pt x="12216" y="7611"/>
                    <a:pt x="10144" y="9081"/>
                    <a:pt x="7749" y="9604"/>
                  </a:cubicBezTo>
                  <a:cubicBezTo>
                    <a:pt x="5745" y="10043"/>
                    <a:pt x="3526" y="9822"/>
                    <a:pt x="1782" y="10903"/>
                  </a:cubicBezTo>
                  <a:cubicBezTo>
                    <a:pt x="775" y="11528"/>
                    <a:pt x="1" y="12773"/>
                    <a:pt x="418" y="13880"/>
                  </a:cubicBezTo>
                  <a:cubicBezTo>
                    <a:pt x="848" y="15018"/>
                    <a:pt x="2259" y="15420"/>
                    <a:pt x="3475" y="15431"/>
                  </a:cubicBezTo>
                  <a:cubicBezTo>
                    <a:pt x="7323" y="15463"/>
                    <a:pt x="10839" y="13203"/>
                    <a:pt x="14663" y="12762"/>
                  </a:cubicBezTo>
                  <a:cubicBezTo>
                    <a:pt x="17374" y="12449"/>
                    <a:pt x="20096" y="13064"/>
                    <a:pt x="22823" y="13177"/>
                  </a:cubicBezTo>
                  <a:cubicBezTo>
                    <a:pt x="25958" y="13305"/>
                    <a:pt x="29232" y="12710"/>
                    <a:pt x="31765" y="10854"/>
                  </a:cubicBezTo>
                  <a:cubicBezTo>
                    <a:pt x="33121" y="9860"/>
                    <a:pt x="34206" y="8474"/>
                    <a:pt x="34824" y="6908"/>
                  </a:cubicBezTo>
                  <a:cubicBezTo>
                    <a:pt x="35247" y="5835"/>
                    <a:pt x="34863" y="2313"/>
                    <a:pt x="30733" y="778"/>
                  </a:cubicBezTo>
                  <a:cubicBezTo>
                    <a:pt x="29102" y="172"/>
                    <a:pt x="27326" y="1"/>
                    <a:pt x="25588" y="86"/>
                  </a:cubicBezTo>
                  <a:cubicBezTo>
                    <a:pt x="23631" y="181"/>
                    <a:pt x="21686" y="687"/>
                    <a:pt x="19952" y="1612"/>
                  </a:cubicBezTo>
                  <a:close/>
                </a:path>
              </a:pathLst>
            </a:custGeom>
            <a:solidFill>
              <a:srgbClr val="FF003A">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87;p52">
              <a:extLst>
                <a:ext uri="{FF2B5EF4-FFF2-40B4-BE49-F238E27FC236}">
                  <a16:creationId xmlns="" xmlns:a16="http://schemas.microsoft.com/office/drawing/2014/main" id="{B6973DD3-B5E1-8F0E-04DC-232BC3B1022D}"/>
                </a:ext>
              </a:extLst>
            </p:cNvPr>
            <p:cNvSpPr/>
            <p:nvPr/>
          </p:nvSpPr>
          <p:spPr>
            <a:xfrm flipH="1">
              <a:off x="1543779" y="2544651"/>
              <a:ext cx="963059" cy="556874"/>
            </a:xfrm>
            <a:custGeom>
              <a:avLst/>
              <a:gdLst/>
              <a:ahLst/>
              <a:cxnLst/>
              <a:rect l="l" t="t" r="r" b="b"/>
              <a:pathLst>
                <a:path w="17799" h="10292" extrusionOk="0">
                  <a:moveTo>
                    <a:pt x="1142" y="5558"/>
                  </a:moveTo>
                  <a:cubicBezTo>
                    <a:pt x="567" y="6172"/>
                    <a:pt x="1" y="6993"/>
                    <a:pt x="259" y="7793"/>
                  </a:cubicBezTo>
                  <a:cubicBezTo>
                    <a:pt x="510" y="8572"/>
                    <a:pt x="1404" y="8914"/>
                    <a:pt x="2194" y="9125"/>
                  </a:cubicBezTo>
                  <a:cubicBezTo>
                    <a:pt x="4158" y="9645"/>
                    <a:pt x="6172" y="9985"/>
                    <a:pt x="8200" y="10136"/>
                  </a:cubicBezTo>
                  <a:cubicBezTo>
                    <a:pt x="10288" y="10291"/>
                    <a:pt x="12464" y="10229"/>
                    <a:pt x="14358" y="9338"/>
                  </a:cubicBezTo>
                  <a:cubicBezTo>
                    <a:pt x="16253" y="8447"/>
                    <a:pt x="17799" y="6554"/>
                    <a:pt x="17737" y="4460"/>
                  </a:cubicBezTo>
                  <a:cubicBezTo>
                    <a:pt x="17701" y="3288"/>
                    <a:pt x="17153" y="2140"/>
                    <a:pt x="16262" y="1374"/>
                  </a:cubicBezTo>
                  <a:cubicBezTo>
                    <a:pt x="14659" y="0"/>
                    <a:pt x="12220" y="8"/>
                    <a:pt x="10282" y="421"/>
                  </a:cubicBezTo>
                  <a:cubicBezTo>
                    <a:pt x="8068" y="893"/>
                    <a:pt x="5948" y="1797"/>
                    <a:pt x="4073" y="3063"/>
                  </a:cubicBezTo>
                  <a:cubicBezTo>
                    <a:pt x="3007" y="3782"/>
                    <a:pt x="2019" y="4619"/>
                    <a:pt x="1142" y="5558"/>
                  </a:cubicBezTo>
                  <a:close/>
                </a:path>
              </a:pathLst>
            </a:custGeom>
            <a:solidFill>
              <a:srgbClr val="FF003A">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88;p52">
              <a:extLst>
                <a:ext uri="{FF2B5EF4-FFF2-40B4-BE49-F238E27FC236}">
                  <a16:creationId xmlns="" xmlns:a16="http://schemas.microsoft.com/office/drawing/2014/main" id="{821CA78C-9FD4-BBC0-8531-9FDF12B15E1F}"/>
                </a:ext>
              </a:extLst>
            </p:cNvPr>
            <p:cNvSpPr/>
            <p:nvPr/>
          </p:nvSpPr>
          <p:spPr>
            <a:xfrm flipH="1">
              <a:off x="2609373" y="1877450"/>
              <a:ext cx="466353" cy="208693"/>
            </a:xfrm>
            <a:custGeom>
              <a:avLst/>
              <a:gdLst/>
              <a:ahLst/>
              <a:cxnLst/>
              <a:rect l="l" t="t" r="r" b="b"/>
              <a:pathLst>
                <a:path w="8619" h="3857" extrusionOk="0">
                  <a:moveTo>
                    <a:pt x="911" y="1631"/>
                  </a:moveTo>
                  <a:cubicBezTo>
                    <a:pt x="611" y="1853"/>
                    <a:pt x="320" y="2105"/>
                    <a:pt x="160" y="2442"/>
                  </a:cubicBezTo>
                  <a:cubicBezTo>
                    <a:pt x="0" y="2779"/>
                    <a:pt x="6" y="3217"/>
                    <a:pt x="261" y="3489"/>
                  </a:cubicBezTo>
                  <a:cubicBezTo>
                    <a:pt x="607" y="3856"/>
                    <a:pt x="1203" y="3767"/>
                    <a:pt x="1694" y="3649"/>
                  </a:cubicBezTo>
                  <a:cubicBezTo>
                    <a:pt x="3053" y="3322"/>
                    <a:pt x="4411" y="2994"/>
                    <a:pt x="5770" y="2666"/>
                  </a:cubicBezTo>
                  <a:cubicBezTo>
                    <a:pt x="6321" y="2534"/>
                    <a:pt x="6874" y="2401"/>
                    <a:pt x="7389" y="2167"/>
                  </a:cubicBezTo>
                  <a:cubicBezTo>
                    <a:pt x="7697" y="2027"/>
                    <a:pt x="8013" y="1827"/>
                    <a:pt x="8130" y="1508"/>
                  </a:cubicBezTo>
                  <a:cubicBezTo>
                    <a:pt x="8618" y="170"/>
                    <a:pt x="6177" y="0"/>
                    <a:pt x="5368" y="7"/>
                  </a:cubicBezTo>
                  <a:cubicBezTo>
                    <a:pt x="3799" y="22"/>
                    <a:pt x="2152" y="706"/>
                    <a:pt x="911" y="1631"/>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89;p52">
              <a:extLst>
                <a:ext uri="{FF2B5EF4-FFF2-40B4-BE49-F238E27FC236}">
                  <a16:creationId xmlns="" xmlns:a16="http://schemas.microsoft.com/office/drawing/2014/main" id="{737DC592-820F-9D7D-2A91-F4E478CCD98C}"/>
                </a:ext>
              </a:extLst>
            </p:cNvPr>
            <p:cNvSpPr/>
            <p:nvPr/>
          </p:nvSpPr>
          <p:spPr>
            <a:xfrm flipH="1">
              <a:off x="1972418" y="1569144"/>
              <a:ext cx="531173" cy="388167"/>
            </a:xfrm>
            <a:custGeom>
              <a:avLst/>
              <a:gdLst/>
              <a:ahLst/>
              <a:cxnLst/>
              <a:rect l="l" t="t" r="r" b="b"/>
              <a:pathLst>
                <a:path w="9817" h="7174" extrusionOk="0">
                  <a:moveTo>
                    <a:pt x="6122" y="593"/>
                  </a:moveTo>
                  <a:cubicBezTo>
                    <a:pt x="5359" y="1012"/>
                    <a:pt x="4782" y="1695"/>
                    <a:pt x="4213" y="2356"/>
                  </a:cubicBezTo>
                  <a:cubicBezTo>
                    <a:pt x="3644" y="3016"/>
                    <a:pt x="3040" y="3682"/>
                    <a:pt x="2247" y="4044"/>
                  </a:cubicBezTo>
                  <a:cubicBezTo>
                    <a:pt x="1779" y="4257"/>
                    <a:pt x="1260" y="4355"/>
                    <a:pt x="816" y="4614"/>
                  </a:cubicBezTo>
                  <a:cubicBezTo>
                    <a:pt x="371" y="4873"/>
                    <a:pt x="0" y="5372"/>
                    <a:pt x="118" y="5871"/>
                  </a:cubicBezTo>
                  <a:cubicBezTo>
                    <a:pt x="235" y="6365"/>
                    <a:pt x="789" y="6648"/>
                    <a:pt x="1297" y="6643"/>
                  </a:cubicBezTo>
                  <a:cubicBezTo>
                    <a:pt x="1803" y="6638"/>
                    <a:pt x="2280" y="6419"/>
                    <a:pt x="2752" y="6234"/>
                  </a:cubicBezTo>
                  <a:cubicBezTo>
                    <a:pt x="3225" y="6048"/>
                    <a:pt x="3740" y="5890"/>
                    <a:pt x="4233" y="6012"/>
                  </a:cubicBezTo>
                  <a:cubicBezTo>
                    <a:pt x="4702" y="6129"/>
                    <a:pt x="5074" y="6479"/>
                    <a:pt x="5504" y="6700"/>
                  </a:cubicBezTo>
                  <a:cubicBezTo>
                    <a:pt x="6418" y="7173"/>
                    <a:pt x="7595" y="7003"/>
                    <a:pt x="8415" y="6378"/>
                  </a:cubicBezTo>
                  <a:cubicBezTo>
                    <a:pt x="9235" y="5754"/>
                    <a:pt x="9703" y="4732"/>
                    <a:pt x="9763" y="3704"/>
                  </a:cubicBezTo>
                  <a:cubicBezTo>
                    <a:pt x="9817" y="2782"/>
                    <a:pt x="9587" y="1379"/>
                    <a:pt x="8893" y="683"/>
                  </a:cubicBezTo>
                  <a:cubicBezTo>
                    <a:pt x="8207" y="0"/>
                    <a:pt x="6888" y="174"/>
                    <a:pt x="6122" y="593"/>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0;p52">
              <a:extLst>
                <a:ext uri="{FF2B5EF4-FFF2-40B4-BE49-F238E27FC236}">
                  <a16:creationId xmlns="" xmlns:a16="http://schemas.microsoft.com/office/drawing/2014/main" id="{5731F0E8-2D0E-0D1B-06B8-CA91FF89BBE2}"/>
                </a:ext>
              </a:extLst>
            </p:cNvPr>
            <p:cNvSpPr/>
            <p:nvPr/>
          </p:nvSpPr>
          <p:spPr>
            <a:xfrm flipH="1">
              <a:off x="2456574" y="1424082"/>
              <a:ext cx="807338" cy="255387"/>
            </a:xfrm>
            <a:custGeom>
              <a:avLst/>
              <a:gdLst/>
              <a:ahLst/>
              <a:cxnLst/>
              <a:rect l="l" t="t" r="r" b="b"/>
              <a:pathLst>
                <a:path w="14921" h="4720" extrusionOk="0">
                  <a:moveTo>
                    <a:pt x="2183" y="1038"/>
                  </a:moveTo>
                  <a:cubicBezTo>
                    <a:pt x="1659" y="1210"/>
                    <a:pt x="1133" y="1411"/>
                    <a:pt x="714" y="1769"/>
                  </a:cubicBezTo>
                  <a:cubicBezTo>
                    <a:pt x="296" y="2127"/>
                    <a:pt x="0" y="2673"/>
                    <a:pt x="75" y="3217"/>
                  </a:cubicBezTo>
                  <a:cubicBezTo>
                    <a:pt x="160" y="3852"/>
                    <a:pt x="725" y="4339"/>
                    <a:pt x="1337" y="4530"/>
                  </a:cubicBezTo>
                  <a:cubicBezTo>
                    <a:pt x="1949" y="4720"/>
                    <a:pt x="2607" y="4672"/>
                    <a:pt x="3247" y="4622"/>
                  </a:cubicBezTo>
                  <a:cubicBezTo>
                    <a:pt x="6266" y="4388"/>
                    <a:pt x="9285" y="4154"/>
                    <a:pt x="12306" y="3920"/>
                  </a:cubicBezTo>
                  <a:cubicBezTo>
                    <a:pt x="12879" y="3876"/>
                    <a:pt x="13469" y="3826"/>
                    <a:pt x="13981" y="3569"/>
                  </a:cubicBezTo>
                  <a:cubicBezTo>
                    <a:pt x="14495" y="3311"/>
                    <a:pt x="14920" y="2789"/>
                    <a:pt x="14887" y="2215"/>
                  </a:cubicBezTo>
                  <a:cubicBezTo>
                    <a:pt x="14798" y="706"/>
                    <a:pt x="12372" y="510"/>
                    <a:pt x="11250" y="329"/>
                  </a:cubicBezTo>
                  <a:cubicBezTo>
                    <a:pt x="9296" y="18"/>
                    <a:pt x="7299" y="1"/>
                    <a:pt x="5340" y="291"/>
                  </a:cubicBezTo>
                  <a:cubicBezTo>
                    <a:pt x="4270" y="451"/>
                    <a:pt x="3211" y="700"/>
                    <a:pt x="2183" y="103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91;p52">
              <a:extLst>
                <a:ext uri="{FF2B5EF4-FFF2-40B4-BE49-F238E27FC236}">
                  <a16:creationId xmlns="" xmlns:a16="http://schemas.microsoft.com/office/drawing/2014/main" id="{C6B79C93-AEAD-0433-070C-99D5CC6432EA}"/>
                </a:ext>
              </a:extLst>
            </p:cNvPr>
            <p:cNvSpPr/>
            <p:nvPr/>
          </p:nvSpPr>
          <p:spPr>
            <a:xfrm flipH="1">
              <a:off x="1417003" y="1771128"/>
              <a:ext cx="395850" cy="410027"/>
            </a:xfrm>
            <a:custGeom>
              <a:avLst/>
              <a:gdLst/>
              <a:ahLst/>
              <a:cxnLst/>
              <a:rect l="l" t="t" r="r" b="b"/>
              <a:pathLst>
                <a:path w="7316" h="7578" extrusionOk="0">
                  <a:moveTo>
                    <a:pt x="1626" y="2733"/>
                  </a:moveTo>
                  <a:cubicBezTo>
                    <a:pt x="1178" y="3742"/>
                    <a:pt x="733" y="4749"/>
                    <a:pt x="286" y="5758"/>
                  </a:cubicBezTo>
                  <a:cubicBezTo>
                    <a:pt x="145" y="6079"/>
                    <a:pt x="1" y="6432"/>
                    <a:pt x="96" y="6769"/>
                  </a:cubicBezTo>
                  <a:cubicBezTo>
                    <a:pt x="216" y="7189"/>
                    <a:pt x="688" y="7427"/>
                    <a:pt x="1125" y="7424"/>
                  </a:cubicBezTo>
                  <a:cubicBezTo>
                    <a:pt x="1563" y="7420"/>
                    <a:pt x="1973" y="7231"/>
                    <a:pt x="2370" y="7045"/>
                  </a:cubicBezTo>
                  <a:cubicBezTo>
                    <a:pt x="2766" y="6860"/>
                    <a:pt x="3180" y="6673"/>
                    <a:pt x="3617" y="6679"/>
                  </a:cubicBezTo>
                  <a:cubicBezTo>
                    <a:pt x="4161" y="6684"/>
                    <a:pt x="4653" y="6980"/>
                    <a:pt x="5148" y="7205"/>
                  </a:cubicBezTo>
                  <a:cubicBezTo>
                    <a:pt x="5644" y="7429"/>
                    <a:pt x="6245" y="7577"/>
                    <a:pt x="6715" y="7301"/>
                  </a:cubicBezTo>
                  <a:cubicBezTo>
                    <a:pt x="7077" y="7088"/>
                    <a:pt x="7270" y="6658"/>
                    <a:pt x="7294" y="6239"/>
                  </a:cubicBezTo>
                  <a:cubicBezTo>
                    <a:pt x="7315" y="5819"/>
                    <a:pt x="7189" y="5407"/>
                    <a:pt x="7034" y="5016"/>
                  </a:cubicBezTo>
                  <a:cubicBezTo>
                    <a:pt x="6490" y="3640"/>
                    <a:pt x="5506" y="2441"/>
                    <a:pt x="4549" y="1333"/>
                  </a:cubicBezTo>
                  <a:cubicBezTo>
                    <a:pt x="3398" y="1"/>
                    <a:pt x="2090" y="1682"/>
                    <a:pt x="1626" y="2733"/>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2;p52">
              <a:extLst>
                <a:ext uri="{FF2B5EF4-FFF2-40B4-BE49-F238E27FC236}">
                  <a16:creationId xmlns="" xmlns:a16="http://schemas.microsoft.com/office/drawing/2014/main" id="{21781BF5-5A82-2E7C-24AA-AD7DEF3C5D18}"/>
                </a:ext>
              </a:extLst>
            </p:cNvPr>
            <p:cNvSpPr/>
            <p:nvPr/>
          </p:nvSpPr>
          <p:spPr>
            <a:xfrm flipH="1">
              <a:off x="2900147" y="2573869"/>
              <a:ext cx="304896" cy="180124"/>
            </a:xfrm>
            <a:custGeom>
              <a:avLst/>
              <a:gdLst/>
              <a:ahLst/>
              <a:cxnLst/>
              <a:rect l="l" t="t" r="r" b="b"/>
              <a:pathLst>
                <a:path w="5635" h="3329" extrusionOk="0">
                  <a:moveTo>
                    <a:pt x="639" y="1988"/>
                  </a:moveTo>
                  <a:cubicBezTo>
                    <a:pt x="328" y="2229"/>
                    <a:pt x="1" y="2602"/>
                    <a:pt x="151" y="2965"/>
                  </a:cubicBezTo>
                  <a:cubicBezTo>
                    <a:pt x="240" y="3180"/>
                    <a:pt x="480" y="3302"/>
                    <a:pt x="713" y="3316"/>
                  </a:cubicBezTo>
                  <a:cubicBezTo>
                    <a:pt x="945" y="3329"/>
                    <a:pt x="1172" y="3255"/>
                    <a:pt x="1391" y="3176"/>
                  </a:cubicBezTo>
                  <a:cubicBezTo>
                    <a:pt x="1969" y="2969"/>
                    <a:pt x="5634" y="1620"/>
                    <a:pt x="4604" y="875"/>
                  </a:cubicBezTo>
                  <a:cubicBezTo>
                    <a:pt x="3396" y="0"/>
                    <a:pt x="1542" y="1288"/>
                    <a:pt x="639" y="198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3;p52">
              <a:extLst>
                <a:ext uri="{FF2B5EF4-FFF2-40B4-BE49-F238E27FC236}">
                  <a16:creationId xmlns="" xmlns:a16="http://schemas.microsoft.com/office/drawing/2014/main" id="{C7B71AFC-D2C4-561B-D381-4309C9B13254}"/>
                </a:ext>
              </a:extLst>
            </p:cNvPr>
            <p:cNvSpPr/>
            <p:nvPr/>
          </p:nvSpPr>
          <p:spPr>
            <a:xfrm flipH="1">
              <a:off x="1682997" y="2632143"/>
              <a:ext cx="577002" cy="359382"/>
            </a:xfrm>
            <a:custGeom>
              <a:avLst/>
              <a:gdLst/>
              <a:ahLst/>
              <a:cxnLst/>
              <a:rect l="l" t="t" r="r" b="b"/>
              <a:pathLst>
                <a:path w="10664" h="6642" extrusionOk="0">
                  <a:moveTo>
                    <a:pt x="1424" y="2360"/>
                  </a:moveTo>
                  <a:cubicBezTo>
                    <a:pt x="719" y="2836"/>
                    <a:pt x="0" y="3539"/>
                    <a:pt x="98" y="4383"/>
                  </a:cubicBezTo>
                  <a:cubicBezTo>
                    <a:pt x="194" y="5220"/>
                    <a:pt x="1047" y="5744"/>
                    <a:pt x="1844" y="6015"/>
                  </a:cubicBezTo>
                  <a:cubicBezTo>
                    <a:pt x="3675" y="6641"/>
                    <a:pt x="5721" y="6611"/>
                    <a:pt x="7531" y="5933"/>
                  </a:cubicBezTo>
                  <a:cubicBezTo>
                    <a:pt x="8386" y="5612"/>
                    <a:pt x="9206" y="5137"/>
                    <a:pt x="9784" y="4429"/>
                  </a:cubicBezTo>
                  <a:cubicBezTo>
                    <a:pt x="10359" y="3720"/>
                    <a:pt x="10664" y="2754"/>
                    <a:pt x="10433" y="1870"/>
                  </a:cubicBezTo>
                  <a:cubicBezTo>
                    <a:pt x="9946" y="1"/>
                    <a:pt x="8063" y="224"/>
                    <a:pt x="6584" y="416"/>
                  </a:cubicBezTo>
                  <a:cubicBezTo>
                    <a:pt x="4745" y="657"/>
                    <a:pt x="2962" y="1322"/>
                    <a:pt x="1424" y="236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4;p52">
              <a:extLst>
                <a:ext uri="{FF2B5EF4-FFF2-40B4-BE49-F238E27FC236}">
                  <a16:creationId xmlns="" xmlns:a16="http://schemas.microsoft.com/office/drawing/2014/main" id="{24076EE4-7760-4114-C882-2885EA25BF47}"/>
                </a:ext>
              </a:extLst>
            </p:cNvPr>
            <p:cNvSpPr/>
            <p:nvPr/>
          </p:nvSpPr>
          <p:spPr>
            <a:xfrm flipH="1">
              <a:off x="3226146" y="2090363"/>
              <a:ext cx="596156" cy="492541"/>
            </a:xfrm>
            <a:custGeom>
              <a:avLst/>
              <a:gdLst/>
              <a:ahLst/>
              <a:cxnLst/>
              <a:rect l="l" t="t" r="r" b="b"/>
              <a:pathLst>
                <a:path w="11018" h="9103" extrusionOk="0">
                  <a:moveTo>
                    <a:pt x="8415" y="535"/>
                  </a:moveTo>
                  <a:cubicBezTo>
                    <a:pt x="7860" y="811"/>
                    <a:pt x="7392" y="1233"/>
                    <a:pt x="6932" y="1649"/>
                  </a:cubicBezTo>
                  <a:cubicBezTo>
                    <a:pt x="5337" y="3091"/>
                    <a:pt x="3744" y="4532"/>
                    <a:pt x="2150" y="5973"/>
                  </a:cubicBezTo>
                  <a:cubicBezTo>
                    <a:pt x="1488" y="6573"/>
                    <a:pt x="817" y="7182"/>
                    <a:pt x="342" y="7938"/>
                  </a:cubicBezTo>
                  <a:cubicBezTo>
                    <a:pt x="144" y="8251"/>
                    <a:pt x="0" y="8710"/>
                    <a:pt x="277" y="8956"/>
                  </a:cubicBezTo>
                  <a:cubicBezTo>
                    <a:pt x="423" y="9087"/>
                    <a:pt x="646" y="9102"/>
                    <a:pt x="832" y="9043"/>
                  </a:cubicBezTo>
                  <a:cubicBezTo>
                    <a:pt x="1020" y="8984"/>
                    <a:pt x="1180" y="8862"/>
                    <a:pt x="1333" y="8739"/>
                  </a:cubicBezTo>
                  <a:cubicBezTo>
                    <a:pt x="2923" y="7459"/>
                    <a:pt x="4255" y="5817"/>
                    <a:pt x="6078" y="4896"/>
                  </a:cubicBezTo>
                  <a:cubicBezTo>
                    <a:pt x="6795" y="4534"/>
                    <a:pt x="7567" y="4294"/>
                    <a:pt x="8302" y="3967"/>
                  </a:cubicBezTo>
                  <a:cubicBezTo>
                    <a:pt x="9037" y="3640"/>
                    <a:pt x="9752" y="3208"/>
                    <a:pt x="10222" y="2555"/>
                  </a:cubicBezTo>
                  <a:cubicBezTo>
                    <a:pt x="10581" y="2056"/>
                    <a:pt x="11017" y="954"/>
                    <a:pt x="10445" y="446"/>
                  </a:cubicBezTo>
                  <a:cubicBezTo>
                    <a:pt x="9944" y="1"/>
                    <a:pt x="8928" y="280"/>
                    <a:pt x="8415" y="53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95;p52">
              <a:extLst>
                <a:ext uri="{FF2B5EF4-FFF2-40B4-BE49-F238E27FC236}">
                  <a16:creationId xmlns="" xmlns:a16="http://schemas.microsoft.com/office/drawing/2014/main" id="{C9861CB8-14BF-4CA8-16BA-3CB716E1F623}"/>
                </a:ext>
              </a:extLst>
            </p:cNvPr>
            <p:cNvSpPr/>
            <p:nvPr/>
          </p:nvSpPr>
          <p:spPr>
            <a:xfrm flipH="1">
              <a:off x="2755085" y="1476458"/>
              <a:ext cx="445088" cy="175687"/>
            </a:xfrm>
            <a:custGeom>
              <a:avLst/>
              <a:gdLst/>
              <a:ahLst/>
              <a:cxnLst/>
              <a:rect l="l" t="t" r="r" b="b"/>
              <a:pathLst>
                <a:path w="8226" h="3247" extrusionOk="0">
                  <a:moveTo>
                    <a:pt x="1073" y="927"/>
                  </a:moveTo>
                  <a:cubicBezTo>
                    <a:pt x="795" y="1047"/>
                    <a:pt x="515" y="1186"/>
                    <a:pt x="312" y="1412"/>
                  </a:cubicBezTo>
                  <a:cubicBezTo>
                    <a:pt x="110" y="1637"/>
                    <a:pt x="0" y="1970"/>
                    <a:pt x="114" y="2252"/>
                  </a:cubicBezTo>
                  <a:cubicBezTo>
                    <a:pt x="256" y="2602"/>
                    <a:pt x="668" y="2747"/>
                    <a:pt x="1037" y="2830"/>
                  </a:cubicBezTo>
                  <a:cubicBezTo>
                    <a:pt x="2877" y="3246"/>
                    <a:pt x="4828" y="3155"/>
                    <a:pt x="6623" y="2567"/>
                  </a:cubicBezTo>
                  <a:cubicBezTo>
                    <a:pt x="7001" y="2442"/>
                    <a:pt x="7381" y="2293"/>
                    <a:pt x="7688" y="2040"/>
                  </a:cubicBezTo>
                  <a:cubicBezTo>
                    <a:pt x="7995" y="1786"/>
                    <a:pt x="8226" y="1413"/>
                    <a:pt x="8223" y="1013"/>
                  </a:cubicBezTo>
                  <a:cubicBezTo>
                    <a:pt x="8217" y="411"/>
                    <a:pt x="7788" y="188"/>
                    <a:pt x="7280" y="151"/>
                  </a:cubicBezTo>
                  <a:cubicBezTo>
                    <a:pt x="6580" y="102"/>
                    <a:pt x="5900" y="0"/>
                    <a:pt x="5192" y="17"/>
                  </a:cubicBezTo>
                  <a:cubicBezTo>
                    <a:pt x="3778" y="53"/>
                    <a:pt x="2370" y="360"/>
                    <a:pt x="1073" y="927"/>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6;p52">
              <a:extLst>
                <a:ext uri="{FF2B5EF4-FFF2-40B4-BE49-F238E27FC236}">
                  <a16:creationId xmlns="" xmlns:a16="http://schemas.microsoft.com/office/drawing/2014/main" id="{8EF88BD5-4D91-FB57-873A-4792E992FC00}"/>
                </a:ext>
              </a:extLst>
            </p:cNvPr>
            <p:cNvSpPr/>
            <p:nvPr/>
          </p:nvSpPr>
          <p:spPr>
            <a:xfrm flipH="1">
              <a:off x="3476285" y="1534137"/>
              <a:ext cx="344773" cy="248191"/>
            </a:xfrm>
            <a:custGeom>
              <a:avLst/>
              <a:gdLst/>
              <a:ahLst/>
              <a:cxnLst/>
              <a:rect l="l" t="t" r="r" b="b"/>
              <a:pathLst>
                <a:path w="6372" h="4587" extrusionOk="0">
                  <a:moveTo>
                    <a:pt x="650" y="2552"/>
                  </a:moveTo>
                  <a:cubicBezTo>
                    <a:pt x="296" y="2986"/>
                    <a:pt x="1" y="3604"/>
                    <a:pt x="287" y="4087"/>
                  </a:cubicBezTo>
                  <a:cubicBezTo>
                    <a:pt x="437" y="4338"/>
                    <a:pt x="719" y="4488"/>
                    <a:pt x="1006" y="4538"/>
                  </a:cubicBezTo>
                  <a:cubicBezTo>
                    <a:pt x="1293" y="4587"/>
                    <a:pt x="1588" y="4548"/>
                    <a:pt x="1874" y="4494"/>
                  </a:cubicBezTo>
                  <a:cubicBezTo>
                    <a:pt x="3199" y="4237"/>
                    <a:pt x="4452" y="3633"/>
                    <a:pt x="5480" y="2757"/>
                  </a:cubicBezTo>
                  <a:cubicBezTo>
                    <a:pt x="5932" y="2370"/>
                    <a:pt x="6372" y="1836"/>
                    <a:pt x="6266" y="1251"/>
                  </a:cubicBezTo>
                  <a:cubicBezTo>
                    <a:pt x="6039" y="0"/>
                    <a:pt x="4342" y="463"/>
                    <a:pt x="3539" y="684"/>
                  </a:cubicBezTo>
                  <a:cubicBezTo>
                    <a:pt x="2415" y="993"/>
                    <a:pt x="1388" y="1648"/>
                    <a:pt x="650" y="255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97;p52">
              <a:extLst>
                <a:ext uri="{FF2B5EF4-FFF2-40B4-BE49-F238E27FC236}">
                  <a16:creationId xmlns="" xmlns:a16="http://schemas.microsoft.com/office/drawing/2014/main" id="{5486F8EC-F8BB-55AF-7261-816F462BA5EC}"/>
                </a:ext>
              </a:extLst>
            </p:cNvPr>
            <p:cNvSpPr/>
            <p:nvPr/>
          </p:nvSpPr>
          <p:spPr>
            <a:xfrm flipH="1">
              <a:off x="1682944" y="3477845"/>
              <a:ext cx="1055746" cy="354242"/>
            </a:xfrm>
            <a:custGeom>
              <a:avLst/>
              <a:gdLst/>
              <a:ahLst/>
              <a:cxnLst/>
              <a:rect l="l" t="t" r="r" b="b"/>
              <a:pathLst>
                <a:path w="19512" h="6547" extrusionOk="0">
                  <a:moveTo>
                    <a:pt x="5343" y="1485"/>
                  </a:moveTo>
                  <a:cubicBezTo>
                    <a:pt x="3956" y="1681"/>
                    <a:pt x="2552" y="1906"/>
                    <a:pt x="1278" y="2488"/>
                  </a:cubicBezTo>
                  <a:cubicBezTo>
                    <a:pt x="657" y="2772"/>
                    <a:pt x="1" y="3262"/>
                    <a:pt x="5" y="3946"/>
                  </a:cubicBezTo>
                  <a:cubicBezTo>
                    <a:pt x="7" y="4371"/>
                    <a:pt x="284" y="4758"/>
                    <a:pt x="633" y="4999"/>
                  </a:cubicBezTo>
                  <a:cubicBezTo>
                    <a:pt x="983" y="5241"/>
                    <a:pt x="1401" y="5362"/>
                    <a:pt x="1811" y="5468"/>
                  </a:cubicBezTo>
                  <a:cubicBezTo>
                    <a:pt x="5544" y="6431"/>
                    <a:pt x="9492" y="6546"/>
                    <a:pt x="13276" y="5803"/>
                  </a:cubicBezTo>
                  <a:cubicBezTo>
                    <a:pt x="14346" y="5593"/>
                    <a:pt x="15410" y="5312"/>
                    <a:pt x="16384" y="4827"/>
                  </a:cubicBezTo>
                  <a:cubicBezTo>
                    <a:pt x="17360" y="4340"/>
                    <a:pt x="18246" y="3637"/>
                    <a:pt x="18823" y="2713"/>
                  </a:cubicBezTo>
                  <a:cubicBezTo>
                    <a:pt x="19254" y="2021"/>
                    <a:pt x="19512" y="845"/>
                    <a:pt x="18657" y="329"/>
                  </a:cubicBezTo>
                  <a:cubicBezTo>
                    <a:pt x="18114" y="0"/>
                    <a:pt x="17187" y="319"/>
                    <a:pt x="16597" y="357"/>
                  </a:cubicBezTo>
                  <a:cubicBezTo>
                    <a:pt x="14182" y="510"/>
                    <a:pt x="11772" y="706"/>
                    <a:pt x="9368" y="975"/>
                  </a:cubicBezTo>
                  <a:cubicBezTo>
                    <a:pt x="8025" y="1125"/>
                    <a:pt x="6683" y="1296"/>
                    <a:pt x="5343" y="148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98;p52">
              <a:extLst>
                <a:ext uri="{FF2B5EF4-FFF2-40B4-BE49-F238E27FC236}">
                  <a16:creationId xmlns="" xmlns:a16="http://schemas.microsoft.com/office/drawing/2014/main" id="{6C996ACC-D253-AE02-C573-A147E4C85518}"/>
                </a:ext>
              </a:extLst>
            </p:cNvPr>
            <p:cNvSpPr/>
            <p:nvPr/>
          </p:nvSpPr>
          <p:spPr>
            <a:xfrm flipH="1">
              <a:off x="2267683" y="3818614"/>
              <a:ext cx="409377" cy="460942"/>
            </a:xfrm>
            <a:custGeom>
              <a:avLst/>
              <a:gdLst/>
              <a:ahLst/>
              <a:cxnLst/>
              <a:rect l="l" t="t" r="r" b="b"/>
              <a:pathLst>
                <a:path w="7566" h="8519" extrusionOk="0">
                  <a:moveTo>
                    <a:pt x="3193" y="1075"/>
                  </a:moveTo>
                  <a:cubicBezTo>
                    <a:pt x="2597" y="553"/>
                    <a:pt x="1904" y="68"/>
                    <a:pt x="1112" y="25"/>
                  </a:cubicBezTo>
                  <a:cubicBezTo>
                    <a:pt x="689" y="0"/>
                    <a:pt x="193" y="172"/>
                    <a:pt x="77" y="580"/>
                  </a:cubicBezTo>
                  <a:cubicBezTo>
                    <a:pt x="1" y="852"/>
                    <a:pt x="122" y="1145"/>
                    <a:pt x="311" y="1353"/>
                  </a:cubicBezTo>
                  <a:cubicBezTo>
                    <a:pt x="500" y="1561"/>
                    <a:pt x="748" y="1703"/>
                    <a:pt x="984" y="1856"/>
                  </a:cubicBezTo>
                  <a:cubicBezTo>
                    <a:pt x="2378" y="2758"/>
                    <a:pt x="3453" y="4144"/>
                    <a:pt x="3980" y="5718"/>
                  </a:cubicBezTo>
                  <a:cubicBezTo>
                    <a:pt x="4132" y="6172"/>
                    <a:pt x="4241" y="6641"/>
                    <a:pt x="4425" y="7083"/>
                  </a:cubicBezTo>
                  <a:cubicBezTo>
                    <a:pt x="4611" y="7524"/>
                    <a:pt x="4884" y="7945"/>
                    <a:pt x="5287" y="8203"/>
                  </a:cubicBezTo>
                  <a:cubicBezTo>
                    <a:pt x="5691" y="8459"/>
                    <a:pt x="6244" y="8518"/>
                    <a:pt x="6644" y="8256"/>
                  </a:cubicBezTo>
                  <a:cubicBezTo>
                    <a:pt x="7565" y="7655"/>
                    <a:pt x="6769" y="6135"/>
                    <a:pt x="6438" y="5422"/>
                  </a:cubicBezTo>
                  <a:cubicBezTo>
                    <a:pt x="5949" y="4363"/>
                    <a:pt x="5315" y="3369"/>
                    <a:pt x="4564" y="2475"/>
                  </a:cubicBezTo>
                  <a:cubicBezTo>
                    <a:pt x="4143" y="1973"/>
                    <a:pt x="3686" y="1504"/>
                    <a:pt x="3193" y="107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99;p52">
              <a:extLst>
                <a:ext uri="{FF2B5EF4-FFF2-40B4-BE49-F238E27FC236}">
                  <a16:creationId xmlns="" xmlns:a16="http://schemas.microsoft.com/office/drawing/2014/main" id="{5F795269-04D1-A462-DB8A-A184871D325C}"/>
                </a:ext>
              </a:extLst>
            </p:cNvPr>
            <p:cNvSpPr/>
            <p:nvPr/>
          </p:nvSpPr>
          <p:spPr>
            <a:xfrm flipH="1">
              <a:off x="1861227" y="3545804"/>
              <a:ext cx="628459" cy="207502"/>
            </a:xfrm>
            <a:custGeom>
              <a:avLst/>
              <a:gdLst/>
              <a:ahLst/>
              <a:cxnLst/>
              <a:rect l="l" t="t" r="r" b="b"/>
              <a:pathLst>
                <a:path w="11615" h="3835" extrusionOk="0">
                  <a:moveTo>
                    <a:pt x="1600" y="1015"/>
                  </a:moveTo>
                  <a:cubicBezTo>
                    <a:pt x="1313" y="1075"/>
                    <a:pt x="1025" y="1139"/>
                    <a:pt x="763" y="1273"/>
                  </a:cubicBezTo>
                  <a:cubicBezTo>
                    <a:pt x="503" y="1407"/>
                    <a:pt x="269" y="1618"/>
                    <a:pt x="171" y="1895"/>
                  </a:cubicBezTo>
                  <a:cubicBezTo>
                    <a:pt x="1" y="2373"/>
                    <a:pt x="287" y="2918"/>
                    <a:pt x="707" y="3200"/>
                  </a:cubicBezTo>
                  <a:cubicBezTo>
                    <a:pt x="1127" y="3482"/>
                    <a:pt x="1651" y="3559"/>
                    <a:pt x="2154" y="3604"/>
                  </a:cubicBezTo>
                  <a:cubicBezTo>
                    <a:pt x="4692" y="3835"/>
                    <a:pt x="7280" y="3486"/>
                    <a:pt x="9665" y="2591"/>
                  </a:cubicBezTo>
                  <a:cubicBezTo>
                    <a:pt x="10240" y="2375"/>
                    <a:pt x="10825" y="2113"/>
                    <a:pt x="11228" y="1648"/>
                  </a:cubicBezTo>
                  <a:cubicBezTo>
                    <a:pt x="11452" y="1389"/>
                    <a:pt x="11614" y="1059"/>
                    <a:pt x="11589" y="717"/>
                  </a:cubicBezTo>
                  <a:cubicBezTo>
                    <a:pt x="11538" y="16"/>
                    <a:pt x="10935" y="0"/>
                    <a:pt x="10393" y="11"/>
                  </a:cubicBezTo>
                  <a:cubicBezTo>
                    <a:pt x="9671" y="24"/>
                    <a:pt x="8951" y="55"/>
                    <a:pt x="8230" y="101"/>
                  </a:cubicBezTo>
                  <a:cubicBezTo>
                    <a:pt x="6807" y="195"/>
                    <a:pt x="5388" y="352"/>
                    <a:pt x="3979" y="576"/>
                  </a:cubicBezTo>
                  <a:cubicBezTo>
                    <a:pt x="3186" y="701"/>
                    <a:pt x="2391" y="848"/>
                    <a:pt x="1600" y="101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00;p52">
              <a:extLst>
                <a:ext uri="{FF2B5EF4-FFF2-40B4-BE49-F238E27FC236}">
                  <a16:creationId xmlns="" xmlns:a16="http://schemas.microsoft.com/office/drawing/2014/main" id="{810A13A3-3F00-EE3E-9E27-4FD42D2DD5FD}"/>
                </a:ext>
              </a:extLst>
            </p:cNvPr>
            <p:cNvSpPr/>
            <p:nvPr/>
          </p:nvSpPr>
          <p:spPr>
            <a:xfrm flipH="1">
              <a:off x="1513585" y="1870686"/>
              <a:ext cx="217025" cy="226602"/>
            </a:xfrm>
            <a:custGeom>
              <a:avLst/>
              <a:gdLst/>
              <a:ahLst/>
              <a:cxnLst/>
              <a:rect l="l" t="t" r="r" b="b"/>
              <a:pathLst>
                <a:path w="4011" h="4188" extrusionOk="0">
                  <a:moveTo>
                    <a:pt x="139" y="2865"/>
                  </a:moveTo>
                  <a:cubicBezTo>
                    <a:pt x="64" y="3105"/>
                    <a:pt x="1" y="3357"/>
                    <a:pt x="43" y="3605"/>
                  </a:cubicBezTo>
                  <a:cubicBezTo>
                    <a:pt x="84" y="3854"/>
                    <a:pt x="257" y="4096"/>
                    <a:pt x="503" y="4145"/>
                  </a:cubicBezTo>
                  <a:cubicBezTo>
                    <a:pt x="712" y="4187"/>
                    <a:pt x="923" y="4087"/>
                    <a:pt x="1097" y="3965"/>
                  </a:cubicBezTo>
                  <a:cubicBezTo>
                    <a:pt x="1272" y="3844"/>
                    <a:pt x="1433" y="3696"/>
                    <a:pt x="1631" y="3618"/>
                  </a:cubicBezTo>
                  <a:cubicBezTo>
                    <a:pt x="1972" y="3486"/>
                    <a:pt x="2352" y="3587"/>
                    <a:pt x="2712" y="3647"/>
                  </a:cubicBezTo>
                  <a:cubicBezTo>
                    <a:pt x="3074" y="3707"/>
                    <a:pt x="3496" y="3704"/>
                    <a:pt x="3740" y="3430"/>
                  </a:cubicBezTo>
                  <a:cubicBezTo>
                    <a:pt x="4010" y="3125"/>
                    <a:pt x="3918" y="2652"/>
                    <a:pt x="3791" y="2263"/>
                  </a:cubicBezTo>
                  <a:cubicBezTo>
                    <a:pt x="3627" y="1754"/>
                    <a:pt x="3429" y="1247"/>
                    <a:pt x="3102" y="824"/>
                  </a:cubicBezTo>
                  <a:cubicBezTo>
                    <a:pt x="2865" y="518"/>
                    <a:pt x="2550" y="256"/>
                    <a:pt x="2185" y="117"/>
                  </a:cubicBezTo>
                  <a:cubicBezTo>
                    <a:pt x="1996" y="45"/>
                    <a:pt x="1884" y="1"/>
                    <a:pt x="1728" y="106"/>
                  </a:cubicBezTo>
                  <a:cubicBezTo>
                    <a:pt x="1571" y="212"/>
                    <a:pt x="1437" y="441"/>
                    <a:pt x="1321" y="589"/>
                  </a:cubicBezTo>
                  <a:cubicBezTo>
                    <a:pt x="798" y="1273"/>
                    <a:pt x="394" y="2046"/>
                    <a:pt x="139" y="286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01;p52">
              <a:extLst>
                <a:ext uri="{FF2B5EF4-FFF2-40B4-BE49-F238E27FC236}">
                  <a16:creationId xmlns="" xmlns:a16="http://schemas.microsoft.com/office/drawing/2014/main" id="{C38C1059-8157-A55D-B739-3090B4E5A8AD}"/>
                </a:ext>
              </a:extLst>
            </p:cNvPr>
            <p:cNvSpPr/>
            <p:nvPr/>
          </p:nvSpPr>
          <p:spPr>
            <a:xfrm flipH="1">
              <a:off x="1567368" y="1951144"/>
              <a:ext cx="97935" cy="54162"/>
            </a:xfrm>
            <a:custGeom>
              <a:avLst/>
              <a:gdLst/>
              <a:ahLst/>
              <a:cxnLst/>
              <a:rect l="l" t="t" r="r" b="b"/>
              <a:pathLst>
                <a:path w="1810" h="1001" extrusionOk="0">
                  <a:moveTo>
                    <a:pt x="671" y="999"/>
                  </a:moveTo>
                  <a:cubicBezTo>
                    <a:pt x="1326" y="993"/>
                    <a:pt x="1809" y="245"/>
                    <a:pt x="995" y="54"/>
                  </a:cubicBezTo>
                  <a:cubicBezTo>
                    <a:pt x="772" y="0"/>
                    <a:pt x="484" y="9"/>
                    <a:pt x="313" y="185"/>
                  </a:cubicBezTo>
                  <a:cubicBezTo>
                    <a:pt x="0" y="506"/>
                    <a:pt x="239" y="1001"/>
                    <a:pt x="671" y="999"/>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 name="Google Shape;805;p52">
            <a:extLst>
              <a:ext uri="{FF2B5EF4-FFF2-40B4-BE49-F238E27FC236}">
                <a16:creationId xmlns="" xmlns:a16="http://schemas.microsoft.com/office/drawing/2014/main" id="{0A6324B6-57F3-F9C7-7AC3-C116CD3B8830}"/>
              </a:ext>
            </a:extLst>
          </p:cNvPr>
          <p:cNvCxnSpPr/>
          <p:nvPr/>
        </p:nvCxnSpPr>
        <p:spPr>
          <a:xfrm>
            <a:off x="446293" y="817075"/>
            <a:ext cx="1006500" cy="1154400"/>
          </a:xfrm>
          <a:prstGeom prst="straightConnector1">
            <a:avLst/>
          </a:prstGeom>
          <a:noFill/>
          <a:ln w="9525" cap="flat" cmpd="sng">
            <a:solidFill>
              <a:schemeClr val="accent1"/>
            </a:solidFill>
            <a:prstDash val="solid"/>
            <a:round/>
            <a:headEnd type="none" w="med" len="med"/>
            <a:tailEnd type="none" w="med" len="med"/>
          </a:ln>
        </p:spPr>
      </p:cxnSp>
      <p:cxnSp>
        <p:nvCxnSpPr>
          <p:cNvPr id="34" name="Google Shape;808;p52">
            <a:extLst>
              <a:ext uri="{FF2B5EF4-FFF2-40B4-BE49-F238E27FC236}">
                <a16:creationId xmlns="" xmlns:a16="http://schemas.microsoft.com/office/drawing/2014/main" id="{878BB0F0-4311-DF1E-3367-10F2C822585F}"/>
              </a:ext>
            </a:extLst>
          </p:cNvPr>
          <p:cNvCxnSpPr/>
          <p:nvPr/>
        </p:nvCxnSpPr>
        <p:spPr>
          <a:xfrm rot="10800000" flipH="1">
            <a:off x="473893" y="553975"/>
            <a:ext cx="978900" cy="263100"/>
          </a:xfrm>
          <a:prstGeom prst="straightConnector1">
            <a:avLst/>
          </a:prstGeom>
          <a:noFill/>
          <a:ln w="9525" cap="flat" cmpd="sng">
            <a:solidFill>
              <a:schemeClr val="accent1"/>
            </a:solidFill>
            <a:prstDash val="solid"/>
            <a:round/>
            <a:headEnd type="none" w="med" len="med"/>
            <a:tailEnd type="none" w="med" len="med"/>
          </a:ln>
        </p:spPr>
      </p:cxnSp>
      <p:cxnSp>
        <p:nvCxnSpPr>
          <p:cNvPr id="35" name="Google Shape;808;p52">
            <a:extLst>
              <a:ext uri="{FF2B5EF4-FFF2-40B4-BE49-F238E27FC236}">
                <a16:creationId xmlns="" xmlns:a16="http://schemas.microsoft.com/office/drawing/2014/main" id="{C773B75E-B1A0-96D5-DB9F-4EA8F85C0542}"/>
              </a:ext>
            </a:extLst>
          </p:cNvPr>
          <p:cNvCxnSpPr/>
          <p:nvPr/>
        </p:nvCxnSpPr>
        <p:spPr>
          <a:xfrm rot="10800000" flipH="1">
            <a:off x="7744500" y="631700"/>
            <a:ext cx="978900" cy="26310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679429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4"/>
          <p:cNvSpPr txBox="1">
            <a:spLocks noGrp="1"/>
          </p:cNvSpPr>
          <p:nvPr>
            <p:ph type="title"/>
          </p:nvPr>
        </p:nvSpPr>
        <p:spPr>
          <a:xfrm>
            <a:off x="593619" y="20879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tx1"/>
                </a:solidFill>
                <a:latin typeface="Times New Roman" panose="02020603050405020304" pitchFamily="18" charset="0"/>
                <a:cs typeface="Times New Roman" panose="02020603050405020304" pitchFamily="18" charset="0"/>
              </a:rPr>
              <a:t>TABLE OF CONTENTS</a:t>
            </a:r>
            <a:endParaRPr sz="2400" dirty="0">
              <a:solidFill>
                <a:schemeClr val="tx1"/>
              </a:solidFill>
              <a:latin typeface="Times New Roman" panose="02020603050405020304" pitchFamily="18" charset="0"/>
              <a:cs typeface="Times New Roman" panose="02020603050405020304" pitchFamily="18" charset="0"/>
            </a:endParaRPr>
          </a:p>
        </p:txBody>
      </p:sp>
      <p:graphicFrame>
        <p:nvGraphicFramePr>
          <p:cNvPr id="350" name="Google Shape;350;p34"/>
          <p:cNvGraphicFramePr/>
          <p:nvPr>
            <p:extLst>
              <p:ext uri="{D42A27DB-BD31-4B8C-83A1-F6EECF244321}">
                <p14:modId xmlns:p14="http://schemas.microsoft.com/office/powerpoint/2010/main" val="2983851402"/>
              </p:ext>
            </p:extLst>
          </p:nvPr>
        </p:nvGraphicFramePr>
        <p:xfrm>
          <a:off x="690262" y="881276"/>
          <a:ext cx="7829269" cy="3835990"/>
        </p:xfrm>
        <a:graphic>
          <a:graphicData uri="http://schemas.openxmlformats.org/drawingml/2006/table">
            <a:tbl>
              <a:tblPr>
                <a:noFill/>
                <a:tableStyleId>{1E818AB6-5786-419C-9D82-5D3774291496}</a:tableStyleId>
              </a:tblPr>
              <a:tblGrid>
                <a:gridCol w="7829269">
                  <a:extLst>
                    <a:ext uri="{9D8B030D-6E8A-4147-A177-3AD203B41FA5}">
                      <a16:colId xmlns="" xmlns:a16="http://schemas.microsoft.com/office/drawing/2014/main" val="20000"/>
                    </a:ext>
                  </a:extLst>
                </a:gridCol>
              </a:tblGrid>
              <a:tr h="422230">
                <a:tc>
                  <a:txBody>
                    <a:bodyPr/>
                    <a:lstStyle/>
                    <a:p>
                      <a:pPr marL="0" lvl="0" indent="0" algn="l" rtl="0">
                        <a:spcBef>
                          <a:spcPts val="0"/>
                        </a:spcBef>
                        <a:spcAft>
                          <a:spcPts val="0"/>
                        </a:spcAft>
                        <a:buNone/>
                      </a:pPr>
                      <a:r>
                        <a:rPr lang="en" sz="1400" b="1" u="none" dirty="0">
                          <a:solidFill>
                            <a:schemeClr val="dk1"/>
                          </a:solidFill>
                          <a:latin typeface="Times New Roman" panose="02020603050405020304" pitchFamily="18" charset="0"/>
                          <a:ea typeface="Raleway"/>
                          <a:cs typeface="Times New Roman" panose="02020603050405020304" pitchFamily="18" charset="0"/>
                          <a:sym typeface="Raleway"/>
                        </a:rPr>
                        <a:t>Introduction</a:t>
                      </a:r>
                    </a:p>
                  </a:txBody>
                  <a:tcPr marL="91425" marR="91425" marT="0" marB="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 xmlns:a16="http://schemas.microsoft.com/office/drawing/2014/main" val="10000"/>
                  </a:ext>
                </a:extLst>
              </a:tr>
              <a:tr h="30155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b="1" u="none" dirty="0" smtClean="0">
                          <a:solidFill>
                            <a:schemeClr val="dk1"/>
                          </a:solidFill>
                          <a:latin typeface="Times New Roman" panose="02020603050405020304" pitchFamily="18" charset="0"/>
                          <a:ea typeface="Raleway"/>
                          <a:cs typeface="Times New Roman" panose="02020603050405020304" pitchFamily="18" charset="0"/>
                          <a:sym typeface="Raleway"/>
                        </a:rPr>
                        <a:t>Making </a:t>
                      </a:r>
                      <a:r>
                        <a:rPr lang="en-GB" sz="1400" b="1" u="none" dirty="0">
                          <a:solidFill>
                            <a:schemeClr val="dk1"/>
                          </a:solidFill>
                          <a:latin typeface="Times New Roman" panose="02020603050405020304" pitchFamily="18" charset="0"/>
                          <a:ea typeface="Raleway"/>
                          <a:cs typeface="Times New Roman" panose="02020603050405020304" pitchFamily="18" charset="0"/>
                          <a:sym typeface="Raleway"/>
                        </a:rPr>
                        <a:t>Mask</a:t>
                      </a:r>
                    </a:p>
                    <a:p>
                      <a:pPr marL="0" lvl="0" indent="0" algn="l" rtl="0">
                        <a:spcBef>
                          <a:spcPts val="0"/>
                        </a:spcBef>
                        <a:spcAft>
                          <a:spcPts val="0"/>
                        </a:spcAft>
                        <a:buNone/>
                      </a:pPr>
                      <a:endParaRPr sz="1400" b="1" u="none" dirty="0">
                        <a:solidFill>
                          <a:schemeClr val="dk1"/>
                        </a:solidFill>
                        <a:latin typeface="Times New Roman" panose="02020603050405020304" pitchFamily="18" charset="0"/>
                        <a:ea typeface="Raleway"/>
                        <a:cs typeface="Times New Roman" panose="02020603050405020304" pitchFamily="18" charset="0"/>
                        <a:sym typeface="Raleway"/>
                      </a:endParaRPr>
                    </a:p>
                  </a:txBody>
                  <a:tcPr marL="91425" marR="91425" marT="0" marB="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 xmlns:a16="http://schemas.microsoft.com/office/drawing/2014/main" val="10001"/>
                  </a:ext>
                </a:extLst>
              </a:tr>
              <a:tr h="35752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b="1" u="none" dirty="0">
                          <a:solidFill>
                            <a:schemeClr val="dk1"/>
                          </a:solidFill>
                          <a:latin typeface="Times New Roman" panose="02020603050405020304" pitchFamily="18" charset="0"/>
                          <a:ea typeface="Raleway"/>
                          <a:cs typeface="Times New Roman" panose="02020603050405020304" pitchFamily="18" charset="0"/>
                          <a:sym typeface="Raleway"/>
                        </a:rPr>
                        <a:t>Preparing Data</a:t>
                      </a:r>
                    </a:p>
                    <a:p>
                      <a:pPr marL="0" lvl="0" indent="0" algn="l" rtl="0">
                        <a:spcBef>
                          <a:spcPts val="0"/>
                        </a:spcBef>
                        <a:spcAft>
                          <a:spcPts val="0"/>
                        </a:spcAft>
                        <a:buNone/>
                      </a:pPr>
                      <a:endParaRPr sz="1400" b="1" u="none" dirty="0">
                        <a:solidFill>
                          <a:schemeClr val="dk1"/>
                        </a:solidFill>
                        <a:latin typeface="Times New Roman" panose="02020603050405020304" pitchFamily="18" charset="0"/>
                        <a:ea typeface="Raleway"/>
                        <a:cs typeface="Times New Roman" panose="02020603050405020304" pitchFamily="18" charset="0"/>
                        <a:sym typeface="Raleway"/>
                      </a:endParaRPr>
                    </a:p>
                  </a:txBody>
                  <a:tcPr marL="91425" marR="91425" marT="0" marB="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 xmlns:a16="http://schemas.microsoft.com/office/drawing/2014/main" val="10002"/>
                  </a:ext>
                </a:extLst>
              </a:tr>
              <a:tr h="35752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b="1" u="none" dirty="0">
                          <a:solidFill>
                            <a:schemeClr val="dk1"/>
                          </a:solidFill>
                          <a:latin typeface="Times New Roman" panose="02020603050405020304" pitchFamily="18" charset="0"/>
                          <a:ea typeface="Raleway"/>
                          <a:cs typeface="Times New Roman" panose="02020603050405020304" pitchFamily="18" charset="0"/>
                          <a:sym typeface="Raleway"/>
                        </a:rPr>
                        <a:t>Building U-Net CNN Model</a:t>
                      </a:r>
                    </a:p>
                    <a:p>
                      <a:pPr marL="0" lvl="0" indent="0" algn="l" rtl="0">
                        <a:spcBef>
                          <a:spcPts val="0"/>
                        </a:spcBef>
                        <a:spcAft>
                          <a:spcPts val="0"/>
                        </a:spcAft>
                        <a:buNone/>
                      </a:pPr>
                      <a:endParaRPr sz="1400" b="1" u="none" dirty="0">
                        <a:solidFill>
                          <a:schemeClr val="dk1"/>
                        </a:solidFill>
                        <a:latin typeface="Times New Roman" panose="02020603050405020304" pitchFamily="18" charset="0"/>
                        <a:ea typeface="Raleway"/>
                        <a:cs typeface="Times New Roman" panose="02020603050405020304" pitchFamily="18" charset="0"/>
                        <a:sym typeface="Raleway"/>
                      </a:endParaRPr>
                    </a:p>
                  </a:txBody>
                  <a:tcPr marL="91425" marR="91425" marT="0" marB="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 xmlns:a16="http://schemas.microsoft.com/office/drawing/2014/main" val="10003"/>
                  </a:ext>
                </a:extLst>
              </a:tr>
              <a:tr h="35752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b="1" u="none" dirty="0">
                          <a:solidFill>
                            <a:schemeClr val="dk1"/>
                          </a:solidFill>
                          <a:latin typeface="Times New Roman" panose="02020603050405020304" pitchFamily="18" charset="0"/>
                          <a:ea typeface="Raleway"/>
                          <a:cs typeface="Times New Roman" panose="02020603050405020304" pitchFamily="18" charset="0"/>
                          <a:sym typeface="Raleway"/>
                        </a:rPr>
                        <a:t>Training the model </a:t>
                      </a:r>
                    </a:p>
                    <a:p>
                      <a:pPr marL="0" lvl="0" indent="0" algn="l" rtl="0">
                        <a:spcBef>
                          <a:spcPts val="0"/>
                        </a:spcBef>
                        <a:spcAft>
                          <a:spcPts val="0"/>
                        </a:spcAft>
                        <a:buNone/>
                      </a:pPr>
                      <a:endParaRPr sz="1400" b="1" u="none" dirty="0">
                        <a:solidFill>
                          <a:schemeClr val="dk1"/>
                        </a:solidFill>
                        <a:latin typeface="Times New Roman" panose="02020603050405020304" pitchFamily="18" charset="0"/>
                        <a:ea typeface="Raleway"/>
                        <a:cs typeface="Times New Roman" panose="02020603050405020304" pitchFamily="18" charset="0"/>
                        <a:sym typeface="Raleway"/>
                      </a:endParaRPr>
                    </a:p>
                  </a:txBody>
                  <a:tcPr marL="91425" marR="91425" marT="0" marB="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 xmlns:a16="http://schemas.microsoft.com/office/drawing/2014/main" val="10004"/>
                  </a:ext>
                </a:extLst>
              </a:tr>
              <a:tr h="35752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b="1" u="none" dirty="0">
                          <a:solidFill>
                            <a:schemeClr val="dk1"/>
                          </a:solidFill>
                          <a:latin typeface="Times New Roman" panose="02020603050405020304" pitchFamily="18" charset="0"/>
                          <a:ea typeface="Raleway"/>
                          <a:cs typeface="Times New Roman" panose="02020603050405020304" pitchFamily="18" charset="0"/>
                          <a:sym typeface="Raleway"/>
                        </a:rPr>
                        <a:t>Model Evaluation on Training Data</a:t>
                      </a:r>
                    </a:p>
                    <a:p>
                      <a:pPr marL="0" lvl="0" indent="0" algn="l" rtl="0">
                        <a:spcBef>
                          <a:spcPts val="0"/>
                        </a:spcBef>
                        <a:spcAft>
                          <a:spcPts val="0"/>
                        </a:spcAft>
                        <a:buNone/>
                      </a:pPr>
                      <a:endParaRPr sz="1400" b="1" u="none" dirty="0">
                        <a:solidFill>
                          <a:schemeClr val="dk1"/>
                        </a:solidFill>
                        <a:latin typeface="Times New Roman" panose="02020603050405020304" pitchFamily="18" charset="0"/>
                        <a:ea typeface="Raleway"/>
                        <a:cs typeface="Times New Roman" panose="02020603050405020304" pitchFamily="18" charset="0"/>
                        <a:sym typeface="Raleway"/>
                      </a:endParaRPr>
                    </a:p>
                  </a:txBody>
                  <a:tcPr marL="91425" marR="91425" marT="0" marB="0"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 xmlns:a16="http://schemas.microsoft.com/office/drawing/2014/main" val="10005"/>
                  </a:ext>
                </a:extLst>
              </a:tr>
              <a:tr h="35752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b="1" u="none" dirty="0">
                          <a:solidFill>
                            <a:schemeClr val="dk1"/>
                          </a:solidFill>
                          <a:latin typeface="Times New Roman" panose="02020603050405020304" pitchFamily="18" charset="0"/>
                          <a:ea typeface="Raleway"/>
                          <a:cs typeface="Times New Roman" panose="02020603050405020304" pitchFamily="18" charset="0"/>
                          <a:sym typeface="Raleway"/>
                        </a:rPr>
                        <a:t>Model Evaluation on Testing Data</a:t>
                      </a:r>
                    </a:p>
                    <a:p>
                      <a:pPr marL="0" lvl="0" indent="0" algn="l" rtl="0">
                        <a:spcBef>
                          <a:spcPts val="0"/>
                        </a:spcBef>
                        <a:spcAft>
                          <a:spcPts val="0"/>
                        </a:spcAft>
                        <a:buNone/>
                      </a:pPr>
                      <a:endParaRPr sz="1400" b="1" u="none" dirty="0">
                        <a:solidFill>
                          <a:schemeClr val="dk1"/>
                        </a:solidFill>
                        <a:latin typeface="Times New Roman" panose="02020603050405020304" pitchFamily="18" charset="0"/>
                        <a:ea typeface="Raleway"/>
                        <a:cs typeface="Times New Roman" panose="02020603050405020304" pitchFamily="18" charset="0"/>
                        <a:sym typeface="Raleway"/>
                      </a:endParaRPr>
                    </a:p>
                  </a:txBody>
                  <a:tcPr marL="91425" marR="91425" marT="0" marB="0" anchor="ctr">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 xmlns:a16="http://schemas.microsoft.com/office/drawing/2014/main" val="3120612727"/>
                  </a:ext>
                </a:extLst>
              </a:tr>
              <a:tr h="35752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b="1" u="none" dirty="0">
                          <a:solidFill>
                            <a:schemeClr val="dk1"/>
                          </a:solidFill>
                          <a:latin typeface="Times New Roman" panose="02020603050405020304" pitchFamily="18" charset="0"/>
                          <a:ea typeface="Raleway"/>
                          <a:cs typeface="Times New Roman" panose="02020603050405020304" pitchFamily="18" charset="0"/>
                          <a:sym typeface="Raleway"/>
                        </a:rPr>
                        <a:t>Final Results </a:t>
                      </a:r>
                    </a:p>
                    <a:p>
                      <a:pPr marL="0" lvl="0" indent="0" algn="l" rtl="0">
                        <a:spcBef>
                          <a:spcPts val="0"/>
                        </a:spcBef>
                        <a:spcAft>
                          <a:spcPts val="0"/>
                        </a:spcAft>
                        <a:buNone/>
                      </a:pPr>
                      <a:endParaRPr sz="1400" b="1" u="none" dirty="0">
                        <a:solidFill>
                          <a:schemeClr val="dk1"/>
                        </a:solidFill>
                        <a:latin typeface="Times New Roman" panose="02020603050405020304" pitchFamily="18" charset="0"/>
                        <a:ea typeface="Raleway"/>
                        <a:cs typeface="Times New Roman" panose="02020603050405020304" pitchFamily="18" charset="0"/>
                        <a:sym typeface="Raleway"/>
                      </a:endParaRPr>
                    </a:p>
                  </a:txBody>
                  <a:tcPr marL="91425" marR="91425" marT="0" marB="0" anchor="ctr">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 xmlns:a16="http://schemas.microsoft.com/office/drawing/2014/main" val="953941105"/>
                  </a:ext>
                </a:extLst>
              </a:tr>
              <a:tr h="21005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b="1" u="none" dirty="0">
                          <a:solidFill>
                            <a:schemeClr val="dk1"/>
                          </a:solidFill>
                          <a:latin typeface="Times New Roman" panose="02020603050405020304" pitchFamily="18" charset="0"/>
                          <a:ea typeface="Raleway"/>
                          <a:cs typeface="Times New Roman" panose="02020603050405020304" pitchFamily="18" charset="0"/>
                          <a:sym typeface="Raleway"/>
                        </a:rPr>
                        <a:t>References</a:t>
                      </a:r>
                    </a:p>
                    <a:p>
                      <a:pPr marL="0" lvl="0" indent="0" algn="l" rtl="0">
                        <a:spcBef>
                          <a:spcPts val="0"/>
                        </a:spcBef>
                        <a:spcAft>
                          <a:spcPts val="0"/>
                        </a:spcAft>
                        <a:buNone/>
                      </a:pPr>
                      <a:endParaRPr sz="1400" b="1" u="none" dirty="0">
                        <a:solidFill>
                          <a:schemeClr val="dk1"/>
                        </a:solidFill>
                        <a:latin typeface="Times New Roman" panose="02020603050405020304" pitchFamily="18" charset="0"/>
                        <a:ea typeface="Raleway"/>
                        <a:cs typeface="Times New Roman" panose="02020603050405020304" pitchFamily="18" charset="0"/>
                        <a:sym typeface="Raleway"/>
                      </a:endParaRPr>
                    </a:p>
                  </a:txBody>
                  <a:tcPr marL="91425" marR="91425" marT="0" marB="0" anchor="ctr">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 xmlns:a16="http://schemas.microsoft.com/office/drawing/2014/main" val="12122404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64" name="Google Shape;364;p35"/>
          <p:cNvSpPr txBox="1">
            <a:spLocks noGrp="1"/>
          </p:cNvSpPr>
          <p:nvPr>
            <p:ph type="title" idx="16"/>
          </p:nvPr>
        </p:nvSpPr>
        <p:spPr>
          <a:xfrm>
            <a:off x="586185" y="212838"/>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INTRODUCTION</a:t>
            </a:r>
            <a:endParaRPr sz="1800" dirty="0">
              <a:solidFill>
                <a:schemeClr val="accent6"/>
              </a:solidFill>
              <a:latin typeface="Times New Roman" panose="02020603050405020304" pitchFamily="18" charset="0"/>
              <a:cs typeface="Times New Roman" panose="02020603050405020304" pitchFamily="18" charset="0"/>
            </a:endParaRPr>
          </a:p>
        </p:txBody>
      </p:sp>
      <p:sp>
        <p:nvSpPr>
          <p:cNvPr id="377" name="Google Shape;377;p35"/>
          <p:cNvSpPr/>
          <p:nvPr/>
        </p:nvSpPr>
        <p:spPr>
          <a:xfrm flipH="1">
            <a:off x="7294250" y="48612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flipH="1">
            <a:off x="6881250" y="11107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9" name="Google Shape;379;p35"/>
          <p:cNvCxnSpPr>
            <a:cxnSpLocks/>
          </p:cNvCxnSpPr>
          <p:nvPr/>
        </p:nvCxnSpPr>
        <p:spPr>
          <a:xfrm flipH="1">
            <a:off x="7355000" y="358128"/>
            <a:ext cx="813000" cy="136500"/>
          </a:xfrm>
          <a:prstGeom prst="straightConnector1">
            <a:avLst/>
          </a:prstGeom>
          <a:noFill/>
          <a:ln w="9525" cap="flat" cmpd="sng">
            <a:solidFill>
              <a:schemeClr val="accent1"/>
            </a:solidFill>
            <a:prstDash val="solid"/>
            <a:round/>
            <a:headEnd type="none" w="med" len="med"/>
            <a:tailEnd type="none" w="med" len="med"/>
          </a:ln>
        </p:spPr>
      </p:cxnSp>
      <p:sp>
        <p:nvSpPr>
          <p:cNvPr id="2" name="TextBox 1"/>
          <p:cNvSpPr txBox="1"/>
          <p:nvPr/>
        </p:nvSpPr>
        <p:spPr>
          <a:xfrm>
            <a:off x="586185" y="880902"/>
            <a:ext cx="7159557" cy="3539430"/>
          </a:xfrm>
          <a:prstGeom prst="rect">
            <a:avLst/>
          </a:prstGeom>
          <a:noFill/>
        </p:spPr>
        <p:txBody>
          <a:bodyPr wrap="square" rtlCol="0">
            <a:spAutoFit/>
          </a:bodyPr>
          <a:lstStyle/>
          <a:p>
            <a:r>
              <a:rPr lang="en-US" dirty="0">
                <a:solidFill>
                  <a:schemeClr val="tx1"/>
                </a:solidFill>
              </a:rPr>
              <a:t>Brain tumors can be challenging to detect and diagnose accurately, especially in their early stages. Image segmentation techniques help in precisely delineating the boundaries of tumors from medical imaging such as MRI or CT scans. By using CNN UNET models, which are specifically designed for biomedical image segmentation, we can achieve high levels of accuracy in identifying tumor regions. This accuracy is crucial for doctors to make informed decisions about treatment options and to monitor the progression of the disease.</a:t>
            </a:r>
          </a:p>
          <a:p>
            <a:endParaRPr lang="en-US" dirty="0">
              <a:solidFill>
                <a:schemeClr val="tx1"/>
              </a:solidFill>
            </a:endParaRPr>
          </a:p>
          <a:p>
            <a:r>
              <a:rPr lang="en-US" dirty="0">
                <a:solidFill>
                  <a:schemeClr val="tx1"/>
                </a:solidFill>
              </a:rPr>
              <a:t>Once a brain tumor is detected, treatment planning becomes essential. Precise segmentation of the tumor region allows clinicians to determine the size, shape, and location of the tumor relative to critical structures in the brain. This information is vital for planning surgical interventions, radiation therapy, or chemotherapy. Moreover, by monitoring changes in the tumor over time through sequential imaging, doctors can assess the effectiveness of treatment and make adjustments as necessary. UNET </a:t>
            </a:r>
            <a:r>
              <a:rPr lang="en-US" dirty="0" smtClean="0">
                <a:solidFill>
                  <a:schemeClr val="tx1"/>
                </a:solidFill>
              </a:rPr>
              <a:t>model </a:t>
            </a:r>
            <a:r>
              <a:rPr lang="en-US" dirty="0">
                <a:solidFill>
                  <a:schemeClr val="tx1"/>
                </a:solidFill>
              </a:rPr>
              <a:t>provide a reliable tool for consistently and objectively segmenting tumor regions, thereby facilitating more accurate treatment planning and monitoring.</a:t>
            </a:r>
            <a:endParaRPr lang="en-IN"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64" name="Google Shape;364;p35"/>
          <p:cNvSpPr txBox="1">
            <a:spLocks noGrp="1"/>
          </p:cNvSpPr>
          <p:nvPr>
            <p:ph type="title" idx="16"/>
          </p:nvPr>
        </p:nvSpPr>
        <p:spPr>
          <a:xfrm>
            <a:off x="350227" y="26472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MAKING MASK</a:t>
            </a:r>
            <a:endParaRPr sz="1800" dirty="0">
              <a:solidFill>
                <a:schemeClr val="accent6"/>
              </a:solidFill>
              <a:latin typeface="Times New Roman" panose="02020603050405020304" pitchFamily="18" charset="0"/>
              <a:cs typeface="Times New Roman" panose="02020603050405020304" pitchFamily="18" charset="0"/>
            </a:endParaRPr>
          </a:p>
        </p:txBody>
      </p:sp>
      <p:sp>
        <p:nvSpPr>
          <p:cNvPr id="377" name="Google Shape;377;p35"/>
          <p:cNvSpPr/>
          <p:nvPr/>
        </p:nvSpPr>
        <p:spPr>
          <a:xfrm flipH="1">
            <a:off x="7294250" y="48612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flipH="1">
            <a:off x="6881250" y="11107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 xmlns:a16="http://schemas.microsoft.com/office/drawing/2014/main" id="{D04E2B4F-DE53-9B2D-BF94-AC146915AE71}"/>
              </a:ext>
            </a:extLst>
          </p:cNvPr>
          <p:cNvSpPr txBox="1"/>
          <p:nvPr/>
        </p:nvSpPr>
        <p:spPr>
          <a:xfrm>
            <a:off x="350227" y="890077"/>
            <a:ext cx="5199996" cy="3754874"/>
          </a:xfrm>
          <a:prstGeom prst="rect">
            <a:avLst/>
          </a:prstGeom>
          <a:noFill/>
        </p:spPr>
        <p:txBody>
          <a:bodyPr wrap="square" rtlCol="0">
            <a:spAutoFit/>
          </a:bodyPr>
          <a:lstStyle/>
          <a:p>
            <a:r>
              <a:rPr lang="en-US" dirty="0">
                <a:solidFill>
                  <a:schemeClr val="tx1"/>
                </a:solidFill>
              </a:rPr>
              <a:t>The provided code defines a process for generating masks for MRI images depicting tumors. It first establishes paths to the dataset directory, images with tumors, and the directory where the masks will be stored. If the mask directory doesn't exist, it creates one. The core of the mask generation process lies within the create_mask function. This function reads each MRI image in grayscale, applies segmentation techniques (such as thresholding) to isolate the tumor regions, and saves the resulting masks in the designated mask directory. The code then iterates through each image in the dataset directory, calling the create_mask function for each image with a .jpg extension to generate the corresponding mask. Finally, it prints a message confirming successful mask creation. However, the specific segmentation algorithm to extract tumor regions is left as a placeholder within the create_mask function, indicating that users must implement their segmentation method based on the dataset characteristics and requirements</a:t>
            </a:r>
            <a:endParaRPr lang="en-GB" dirty="0">
              <a:solidFill>
                <a:schemeClr val="tx1"/>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5958" t="33089" r="31276" b="5416"/>
          <a:stretch/>
        </p:blipFill>
        <p:spPr>
          <a:xfrm>
            <a:off x="5722485" y="1050420"/>
            <a:ext cx="3143529" cy="3161491"/>
          </a:xfrm>
          <a:prstGeom prst="rect">
            <a:avLst/>
          </a:prstGeom>
        </p:spPr>
      </p:pic>
    </p:spTree>
    <p:extLst>
      <p:ext uri="{BB962C8B-B14F-4D97-AF65-F5344CB8AC3E}">
        <p14:creationId xmlns:p14="http://schemas.microsoft.com/office/powerpoint/2010/main" val="1712981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64" name="Google Shape;364;p35"/>
          <p:cNvSpPr txBox="1">
            <a:spLocks noGrp="1"/>
          </p:cNvSpPr>
          <p:nvPr>
            <p:ph type="title" idx="16"/>
          </p:nvPr>
        </p:nvSpPr>
        <p:spPr>
          <a:xfrm>
            <a:off x="729850" y="238228"/>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MASK VISUALIZATION</a:t>
            </a:r>
            <a:endParaRPr sz="1800" dirty="0">
              <a:latin typeface="Times New Roman" panose="02020603050405020304" pitchFamily="18" charset="0"/>
              <a:cs typeface="Times New Roman" panose="02020603050405020304" pitchFamily="18" charset="0"/>
            </a:endParaRPr>
          </a:p>
        </p:txBody>
      </p:sp>
      <p:sp>
        <p:nvSpPr>
          <p:cNvPr id="377" name="Google Shape;377;p35"/>
          <p:cNvSpPr/>
          <p:nvPr/>
        </p:nvSpPr>
        <p:spPr>
          <a:xfrm flipH="1">
            <a:off x="7294250" y="48612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flipH="1">
            <a:off x="6881250" y="11107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 xmlns:a16="http://schemas.microsoft.com/office/drawing/2014/main" id="{D04E2B4F-DE53-9B2D-BF94-AC146915AE71}"/>
              </a:ext>
            </a:extLst>
          </p:cNvPr>
          <p:cNvSpPr txBox="1"/>
          <p:nvPr/>
        </p:nvSpPr>
        <p:spPr>
          <a:xfrm>
            <a:off x="710150" y="802528"/>
            <a:ext cx="7846552" cy="2462213"/>
          </a:xfrm>
          <a:prstGeom prst="rect">
            <a:avLst/>
          </a:prstGeom>
          <a:noFill/>
        </p:spPr>
        <p:txBody>
          <a:bodyPr wrap="square" rtlCol="0">
            <a:spAutoFit/>
          </a:bodyPr>
          <a:lstStyle/>
          <a:p>
            <a:r>
              <a:rPr lang="en-US" dirty="0">
                <a:solidFill>
                  <a:schemeClr val="tx1"/>
                </a:solidFill>
              </a:rPr>
              <a:t>Using Matplotlib, the code plots the original MRI image and its corresponding mask side by side in a single figure. The original image is displayed in its true colors, while the generated mask is shown in grayscale to highlight the segmented tumor regions. This visualization enables a quick qualitative assessment of the effectiveness of the segmentation algorithm and provides insights into the distribution and coverage of the tumor regions within the images. Additionally, a message confirming successful mask creation and visualization is printed at the end of the process.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0319" t="23439" r="24894" b="9957"/>
          <a:stretch/>
        </p:blipFill>
        <p:spPr>
          <a:xfrm>
            <a:off x="1871504" y="2415396"/>
            <a:ext cx="5009746" cy="2315183"/>
          </a:xfrm>
          <a:prstGeom prst="rect">
            <a:avLst/>
          </a:prstGeom>
        </p:spPr>
      </p:pic>
    </p:spTree>
    <p:extLst>
      <p:ext uri="{BB962C8B-B14F-4D97-AF65-F5344CB8AC3E}">
        <p14:creationId xmlns:p14="http://schemas.microsoft.com/office/powerpoint/2010/main" val="3276643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64" name="Google Shape;364;p35"/>
          <p:cNvSpPr txBox="1">
            <a:spLocks noGrp="1"/>
          </p:cNvSpPr>
          <p:nvPr>
            <p:ph type="title" idx="16"/>
          </p:nvPr>
        </p:nvSpPr>
        <p:spPr>
          <a:xfrm>
            <a:off x="383047" y="212838"/>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DATA LOADING &amp; SPLITTING</a:t>
            </a:r>
            <a:endParaRPr sz="1800" dirty="0">
              <a:latin typeface="Times New Roman" panose="02020603050405020304" pitchFamily="18" charset="0"/>
              <a:cs typeface="Times New Roman" panose="02020603050405020304" pitchFamily="18" charset="0"/>
            </a:endParaRPr>
          </a:p>
        </p:txBody>
      </p:sp>
      <p:sp>
        <p:nvSpPr>
          <p:cNvPr id="377" name="Google Shape;377;p35"/>
          <p:cNvSpPr/>
          <p:nvPr/>
        </p:nvSpPr>
        <p:spPr>
          <a:xfrm flipH="1">
            <a:off x="7294250" y="48612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flipH="1">
            <a:off x="6881250" y="11107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 xmlns:a16="http://schemas.microsoft.com/office/drawing/2014/main" id="{D04E2B4F-DE53-9B2D-BF94-AC146915AE71}"/>
              </a:ext>
            </a:extLst>
          </p:cNvPr>
          <p:cNvSpPr txBox="1"/>
          <p:nvPr/>
        </p:nvSpPr>
        <p:spPr>
          <a:xfrm>
            <a:off x="383047" y="689589"/>
            <a:ext cx="8500758" cy="3323987"/>
          </a:xfrm>
          <a:prstGeom prst="rect">
            <a:avLst/>
          </a:prstGeom>
          <a:noFill/>
        </p:spPr>
        <p:txBody>
          <a:bodyPr wrap="square" rtlCol="0">
            <a:spAutoFit/>
          </a:bodyPr>
          <a:lstStyle/>
          <a:p>
            <a:r>
              <a:rPr lang="en-US" dirty="0" smtClean="0">
                <a:solidFill>
                  <a:schemeClr val="tx1"/>
                </a:solidFill>
              </a:rPr>
              <a:t>Our </a:t>
            </a:r>
            <a:r>
              <a:rPr lang="en-US" dirty="0">
                <a:solidFill>
                  <a:schemeClr val="tx1"/>
                </a:solidFill>
              </a:rPr>
              <a:t>code defines a </a:t>
            </a:r>
            <a:r>
              <a:rPr lang="en-US" dirty="0" err="1">
                <a:solidFill>
                  <a:schemeClr val="tx1"/>
                </a:solidFill>
              </a:rPr>
              <a:t>load_data</a:t>
            </a:r>
            <a:r>
              <a:rPr lang="en-US" dirty="0">
                <a:solidFill>
                  <a:schemeClr val="tx1"/>
                </a:solidFill>
              </a:rPr>
              <a:t> function to load and preprocess MRI images and their corresponding masks from the specified directories. It iterates through each image file in the image directory, loads the image and its corresponding mask, resizes them to a specified size (default is 256x256 pixels), and normalizes the pixel values to the range [0, 1]. The preprocessed images and masks are then returned as NumPy arrays.</a:t>
            </a:r>
          </a:p>
          <a:p>
            <a:endParaRPr lang="en-US" dirty="0">
              <a:solidFill>
                <a:schemeClr val="tx1"/>
              </a:solidFill>
            </a:endParaRPr>
          </a:p>
          <a:p>
            <a:r>
              <a:rPr lang="en-US" dirty="0">
                <a:solidFill>
                  <a:schemeClr val="tx1"/>
                </a:solidFill>
              </a:rPr>
              <a:t>The </a:t>
            </a:r>
            <a:r>
              <a:rPr lang="en-US" dirty="0" err="1">
                <a:solidFill>
                  <a:schemeClr val="tx1"/>
                </a:solidFill>
              </a:rPr>
              <a:t>load_data</a:t>
            </a:r>
            <a:r>
              <a:rPr lang="en-US" dirty="0">
                <a:solidFill>
                  <a:schemeClr val="tx1"/>
                </a:solidFill>
              </a:rPr>
              <a:t> function is called to load the images and masks from the specified directories. The loaded data is then split into training and validation sets using the train_test_split function from scikit-learn. The split ratio is set to 0.2, indicating that 20% of the data will be used for validation, while the remaining 80% will be used for training. The random state is set to 42 for reproducibility. Finally, a message confirming successful data preparation is printed.</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2978" t="26845" r="25213" b="8633"/>
          <a:stretch/>
        </p:blipFill>
        <p:spPr>
          <a:xfrm>
            <a:off x="2527844" y="3245091"/>
            <a:ext cx="3764604" cy="1836096"/>
          </a:xfrm>
          <a:prstGeom prst="rect">
            <a:avLst/>
          </a:prstGeom>
        </p:spPr>
      </p:pic>
    </p:spTree>
    <p:extLst>
      <p:ext uri="{BB962C8B-B14F-4D97-AF65-F5344CB8AC3E}">
        <p14:creationId xmlns:p14="http://schemas.microsoft.com/office/powerpoint/2010/main" val="199006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64" name="Google Shape;364;p35"/>
          <p:cNvSpPr txBox="1">
            <a:spLocks noGrp="1"/>
          </p:cNvSpPr>
          <p:nvPr>
            <p:ph type="title" idx="16"/>
          </p:nvPr>
        </p:nvSpPr>
        <p:spPr>
          <a:xfrm>
            <a:off x="383047" y="156117"/>
            <a:ext cx="7907138" cy="62102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 IMAGE &amp; MASK VISULAIZATION AFTER DATA PREPARATION</a:t>
            </a:r>
            <a:endParaRPr sz="1800" dirty="0">
              <a:latin typeface="Times New Roman" panose="02020603050405020304" pitchFamily="18" charset="0"/>
              <a:cs typeface="Times New Roman" panose="02020603050405020304" pitchFamily="18" charset="0"/>
            </a:endParaRPr>
          </a:p>
        </p:txBody>
      </p:sp>
      <p:sp>
        <p:nvSpPr>
          <p:cNvPr id="377" name="Google Shape;377;p35"/>
          <p:cNvSpPr/>
          <p:nvPr/>
        </p:nvSpPr>
        <p:spPr>
          <a:xfrm flipH="1">
            <a:off x="7294250" y="48612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flipH="1">
            <a:off x="6881250" y="11107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 xmlns:a16="http://schemas.microsoft.com/office/drawing/2014/main" id="{D04E2B4F-DE53-9B2D-BF94-AC146915AE71}"/>
              </a:ext>
            </a:extLst>
          </p:cNvPr>
          <p:cNvSpPr txBox="1"/>
          <p:nvPr/>
        </p:nvSpPr>
        <p:spPr>
          <a:xfrm>
            <a:off x="451141" y="718159"/>
            <a:ext cx="8500758" cy="1815882"/>
          </a:xfrm>
          <a:prstGeom prst="rect">
            <a:avLst/>
          </a:prstGeom>
          <a:noFill/>
        </p:spPr>
        <p:txBody>
          <a:bodyPr wrap="square" rtlCol="0">
            <a:spAutoFit/>
          </a:bodyPr>
          <a:lstStyle/>
          <a:p>
            <a:r>
              <a:rPr lang="en-US" dirty="0">
                <a:solidFill>
                  <a:schemeClr val="tx1"/>
                </a:solidFill>
              </a:rPr>
              <a:t>The </a:t>
            </a:r>
            <a:r>
              <a:rPr lang="en-US" dirty="0" err="1">
                <a:solidFill>
                  <a:schemeClr val="tx1"/>
                </a:solidFill>
              </a:rPr>
              <a:t>display_images_and_masks</a:t>
            </a:r>
            <a:r>
              <a:rPr lang="en-US" dirty="0">
                <a:solidFill>
                  <a:schemeClr val="tx1"/>
                </a:solidFill>
              </a:rPr>
              <a:t> function is called to visualize a subset of training images and their masks. The number of samples to be displayed is set to 5 by default. It selects the first </a:t>
            </a:r>
            <a:r>
              <a:rPr lang="en-US" dirty="0" err="1">
                <a:solidFill>
                  <a:schemeClr val="tx1"/>
                </a:solidFill>
              </a:rPr>
              <a:t>num_samples</a:t>
            </a:r>
            <a:r>
              <a:rPr lang="en-US" dirty="0">
                <a:solidFill>
                  <a:schemeClr val="tx1"/>
                </a:solidFill>
              </a:rPr>
              <a:t> images and masks from the training set and passes them to the visualization function. This allows users to quickly inspect the quality of the training data and verify that the masks align correctly with the corresponding images.</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0532" t="24006" r="24575" b="12984"/>
          <a:stretch/>
        </p:blipFill>
        <p:spPr>
          <a:xfrm>
            <a:off x="1928977" y="2196455"/>
            <a:ext cx="5019473" cy="2572675"/>
          </a:xfrm>
          <a:prstGeom prst="rect">
            <a:avLst/>
          </a:prstGeom>
        </p:spPr>
      </p:pic>
    </p:spTree>
    <p:extLst>
      <p:ext uri="{BB962C8B-B14F-4D97-AF65-F5344CB8AC3E}">
        <p14:creationId xmlns:p14="http://schemas.microsoft.com/office/powerpoint/2010/main" val="4015379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64" name="Google Shape;364;p35"/>
          <p:cNvSpPr txBox="1">
            <a:spLocks noGrp="1"/>
          </p:cNvSpPr>
          <p:nvPr>
            <p:ph type="title" idx="16"/>
          </p:nvPr>
        </p:nvSpPr>
        <p:spPr>
          <a:xfrm>
            <a:off x="383047" y="156117"/>
            <a:ext cx="7907138" cy="62102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  U-NET ARCHITECTURE AND MODEL COMPILATION</a:t>
            </a:r>
            <a:endParaRPr sz="1800" dirty="0">
              <a:latin typeface="Times New Roman" panose="02020603050405020304" pitchFamily="18" charset="0"/>
              <a:cs typeface="Times New Roman" panose="02020603050405020304" pitchFamily="18" charset="0"/>
            </a:endParaRPr>
          </a:p>
        </p:txBody>
      </p:sp>
      <p:sp>
        <p:nvSpPr>
          <p:cNvPr id="377" name="Google Shape;377;p35"/>
          <p:cNvSpPr/>
          <p:nvPr/>
        </p:nvSpPr>
        <p:spPr>
          <a:xfrm flipH="1">
            <a:off x="7294250" y="48612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flipH="1">
            <a:off x="6881250" y="11107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 xmlns:a16="http://schemas.microsoft.com/office/drawing/2014/main" id="{D04E2B4F-DE53-9B2D-BF94-AC146915AE71}"/>
              </a:ext>
            </a:extLst>
          </p:cNvPr>
          <p:cNvSpPr txBox="1"/>
          <p:nvPr/>
        </p:nvSpPr>
        <p:spPr>
          <a:xfrm>
            <a:off x="509507" y="704896"/>
            <a:ext cx="8500758" cy="3323987"/>
          </a:xfrm>
          <a:prstGeom prst="rect">
            <a:avLst/>
          </a:prstGeom>
          <a:noFill/>
        </p:spPr>
        <p:txBody>
          <a:bodyPr wrap="square" rtlCol="0">
            <a:spAutoFit/>
          </a:bodyPr>
          <a:lstStyle/>
          <a:p>
            <a:r>
              <a:rPr lang="en-US" dirty="0">
                <a:solidFill>
                  <a:schemeClr val="tx1"/>
                </a:solidFill>
              </a:rPr>
              <a:t>The provided code constructs a U-Net model for image segmentation. The U-Net architecture consists of an encoding path (contracting path) followed by a decoding path (expansive path). The encoding path consists of convolutional layers followed by max-pooling layers to capture hierarchical features. The decoding path consists of transpose convolutional layers (also known as upsampling or deconvolution) followed by concatenation with corresponding feature maps from the encoding path and convolutional layers to recover spatial information. Skip connections between encoding and decoding layers help to preserve spatial information and facilitate gradient flow during training.</a:t>
            </a:r>
          </a:p>
          <a:p>
            <a:endParaRPr lang="en-US" dirty="0">
              <a:solidFill>
                <a:schemeClr val="tx1"/>
              </a:solidFill>
            </a:endParaRPr>
          </a:p>
          <a:p>
            <a:r>
              <a:rPr lang="en-US" dirty="0">
                <a:solidFill>
                  <a:schemeClr val="tx1"/>
                </a:solidFill>
              </a:rPr>
              <a:t>The U-Net model is compiled using the Adam optimizer and binary cross-entropy loss function, which is suitable for binary segmentation tasks. The metric used for evaluation is accuracy. The model summary provides a detailed overview of the network architecture, including the number of parameters in each layer and the output shape at each stage, aiding in model inspection and debugging.</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0213" t="23816" r="24468" b="7876"/>
          <a:stretch/>
        </p:blipFill>
        <p:spPr>
          <a:xfrm>
            <a:off x="2298671" y="3453319"/>
            <a:ext cx="4075890" cy="1556426"/>
          </a:xfrm>
          <a:prstGeom prst="rect">
            <a:avLst/>
          </a:prstGeom>
        </p:spPr>
      </p:pic>
    </p:spTree>
    <p:extLst>
      <p:ext uri="{BB962C8B-B14F-4D97-AF65-F5344CB8AC3E}">
        <p14:creationId xmlns:p14="http://schemas.microsoft.com/office/powerpoint/2010/main" val="1316959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64" name="Google Shape;364;p35"/>
          <p:cNvSpPr txBox="1">
            <a:spLocks noGrp="1"/>
          </p:cNvSpPr>
          <p:nvPr>
            <p:ph type="title" idx="16"/>
          </p:nvPr>
        </p:nvSpPr>
        <p:spPr>
          <a:xfrm>
            <a:off x="383047" y="156117"/>
            <a:ext cx="7907138" cy="62102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   TENSOR FLOW INSTALLATION AND MODEL TRAINING</a:t>
            </a:r>
            <a:endParaRPr sz="1800" dirty="0">
              <a:latin typeface="Times New Roman" panose="02020603050405020304" pitchFamily="18" charset="0"/>
              <a:cs typeface="Times New Roman" panose="02020603050405020304" pitchFamily="18" charset="0"/>
            </a:endParaRPr>
          </a:p>
        </p:txBody>
      </p:sp>
      <p:sp>
        <p:nvSpPr>
          <p:cNvPr id="377" name="Google Shape;377;p35"/>
          <p:cNvSpPr/>
          <p:nvPr/>
        </p:nvSpPr>
        <p:spPr>
          <a:xfrm flipH="1">
            <a:off x="7294250" y="48612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flipH="1">
            <a:off x="6881250" y="11107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 xmlns:a16="http://schemas.microsoft.com/office/drawing/2014/main" id="{D04E2B4F-DE53-9B2D-BF94-AC146915AE71}"/>
              </a:ext>
            </a:extLst>
          </p:cNvPr>
          <p:cNvSpPr txBox="1"/>
          <p:nvPr/>
        </p:nvSpPr>
        <p:spPr>
          <a:xfrm>
            <a:off x="548417" y="630843"/>
            <a:ext cx="8143919" cy="5047536"/>
          </a:xfrm>
          <a:prstGeom prst="rect">
            <a:avLst/>
          </a:prstGeom>
          <a:noFill/>
        </p:spPr>
        <p:txBody>
          <a:bodyPr wrap="square" rtlCol="0">
            <a:spAutoFit/>
          </a:bodyPr>
          <a:lstStyle/>
          <a:p>
            <a:r>
              <a:rPr lang="en-US" dirty="0">
                <a:solidFill>
                  <a:schemeClr val="tx1"/>
                </a:solidFill>
              </a:rPr>
              <a:t>The code installs TensorFlow-GPU version 1.14.0 using pip and checks the TensorFlow version, which is 2.3.1. Additionally, it verifies whether a GPU is available for computations, and the output indicates that GPU support is not available.</a:t>
            </a:r>
          </a:p>
          <a:p>
            <a:endParaRPr lang="en-US" dirty="0">
              <a:solidFill>
                <a:schemeClr val="tx1"/>
              </a:solidFill>
            </a:endParaRPr>
          </a:p>
          <a:p>
            <a:r>
              <a:rPr lang="en-US" dirty="0">
                <a:solidFill>
                  <a:schemeClr val="tx1"/>
                </a:solidFill>
              </a:rPr>
              <a:t>The code initializes callbacks for model training, including </a:t>
            </a:r>
            <a:r>
              <a:rPr lang="en-US" dirty="0" err="1">
                <a:solidFill>
                  <a:schemeClr val="tx1"/>
                </a:solidFill>
              </a:rPr>
              <a:t>ModelCheckpoint</a:t>
            </a:r>
            <a:r>
              <a:rPr lang="en-US" dirty="0">
                <a:solidFill>
                  <a:schemeClr val="tx1"/>
                </a:solidFill>
              </a:rPr>
              <a:t> and </a:t>
            </a:r>
            <a:r>
              <a:rPr lang="en-US" dirty="0" err="1">
                <a:solidFill>
                  <a:schemeClr val="tx1"/>
                </a:solidFill>
              </a:rPr>
              <a:t>EarlyStopping</a:t>
            </a:r>
            <a:r>
              <a:rPr lang="en-US" dirty="0">
                <a:solidFill>
                  <a:schemeClr val="tx1"/>
                </a:solidFill>
              </a:rPr>
              <a:t>. </a:t>
            </a:r>
            <a:r>
              <a:rPr lang="en-US" dirty="0" err="1">
                <a:solidFill>
                  <a:schemeClr val="tx1"/>
                </a:solidFill>
              </a:rPr>
              <a:t>ModelCheckpoint</a:t>
            </a:r>
            <a:r>
              <a:rPr lang="en-US" dirty="0">
                <a:solidFill>
                  <a:schemeClr val="tx1"/>
                </a:solidFill>
              </a:rPr>
              <a:t> saves the model weights based on validation loss, ensuring that only the best-performing model is retained. </a:t>
            </a:r>
            <a:r>
              <a:rPr lang="en-US" dirty="0" err="1">
                <a:solidFill>
                  <a:schemeClr val="tx1"/>
                </a:solidFill>
              </a:rPr>
              <a:t>EarlyStopping</a:t>
            </a:r>
            <a:r>
              <a:rPr lang="en-US" dirty="0">
                <a:solidFill>
                  <a:schemeClr val="tx1"/>
                </a:solidFill>
              </a:rPr>
              <a:t> monitors the validation loss and stops training if the loss does not improve for a specified number of epochs (patience). The model is then trained using the fit method, with training data (X_train, Y_train), a validation split of 0.1, a batch size of 16, and a maximum of 10 epochs. The callbacks are passed to the fit method to facilitate model checkpointing and early stopping.</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8617" t="21547" r="31383" b="6171"/>
          <a:stretch/>
        </p:blipFill>
        <p:spPr>
          <a:xfrm>
            <a:off x="1449421" y="3239311"/>
            <a:ext cx="2733473" cy="1714917"/>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25638" t="23439" r="25425" b="9579"/>
          <a:stretch/>
        </p:blipFill>
        <p:spPr>
          <a:xfrm>
            <a:off x="4883285" y="3239311"/>
            <a:ext cx="2918298" cy="1714917"/>
          </a:xfrm>
          <a:prstGeom prst="rect">
            <a:avLst/>
          </a:prstGeom>
        </p:spPr>
      </p:pic>
    </p:spTree>
    <p:extLst>
      <p:ext uri="{BB962C8B-B14F-4D97-AF65-F5344CB8AC3E}">
        <p14:creationId xmlns:p14="http://schemas.microsoft.com/office/powerpoint/2010/main" val="4166880868"/>
      </p:ext>
    </p:extLst>
  </p:cSld>
  <p:clrMapOvr>
    <a:masterClrMapping/>
  </p:clrMapOvr>
</p:sld>
</file>

<file path=ppt/theme/theme1.xml><?xml version="1.0" encoding="utf-8"?>
<a:theme xmlns:a="http://schemas.openxmlformats.org/drawingml/2006/main" name="Brain Tumor Disease by Slidesgo">
  <a:themeElements>
    <a:clrScheme name="Simple Light">
      <a:dk1>
        <a:srgbClr val="FFFFFF"/>
      </a:dk1>
      <a:lt1>
        <a:srgbClr val="170C25"/>
      </a:lt1>
      <a:dk2>
        <a:srgbClr val="1F0065"/>
      </a:dk2>
      <a:lt2>
        <a:srgbClr val="0201BD"/>
      </a:lt2>
      <a:accent1>
        <a:srgbClr val="007FCA"/>
      </a:accent1>
      <a:accent2>
        <a:srgbClr val="00DBF6"/>
      </a:accent2>
      <a:accent3>
        <a:srgbClr val="00FFFD"/>
      </a:accent3>
      <a:accent4>
        <a:srgbClr val="51E0FF"/>
      </a:accent4>
      <a:accent5>
        <a:srgbClr val="DE002B"/>
      </a:accent5>
      <a:accent6>
        <a:srgbClr val="FF275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1148</TotalTime>
  <Words>1577</Words>
  <Application>Microsoft Office PowerPoint</Application>
  <PresentationFormat>On-screen Show (16:9)</PresentationFormat>
  <Paragraphs>114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Montserrat</vt:lpstr>
      <vt:lpstr>Times New Roman</vt:lpstr>
      <vt:lpstr>Raleway</vt:lpstr>
      <vt:lpstr>Brain Tumor Disease by Slidesgo</vt:lpstr>
      <vt:lpstr>SAT – 5114 IMAGE SEGMENTATION FOR BRAIN TUMOR DETECTION </vt:lpstr>
      <vt:lpstr>TABLE OF CONTENTS</vt:lpstr>
      <vt:lpstr>INTRODUCTION</vt:lpstr>
      <vt:lpstr>MAKING MASK</vt:lpstr>
      <vt:lpstr>MASK VISUALIZATION</vt:lpstr>
      <vt:lpstr>DATA LOADING &amp; SPLITTING</vt:lpstr>
      <vt:lpstr> IMAGE &amp; MASK VISULAIZATION AFTER DATA PREPARATION</vt:lpstr>
      <vt:lpstr>  U-NET ARCHITECTURE AND MODEL COMPILATION</vt:lpstr>
      <vt:lpstr>   TENSOR FLOW INSTALLATION AND MODEL TRAINING</vt:lpstr>
      <vt:lpstr> PLOTTING THE MODEL ACCURACY AND LOSS</vt:lpstr>
      <vt:lpstr>  MODEL EVALUATION ON TRAINING DATA</vt:lpstr>
      <vt:lpstr>  MODEL  EVALUATION ON TESTING DATA</vt:lpstr>
      <vt:lpstr>RESULTS &amp; CONCLUSION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 FOR BRAIN TUMOR DETECTION</dc:title>
  <dc:creator>HP</dc:creator>
  <cp:lastModifiedBy>HP</cp:lastModifiedBy>
  <cp:revision>15</cp:revision>
  <dcterms:modified xsi:type="dcterms:W3CDTF">2024-04-15T19:58:11Z</dcterms:modified>
</cp:coreProperties>
</file>