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74" r:id="rId14"/>
    <p:sldId id="275" r:id="rId15"/>
    <p:sldId id="273" r:id="rId16"/>
    <p:sldId id="266" r:id="rId17"/>
    <p:sldId id="267" r:id="rId18"/>
    <p:sldId id="268" r:id="rId19"/>
    <p:sldId id="269" r:id="rId20"/>
    <p:sldId id="270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12D2FA-6B25-C75C-FC60-A94299928FC3}" v="170" dt="2024-06-14T14:43:23.322"/>
    <p1510:client id="{54C04FB9-F926-0C2C-BE7E-DC6438ACAAD1}" v="96" dt="2024-06-14T19:21:57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Predicting Students' End-of-Term Performances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t>A Machine Learning Approach</a:t>
            </a:r>
          </a:p>
          <a:p>
            <a:r>
              <a:t>Team Members:</a:t>
            </a:r>
          </a:p>
          <a:p>
            <a:r>
              <a:t>1. </a:t>
            </a:r>
            <a:r>
              <a:rPr lang="en-US"/>
              <a:t>Christopher Zavala</a:t>
            </a:r>
            <a:endParaRPr/>
          </a:p>
          <a:p>
            <a:r>
              <a:t>2. </a:t>
            </a:r>
            <a:r>
              <a:rPr lang="en-US"/>
              <a:t>Sam Ulloa</a:t>
            </a:r>
            <a:endParaRPr/>
          </a:p>
          <a:p>
            <a:r>
              <a:t>3. </a:t>
            </a:r>
            <a:r>
              <a:rPr lang="en-US"/>
              <a:t>Nima </a:t>
            </a:r>
            <a:r>
              <a:rPr lang="en-US" err="1"/>
              <a:t>Mahanloo</a:t>
            </a:r>
            <a:endParaRPr/>
          </a:p>
          <a:p>
            <a:r>
              <a:t>4. </a:t>
            </a:r>
            <a:r>
              <a:rPr lang="en-US"/>
              <a:t>Jerry Do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with a line going up&#10;&#10;Description automatically generated">
            <a:extLst>
              <a:ext uri="{FF2B5EF4-FFF2-40B4-BE49-F238E27FC236}">
                <a16:creationId xmlns:a16="http://schemas.microsoft.com/office/drawing/2014/main" id="{EB762C6D-B359-643A-2A34-06BEC89E1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876" y="1654951"/>
            <a:ext cx="5458407" cy="42279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 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3763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a number of hours&#10;&#10;Description automatically generated">
            <a:extLst>
              <a:ext uri="{FF2B5EF4-FFF2-40B4-BE49-F238E27FC236}">
                <a16:creationId xmlns:a16="http://schemas.microsoft.com/office/drawing/2014/main" id="{2CFF1900-C4E4-01A4-92B8-4306055F1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522" y="1663639"/>
            <a:ext cx="5305119" cy="42038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 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621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id with blue dots&#10;&#10;Description automatically generated">
            <a:extLst>
              <a:ext uri="{FF2B5EF4-FFF2-40B4-BE49-F238E27FC236}">
                <a16:creationId xmlns:a16="http://schemas.microsoft.com/office/drawing/2014/main" id="{70A0D0EC-D447-00FA-D3FB-FF1729A3F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01" y="1699452"/>
            <a:ext cx="6388503" cy="41409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 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3399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bar chart&#10;&#10;Description automatically generated">
            <a:extLst>
              <a:ext uri="{FF2B5EF4-FFF2-40B4-BE49-F238E27FC236}">
                <a16:creationId xmlns:a16="http://schemas.microsoft.com/office/drawing/2014/main" id="{6FCF4441-75D2-D98A-B848-3CDBFCB2A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862" y="1644278"/>
            <a:ext cx="5432741" cy="4284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 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0430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blue dots&#10;&#10;Description automatically generated">
            <a:extLst>
              <a:ext uri="{FF2B5EF4-FFF2-40B4-BE49-F238E27FC236}">
                <a16:creationId xmlns:a16="http://schemas.microsoft.com/office/drawing/2014/main" id="{B2CCCD71-2C4E-0D00-F9A5-A0B5FC264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99" y="1701363"/>
            <a:ext cx="6410858" cy="4148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 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5512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blue dots and white lines&#10;&#10;Description automatically generated">
            <a:extLst>
              <a:ext uri="{FF2B5EF4-FFF2-40B4-BE49-F238E27FC236}">
                <a16:creationId xmlns:a16="http://schemas.microsoft.com/office/drawing/2014/main" id="{B481D138-F1DC-5E4D-3168-2DD5AA778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277" y="1684143"/>
            <a:ext cx="6695911" cy="2589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 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2137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bar chart&#10;&#10;Description automatically generated">
            <a:extLst>
              <a:ext uri="{FF2B5EF4-FFF2-40B4-BE49-F238E27FC236}">
                <a16:creationId xmlns:a16="http://schemas.microsoft.com/office/drawing/2014/main" id="{6C837CBD-F7AE-ADAB-4852-9BA12813B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651" y="1702838"/>
            <a:ext cx="6461163" cy="41286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872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blue dots&#10;&#10;Description automatically generated">
            <a:extLst>
              <a:ext uri="{FF2B5EF4-FFF2-40B4-BE49-F238E27FC236}">
                <a16:creationId xmlns:a16="http://schemas.microsoft.com/office/drawing/2014/main" id="{AE9FE180-8F6B-A0BA-14B3-6F55DED8A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347" y="1719737"/>
            <a:ext cx="6556180" cy="41283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 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5034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</a:t>
            </a:r>
          </a:p>
          <a:p>
            <a:r>
              <a:t>- Successful prediction of students' end-of-term performance</a:t>
            </a:r>
          </a:p>
          <a:p>
            <a:r>
              <a:t>- Insights into factors influencing academic success</a:t>
            </a:r>
          </a:p>
          <a:p>
            <a:r>
              <a:t>Future Work:</a:t>
            </a:r>
          </a:p>
          <a:p>
            <a:r>
              <a:t>- Enhancing model accuracy</a:t>
            </a:r>
          </a:p>
          <a:p>
            <a:r>
              <a:t>- Exploring additional variables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Goal: To utilize machine learning to predict students' end-of-term performances.</a:t>
            </a:r>
          </a:p>
          <a:p>
            <a:r>
              <a:t>Approach: Gathering comprehensive data on demographics,</a:t>
            </a:r>
            <a:r>
              <a:rPr lang="en-US"/>
              <a:t> and</a:t>
            </a:r>
            <a:r>
              <a:t> study habits to build a predictive model.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Choice of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 Includes:</a:t>
            </a:r>
          </a:p>
          <a:p>
            <a:r>
              <a:t>- Regular activities, transportation, preparation habits, attendance</a:t>
            </a:r>
          </a:p>
          <a:p>
            <a:r>
              <a:t>- Performance metrics such as GPA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Variables:</a:t>
            </a:r>
          </a:p>
          <a:p>
            <a:r>
              <a:t>Age</a:t>
            </a:r>
          </a:p>
          <a:p>
            <a:r>
              <a:t>Weekly study hours</a:t>
            </a:r>
          </a:p>
          <a:p>
            <a:r>
              <a:t>Attendance to classes, Preparation for midterms, Note-taking habits</a:t>
            </a:r>
          </a:p>
          <a:p>
            <a:r>
              <a:t>Discussion participation, - Expected cumulative GPA, Output grade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Predictive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Features Used as Predictors:</a:t>
            </a:r>
          </a:p>
          <a:p>
            <a:r>
              <a:t>- GPA, Study habits, Class attendance, Note-taking, Unique student ID</a:t>
            </a:r>
          </a:p>
          <a:p>
            <a:r>
              <a:t>Data Preparation:</a:t>
            </a:r>
          </a:p>
          <a:p>
            <a:r>
              <a:t>- Identifying missing values, removing unnecessary columns</a:t>
            </a:r>
          </a:p>
          <a:p>
            <a:r>
              <a:t>- Normalizing data using `StandardScaler` or `MinMaxScaler`</a:t>
            </a:r>
          </a:p>
          <a:p>
            <a:r>
              <a:t>- Scaling numeric features and encoding categorical features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Preliminary 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Correlation with GPA:</a:t>
            </a:r>
          </a:p>
          <a:p>
            <a:r>
              <a:t>- Weekly study hours</a:t>
            </a:r>
          </a:p>
          <a:p>
            <a:r>
              <a:t>- Class attendance</a:t>
            </a:r>
          </a:p>
          <a:p>
            <a:r>
              <a:t>- Note-taking habits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Models Used:</a:t>
            </a:r>
          </a:p>
          <a:p>
            <a:r>
              <a:t>- Linear Regression</a:t>
            </a:r>
          </a:p>
          <a:p>
            <a:r>
              <a:t>- Random Forest Regression</a:t>
            </a:r>
          </a:p>
          <a:p>
            <a:r>
              <a:t>Training and Testing:</a:t>
            </a:r>
          </a:p>
          <a:p>
            <a:r>
              <a:t>- Splitting data into training and test sets</a:t>
            </a:r>
          </a:p>
          <a:p>
            <a:r>
              <a:t>- Evaluating model performance using Mean Squared Error and R² score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Visualizations:</a:t>
            </a:r>
          </a:p>
          <a:p>
            <a:r>
              <a:t>- Weekly Study Hours vs. GPA (Actual vs. Predicted using Random Forest)</a:t>
            </a:r>
          </a:p>
          <a:p>
            <a:r>
              <a:t>- Importance of Weekly Study Hours in predicting GPA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9765B7-B80F-30AC-7453-1741EA378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40" y="1677177"/>
            <a:ext cx="7091263" cy="41834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 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2770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a119cc3-e35f-48c8-b317-8120448236f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B252771C6239478F5E79B4AFB77A7F" ma:contentTypeVersion="8" ma:contentTypeDescription="Create a new document." ma:contentTypeScope="" ma:versionID="f7f3ba0074ac6c005acbac6243dc71f5">
  <xsd:schema xmlns:xsd="http://www.w3.org/2001/XMLSchema" xmlns:xs="http://www.w3.org/2001/XMLSchema" xmlns:p="http://schemas.microsoft.com/office/2006/metadata/properties" xmlns:ns3="da119cc3-e35f-48c8-b317-8120448236f6" xmlns:ns4="3a63be3e-af93-4380-b9f9-1395df2fbf78" targetNamespace="http://schemas.microsoft.com/office/2006/metadata/properties" ma:root="true" ma:fieldsID="817c675b8d34a861d27e81de2f162e85" ns3:_="" ns4:_="">
    <xsd:import namespace="da119cc3-e35f-48c8-b317-8120448236f6"/>
    <xsd:import namespace="3a63be3e-af93-4380-b9f9-1395df2fbf7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19cc3-e35f-48c8-b317-8120448236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63be3e-af93-4380-b9f9-1395df2fbf7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105ABD-1F25-46B2-B74B-29BB7323D349}">
  <ds:schemaRefs>
    <ds:schemaRef ds:uri="3a63be3e-af93-4380-b9f9-1395df2fbf78"/>
    <ds:schemaRef ds:uri="da119cc3-e35f-48c8-b317-8120448236f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7F690DD-AEC6-49E3-8536-C6BECCEEF1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313DC8-B015-42DB-850B-3499B5C4B462}">
  <ds:schemaRefs>
    <ds:schemaRef ds:uri="3a63be3e-af93-4380-b9f9-1395df2fbf78"/>
    <ds:schemaRef ds:uri="da119cc3-e35f-48c8-b317-8120448236f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Predicting Students' End-of-Term Performances</vt:lpstr>
      <vt:lpstr>Introduction</vt:lpstr>
      <vt:lpstr>Choice of Dataset</vt:lpstr>
      <vt:lpstr>Data Description</vt:lpstr>
      <vt:lpstr>Predictive Model</vt:lpstr>
      <vt:lpstr>Preliminary Data Exploration</vt:lpstr>
      <vt:lpstr>Model Training</vt:lpstr>
      <vt:lpstr>Results Visualization</vt:lpstr>
      <vt:lpstr>Plot 1</vt:lpstr>
      <vt:lpstr>Plot 2</vt:lpstr>
      <vt:lpstr>Plot 3</vt:lpstr>
      <vt:lpstr>Plot 4</vt:lpstr>
      <vt:lpstr>Plot 5</vt:lpstr>
      <vt:lpstr>Plot 6</vt:lpstr>
      <vt:lpstr>Plot 7</vt:lpstr>
      <vt:lpstr>Plot 8</vt:lpstr>
      <vt:lpstr>Plot 9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Students' End-of-Term Performances</dc:title>
  <dc:subject/>
  <dc:creator/>
  <cp:keywords/>
  <dc:description>generated using python-pptx</dc:description>
  <cp:revision>61</cp:revision>
  <dcterms:created xsi:type="dcterms:W3CDTF">2013-01-27T09:14:16Z</dcterms:created>
  <dcterms:modified xsi:type="dcterms:W3CDTF">2024-06-15T06:31:42Z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0x010100A0B252771C6239478F5E79B4AFB77A7F</vt:lpwstr>
  </property>
</Properties>
</file>