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1" r:id="rId4"/>
    <p:sldId id="258" r:id="rId5"/>
    <p:sldId id="262" r:id="rId6"/>
    <p:sldId id="263" r:id="rId7"/>
    <p:sldId id="266" r:id="rId8"/>
    <p:sldId id="265" r:id="rId9"/>
    <p:sldId id="264" r:id="rId10"/>
    <p:sldId id="267" r:id="rId11"/>
    <p:sldId id="269" r:id="rId12"/>
    <p:sldId id="270" r:id="rId13"/>
    <p:sldId id="271" r:id="rId14"/>
    <p:sldId id="272" r:id="rId15"/>
    <p:sldId id="275" r:id="rId16"/>
    <p:sldId id="274" r:id="rId17"/>
    <p:sldId id="273" r:id="rId18"/>
    <p:sldId id="268" r:id="rId19"/>
    <p:sldId id="259" r:id="rId20"/>
    <p:sldId id="260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F9F"/>
    <a:srgbClr val="2A000F"/>
    <a:srgbClr val="48001A"/>
    <a:srgbClr val="4400EE"/>
    <a:srgbClr val="FFC901"/>
    <a:srgbClr val="6C1A00"/>
    <a:srgbClr val="58004E"/>
    <a:srgbClr val="FE9202"/>
    <a:srgbClr val="80008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>
        <p:scale>
          <a:sx n="102" d="100"/>
          <a:sy n="102" d="100"/>
        </p:scale>
        <p:origin x="-450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3295" y="1350110"/>
            <a:ext cx="8233505" cy="173980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294" y="3182570"/>
            <a:ext cx="8233506" cy="642397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6" y="281175"/>
            <a:ext cx="822960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896" y="569389"/>
            <a:ext cx="6252689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896" y="1180209"/>
            <a:ext cx="6252689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281175"/>
            <a:ext cx="8076896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4123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4123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apc.com/codes/drg-codes-" TargetMode="External"/><Relationship Id="rId2" Type="http://schemas.openxmlformats.org/officeDocument/2006/relationships/hyperlink" Target="https://provider.amerigroup.com/docs/gpp/ALL_CARE_CMSHCCRAModel.pdf?v=20211108183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calc.com/charlson-comorbidity-index-cci" TargetMode="External"/><Relationship Id="rId2" Type="http://schemas.openxmlformats.org/officeDocument/2006/relationships/hyperlink" Target="http://mchp-appserv.cpe.umanitoba.ca/viewConcept.php?printer=Y&amp;conceptID=1436#:~:text=The%20Elixhauser%20Comorbidity%20Index%20is,present%20or%20it%20is%20no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pmc/articles/PMC5374974/#:~:text=The%20LACE%20index%20uses%20four,of%206%20months%20before%20admission%2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Health Care 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Re-admission Prediction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oman Mahmood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371808"/>
            <a:ext cx="8164810" cy="7635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effectLst/>
              </a:rPr>
              <a:t>Univariate </a:t>
            </a:r>
            <a:r>
              <a:rPr lang="en-US" b="1" dirty="0">
                <a:solidFill>
                  <a:schemeClr val="tx1"/>
                </a:solidFill>
                <a:effectLst/>
              </a:rPr>
              <a:t>Outlier </a:t>
            </a:r>
            <a:r>
              <a:rPr lang="en-US" b="1" dirty="0" smtClean="0">
                <a:solidFill>
                  <a:schemeClr val="tx1"/>
                </a:solidFill>
                <a:effectLst/>
              </a:rPr>
              <a:t>Analysis - Age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4" y="1502814"/>
            <a:ext cx="8005755" cy="32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4202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371808"/>
            <a:ext cx="8164810" cy="7635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effectLst/>
              </a:rPr>
              <a:t>Bi-variant </a:t>
            </a:r>
            <a:r>
              <a:rPr lang="en-US" b="1" dirty="0">
                <a:solidFill>
                  <a:schemeClr val="tx1"/>
                </a:solidFill>
                <a:effectLst/>
              </a:rPr>
              <a:t>Outlier </a:t>
            </a:r>
            <a:r>
              <a:rPr lang="en-US" b="1" dirty="0" smtClean="0">
                <a:solidFill>
                  <a:schemeClr val="tx1"/>
                </a:solidFill>
                <a:effectLst/>
              </a:rPr>
              <a:t>Analysis – Amount &amp; Length of Stay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98" y="1655520"/>
            <a:ext cx="8490741" cy="32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860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371808"/>
            <a:ext cx="8164810" cy="7635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effectLst/>
              </a:rPr>
              <a:t>Chronic Disease</a:t>
            </a:r>
            <a:r>
              <a:rPr lang="en-US" b="1" dirty="0">
                <a:solidFill>
                  <a:schemeClr val="tx1"/>
                </a:solidFill>
                <a:effectLst/>
              </a:rPr>
              <a:t> Based upon</a:t>
            </a:r>
            <a:r>
              <a:rPr lang="en-US" b="1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b="1" dirty="0">
                <a:solidFill>
                  <a:schemeClr val="tx1"/>
                </a:solidFill>
                <a:effectLst/>
              </a:rPr>
              <a:t>inpatient readmission trend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1502815"/>
            <a:ext cx="8551480" cy="32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980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371808"/>
            <a:ext cx="8164810" cy="7635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effectLst/>
              </a:rPr>
              <a:t>I</a:t>
            </a:r>
            <a:r>
              <a:rPr lang="en-US" b="1" dirty="0" smtClean="0">
                <a:solidFill>
                  <a:schemeClr val="tx1"/>
                </a:solidFill>
                <a:effectLst/>
              </a:rPr>
              <a:t>mpact </a:t>
            </a:r>
            <a:r>
              <a:rPr lang="en-US" b="1" dirty="0">
                <a:solidFill>
                  <a:schemeClr val="tx1"/>
                </a:solidFill>
                <a:effectLst/>
              </a:rPr>
              <a:t>of </a:t>
            </a:r>
            <a:r>
              <a:rPr lang="en-US" b="1" dirty="0" smtClean="0">
                <a:solidFill>
                  <a:schemeClr val="tx1"/>
                </a:solidFill>
                <a:effectLst/>
              </a:rPr>
              <a:t>Carlson </a:t>
            </a:r>
            <a:r>
              <a:rPr lang="en-US" b="1" dirty="0">
                <a:solidFill>
                  <a:schemeClr val="tx1"/>
                </a:solidFill>
                <a:effectLst/>
              </a:rPr>
              <a:t>Comorbidity index over Readmission Risk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1502816"/>
            <a:ext cx="8551480" cy="335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368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371808"/>
            <a:ext cx="8164810" cy="7635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effectLst/>
              </a:rPr>
              <a:t>Impact of LACE Score in Readmission Risk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1350109"/>
            <a:ext cx="8551480" cy="3512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9993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371808"/>
            <a:ext cx="8164810" cy="7635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effectLst/>
              </a:rPr>
              <a:t>Categorical EDA</a:t>
            </a:r>
            <a:endParaRPr lang="en-US" b="1" dirty="0">
              <a:solidFill>
                <a:schemeClr val="tx1"/>
              </a:solidFill>
              <a:effectLst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1" y="1502815"/>
            <a:ext cx="2443280" cy="335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360" y="1503645"/>
            <a:ext cx="2290575" cy="335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45" y="1488400"/>
            <a:ext cx="259598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942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371808"/>
            <a:ext cx="8164810" cy="7635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effectLst/>
              </a:rPr>
              <a:t>Discharge vs Re-admission</a:t>
            </a:r>
            <a:endParaRPr lang="en-US" b="1" dirty="0">
              <a:solidFill>
                <a:schemeClr val="tx1"/>
              </a:solidFill>
              <a:effectLst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81" y="1547625"/>
            <a:ext cx="7635250" cy="346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095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371808"/>
            <a:ext cx="8164810" cy="7635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effectLst/>
              </a:rPr>
              <a:t>Readmission Analysis</a:t>
            </a:r>
            <a:endParaRPr lang="en-US" b="1" dirty="0">
              <a:solidFill>
                <a:schemeClr val="tx1"/>
              </a:solidFill>
              <a:effectLst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5" y="1350110"/>
            <a:ext cx="7329840" cy="366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2245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371808"/>
            <a:ext cx="8164810" cy="7635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Official visit Reflection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01670" y="1641238"/>
            <a:ext cx="8012105" cy="479822"/>
          </a:xfrm>
        </p:spPr>
        <p:txBody>
          <a:bodyPr/>
          <a:lstStyle/>
          <a:p>
            <a:pPr algn="l"/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01670" y="2113635"/>
            <a:ext cx="8012105" cy="2276294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4155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1896" y="281175"/>
            <a:ext cx="6254923" cy="725349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73572"/>
            <a:ext cx="8229600" cy="92098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Exploratory Data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1" dirty="0" err="1"/>
              <a:t>Empi</a:t>
            </a:r>
            <a:r>
              <a:rPr lang="en-US" sz="1400" dirty="0"/>
              <a:t> -  Patient </a:t>
            </a:r>
            <a:r>
              <a:rPr lang="en-US" sz="1400" dirty="0" smtClean="0"/>
              <a:t>Identifier</a:t>
            </a:r>
            <a:endParaRPr lang="en-US" sz="1400" dirty="0"/>
          </a:p>
          <a:p>
            <a:r>
              <a:rPr lang="en-US" sz="1400" b="1" dirty="0"/>
              <a:t>Visit-id</a:t>
            </a:r>
            <a:r>
              <a:rPr lang="en-US" sz="1400" dirty="0"/>
              <a:t> : Admission ID </a:t>
            </a:r>
          </a:p>
          <a:p>
            <a:r>
              <a:rPr lang="en-US" sz="1400" b="1" dirty="0" err="1"/>
              <a:t>Visit_start_date</a:t>
            </a:r>
            <a:r>
              <a:rPr lang="en-US" sz="1400" dirty="0"/>
              <a:t>: Admission Date</a:t>
            </a:r>
          </a:p>
          <a:p>
            <a:r>
              <a:rPr lang="en-US" sz="1400" b="1" dirty="0" err="1"/>
              <a:t>Visit_End</a:t>
            </a:r>
            <a:r>
              <a:rPr lang="en-US" sz="1400" b="1" dirty="0"/>
              <a:t> _date </a:t>
            </a:r>
            <a:r>
              <a:rPr lang="en-US" sz="1400" dirty="0"/>
              <a:t>: Release date </a:t>
            </a:r>
          </a:p>
          <a:p>
            <a:r>
              <a:rPr lang="en-US" sz="1400" b="1" dirty="0" err="1"/>
              <a:t>Visit_amoun</a:t>
            </a:r>
            <a:r>
              <a:rPr lang="en-US" sz="1400" dirty="0" err="1"/>
              <a:t>t</a:t>
            </a:r>
            <a:r>
              <a:rPr lang="en-US" sz="1400" dirty="0"/>
              <a:t>: Cost </a:t>
            </a:r>
          </a:p>
          <a:p>
            <a:r>
              <a:rPr lang="en-US" sz="1400" b="1" dirty="0"/>
              <a:t>PD (Primary Diagnosis): </a:t>
            </a:r>
            <a:r>
              <a:rPr lang="en-US" sz="1400" dirty="0"/>
              <a:t>Disease code  - ICD Codes -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provider.amerigroup.com/docs/gpp/ALL_CARE_CMSHCCRAModel.pdf?v=202111081831</a:t>
            </a:r>
            <a:r>
              <a:rPr lang="en-US" sz="1400" dirty="0" smtClean="0"/>
              <a:t> </a:t>
            </a:r>
            <a:endParaRPr lang="en-US" sz="1400" dirty="0"/>
          </a:p>
          <a:p>
            <a:r>
              <a:rPr lang="en-US" sz="1400" dirty="0" smtClean="0"/>
              <a:t> </a:t>
            </a:r>
            <a:r>
              <a:rPr lang="en-US" sz="1400" b="1" dirty="0" err="1"/>
              <a:t>D</a:t>
            </a:r>
            <a:r>
              <a:rPr lang="en-US" sz="1400" b="1" dirty="0" err="1" smtClean="0"/>
              <a:t>rg_code</a:t>
            </a:r>
            <a:r>
              <a:rPr lang="en-US" sz="1400" b="1" dirty="0"/>
              <a:t>: </a:t>
            </a:r>
            <a:r>
              <a:rPr lang="en-US" sz="1400" dirty="0"/>
              <a:t>Standardized Hierarchy  for cost </a:t>
            </a:r>
            <a:r>
              <a:rPr lang="en-US" sz="1400" dirty="0" smtClean="0"/>
              <a:t>management – 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</a:t>
            </a:r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://www.aapc.com/codes/drg-codes -</a:t>
            </a:r>
            <a:r>
              <a:rPr lang="en-US" sz="1400" dirty="0"/>
              <a:t>  range/2/60 </a:t>
            </a:r>
            <a:r>
              <a:rPr lang="en-US" sz="1400" dirty="0" smtClean="0"/>
              <a:t>                                               </a:t>
            </a:r>
          </a:p>
          <a:p>
            <a:r>
              <a:rPr lang="en-US" sz="1400" b="1" dirty="0" smtClean="0"/>
              <a:t>Year </a:t>
            </a:r>
            <a:r>
              <a:rPr lang="en-US" sz="1400" b="1" dirty="0"/>
              <a:t>/Month </a:t>
            </a:r>
            <a:r>
              <a:rPr lang="en-US" sz="1400" dirty="0"/>
              <a:t>- Admission Timelines</a:t>
            </a:r>
          </a:p>
          <a:p>
            <a:r>
              <a:rPr lang="en-US" sz="1400" b="1" dirty="0" smtClean="0"/>
              <a:t>DOB: </a:t>
            </a:r>
            <a:r>
              <a:rPr lang="en-US" sz="1400" dirty="0"/>
              <a:t>Patient Age (Calculate with Year column) - Age in years</a:t>
            </a:r>
          </a:p>
          <a:p>
            <a:r>
              <a:rPr lang="en-US" sz="1400" b="1" dirty="0"/>
              <a:t>Gender</a:t>
            </a:r>
            <a:r>
              <a:rPr lang="en-US" sz="1400" dirty="0"/>
              <a:t> - Patient Gender</a:t>
            </a:r>
          </a:p>
          <a:p>
            <a:r>
              <a:rPr lang="en-US" sz="1400" b="1" dirty="0"/>
              <a:t>State</a:t>
            </a:r>
            <a:r>
              <a:rPr lang="en-US" sz="1400" dirty="0"/>
              <a:t>- Region in 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73572"/>
            <a:ext cx="8229600" cy="9209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400" b="1" dirty="0"/>
              <a:t>Race-</a:t>
            </a:r>
            <a:r>
              <a:rPr lang="en-US" sz="1400" dirty="0"/>
              <a:t>  Patient category</a:t>
            </a:r>
          </a:p>
          <a:p>
            <a:r>
              <a:rPr lang="en-US" sz="1400" b="1" dirty="0" err="1"/>
              <a:t>Elixhauser</a:t>
            </a:r>
            <a:r>
              <a:rPr lang="en-US" sz="1400" b="1" dirty="0"/>
              <a:t> Comorbidities : </a:t>
            </a:r>
            <a:r>
              <a:rPr lang="en-US" sz="1400" dirty="0"/>
              <a:t>Column N - AL - </a:t>
            </a:r>
            <a:r>
              <a:rPr lang="en-US" sz="1400" dirty="0">
                <a:hlinkClick r:id="rId2"/>
              </a:rPr>
              <a:t>http://mchp-appserv.cpe.umanitoba.ca/viewConcept.php?printer=Y&amp;conceptID=1436#:~:</a:t>
            </a:r>
            <a:r>
              <a:rPr lang="en-US" sz="1400" dirty="0" smtClean="0">
                <a:hlinkClick r:id="rId2"/>
              </a:rPr>
              <a:t>text=The%20Elixhauser%20Comorbidity%20Index%20is,present%20or%20it%20is%20not</a:t>
            </a:r>
            <a:r>
              <a:rPr lang="en-US" sz="1400" dirty="0" smtClean="0"/>
              <a:t> </a:t>
            </a:r>
            <a:endParaRPr lang="en-US" sz="1400" dirty="0"/>
          </a:p>
          <a:p>
            <a:r>
              <a:rPr lang="en-US" sz="1400" b="1" dirty="0" err="1" smtClean="0"/>
              <a:t>Taxonomy_name</a:t>
            </a:r>
            <a:r>
              <a:rPr lang="en-US" sz="1400" b="1" dirty="0" smtClean="0"/>
              <a:t> </a:t>
            </a:r>
            <a:r>
              <a:rPr lang="en-US" sz="1400" b="1" dirty="0"/>
              <a:t>: </a:t>
            </a:r>
            <a:r>
              <a:rPr lang="en-US" sz="1400" dirty="0"/>
              <a:t>Different Categories of Medicines</a:t>
            </a:r>
          </a:p>
          <a:p>
            <a:r>
              <a:rPr lang="en-US" sz="1400" b="1" dirty="0" smtClean="0"/>
              <a:t>Enumeration </a:t>
            </a:r>
            <a:r>
              <a:rPr lang="en-US" sz="1400" b="1" dirty="0"/>
              <a:t>Date</a:t>
            </a:r>
            <a:r>
              <a:rPr lang="en-US" sz="1400" dirty="0"/>
              <a:t>: Date of taxonomy</a:t>
            </a:r>
          </a:p>
          <a:p>
            <a:r>
              <a:rPr lang="en-US" sz="1400" b="1" dirty="0" err="1"/>
              <a:t>Length_of_stay</a:t>
            </a:r>
            <a:r>
              <a:rPr lang="en-US" sz="1400" b="1" dirty="0"/>
              <a:t>: </a:t>
            </a:r>
            <a:r>
              <a:rPr lang="en-US" sz="1400" dirty="0"/>
              <a:t>duration of admission</a:t>
            </a:r>
          </a:p>
          <a:p>
            <a:r>
              <a:rPr lang="en-US" sz="1400" b="1" dirty="0" err="1"/>
              <a:t>drg_los</a:t>
            </a:r>
            <a:r>
              <a:rPr lang="en-US" sz="1400" dirty="0"/>
              <a:t> - a score based upon standard score on </a:t>
            </a:r>
            <a:r>
              <a:rPr lang="en-US" sz="1400" dirty="0" err="1"/>
              <a:t>drg</a:t>
            </a:r>
            <a:r>
              <a:rPr lang="en-US" sz="1400" dirty="0"/>
              <a:t> length of stay</a:t>
            </a:r>
          </a:p>
          <a:p>
            <a:r>
              <a:rPr lang="en-US" sz="1400" b="1" dirty="0" err="1"/>
              <a:t>ddc_category</a:t>
            </a:r>
            <a:r>
              <a:rPr lang="en-US" sz="1400" dirty="0"/>
              <a:t> - Type of admission</a:t>
            </a:r>
          </a:p>
          <a:p>
            <a:r>
              <a:rPr lang="en-US" sz="1400" b="1" dirty="0"/>
              <a:t>Previous Date</a:t>
            </a:r>
            <a:r>
              <a:rPr lang="en-US" sz="1400" dirty="0"/>
              <a:t>: Represent how frequent the patient is visiting the hospital , Should not be exceeding more than a year</a:t>
            </a:r>
          </a:p>
          <a:p>
            <a:r>
              <a:rPr lang="en-US" sz="1400" b="1" dirty="0" err="1" smtClean="0"/>
              <a:t>Admission_interval</a:t>
            </a:r>
            <a:r>
              <a:rPr lang="en-US" sz="1400" b="1" dirty="0" smtClean="0"/>
              <a:t> </a:t>
            </a:r>
            <a:r>
              <a:rPr lang="en-US" sz="1400" dirty="0"/>
              <a:t>: Days between two admission , if it is first admission than it takes 365 days </a:t>
            </a:r>
          </a:p>
          <a:p>
            <a:r>
              <a:rPr lang="en-US" sz="1400" b="1" dirty="0" err="1" smtClean="0"/>
              <a:t>Unplanned_flag</a:t>
            </a:r>
            <a:r>
              <a:rPr lang="en-US" sz="1400" dirty="0"/>
              <a:t>:  If the admission is planned then we will ignore </a:t>
            </a:r>
          </a:p>
          <a:p>
            <a:r>
              <a:rPr lang="en-US" sz="1400" b="1" dirty="0"/>
              <a:t>CCI Score: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www.mdcalc.com/charlson-comorbidity-index-cci</a:t>
            </a:r>
            <a:r>
              <a:rPr lang="en-US" sz="1400" dirty="0" smtClean="0"/>
              <a:t> </a:t>
            </a:r>
            <a:endParaRPr lang="en-US" sz="1400" dirty="0"/>
          </a:p>
          <a:p>
            <a:r>
              <a:rPr lang="en-US" sz="1400" b="1" dirty="0"/>
              <a:t>Lace Score</a:t>
            </a:r>
            <a:r>
              <a:rPr lang="en-US" sz="1400" dirty="0"/>
              <a:t>: risk scores - </a:t>
            </a:r>
            <a:r>
              <a:rPr lang="en-US" sz="1400" dirty="0" smtClean="0"/>
              <a:t> </a:t>
            </a:r>
            <a:r>
              <a:rPr lang="en-US" sz="1400" dirty="0" smtClean="0">
                <a:hlinkClick r:id="rId4"/>
              </a:rPr>
              <a:t>https</a:t>
            </a:r>
            <a:r>
              <a:rPr lang="en-US" sz="1400" dirty="0">
                <a:hlinkClick r:id="rId4"/>
              </a:rPr>
              <a:t>://www.ncbi.nlm.nih.gov/pmc/articles/PMC5374974/#:~:</a:t>
            </a:r>
            <a:r>
              <a:rPr lang="en-US" sz="1400" dirty="0" smtClean="0">
                <a:hlinkClick r:id="rId4"/>
              </a:rPr>
              <a:t>text=The%20LACE%20index%20uses%20four,of%206%20months%20before%20admission%20</a:t>
            </a:r>
            <a:r>
              <a:rPr lang="en-US" sz="1400" dirty="0" smtClean="0"/>
              <a:t> 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7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371808"/>
            <a:ext cx="8164810" cy="7635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IP Trend Visualization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" y="1502815"/>
            <a:ext cx="8311166" cy="335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371808"/>
            <a:ext cx="8164810" cy="7635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IP Trend </a:t>
            </a:r>
            <a:r>
              <a:rPr lang="en-US" dirty="0" smtClean="0">
                <a:solidFill>
                  <a:schemeClr val="tx1"/>
                </a:solidFill>
              </a:rPr>
              <a:t>Reflection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01670" y="1641238"/>
            <a:ext cx="8012105" cy="479822"/>
          </a:xfrm>
        </p:spPr>
        <p:txBody>
          <a:bodyPr/>
          <a:lstStyle/>
          <a:p>
            <a:pPr algn="l"/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01670" y="2113635"/>
            <a:ext cx="8012105" cy="2276294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Total span of years is between Jan-18 to Dec- 19</a:t>
            </a:r>
          </a:p>
          <a:p>
            <a:pPr algn="l"/>
            <a:r>
              <a:rPr lang="en-US" sz="2000" dirty="0"/>
              <a:t>About 850 visits per month are recorded on an </a:t>
            </a:r>
            <a:r>
              <a:rPr lang="en-US" sz="2000" dirty="0" err="1"/>
              <a:t>averge</a:t>
            </a:r>
            <a:endParaRPr lang="en-US" sz="2000" dirty="0"/>
          </a:p>
          <a:p>
            <a:pPr algn="l"/>
            <a:r>
              <a:rPr lang="en-US" sz="2000" dirty="0"/>
              <a:t>Overall average readmission proportion hovers between 13% - 14%</a:t>
            </a:r>
          </a:p>
          <a:p>
            <a:pPr algn="l"/>
            <a:r>
              <a:rPr lang="en-US" sz="2000" dirty="0"/>
              <a:t>Some cyclic trend is observed but not guaranteed</a:t>
            </a:r>
          </a:p>
          <a:p>
            <a:pPr algn="l"/>
            <a:r>
              <a:rPr lang="en-US" sz="2000" dirty="0"/>
              <a:t>Max </a:t>
            </a:r>
            <a:r>
              <a:rPr lang="en-US" sz="2000" dirty="0" smtClean="0"/>
              <a:t>readmission </a:t>
            </a:r>
            <a:r>
              <a:rPr lang="en-US" sz="2000" dirty="0"/>
              <a:t>month is </a:t>
            </a:r>
            <a:r>
              <a:rPr lang="en-US" sz="2000" dirty="0" smtClean="0"/>
              <a:t>repetitive </a:t>
            </a:r>
            <a:r>
              <a:rPr lang="en-US" sz="2000" dirty="0"/>
              <a:t>- may be because of year end</a:t>
            </a:r>
          </a:p>
        </p:txBody>
      </p:sp>
    </p:spTree>
    <p:extLst>
      <p:ext uri="{BB962C8B-B14F-4D97-AF65-F5344CB8AC3E}">
        <p14:creationId xmlns:p14="http://schemas.microsoft.com/office/powerpoint/2010/main" val="405454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371808"/>
            <a:ext cx="8164810" cy="7635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/>
              </a:rPr>
              <a:t>Scheduled Readmission </a:t>
            </a:r>
            <a:r>
              <a:rPr lang="en-US" b="1" dirty="0">
                <a:effectLst/>
              </a:rPr>
              <a:t>vs </a:t>
            </a:r>
            <a:r>
              <a:rPr lang="en-US" b="1" dirty="0" smtClean="0">
                <a:effectLst/>
              </a:rPr>
              <a:t>Emergency </a:t>
            </a:r>
            <a:r>
              <a:rPr lang="en-US" b="1" dirty="0">
                <a:effectLst/>
              </a:rPr>
              <a:t>Readmission </a:t>
            </a:r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4" y="1808225"/>
            <a:ext cx="8158461" cy="290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722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371808"/>
            <a:ext cx="8164810" cy="7635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Official visit Reflection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01670" y="1641238"/>
            <a:ext cx="8012105" cy="479822"/>
          </a:xfrm>
        </p:spPr>
        <p:txBody>
          <a:bodyPr/>
          <a:lstStyle/>
          <a:p>
            <a:pPr algn="l"/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01670" y="2113635"/>
            <a:ext cx="8012105" cy="2276294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 </a:t>
            </a:r>
            <a:r>
              <a:rPr lang="en-US" sz="2000" dirty="0"/>
              <a:t>About 13% of the total visits recorded as Unplanned readmission (remaining are either planned readmission or Admission ) </a:t>
            </a:r>
          </a:p>
          <a:p>
            <a:pPr algn="l"/>
            <a:r>
              <a:rPr lang="en-US" sz="2000" dirty="0" smtClean="0"/>
              <a:t> </a:t>
            </a:r>
            <a:r>
              <a:rPr lang="en-US" sz="2000" dirty="0"/>
              <a:t>77.5% which is 3/4th of the total visit are unplanned in nature</a:t>
            </a:r>
          </a:p>
        </p:txBody>
      </p:sp>
    </p:spTree>
    <p:extLst>
      <p:ext uri="{BB962C8B-B14F-4D97-AF65-F5344CB8AC3E}">
        <p14:creationId xmlns:p14="http://schemas.microsoft.com/office/powerpoint/2010/main" val="358398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371808"/>
            <a:ext cx="8164810" cy="7635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effectLst/>
              </a:rPr>
              <a:t>Patient Demographics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20" y="1502815"/>
            <a:ext cx="4428445" cy="32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950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371808"/>
            <a:ext cx="8164810" cy="763525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tx1"/>
                </a:solidFill>
                <a:effectLst/>
              </a:rPr>
              <a:t>Uni</a:t>
            </a:r>
            <a:r>
              <a:rPr lang="en-US" b="1" dirty="0">
                <a:solidFill>
                  <a:schemeClr val="tx1"/>
                </a:solidFill>
                <a:effectLst/>
              </a:rPr>
              <a:t>-variant Outlier </a:t>
            </a:r>
            <a:r>
              <a:rPr lang="en-US" b="1" dirty="0" smtClean="0">
                <a:solidFill>
                  <a:schemeClr val="tx1"/>
                </a:solidFill>
                <a:effectLst/>
              </a:rPr>
              <a:t>Analysis – Appointment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6" y="1350110"/>
            <a:ext cx="8704184" cy="335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931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Microsoft Office PowerPoint</Application>
  <PresentationFormat>On-screen Show (16:9)</PresentationFormat>
  <Paragraphs>56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Health Care   Re-admission Prediction </vt:lpstr>
      <vt:lpstr>Exploratory Data Analysis</vt:lpstr>
      <vt:lpstr>Exploratory Data Analysis</vt:lpstr>
      <vt:lpstr>IP Trend Visualization</vt:lpstr>
      <vt:lpstr>IP Trend Reflection</vt:lpstr>
      <vt:lpstr>Scheduled Readmission vs Emergency Readmission </vt:lpstr>
      <vt:lpstr>Official visit Reflection</vt:lpstr>
      <vt:lpstr>Patient Demographics</vt:lpstr>
      <vt:lpstr>Uni-variant Outlier Analysis – Appointment </vt:lpstr>
      <vt:lpstr>Univariate Outlier Analysis - Age</vt:lpstr>
      <vt:lpstr>Bi-variant Outlier Analysis – Amount &amp; Length of Stay</vt:lpstr>
      <vt:lpstr>Chronic Disease Based upon inpatient readmission trend </vt:lpstr>
      <vt:lpstr>Impact of Carlson Comorbidity index over Readmission Risk</vt:lpstr>
      <vt:lpstr>Impact of LACE Score in Readmission Risk</vt:lpstr>
      <vt:lpstr>Categorical EDA</vt:lpstr>
      <vt:lpstr>Discharge vs Re-admission</vt:lpstr>
      <vt:lpstr>Readmission Analysis</vt:lpstr>
      <vt:lpstr>Official visit Reflection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2022-06-29T13:46:35Z</dcterms:modified>
</cp:coreProperties>
</file>