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98" r:id="rId3"/>
    <p:sldId id="277" r:id="rId4"/>
    <p:sldId id="302" r:id="rId5"/>
    <p:sldId id="332" r:id="rId6"/>
    <p:sldId id="333" r:id="rId7"/>
    <p:sldId id="338" r:id="rId8"/>
    <p:sldId id="334" r:id="rId9"/>
    <p:sldId id="304" r:id="rId10"/>
    <p:sldId id="335" r:id="rId11"/>
    <p:sldId id="336" r:id="rId12"/>
    <p:sldId id="337" r:id="rId13"/>
    <p:sldId id="305" r:id="rId14"/>
    <p:sldId id="339" r:id="rId15"/>
    <p:sldId id="34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hugg.410@gmail.com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2133"/>
    <a:srgbClr val="394F80"/>
    <a:srgbClr val="203B73"/>
    <a:srgbClr val="CC5564"/>
    <a:srgbClr val="B6E0DA"/>
    <a:srgbClr val="F67782"/>
    <a:srgbClr val="C16F83"/>
    <a:srgbClr val="6D5E7D"/>
    <a:srgbClr val="FCB194"/>
    <a:srgbClr val="BB2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7" y="78"/>
      </p:cViewPr>
      <p:guideLst>
        <p:guide orient="horz" pos="2199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8D311-03C2-442E-B7CF-574AA98059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18CA-7F83-4460-B1F5-B4A14C46126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825625"/>
            <a:ext cx="11184556" cy="4351338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2ADD-3BDE-4503-9C44-C95B8D653A12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B8F1-C6F7-4E34-BF4C-04C14E777E9C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ED7D6-9879-4EC7-93D2-DE22001F4462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02BF-08F2-4FE1-932F-46198A4BA788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AB2A-C5AD-4351-800B-72EB96F2E3B1}" type="datetime1">
              <a:rPr lang="vi-VN" smtClean="0"/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3CE1-C200-4814-B4F5-EC211929F722}" type="datetime1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B2B1-D164-40AA-9694-BE99547B69B8}" type="datetime1">
              <a:rPr lang="vi-VN" smtClean="0"/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8331F-F19A-4D00-A873-D109F2B2A647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D34-AAD3-47A0-943B-AAA2E23B1F55}" type="datetime1">
              <a:rPr lang="vi-VN" smtClean="0"/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3C50F-BE9D-4505-B97C-FCEF14BB6971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139" y="1825625"/>
            <a:ext cx="11251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2F72-AA38-4979-AB66-8842D3241292}" type="datetime1">
              <a:rPr lang="vi-VN" smtClean="0"/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55" y="2081530"/>
            <a:ext cx="11363960" cy="1427480"/>
          </a:xfrm>
        </p:spPr>
        <p:txBody>
          <a:bodyPr/>
          <a:lstStyle/>
          <a:p>
            <a:r>
              <a:rPr lang="en-US" altLang="en-GB" sz="4400" b="1" dirty="0">
                <a:solidFill>
                  <a:srgbClr val="203B73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 FUNDAMENTALS 1</a:t>
            </a:r>
            <a:endParaRPr lang="en-US" altLang="en-GB" sz="4400" b="1" dirty="0">
              <a:solidFill>
                <a:srgbClr val="203B73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021455"/>
            <a:ext cx="10515600" cy="21259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GB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Project Fundamentals 1 (IT)</a:t>
            </a:r>
            <a:endParaRPr lang="en-US" altLang="en-GB" sz="2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Tran Thi Ngoc Mai</a:t>
            </a:r>
            <a:endParaRPr lang="en-US" alt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1203325" algn="l"/>
                <a:tab pos="1315720" algn="l"/>
              </a:tabLst>
            </a:pPr>
            <a:r>
              <a:rPr lang="en-GB" alt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24IT6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1203325" algn="l"/>
                <a:tab pos="1315720" algn="l"/>
              </a:tabLst>
            </a:pPr>
            <a:r>
              <a:rPr lang="en-US" alt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	</a:t>
            </a:r>
            <a:r>
              <a:rPr lang="en-US" alt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Dang Dai Tho.</a:t>
            </a:r>
            <a:endParaRPr lang="en-US" altLang="en-GB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06948" y="6376229"/>
            <a:ext cx="2743200" cy="365125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88831" y="1055581"/>
            <a:ext cx="4820194" cy="1100668"/>
          </a:xfrm>
        </p:spPr>
        <p:txBody>
          <a:bodyPr/>
          <a:lstStyle/>
          <a:p>
            <a:r>
              <a:rPr lang="en-US" altLang="en-GB" b="1" dirty="0">
                <a:solidFill>
                  <a:srgbClr val="BC21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altLang="en-GB" b="1" dirty="0">
              <a:solidFill>
                <a:srgbClr val="BC21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1665" y="1984375"/>
            <a:ext cx="8385175" cy="39782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en-GB" sz="22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Functions</a:t>
            </a:r>
            <a:endParaRPr lang="en-US" altLang="en-GB" sz="2200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Register, Log In, and Update Password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buFont typeface="Arial" panose="020B0604020202020204"/>
              <a:buNone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new accounts and log in with a username and password. 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buFont typeface="Arial" panose="020B0604020202020204"/>
              <a:buNone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Supports password reset via OTP email verification when forgotten. 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Room Status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displays a visual room map with colors indicating status: Available – White, Booked – Purple, Pending Confirmation – Pink.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Book Room &amp; Select Services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buFont typeface="Arial" panose="020B0604020202020204"/>
              <a:buNone/>
            </a:pP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choose rooms according to their needs and add extra services such as dining, transportation, laundry, etc., directly on the system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9156" y="902546"/>
            <a:ext cx="4820194" cy="1100668"/>
          </a:xfrm>
        </p:spPr>
        <p:txBody>
          <a:bodyPr/>
          <a:lstStyle/>
          <a:p>
            <a:r>
              <a:rPr lang="en-US" altLang="en-GB" b="1" dirty="0">
                <a:solidFill>
                  <a:srgbClr val="BC21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Functions</a:t>
            </a:r>
            <a:endParaRPr lang="en-GB" altLang="en-US" b="1" dirty="0">
              <a:solidFill>
                <a:srgbClr val="BC21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07060" y="1791335"/>
            <a:ext cx="11066780" cy="449135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  <a:spcAft>
                <a:spcPct val="60000"/>
              </a:spcAft>
            </a:pPr>
            <a:r>
              <a:rPr lang="en-US" altLang="en-GB" sz="22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Admin Functions (Staff &amp; Management</a:t>
            </a:r>
            <a:r>
              <a:rPr lang="en-GB" altLang="en-US" sz="2200" b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sz="2200" b="1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Room Map Management</a:t>
            </a: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Track room status (Available, Booked, Pending Confirmation) for quick coordination.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Receive Bookings &amp; Services</a:t>
            </a: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Receive booking information, manage services used by guests.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Costs &amp; Issue Invoices</a:t>
            </a: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calculate the total amount and print invoices based on length of stay and services.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Statistics &amp; Reports</a:t>
            </a:r>
            <a:r>
              <a:rPr lang="en-GB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Export revenue reports and booking history as XML files.</a:t>
            </a:r>
            <a:endParaRPr lang="en-US" alt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91840" y="3259455"/>
            <a:ext cx="6625590" cy="1100455"/>
          </a:xfrm>
        </p:spPr>
        <p:txBody>
          <a:bodyPr/>
          <a:lstStyle/>
          <a:p>
            <a:r>
              <a:rPr lang="en-US" altLang="en-GB" b="1" dirty="0">
                <a:solidFill>
                  <a:srgbClr val="BC21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altLang="en-GB" b="1" dirty="0">
              <a:solidFill>
                <a:srgbClr val="BC21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8663" y="1947334"/>
            <a:ext cx="1354667" cy="1100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91826-77B8-45D9-A04C-FC19AB7F8E47}" type="slidenum">
              <a:rPr lang="vi-VN" smtClean="0"/>
            </a:fld>
            <a:endParaRPr lang="vi-VN"/>
          </a:p>
        </p:txBody>
      </p:sp>
      <p:sp>
        <p:nvSpPr>
          <p:cNvPr id="9" name="Text Box 8"/>
          <p:cNvSpPr txBox="1"/>
          <p:nvPr/>
        </p:nvSpPr>
        <p:spPr>
          <a:xfrm>
            <a:off x="1110615" y="1231900"/>
            <a:ext cx="907542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/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project successfully developed a hotel management application with basic functions such as booking, service management, and invoicing.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just"/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product demonstrates the ability to apply knowledge to practice, aiming to optimize management processes for small-scale hotels.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just"/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future, the system can be expanded with online payment and a mobile platform interface.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3527425" y="3429000"/>
            <a:ext cx="5011420" cy="269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275" y="2002790"/>
            <a:ext cx="6684010" cy="23209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GB" alt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charset="0"/>
                <a:cs typeface="Segoe Script" panose="030B0504020000000003" charset="0"/>
              </a:rPr>
              <a:t>THANK YOU</a:t>
            </a:r>
            <a:endParaRPr lang="en-GB" alt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91826-77B8-45D9-A04C-FC19AB7F8E47}" type="slidenum">
              <a:rPr lang="vi-VN" smtClean="0"/>
            </a:fld>
            <a:endParaRPr lang="vi-V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/>
          <p:cNvSpPr/>
          <p:nvPr/>
        </p:nvSpPr>
        <p:spPr>
          <a:xfrm>
            <a:off x="1161415" y="2512695"/>
            <a:ext cx="4431030" cy="744855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1.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Introduction to the topic</a:t>
            </a:r>
            <a:endParaRPr lang="en-US" altLang="en-GB" sz="24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1161415" y="3839210"/>
            <a:ext cx="4431665" cy="744855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2. </a:t>
            </a:r>
            <a:r>
              <a:rPr lang="en-US" altLang="en-GB" sz="24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Theoretical basis</a:t>
            </a:r>
            <a:endParaRPr lang="en-US" altLang="en-GB" sz="24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6692900" y="2422525"/>
            <a:ext cx="4490720" cy="744855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3. </a:t>
            </a:r>
            <a:r>
              <a:rPr lang="en-US" altLang="en-GB" sz="2400" b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System analysis and design</a:t>
            </a:r>
            <a:endParaRPr lang="en-US" altLang="en-GB" sz="2400" b="1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6692900" y="3839210"/>
            <a:ext cx="4491355" cy="744855"/>
          </a:xfrm>
          <a:prstGeom prst="flowChartAlternateProcess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4. </a:t>
            </a:r>
            <a:r>
              <a:rPr lang="en-US" altLang="en-GB" sz="2400" b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Conclusion</a:t>
            </a:r>
            <a:endParaRPr lang="en-US" altLang="en-GB" sz="2400" b="1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39329" y="6392056"/>
            <a:ext cx="378423" cy="365125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ysClr val="windowText" lastClr="000000"/>
                </a:solidFill>
              </a:rPr>
            </a:fld>
            <a:endParaRPr lang="vi-VN" sz="1400" b="1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71" y="3243262"/>
            <a:ext cx="9632437" cy="1133475"/>
          </a:xfrm>
        </p:spPr>
        <p:txBody>
          <a:bodyPr/>
          <a:lstStyle/>
          <a:p>
            <a:r>
              <a:rPr lang="en-US" alt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  <a:sym typeface="+mn-ea"/>
              </a:rPr>
              <a:t>Introduction to the topic</a:t>
            </a:r>
            <a:endParaRPr lang="en-US" alt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8666" y="1947334"/>
            <a:ext cx="1354667" cy="1100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59208" y="6386168"/>
            <a:ext cx="341243" cy="365125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6945" y="1168400"/>
            <a:ext cx="4913630" cy="1054100"/>
          </a:xfrm>
        </p:spPr>
        <p:txBody>
          <a:bodyPr/>
          <a:lstStyle/>
          <a:p>
            <a:r>
              <a:rPr lang="en-US" altLang="en-GB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the Topic</a:t>
            </a:r>
            <a:endParaRPr lang="en-US" altLang="en-GB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56945" y="2272030"/>
            <a:ext cx="64865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Manual hotel management leads to losses and is time-consuming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There is a growing demand for digitizing management processes. 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6945" y="4309110"/>
            <a:ext cx="65335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To help simplify operations for hotel staff.  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This is an initial step towards understanding and building a professional management system. .</a:t>
            </a:r>
            <a:endParaRPr lang="en-GB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1"/>
          <a:srcRect t="12745"/>
          <a:stretch>
            <a:fillRect/>
          </a:stretch>
        </p:blipFill>
        <p:spPr>
          <a:xfrm>
            <a:off x="7600950" y="2049780"/>
            <a:ext cx="4031615" cy="31648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56945" y="34290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6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endParaRPr lang="en-US" altLang="en-GB" sz="36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8316" y="1483571"/>
            <a:ext cx="4820194" cy="1100668"/>
          </a:xfrm>
        </p:spPr>
        <p:txBody>
          <a:bodyPr/>
          <a:lstStyle/>
          <a:p>
            <a:r>
              <a:rPr lang="en-US" altLang="en-GB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br>
              <a:rPr lang="en-US" altLang="en-GB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en-US" altLang="en-GB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65200" y="2829560"/>
            <a:ext cx="603440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tasks, limit errors, and improve work efficiency. 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Provide a professional experience for customers. 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Support managers in statistics, reporting, and making quick decisions.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easy-to-use interface. 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253605" y="1483360"/>
            <a:ext cx="4681220" cy="34143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771" y="3243262"/>
            <a:ext cx="9632437" cy="1133475"/>
          </a:xfrm>
        </p:spPr>
        <p:txBody>
          <a:bodyPr/>
          <a:lstStyle/>
          <a:p>
            <a:r>
              <a:rPr lang="en-US" altLang="en-GB" b="1" dirty="0">
                <a:solidFill>
                  <a:srgbClr val="BC21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BASIS</a:t>
            </a:r>
            <a:endParaRPr lang="en-US" altLang="en-GB" b="1" dirty="0">
              <a:solidFill>
                <a:srgbClr val="BC21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8666" y="1947334"/>
            <a:ext cx="1354667" cy="1100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altLang="en-US" sz="5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59208" y="6386168"/>
            <a:ext cx="341243" cy="365125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418205" y="615950"/>
            <a:ext cx="6194425" cy="1100455"/>
          </a:xfrm>
        </p:spPr>
        <p:txBody>
          <a:bodyPr/>
          <a:lstStyle/>
          <a:p>
            <a:r>
              <a:rPr lang="en-US" altLang="en-GB" sz="4800" b="1" dirty="0">
                <a:solidFill>
                  <a:srgbClr val="BC21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US" altLang="en-GB" sz="4800" b="1" dirty="0">
              <a:solidFill>
                <a:srgbClr val="BC21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826770" y="1773555"/>
          <a:ext cx="10765155" cy="471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60"/>
                <a:gridCol w="8938895"/>
              </a:tblGrid>
              <a:tr h="96329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GB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Swing</a:t>
                      </a:r>
                      <a:endParaRPr lang="en-GB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various interface components like buttons, tables, menus, etc.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event handling, flexible layouts, and interface customization.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46291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GB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SQL</a:t>
                      </a:r>
                      <a:endParaRPr lang="en-GB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table relationship management, user authorization, and ensures data security.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31064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GB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Socket</a:t>
                      </a:r>
                      <a:endParaRPr lang="en-GB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ServerSocket is used to listen for connections. 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Socket is used to exchange data. 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both TCP (reliable) and UDP (fast, order not guaranteed).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9131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GB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en-GB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ensures stable and reliable connections. 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routes and identifies device addresses.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72009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GB" altLang="en-US" sz="1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&amp;XML</a:t>
                      </a:r>
                      <a:endParaRPr lang="en-GB" altLang="en-US" sz="1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JSON: Lightweight, easy to read, commonly used in web APIs. 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altLang="en-GB" sz="16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XML: Clear structure, easily extensible, used for storing structured data. </a:t>
                      </a:r>
                      <a:endParaRPr lang="en-US" altLang="en-GB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465" y="2983865"/>
            <a:ext cx="10271125" cy="1171575"/>
          </a:xfrm>
        </p:spPr>
        <p:txBody>
          <a:bodyPr/>
          <a:lstStyle/>
          <a:p>
            <a:pPr algn="ctr"/>
            <a:r>
              <a:rPr lang="en-US" altLang="en-GB" sz="4400" b="1" dirty="0">
                <a:solidFill>
                  <a:srgbClr val="BC21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AND DESIGN</a:t>
            </a:r>
            <a:endParaRPr lang="en-US" altLang="en-GB" sz="4400" b="1" dirty="0">
              <a:solidFill>
                <a:srgbClr val="BC21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01100" y="1807922"/>
            <a:ext cx="1354667" cy="1100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9939" y="6386168"/>
            <a:ext cx="410818" cy="365125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2267" y="6282267"/>
            <a:ext cx="423333" cy="575733"/>
          </a:xfrm>
        </p:spPr>
        <p:txBody>
          <a:bodyPr/>
          <a:lstStyle/>
          <a:p>
            <a:fld id="{C1F91826-77B8-45D9-A04C-FC19AB7F8E47}" type="slidenum">
              <a:rPr lang="vi-VN" sz="1400" b="1" smtClean="0">
                <a:solidFill>
                  <a:schemeClr val="tx1"/>
                </a:solidFill>
              </a:rPr>
            </a:fld>
            <a:endParaRPr lang="vi-VN" sz="1400" b="1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94080" y="1231900"/>
            <a:ext cx="6527165" cy="5219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en-GB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Actors</a:t>
            </a:r>
            <a:endParaRPr lang="en-US" altLang="en-GB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973455" y="2009775"/>
          <a:ext cx="10311130" cy="2662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565"/>
                <a:gridCol w="5155565"/>
              </a:tblGrid>
              <a:tr h="65087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Receptionist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011680"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Register, log in, and reset password via email. 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Book rooms and select services online. 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Look up room information by status.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 and process bookings. 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room status. 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bills and issue invoices. 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reports, revenue statistics. 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847*405"/>
  <p:tag name="TABLE_ENDDRAG_RECT" val="80*142*847*405"/>
</p:tagLst>
</file>

<file path=ppt/tags/tag2.xml><?xml version="1.0" encoding="utf-8"?>
<p:tagLst xmlns:p="http://schemas.openxmlformats.org/presentationml/2006/main">
  <p:tag name="TABLE_ENDDRAG_ORIGIN_RECT" val="811*208"/>
  <p:tag name="TABLE_ENDDRAG_RECT" val="88*153*811*2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WPS Presentation</Application>
  <PresentationFormat>Widescreen</PresentationFormat>
  <Paragraphs>149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Open Sans</vt:lpstr>
      <vt:lpstr>Segoe Print</vt:lpstr>
      <vt:lpstr>Arial</vt:lpstr>
      <vt:lpstr>Segoe Script</vt:lpstr>
      <vt:lpstr>Microsoft YaHei</vt:lpstr>
      <vt:lpstr>Arial Unicode MS</vt:lpstr>
      <vt:lpstr>Calibri</vt:lpstr>
      <vt:lpstr>Calibri Light</vt:lpstr>
      <vt:lpstr>Office Theme</vt:lpstr>
      <vt:lpstr>PROJECT REPORT FUNDAMENTALS 1</vt:lpstr>
      <vt:lpstr>PowerPoint 演示文稿</vt:lpstr>
      <vt:lpstr>Introduction to the topic</vt:lpstr>
      <vt:lpstr>Reasons for Choosing the Topic</vt:lpstr>
      <vt:lpstr>Project Objectives Original</vt:lpstr>
      <vt:lpstr>THEORETICAL BASIS</vt:lpstr>
      <vt:lpstr>Technologies Used</vt:lpstr>
      <vt:lpstr>SYSTEM ANALYSIS AND DESIGN</vt:lpstr>
      <vt:lpstr>PowerPoint 演示文稿</vt:lpstr>
      <vt:lpstr>Functions</vt:lpstr>
      <vt:lpstr>Functions</vt:lpstr>
      <vt:lpstr>CONCLUSION </vt:lpstr>
      <vt:lpstr>PowerPoint 演示文稿</vt:lpstr>
      <vt:lpstr>THANK YOU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B202-41</dc:creator>
  <cp:lastModifiedBy>WPS_1728226659</cp:lastModifiedBy>
  <cp:revision>89</cp:revision>
  <dcterms:created xsi:type="dcterms:W3CDTF">2021-11-18T09:26:00Z</dcterms:created>
  <dcterms:modified xsi:type="dcterms:W3CDTF">2025-05-27T20:55:01Z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473A617177DB4938874EE0EA0FE910FA_13</vt:lpwstr>
  </property>
  <property fmtid="{D5CDD505-2E9C-101B-9397-08002B2CF9AE}" pid="3" name="KSOProductBuildVer">
    <vt:lpwstr>1033-12.2.0.21179</vt:lpwstr>
  </property>
</Properties>
</file>