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99" r:id="rId3"/>
    <p:sldId id="320" r:id="rId4"/>
    <p:sldId id="322" r:id="rId5"/>
    <p:sldId id="321" r:id="rId6"/>
    <p:sldId id="318" r:id="rId7"/>
    <p:sldId id="295"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16"/>
    <p:restoredTop sz="62462" autoAdjust="0"/>
  </p:normalViewPr>
  <p:slideViewPr>
    <p:cSldViewPr snapToGrid="0">
      <p:cViewPr>
        <p:scale>
          <a:sx n="50" d="100"/>
          <a:sy n="50" d="100"/>
        </p:scale>
        <p:origin x="-45" y="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B2084-90E7-5C4F-9D4B-F42B67113BC4}" type="datetimeFigureOut">
              <a:rPr lang="en-US" smtClean="0"/>
              <a:t>10/22/2023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E2AFA-7B97-D04E-AEC8-3C48162A2A4F}" type="slidenum">
              <a:rPr lang="en-US" smtClean="0"/>
              <a:t>‹#›</a:t>
            </a:fld>
            <a:endParaRPr lang="en-US" dirty="0"/>
          </a:p>
        </p:txBody>
      </p:sp>
    </p:spTree>
    <p:extLst>
      <p:ext uri="{BB962C8B-B14F-4D97-AF65-F5344CB8AC3E}">
        <p14:creationId xmlns:p14="http://schemas.microsoft.com/office/powerpoint/2010/main" val="348235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paper by </a:t>
            </a:r>
            <a:r>
              <a:rPr lang="nl-NL" dirty="0"/>
              <a:t>Herley and Van Oorschot (2017)</a:t>
            </a:r>
            <a:r>
              <a:rPr lang="en-US" dirty="0"/>
              <a:t>, the term "falsifiability" refers to a fundamental concept in the philosophy of science. Falsifiability implies that scientific hypotheses or claims should be constructed in such a way that they can be demonstrated as false through empirical evidence or observation. A hypothesis is considered falsifiable when there are conceivable observations or experiments that could refute it. Essentially, a falsifiable statement is one that is testable and refutable, which is a crucial characteristic of scientific claims (Popper, 1959).</a:t>
            </a:r>
          </a:p>
          <a:p>
            <a:endParaRPr lang="en-US" dirty="0"/>
          </a:p>
          <a:p>
            <a:r>
              <a:rPr lang="en-US" dirty="0"/>
              <a:t>Popper interestingly states “A theory which is not refutable by any conceivable event is non-scientific. Irrefutability is not a virtue of a theory (as people often think) but a vice.”</a:t>
            </a:r>
          </a:p>
          <a:p>
            <a:endParaRPr lang="en-US" dirty="0"/>
          </a:p>
          <a:p>
            <a:endParaRPr lang="en-US" dirty="0"/>
          </a:p>
          <a:p>
            <a:r>
              <a:rPr lang="en-US" dirty="0"/>
              <a:t>For instance, consider the hypothesis that "Firewalls are impervious to all cyberattacks." This statement lacks falsifiability because it is overly broad and cannot be proven false by any conceivable observation. In cybersecurity, it is well-established that no defense mechanism, including firewalls, is entirely invulnerable to attacks. A falsifiable version of this hypothesis would be something like "Firewalls with specific configurations can prevent 99% of known attack vectors." In this case, the claim can be tested, and if it fails to perform as stated, it can be considered falsified (Dhillon &amp; Backhouse, 2000).</a:t>
            </a:r>
          </a:p>
        </p:txBody>
      </p:sp>
      <p:sp>
        <p:nvSpPr>
          <p:cNvPr id="4" name="Slide Number Placeholder 3"/>
          <p:cNvSpPr>
            <a:spLocks noGrp="1"/>
          </p:cNvSpPr>
          <p:nvPr>
            <p:ph type="sldNum" sz="quarter" idx="5"/>
          </p:nvPr>
        </p:nvSpPr>
        <p:spPr/>
        <p:txBody>
          <a:bodyPr/>
          <a:lstStyle/>
          <a:p>
            <a:fld id="{AA8E2AFA-7B97-D04E-AEC8-3C48162A2A4F}" type="slidenum">
              <a:rPr lang="en-US" smtClean="0"/>
              <a:t>2</a:t>
            </a:fld>
            <a:endParaRPr lang="en-US" dirty="0"/>
          </a:p>
        </p:txBody>
      </p:sp>
    </p:spTree>
    <p:extLst>
      <p:ext uri="{BB962C8B-B14F-4D97-AF65-F5344CB8AC3E}">
        <p14:creationId xmlns:p14="http://schemas.microsoft.com/office/powerpoint/2010/main" val="248225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E2AFA-7B97-D04E-AEC8-3C48162A2A4F}" type="slidenum">
              <a:rPr lang="en-US" smtClean="0"/>
              <a:t>3</a:t>
            </a:fld>
            <a:endParaRPr lang="en-US" dirty="0"/>
          </a:p>
        </p:txBody>
      </p:sp>
    </p:spTree>
    <p:extLst>
      <p:ext uri="{BB962C8B-B14F-4D97-AF65-F5344CB8AC3E}">
        <p14:creationId xmlns:p14="http://schemas.microsoft.com/office/powerpoint/2010/main" val="54334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E2AFA-7B97-D04E-AEC8-3C48162A2A4F}" type="slidenum">
              <a:rPr lang="en-US" smtClean="0"/>
              <a:t>4</a:t>
            </a:fld>
            <a:endParaRPr lang="en-US" dirty="0"/>
          </a:p>
        </p:txBody>
      </p:sp>
    </p:spTree>
    <p:extLst>
      <p:ext uri="{BB962C8B-B14F-4D97-AF65-F5344CB8AC3E}">
        <p14:creationId xmlns:p14="http://schemas.microsoft.com/office/powerpoint/2010/main" val="82686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E2AFA-7B97-D04E-AEC8-3C48162A2A4F}" type="slidenum">
              <a:rPr lang="en-US" smtClean="0"/>
              <a:t>5</a:t>
            </a:fld>
            <a:endParaRPr lang="en-US" dirty="0"/>
          </a:p>
        </p:txBody>
      </p:sp>
    </p:spTree>
    <p:extLst>
      <p:ext uri="{BB962C8B-B14F-4D97-AF65-F5344CB8AC3E}">
        <p14:creationId xmlns:p14="http://schemas.microsoft.com/office/powerpoint/2010/main" val="1828170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 typeface="Arial" panose="020B0604020202020204" pitchFamily="34" charset="0"/>
              <a:buChar char="•"/>
            </a:pPr>
            <a:r>
              <a:rPr lang="en-US" dirty="0"/>
              <a:t>Cybersecurity exhibits characteristics of a science, including the use of scientific methods and empirical research.</a:t>
            </a:r>
          </a:p>
          <a:p>
            <a:pPr>
              <a:buFont typeface="Arial" panose="020B0604020202020204" pitchFamily="34" charset="0"/>
              <a:buChar char="•"/>
            </a:pPr>
            <a:r>
              <a:rPr lang="en-US" dirty="0"/>
              <a:t>It is an evolving field with potential for formalization and foundational knowledge.</a:t>
            </a:r>
          </a:p>
          <a:p>
            <a:pPr>
              <a:buFont typeface="Arial" panose="020B0604020202020204" pitchFamily="34" charset="0"/>
              <a:buChar char="•"/>
            </a:pPr>
            <a:r>
              <a:rPr lang="en-US" dirty="0"/>
              <a:t>While not a traditional science, it aligns with the definition of an applied science or a multidisciplinary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Cybersecurity can be considered a science, albeit an evolving one. The field employs scientific methodologies, engages in empirical research, and contributes to our understanding of security principles. However, it may not conform to the classical image of a natural science with universal laws, due to the complex, dynamic, and heterogeneous nature of cyber threats and systems. Cybersecurity aligns more with applied sciences or multidisciplinary fields, where the scientific method is applied to address practical and pressing problems. As with any scientific discipline, the path to further solidify its status as a science will rely on continued research, rigorous methodology, and the pursuit of evidence-based knowledge.</a:t>
            </a:r>
          </a:p>
        </p:txBody>
      </p:sp>
      <p:sp>
        <p:nvSpPr>
          <p:cNvPr id="4" name="Slide Number Placeholder 3"/>
          <p:cNvSpPr>
            <a:spLocks noGrp="1"/>
          </p:cNvSpPr>
          <p:nvPr>
            <p:ph type="sldNum" sz="quarter" idx="5"/>
          </p:nvPr>
        </p:nvSpPr>
        <p:spPr/>
        <p:txBody>
          <a:bodyPr/>
          <a:lstStyle/>
          <a:p>
            <a:fld id="{AA8E2AFA-7B97-D04E-AEC8-3C48162A2A4F}" type="slidenum">
              <a:rPr lang="en-US" smtClean="0"/>
              <a:t>6</a:t>
            </a:fld>
            <a:endParaRPr lang="en-US" dirty="0"/>
          </a:p>
        </p:txBody>
      </p:sp>
    </p:spTree>
    <p:extLst>
      <p:ext uri="{BB962C8B-B14F-4D97-AF65-F5344CB8AC3E}">
        <p14:creationId xmlns:p14="http://schemas.microsoft.com/office/powerpoint/2010/main" val="311482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list of references of all academic sources that have been used so far in this study</a:t>
            </a: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52458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dirty="0">
                <a:effectLst/>
                <a:latin typeface="Arial" panose="020B0604020202020204" pitchFamily="34" charset="0"/>
                <a:ea typeface="Times New Roman" panose="02020603050405020304" pitchFamily="18" charset="0"/>
              </a:rPr>
              <a:t>This concludes my proposal presentation. I thank you for listening and I would be happy to discuss this further.</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988F-57F7-3D5D-77C2-AE3DCE15298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5AACB33-2197-4A8D-E947-12EFD6879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077C4C-A2F9-EF0F-4B55-757F59CE1184}"/>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5" name="Footer Placeholder 4">
            <a:extLst>
              <a:ext uri="{FF2B5EF4-FFF2-40B4-BE49-F238E27FC236}">
                <a16:creationId xmlns:a16="http://schemas.microsoft.com/office/drawing/2014/main" id="{890675A4-5210-94D6-4F37-E95DA93A01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3D04EB-35E6-CE0B-D34E-C9C7D9337870}"/>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15048799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D972-35C5-FEBE-0F49-71F5777814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10AE45-B327-7B3E-6C6F-982057CBA3D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3F24EF-4234-9288-B36D-18B68F4ED186}"/>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5" name="Footer Placeholder 4">
            <a:extLst>
              <a:ext uri="{FF2B5EF4-FFF2-40B4-BE49-F238E27FC236}">
                <a16:creationId xmlns:a16="http://schemas.microsoft.com/office/drawing/2014/main" id="{BBD6E49C-BCCE-1CB2-8181-5981B7A28D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B83FA2-964B-F188-AE79-8942B2BB95E3}"/>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163928603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ABD03C-CA95-C4D1-93F7-A9183C565B0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233277-FF06-D2BD-7A14-D16439647A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F29877-BEF4-910D-0129-FFDB9EB2FFCC}"/>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5" name="Footer Placeholder 4">
            <a:extLst>
              <a:ext uri="{FF2B5EF4-FFF2-40B4-BE49-F238E27FC236}">
                <a16:creationId xmlns:a16="http://schemas.microsoft.com/office/drawing/2014/main" id="{CE158D58-C85D-2EDA-5ADD-A515D81CEE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1D34AB-66DB-0639-C952-9CE851AE722A}"/>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38340569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E4BD-3AA0-8E16-69DB-64DB712C47D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DA1AC1-3C12-D8AA-DA41-9AFC6279BC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338BA5-CD07-C23F-FD07-3FA19EDED427}"/>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5" name="Footer Placeholder 4">
            <a:extLst>
              <a:ext uri="{FF2B5EF4-FFF2-40B4-BE49-F238E27FC236}">
                <a16:creationId xmlns:a16="http://schemas.microsoft.com/office/drawing/2014/main" id="{E8B1B60E-1327-DE0E-942E-B82CC23088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E6D555-31B8-E9BF-BB97-58E63D421488}"/>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207438441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762F-E1F9-6667-C833-951252CE7E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792AD8-F7CF-A411-6838-B0FB94105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278E1A-21ED-B559-7D22-8D366AB018E2}"/>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5" name="Footer Placeholder 4">
            <a:extLst>
              <a:ext uri="{FF2B5EF4-FFF2-40B4-BE49-F238E27FC236}">
                <a16:creationId xmlns:a16="http://schemas.microsoft.com/office/drawing/2014/main" id="{AD720127-9876-C2AA-D924-55B2B11BC2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DD58EB-6F89-3615-6AEE-E46CD1D223F6}"/>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110126557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1147-264B-1404-B235-B47DF7DFAC9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4DC947-07A2-340C-CF99-C46BA64EE25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4D9AAA-8D5B-C3E6-A71D-3E5B63FBC56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AE3EAA4-7298-7DCE-E608-B73E5C1DDF6C}"/>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6" name="Footer Placeholder 5">
            <a:extLst>
              <a:ext uri="{FF2B5EF4-FFF2-40B4-BE49-F238E27FC236}">
                <a16:creationId xmlns:a16="http://schemas.microsoft.com/office/drawing/2014/main" id="{51ED8C3A-F571-2801-6098-C01110536A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AB905A-94EE-38B3-0098-F3CFE67386CB}"/>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425041023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3CF1-609F-39BB-0F49-7C776FBF6B2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0B169E-745C-88B6-62A5-5BDD1E84F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EB0C601-A9BE-4EF6-5125-BEEA5974869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36D142-430F-2AF2-7D7B-EB02FDA0C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FA991B-3A95-6925-708D-D9935B1E718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11B07FC-6046-5135-F482-CFCA449174B8}"/>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8" name="Footer Placeholder 7">
            <a:extLst>
              <a:ext uri="{FF2B5EF4-FFF2-40B4-BE49-F238E27FC236}">
                <a16:creationId xmlns:a16="http://schemas.microsoft.com/office/drawing/2014/main" id="{31D14DE2-1D4E-56D5-A60F-A8CC07C651F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188675D-36BE-8C11-D36E-755791A44EB2}"/>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173481209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3A53-F368-510A-6DE9-F7678E8F521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8C346BE-54D6-A8FF-5247-8BE132B93188}"/>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4" name="Footer Placeholder 3">
            <a:extLst>
              <a:ext uri="{FF2B5EF4-FFF2-40B4-BE49-F238E27FC236}">
                <a16:creationId xmlns:a16="http://schemas.microsoft.com/office/drawing/2014/main" id="{61FEF93D-6216-26C0-B301-30257CBB9B1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846A83A-DB4F-18CD-C0B3-C9AB193A4DF0}"/>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272632691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7BA38-A258-7930-C8C3-8D7C4F88ECFC}"/>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3" name="Footer Placeholder 2">
            <a:extLst>
              <a:ext uri="{FF2B5EF4-FFF2-40B4-BE49-F238E27FC236}">
                <a16:creationId xmlns:a16="http://schemas.microsoft.com/office/drawing/2014/main" id="{57B4EAC6-2ADF-193D-5FD2-DB4BF5C70A5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665AF27-70B7-497C-609D-D9FC888ADB4A}"/>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120092330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9821-1C1A-FE6E-657D-635563E055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D20232-E7A1-2210-1FFA-A306AC026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873FF93-4111-E082-5677-CE36F5177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1485FA-C8D7-553B-529F-C7E8ED1D2E90}"/>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6" name="Footer Placeholder 5">
            <a:extLst>
              <a:ext uri="{FF2B5EF4-FFF2-40B4-BE49-F238E27FC236}">
                <a16:creationId xmlns:a16="http://schemas.microsoft.com/office/drawing/2014/main" id="{19A86238-B554-96D6-412D-01602EE0F3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449DC7-9E7E-21F0-830C-25B2CB5F7E0F}"/>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80156883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6F48-8C0E-3123-15DB-4A2EA9CC1B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7A34CAA-B87C-26EE-9C62-D70158A49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F7B9252-8307-224B-53D9-75AA2F3D3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AD712D-E477-BE75-16BD-5137B0D8A7FE}"/>
              </a:ext>
            </a:extLst>
          </p:cNvPr>
          <p:cNvSpPr>
            <a:spLocks noGrp="1"/>
          </p:cNvSpPr>
          <p:nvPr>
            <p:ph type="dt" sz="half" idx="10"/>
          </p:nvPr>
        </p:nvSpPr>
        <p:spPr/>
        <p:txBody>
          <a:bodyPr/>
          <a:lstStyle/>
          <a:p>
            <a:fld id="{D182AACC-80DE-4544-BFCF-25EC66264386}" type="datetimeFigureOut">
              <a:rPr lang="en-US" smtClean="0"/>
              <a:t>10/22/2023</a:t>
            </a:fld>
            <a:endParaRPr lang="en-US" dirty="0"/>
          </a:p>
        </p:txBody>
      </p:sp>
      <p:sp>
        <p:nvSpPr>
          <p:cNvPr id="6" name="Footer Placeholder 5">
            <a:extLst>
              <a:ext uri="{FF2B5EF4-FFF2-40B4-BE49-F238E27FC236}">
                <a16:creationId xmlns:a16="http://schemas.microsoft.com/office/drawing/2014/main" id="{B775400A-F96D-6354-4316-CF04220A83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FDFAC9-C2C6-BBB1-04FF-62F5EEE55344}"/>
              </a:ext>
            </a:extLst>
          </p:cNvPr>
          <p:cNvSpPr>
            <a:spLocks noGrp="1"/>
          </p:cNvSpPr>
          <p:nvPr>
            <p:ph type="sldNum" sz="quarter" idx="12"/>
          </p:nvPr>
        </p:nvSpPr>
        <p:spPr/>
        <p:txBody>
          <a:bodyPr/>
          <a:lstStyle/>
          <a:p>
            <a:fld id="{2251D232-43BC-4242-B254-9730F08E537E}" type="slidenum">
              <a:rPr lang="en-US" smtClean="0"/>
              <a:t>‹#›</a:t>
            </a:fld>
            <a:endParaRPr lang="en-US" dirty="0"/>
          </a:p>
        </p:txBody>
      </p:sp>
    </p:spTree>
    <p:extLst>
      <p:ext uri="{BB962C8B-B14F-4D97-AF65-F5344CB8AC3E}">
        <p14:creationId xmlns:p14="http://schemas.microsoft.com/office/powerpoint/2010/main" val="13181437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4B2CAD-A3A9-FEDF-785E-04D863B802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C56AC6D-1703-C7E9-C832-05B8B116B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133DEA-5BFE-A45D-84D5-29A6476A9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2AACC-80DE-4544-BFCF-25EC66264386}" type="datetimeFigureOut">
              <a:rPr lang="en-US" smtClean="0"/>
              <a:t>10/22/2023</a:t>
            </a:fld>
            <a:endParaRPr lang="en-US" dirty="0"/>
          </a:p>
        </p:txBody>
      </p:sp>
      <p:sp>
        <p:nvSpPr>
          <p:cNvPr id="5" name="Footer Placeholder 4">
            <a:extLst>
              <a:ext uri="{FF2B5EF4-FFF2-40B4-BE49-F238E27FC236}">
                <a16:creationId xmlns:a16="http://schemas.microsoft.com/office/drawing/2014/main" id="{B5CBEDE6-7ECF-B2F5-2CEA-C88ABE725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906B48-E44F-D77D-5EF7-B9582D713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1D232-43BC-4242-B254-9730F08E537E}" type="slidenum">
              <a:rPr lang="en-US" smtClean="0"/>
              <a:t>‹#›</a:t>
            </a:fld>
            <a:endParaRPr lang="en-US" dirty="0"/>
          </a:p>
        </p:txBody>
      </p:sp>
    </p:spTree>
    <p:extLst>
      <p:ext uri="{BB962C8B-B14F-4D97-AF65-F5344CB8AC3E}">
        <p14:creationId xmlns:p14="http://schemas.microsoft.com/office/powerpoint/2010/main" val="3510894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a:effectLst>
            <a:glow rad="101600">
              <a:schemeClr val="bg1">
                <a:alpha val="60000"/>
              </a:schemeClr>
            </a:glow>
          </a:effectLst>
        </p:spPr>
        <p:txBody>
          <a:bodyPr>
            <a:noAutofit/>
          </a:bodyPr>
          <a:lstStyle/>
          <a:p>
            <a:r>
              <a:rPr lang="en-US" sz="4400" dirty="0">
                <a:solidFill>
                  <a:schemeClr val="bg1"/>
                </a:solidFill>
                <a:effectLst>
                  <a:glow rad="101600">
                    <a:schemeClr val="bg1">
                      <a:alpha val="60000"/>
                    </a:schemeClr>
                  </a:glow>
                </a:effectLst>
              </a:rPr>
              <a:t>Is Cybersecurity a Science?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5"/>
            <a:ext cx="10993546" cy="895243"/>
          </a:xfrm>
        </p:spPr>
        <p:txBody>
          <a:bodyPr>
            <a:normAutofit/>
          </a:bodyPr>
          <a:lstStyle/>
          <a:p>
            <a:r>
              <a:rPr lang="en-US" dirty="0">
                <a:solidFill>
                  <a:srgbClr val="7CEBFF"/>
                </a:solidFill>
              </a:rPr>
              <a:t>Presentation by: </a:t>
            </a:r>
          </a:p>
          <a:p>
            <a:r>
              <a:rPr lang="en-US" dirty="0" err="1">
                <a:solidFill>
                  <a:srgbClr val="7CEBFF"/>
                </a:solidFill>
              </a:rPr>
              <a:t>Ms</a:t>
            </a:r>
            <a:r>
              <a:rPr lang="en-US" dirty="0">
                <a:solidFill>
                  <a:srgbClr val="7CEBFF"/>
                </a:solidFill>
              </a:rPr>
              <a:t> </a:t>
            </a:r>
            <a:r>
              <a:rPr lang="en-US" dirty="0" err="1">
                <a:solidFill>
                  <a:srgbClr val="7CEBFF"/>
                </a:solidFill>
              </a:rPr>
              <a:t>Nomusa</a:t>
            </a:r>
            <a:r>
              <a:rPr lang="en-US" dirty="0">
                <a:solidFill>
                  <a:srgbClr val="7CEBFF"/>
                </a:solidFill>
              </a:rPr>
              <a:t> Majola</a:t>
            </a: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87E68-E23D-F654-FF01-76F699FEB5F5}"/>
              </a:ext>
            </a:extLst>
          </p:cNvPr>
          <p:cNvSpPr>
            <a:spLocks noGrp="1"/>
          </p:cNvSpPr>
          <p:nvPr>
            <p:ph type="title"/>
          </p:nvPr>
        </p:nvSpPr>
        <p:spPr>
          <a:xfrm>
            <a:off x="4578235" y="224253"/>
            <a:ext cx="6838317" cy="1783080"/>
          </a:xfrm>
        </p:spPr>
        <p:txBody>
          <a:bodyPr anchor="b">
            <a:normAutofit/>
          </a:bodyPr>
          <a:lstStyle/>
          <a:p>
            <a:r>
              <a:rPr lang="en-US" sz="4600" dirty="0"/>
              <a:t>Is Cybersecurity a Science?</a:t>
            </a:r>
          </a:p>
        </p:txBody>
      </p:sp>
      <p:pic>
        <p:nvPicPr>
          <p:cNvPr id="5" name="Picture 4" descr="Graph on document with pen">
            <a:extLst>
              <a:ext uri="{FF2B5EF4-FFF2-40B4-BE49-F238E27FC236}">
                <a16:creationId xmlns:a16="http://schemas.microsoft.com/office/drawing/2014/main" id="{0646BD7E-677C-E66C-19FD-F9C4AB2F24AB}"/>
              </a:ext>
            </a:extLst>
          </p:cNvPr>
          <p:cNvPicPr>
            <a:picLocks noChangeAspect="1"/>
          </p:cNvPicPr>
          <p:nvPr/>
        </p:nvPicPr>
        <p:blipFill rotWithShape="1">
          <a:blip r:embed="rId3"/>
          <a:srcRect l="34196" r="20473" b="-1"/>
          <a:stretch/>
        </p:blipFill>
        <p:spPr>
          <a:xfrm>
            <a:off x="1" y="10"/>
            <a:ext cx="394241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BFC22C-6D8D-DBA0-2082-A22700F95D4A}"/>
              </a:ext>
            </a:extLst>
          </p:cNvPr>
          <p:cNvSpPr>
            <a:spLocks noGrp="1"/>
          </p:cNvSpPr>
          <p:nvPr>
            <p:ph idx="1"/>
          </p:nvPr>
        </p:nvSpPr>
        <p:spPr>
          <a:xfrm>
            <a:off x="4347149" y="2706624"/>
            <a:ext cx="7659972" cy="4023360"/>
          </a:xfrm>
        </p:spPr>
        <p:txBody>
          <a:bodyPr>
            <a:normAutofit/>
          </a:bodyPr>
          <a:lstStyle/>
          <a:p>
            <a:pPr lvl="1">
              <a:buFont typeface="Courier New" panose="02070309020205020404" pitchFamily="49" charset="0"/>
              <a:buChar char="o"/>
            </a:pPr>
            <a:r>
              <a:rPr lang="en-US" dirty="0"/>
              <a:t>Falsifiability (Popper, 1959)</a:t>
            </a:r>
          </a:p>
          <a:p>
            <a:pPr lvl="2">
              <a:buFont typeface="Courier New" panose="02070309020205020404" pitchFamily="49" charset="0"/>
              <a:buChar char="o"/>
            </a:pPr>
            <a:r>
              <a:rPr lang="en-US" dirty="0"/>
              <a:t>Implies that scientific hypotheses of claims should be constructed in a way that they can be demonstrated to be false through experimentation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Example of Falsifiability in Cybersecurity</a:t>
            </a:r>
          </a:p>
          <a:p>
            <a:pPr lvl="2">
              <a:buFont typeface="Courier New" panose="02070309020205020404" pitchFamily="49" charset="0"/>
              <a:buChar char="o"/>
            </a:pPr>
            <a:r>
              <a:rPr lang="en-US" dirty="0"/>
              <a:t>“Firewalls are impervious to all cyber attacks” </a:t>
            </a:r>
            <a:r>
              <a:rPr lang="en-US" b="1" dirty="0"/>
              <a:t>VERSUS</a:t>
            </a:r>
          </a:p>
          <a:p>
            <a:pPr lvl="2">
              <a:buFont typeface="Courier New" panose="02070309020205020404" pitchFamily="49" charset="0"/>
              <a:buChar char="o"/>
            </a:pPr>
            <a:r>
              <a:rPr lang="en-US" dirty="0"/>
              <a:t> “Firewalls with specific configurations can prevent 99% of known attack vectors”</a:t>
            </a:r>
          </a:p>
          <a:p>
            <a:pPr lvl="2">
              <a:buFont typeface="Courier New" panose="02070309020205020404" pitchFamily="49" charset="0"/>
              <a:buChar char="o"/>
            </a:pPr>
            <a:r>
              <a:rPr lang="en-US" dirty="0"/>
              <a:t>The latter is falsifiable (Dhillon &amp; Backhouse, 2000)</a:t>
            </a:r>
          </a:p>
        </p:txBody>
      </p:sp>
    </p:spTree>
    <p:extLst>
      <p:ext uri="{BB962C8B-B14F-4D97-AF65-F5344CB8AC3E}">
        <p14:creationId xmlns:p14="http://schemas.microsoft.com/office/powerpoint/2010/main" val="308922163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7E68-E23D-F654-FF01-76F699FEB5F5}"/>
              </a:ext>
            </a:extLst>
          </p:cNvPr>
          <p:cNvSpPr>
            <a:spLocks noGrp="1"/>
          </p:cNvSpPr>
          <p:nvPr>
            <p:ph type="title"/>
          </p:nvPr>
        </p:nvSpPr>
        <p:spPr>
          <a:xfrm>
            <a:off x="4578235" y="224253"/>
            <a:ext cx="7214836" cy="1783080"/>
          </a:xfrm>
        </p:spPr>
        <p:txBody>
          <a:bodyPr anchor="b">
            <a:normAutofit/>
          </a:bodyPr>
          <a:lstStyle/>
          <a:p>
            <a:r>
              <a:rPr lang="en-US" sz="4600" dirty="0"/>
              <a:t>Arguments </a:t>
            </a:r>
            <a:r>
              <a:rPr lang="en-US" sz="4600" b="1" dirty="0"/>
              <a:t>For </a:t>
            </a:r>
            <a:r>
              <a:rPr lang="en-US" sz="4600" dirty="0"/>
              <a:t>Cybersecurity as a Science</a:t>
            </a:r>
          </a:p>
        </p:txBody>
      </p:sp>
      <p:pic>
        <p:nvPicPr>
          <p:cNvPr id="5" name="Picture 4" descr="Graph on document with pen">
            <a:extLst>
              <a:ext uri="{FF2B5EF4-FFF2-40B4-BE49-F238E27FC236}">
                <a16:creationId xmlns:a16="http://schemas.microsoft.com/office/drawing/2014/main" id="{0646BD7E-677C-E66C-19FD-F9C4AB2F24AB}"/>
              </a:ext>
            </a:extLst>
          </p:cNvPr>
          <p:cNvPicPr>
            <a:picLocks noChangeAspect="1"/>
          </p:cNvPicPr>
          <p:nvPr/>
        </p:nvPicPr>
        <p:blipFill rotWithShape="1">
          <a:blip r:embed="rId3"/>
          <a:srcRect l="34196" r="20473" b="-1"/>
          <a:stretch/>
        </p:blipFill>
        <p:spPr>
          <a:xfrm>
            <a:off x="1" y="10"/>
            <a:ext cx="394241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Content Placeholder 2">
            <a:extLst>
              <a:ext uri="{FF2B5EF4-FFF2-40B4-BE49-F238E27FC236}">
                <a16:creationId xmlns:a16="http://schemas.microsoft.com/office/drawing/2014/main" id="{B2BFC22C-6D8D-DBA0-2082-A22700F95D4A}"/>
              </a:ext>
            </a:extLst>
          </p:cNvPr>
          <p:cNvSpPr>
            <a:spLocks noGrp="1"/>
          </p:cNvSpPr>
          <p:nvPr>
            <p:ph idx="1"/>
          </p:nvPr>
        </p:nvSpPr>
        <p:spPr>
          <a:xfrm>
            <a:off x="4347149" y="2090057"/>
            <a:ext cx="7659972" cy="4639927"/>
          </a:xfrm>
        </p:spPr>
        <p:txBody>
          <a:bodyPr>
            <a:normAutofit fontScale="85000" lnSpcReduction="20000"/>
          </a:bodyPr>
          <a:lstStyle/>
          <a:p>
            <a:r>
              <a:rPr lang="en-US" sz="2400" b="1" dirty="0"/>
              <a:t>Rigorous Methodologies</a:t>
            </a:r>
          </a:p>
          <a:p>
            <a:pPr lvl="1"/>
            <a:r>
              <a:rPr lang="en-US" sz="2100" dirty="0"/>
              <a:t>Cybersecurity research employs scientific methods, including hypothesis testing, experimentation, and data analysis (Anderson, 2008).</a:t>
            </a:r>
            <a:endParaRPr lang="en-US" sz="2000" dirty="0"/>
          </a:p>
          <a:p>
            <a:endParaRPr lang="en-US" sz="2400" b="1" dirty="0"/>
          </a:p>
          <a:p>
            <a:r>
              <a:rPr lang="en-US" sz="2400" b="1" dirty="0"/>
              <a:t>Empirical Evidence</a:t>
            </a:r>
          </a:p>
          <a:p>
            <a:pPr lvl="1"/>
            <a:r>
              <a:rPr lang="en-US" sz="2100" dirty="0"/>
              <a:t>Researchers use data to evaluate security measures, and their findings contribute to a growing body of evidence-based knowledge (</a:t>
            </a:r>
            <a:r>
              <a:rPr lang="en-US" sz="2100" dirty="0" err="1"/>
              <a:t>Schneier</a:t>
            </a:r>
            <a:r>
              <a:rPr lang="en-US" sz="2100" dirty="0"/>
              <a:t>, 2015).</a:t>
            </a:r>
          </a:p>
          <a:p>
            <a:endParaRPr lang="en-US" sz="2400" b="1" dirty="0"/>
          </a:p>
          <a:p>
            <a:r>
              <a:rPr lang="en-US" sz="2400" b="1" dirty="0"/>
              <a:t>Evolution and Paradigms </a:t>
            </a:r>
          </a:p>
          <a:p>
            <a:pPr lvl="1"/>
            <a:r>
              <a:rPr lang="en-US" sz="2100" dirty="0"/>
              <a:t>Cybersecurity, like other sciences, experiences paradigm shifts, where established models are challenged and replaced with more accurate ones </a:t>
            </a:r>
          </a:p>
          <a:p>
            <a:endParaRPr lang="en-US" sz="2400" b="1" dirty="0"/>
          </a:p>
          <a:p>
            <a:r>
              <a:rPr lang="en-US" sz="2400" b="1" dirty="0"/>
              <a:t>Contributions to Knowledge</a:t>
            </a:r>
          </a:p>
          <a:p>
            <a:pPr lvl="1"/>
            <a:r>
              <a:rPr lang="en-US" sz="2100" dirty="0"/>
              <a:t>Cybersecurity research advances the understanding of security principles, informs best practices, and benefits society (Bishop, 2003).</a:t>
            </a:r>
          </a:p>
        </p:txBody>
      </p:sp>
    </p:spTree>
    <p:extLst>
      <p:ext uri="{BB962C8B-B14F-4D97-AF65-F5344CB8AC3E}">
        <p14:creationId xmlns:p14="http://schemas.microsoft.com/office/powerpoint/2010/main" val="58593268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7E68-E23D-F654-FF01-76F699FEB5F5}"/>
              </a:ext>
            </a:extLst>
          </p:cNvPr>
          <p:cNvSpPr>
            <a:spLocks noGrp="1"/>
          </p:cNvSpPr>
          <p:nvPr>
            <p:ph type="title"/>
          </p:nvPr>
        </p:nvSpPr>
        <p:spPr>
          <a:xfrm>
            <a:off x="4578235" y="224253"/>
            <a:ext cx="7214836" cy="1783080"/>
          </a:xfrm>
        </p:spPr>
        <p:txBody>
          <a:bodyPr anchor="b">
            <a:normAutofit/>
          </a:bodyPr>
          <a:lstStyle/>
          <a:p>
            <a:r>
              <a:rPr lang="en-US" sz="4600" dirty="0"/>
              <a:t>Arguments </a:t>
            </a:r>
            <a:r>
              <a:rPr lang="en-US" sz="4600" b="1" dirty="0"/>
              <a:t>For </a:t>
            </a:r>
            <a:r>
              <a:rPr lang="en-US" sz="4600" dirty="0"/>
              <a:t>Cybersecurity as a Science (Cont.)</a:t>
            </a:r>
          </a:p>
        </p:txBody>
      </p:sp>
      <p:pic>
        <p:nvPicPr>
          <p:cNvPr id="5" name="Picture 4" descr="Graph on document with pen">
            <a:extLst>
              <a:ext uri="{FF2B5EF4-FFF2-40B4-BE49-F238E27FC236}">
                <a16:creationId xmlns:a16="http://schemas.microsoft.com/office/drawing/2014/main" id="{0646BD7E-677C-E66C-19FD-F9C4AB2F24AB}"/>
              </a:ext>
            </a:extLst>
          </p:cNvPr>
          <p:cNvPicPr>
            <a:picLocks noChangeAspect="1"/>
          </p:cNvPicPr>
          <p:nvPr/>
        </p:nvPicPr>
        <p:blipFill rotWithShape="1">
          <a:blip r:embed="rId3"/>
          <a:srcRect l="34196" r="20473" b="-1"/>
          <a:stretch/>
        </p:blipFill>
        <p:spPr>
          <a:xfrm>
            <a:off x="1" y="10"/>
            <a:ext cx="394241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Content Placeholder 2">
            <a:extLst>
              <a:ext uri="{FF2B5EF4-FFF2-40B4-BE49-F238E27FC236}">
                <a16:creationId xmlns:a16="http://schemas.microsoft.com/office/drawing/2014/main" id="{B2BFC22C-6D8D-DBA0-2082-A22700F95D4A}"/>
              </a:ext>
            </a:extLst>
          </p:cNvPr>
          <p:cNvSpPr>
            <a:spLocks noGrp="1"/>
          </p:cNvSpPr>
          <p:nvPr>
            <p:ph idx="1"/>
          </p:nvPr>
        </p:nvSpPr>
        <p:spPr>
          <a:xfrm>
            <a:off x="4347149" y="2090057"/>
            <a:ext cx="7659972" cy="4639927"/>
          </a:xfrm>
        </p:spPr>
        <p:txBody>
          <a:bodyPr>
            <a:normAutofit/>
          </a:bodyPr>
          <a:lstStyle/>
          <a:p>
            <a:r>
              <a:rPr lang="en-US" sz="2400" b="1" dirty="0"/>
              <a:t>Academic Engagement</a:t>
            </a:r>
          </a:p>
          <a:p>
            <a:pPr lvl="1"/>
            <a:r>
              <a:rPr lang="en-US" sz="2100" dirty="0"/>
              <a:t>The field of cybersecurity includes educational programs and peer-reviewed journals, which are characteristic of scientific disciplines.</a:t>
            </a:r>
          </a:p>
          <a:p>
            <a:pPr lvl="1"/>
            <a:endParaRPr lang="en-US" sz="2400" b="1" dirty="0"/>
          </a:p>
          <a:p>
            <a:r>
              <a:rPr lang="en-US" sz="2400" b="1" dirty="0" err="1"/>
              <a:t>Formalisation</a:t>
            </a:r>
            <a:endParaRPr lang="en-US" sz="2400" b="1" dirty="0"/>
          </a:p>
          <a:p>
            <a:pPr lvl="1"/>
            <a:r>
              <a:rPr lang="en-US" sz="2100" dirty="0"/>
              <a:t>The use of mathematical models, cryptography, and formal verification techniques in cybersecurity research demonstrates scientific rigor (Davenport, J.H., 2021).</a:t>
            </a:r>
          </a:p>
        </p:txBody>
      </p:sp>
    </p:spTree>
    <p:extLst>
      <p:ext uri="{BB962C8B-B14F-4D97-AF65-F5344CB8AC3E}">
        <p14:creationId xmlns:p14="http://schemas.microsoft.com/office/powerpoint/2010/main" val="251131302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7E68-E23D-F654-FF01-76F699FEB5F5}"/>
              </a:ext>
            </a:extLst>
          </p:cNvPr>
          <p:cNvSpPr>
            <a:spLocks noGrp="1"/>
          </p:cNvSpPr>
          <p:nvPr>
            <p:ph type="title"/>
          </p:nvPr>
        </p:nvSpPr>
        <p:spPr>
          <a:xfrm>
            <a:off x="4578235" y="224253"/>
            <a:ext cx="7214836" cy="1783080"/>
          </a:xfrm>
        </p:spPr>
        <p:txBody>
          <a:bodyPr anchor="b">
            <a:normAutofit/>
          </a:bodyPr>
          <a:lstStyle/>
          <a:p>
            <a:r>
              <a:rPr lang="en-US" sz="4600" dirty="0"/>
              <a:t>Arguments </a:t>
            </a:r>
            <a:r>
              <a:rPr lang="en-US" sz="4600" b="1" dirty="0"/>
              <a:t>Against </a:t>
            </a:r>
            <a:r>
              <a:rPr lang="en-US" sz="4600" dirty="0"/>
              <a:t>Cybersecurity as a Science</a:t>
            </a:r>
          </a:p>
        </p:txBody>
      </p:sp>
      <p:pic>
        <p:nvPicPr>
          <p:cNvPr id="5" name="Picture 4" descr="Graph on document with pen">
            <a:extLst>
              <a:ext uri="{FF2B5EF4-FFF2-40B4-BE49-F238E27FC236}">
                <a16:creationId xmlns:a16="http://schemas.microsoft.com/office/drawing/2014/main" id="{0646BD7E-677C-E66C-19FD-F9C4AB2F24AB}"/>
              </a:ext>
            </a:extLst>
          </p:cNvPr>
          <p:cNvPicPr>
            <a:picLocks noChangeAspect="1"/>
          </p:cNvPicPr>
          <p:nvPr/>
        </p:nvPicPr>
        <p:blipFill rotWithShape="1">
          <a:blip r:embed="rId3"/>
          <a:srcRect l="34196" r="20473" b="-1"/>
          <a:stretch/>
        </p:blipFill>
        <p:spPr>
          <a:xfrm>
            <a:off x="1" y="10"/>
            <a:ext cx="394241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Content Placeholder 2">
            <a:extLst>
              <a:ext uri="{FF2B5EF4-FFF2-40B4-BE49-F238E27FC236}">
                <a16:creationId xmlns:a16="http://schemas.microsoft.com/office/drawing/2014/main" id="{B2BFC22C-6D8D-DBA0-2082-A22700F95D4A}"/>
              </a:ext>
            </a:extLst>
          </p:cNvPr>
          <p:cNvSpPr>
            <a:spLocks noGrp="1"/>
          </p:cNvSpPr>
          <p:nvPr>
            <p:ph idx="1"/>
          </p:nvPr>
        </p:nvSpPr>
        <p:spPr>
          <a:xfrm>
            <a:off x="4347149" y="2706624"/>
            <a:ext cx="7659972" cy="4023360"/>
          </a:xfrm>
        </p:spPr>
        <p:txBody>
          <a:bodyPr>
            <a:normAutofit fontScale="92500" lnSpcReduction="20000"/>
          </a:bodyPr>
          <a:lstStyle/>
          <a:p>
            <a:r>
              <a:rPr lang="en-US" sz="2400" b="1" dirty="0"/>
              <a:t>Lack of Universal Laws</a:t>
            </a:r>
          </a:p>
          <a:p>
            <a:pPr lvl="1"/>
            <a:r>
              <a:rPr lang="en-US" sz="2000" dirty="0"/>
              <a:t>Cybersecurity does not possess overarching laws like those found in the natural sciences, which can make it less akin to traditional scientific disciplines (Landwehr et al., 2023)</a:t>
            </a:r>
          </a:p>
          <a:p>
            <a:endParaRPr lang="en-US" sz="2400" dirty="0"/>
          </a:p>
          <a:p>
            <a:r>
              <a:rPr lang="en-US" sz="2400" b="1" dirty="0"/>
              <a:t>Heterogeneity and Complexity</a:t>
            </a:r>
          </a:p>
          <a:p>
            <a:pPr lvl="1"/>
            <a:r>
              <a:rPr lang="en-US" sz="2000" dirty="0"/>
              <a:t>The dynamic nature of threats, the diversity of systems, and the complex human factors make it challenging to apply a uniform scientific approach (Alotaibi et al., 2023)</a:t>
            </a:r>
          </a:p>
          <a:p>
            <a:endParaRPr lang="en-US" sz="2400" b="1" dirty="0"/>
          </a:p>
          <a:p>
            <a:r>
              <a:rPr lang="en-US" sz="2400" b="1" dirty="0"/>
              <a:t>Practicality VS Theory</a:t>
            </a:r>
          </a:p>
          <a:p>
            <a:pPr lvl="1"/>
            <a:r>
              <a:rPr lang="en-US" sz="2000" dirty="0"/>
              <a:t>The focus on practical solutions in cybersecurity may overshadow theoretical pursuits, which are more characteristic of scientific research (</a:t>
            </a:r>
            <a:r>
              <a:rPr lang="en-US" sz="2000" dirty="0" err="1"/>
              <a:t>Schneier</a:t>
            </a:r>
            <a:r>
              <a:rPr lang="en-US" sz="2000" dirty="0"/>
              <a:t>, 2015).</a:t>
            </a:r>
          </a:p>
          <a:p>
            <a:endParaRPr lang="en-US" sz="2400" b="1" dirty="0"/>
          </a:p>
        </p:txBody>
      </p:sp>
    </p:spTree>
    <p:extLst>
      <p:ext uri="{BB962C8B-B14F-4D97-AF65-F5344CB8AC3E}">
        <p14:creationId xmlns:p14="http://schemas.microsoft.com/office/powerpoint/2010/main" val="211976071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99EA6-7FDD-B15F-E719-530BAB9588D2}"/>
              </a:ext>
            </a:extLst>
          </p:cNvPr>
          <p:cNvSpPr>
            <a:spLocks noGrp="1"/>
          </p:cNvSpPr>
          <p:nvPr>
            <p:ph type="title"/>
          </p:nvPr>
        </p:nvSpPr>
        <p:spPr>
          <a:xfrm>
            <a:off x="0" y="586855"/>
            <a:ext cx="3668088" cy="3387497"/>
          </a:xfrm>
        </p:spPr>
        <p:txBody>
          <a:bodyPr anchor="b">
            <a:normAutofit/>
          </a:bodyPr>
          <a:lstStyle/>
          <a:p>
            <a:pPr algn="r"/>
            <a:r>
              <a:rPr lang="en-US" sz="4000" dirty="0">
                <a:solidFill>
                  <a:srgbClr val="FFFFFF"/>
                </a:solidFill>
              </a:rPr>
              <a:t> MY Conclusion </a:t>
            </a:r>
          </a:p>
        </p:txBody>
      </p:sp>
      <p:sp>
        <p:nvSpPr>
          <p:cNvPr id="3" name="Content Placeholder 2">
            <a:extLst>
              <a:ext uri="{FF2B5EF4-FFF2-40B4-BE49-F238E27FC236}">
                <a16:creationId xmlns:a16="http://schemas.microsoft.com/office/drawing/2014/main" id="{9F05E152-D62C-D713-6A00-551E877D7203}"/>
              </a:ext>
            </a:extLst>
          </p:cNvPr>
          <p:cNvSpPr>
            <a:spLocks noGrp="1"/>
          </p:cNvSpPr>
          <p:nvPr>
            <p:ph idx="1"/>
          </p:nvPr>
        </p:nvSpPr>
        <p:spPr>
          <a:xfrm>
            <a:off x="4810259" y="649480"/>
            <a:ext cx="7131370" cy="6099663"/>
          </a:xfrm>
        </p:spPr>
        <p:txBody>
          <a:bodyPr anchor="ctr">
            <a:normAutofit fontScale="92500" lnSpcReduction="10000"/>
          </a:bodyPr>
          <a:lstStyle/>
          <a:p>
            <a:pPr marL="342900" indent="-342900">
              <a:lnSpc>
                <a:spcPct val="90000"/>
              </a:lnSpc>
              <a:spcBef>
                <a:spcPts val="0"/>
              </a:spcBef>
              <a:spcAft>
                <a:spcPts val="800"/>
              </a:spcAft>
              <a:buFont typeface="Symbol" panose="05050102010706020507" pitchFamily="18" charset="2"/>
              <a:buChar char=""/>
              <a:tabLst>
                <a:tab pos="457200" algn="l"/>
              </a:tabLst>
            </a:pPr>
            <a:r>
              <a:rPr lang="en-US" sz="2400" dirty="0"/>
              <a:t>Cybersecurity encompasses scientific elements</a:t>
            </a:r>
          </a:p>
          <a:p>
            <a:pPr marL="342900" indent="-342900">
              <a:lnSpc>
                <a:spcPct val="90000"/>
              </a:lnSpc>
              <a:spcBef>
                <a:spcPts val="0"/>
              </a:spcBef>
              <a:spcAft>
                <a:spcPts val="800"/>
              </a:spcAft>
              <a:buFont typeface="Symbol" panose="05050102010706020507" pitchFamily="18" charset="2"/>
              <a:buChar char=""/>
              <a:tabLst>
                <a:tab pos="457200" algn="l"/>
              </a:tabLst>
            </a:pPr>
            <a:endParaRPr lang="en-US" sz="2400" dirty="0"/>
          </a:p>
          <a:p>
            <a:pPr marL="342900" indent="-342900">
              <a:lnSpc>
                <a:spcPct val="90000"/>
              </a:lnSpc>
              <a:spcBef>
                <a:spcPts val="0"/>
              </a:spcBef>
              <a:spcAft>
                <a:spcPts val="800"/>
              </a:spcAft>
              <a:buFont typeface="Symbol" panose="05050102010706020507" pitchFamily="18" charset="2"/>
              <a:buChar char=""/>
              <a:tabLst>
                <a:tab pos="457200" algn="l"/>
              </a:tabLst>
            </a:pPr>
            <a:r>
              <a:rPr lang="en-US" sz="2400" dirty="0"/>
              <a:t>It is an evolving field with potential for formalization and foundational knowledge</a:t>
            </a:r>
          </a:p>
          <a:p>
            <a:pPr marL="342900" indent="-342900">
              <a:lnSpc>
                <a:spcPct val="90000"/>
              </a:lnSpc>
              <a:spcBef>
                <a:spcPts val="0"/>
              </a:spcBef>
              <a:spcAft>
                <a:spcPts val="800"/>
              </a:spcAft>
              <a:buFont typeface="Symbol" panose="05050102010706020507" pitchFamily="18" charset="2"/>
              <a:buChar char=""/>
              <a:tabLst>
                <a:tab pos="457200" algn="l"/>
              </a:tabLst>
            </a:pPr>
            <a:endParaRPr lang="en-US" sz="2400" dirty="0"/>
          </a:p>
          <a:p>
            <a:pPr marL="342900" indent="-342900">
              <a:lnSpc>
                <a:spcPct val="90000"/>
              </a:lnSpc>
              <a:spcBef>
                <a:spcPts val="0"/>
              </a:spcBef>
              <a:spcAft>
                <a:spcPts val="800"/>
              </a:spcAft>
              <a:buFont typeface="Symbol" panose="05050102010706020507" pitchFamily="18" charset="2"/>
              <a:buChar char=""/>
              <a:tabLst>
                <a:tab pos="457200" algn="l"/>
              </a:tabLst>
            </a:pPr>
            <a:r>
              <a:rPr lang="en-US" sz="2400" dirty="0"/>
              <a:t>While not a “traditional science”, it generally aligns with definition of applied science</a:t>
            </a:r>
          </a:p>
          <a:p>
            <a:pPr marL="342900" indent="-342900">
              <a:lnSpc>
                <a:spcPct val="90000"/>
              </a:lnSpc>
              <a:spcBef>
                <a:spcPts val="0"/>
              </a:spcBef>
              <a:spcAft>
                <a:spcPts val="800"/>
              </a:spcAft>
              <a:buFont typeface="Symbol" panose="05050102010706020507" pitchFamily="18" charset="2"/>
              <a:buChar char=""/>
              <a:tabLst>
                <a:tab pos="457200" algn="l"/>
              </a:tabLst>
            </a:pPr>
            <a:endParaRPr lang="en-US" sz="2400" dirty="0"/>
          </a:p>
          <a:p>
            <a:pPr marL="342900" indent="-342900">
              <a:lnSpc>
                <a:spcPct val="90000"/>
              </a:lnSpc>
              <a:spcBef>
                <a:spcPts val="0"/>
              </a:spcBef>
              <a:spcAft>
                <a:spcPts val="800"/>
              </a:spcAft>
              <a:buFont typeface="Symbol" panose="05050102010706020507" pitchFamily="18" charset="2"/>
              <a:buChar char=""/>
              <a:tabLst>
                <a:tab pos="457200" algn="l"/>
              </a:tabLst>
            </a:pPr>
            <a:r>
              <a:rPr lang="en-US" sz="2400" dirty="0"/>
              <a:t>I believe it is a unique dynamic multidimensional field</a:t>
            </a:r>
          </a:p>
          <a:p>
            <a:pPr marL="342900" indent="-342900">
              <a:lnSpc>
                <a:spcPct val="90000"/>
              </a:lnSpc>
              <a:spcBef>
                <a:spcPts val="0"/>
              </a:spcBef>
              <a:spcAft>
                <a:spcPts val="800"/>
              </a:spcAft>
              <a:buFont typeface="Symbol" panose="05050102010706020507" pitchFamily="18" charset="2"/>
              <a:buChar char=""/>
              <a:tabLst>
                <a:tab pos="457200" algn="l"/>
              </a:tabLst>
            </a:pPr>
            <a:endParaRPr lang="en-US" sz="2400" dirty="0"/>
          </a:p>
          <a:p>
            <a:pPr marL="342900" indent="-342900">
              <a:lnSpc>
                <a:spcPct val="90000"/>
              </a:lnSpc>
              <a:spcBef>
                <a:spcPts val="0"/>
              </a:spcBef>
              <a:spcAft>
                <a:spcPts val="800"/>
              </a:spcAft>
              <a:buFont typeface="Symbol" panose="05050102010706020507" pitchFamily="18" charset="2"/>
              <a:buChar char=""/>
              <a:tabLst>
                <a:tab pos="457200" algn="l"/>
              </a:tabLst>
            </a:pPr>
            <a:r>
              <a:rPr lang="en-US" sz="2400" dirty="0"/>
              <a:t>Can be considered a Science</a:t>
            </a:r>
          </a:p>
          <a:p>
            <a:pPr marL="800100" lvl="1" indent="-342900">
              <a:spcBef>
                <a:spcPts val="0"/>
              </a:spcBef>
              <a:spcAft>
                <a:spcPts val="800"/>
              </a:spcAft>
              <a:buFont typeface="Symbol" panose="05050102010706020507" pitchFamily="18" charset="2"/>
              <a:buChar char=""/>
              <a:tabLst>
                <a:tab pos="457200" algn="l"/>
              </a:tabLst>
            </a:pPr>
            <a:r>
              <a:rPr lang="en-US" sz="2200" dirty="0"/>
              <a:t>An evolving Science</a:t>
            </a:r>
          </a:p>
          <a:p>
            <a:pPr marL="800100" lvl="1" indent="-342900">
              <a:spcBef>
                <a:spcPts val="0"/>
              </a:spcBef>
              <a:spcAft>
                <a:spcPts val="800"/>
              </a:spcAft>
              <a:buFont typeface="Symbol" panose="05050102010706020507" pitchFamily="18" charset="2"/>
              <a:buChar char=""/>
              <a:tabLst>
                <a:tab pos="457200" algn="l"/>
              </a:tabLst>
            </a:pPr>
            <a:r>
              <a:rPr lang="en-US" sz="2200" dirty="0"/>
              <a:t>Employs Scientific methodologies, engages in empirical research</a:t>
            </a:r>
          </a:p>
          <a:p>
            <a:pPr marL="800100" lvl="1" indent="-342900">
              <a:spcBef>
                <a:spcPts val="0"/>
              </a:spcBef>
              <a:spcAft>
                <a:spcPts val="800"/>
              </a:spcAft>
              <a:buFont typeface="Symbol" panose="05050102010706020507" pitchFamily="18" charset="2"/>
              <a:buChar char=""/>
              <a:tabLst>
                <a:tab pos="457200" algn="l"/>
              </a:tabLst>
            </a:pPr>
            <a:r>
              <a:rPr lang="en-US" sz="2200" dirty="0"/>
              <a:t>May not conform to classical image of natural science due to complex, dynamic and heterogeneous nature of cyber threats</a:t>
            </a:r>
          </a:p>
          <a:p>
            <a:pPr marL="800100" lvl="1" indent="-342900">
              <a:spcBef>
                <a:spcPts val="0"/>
              </a:spcBef>
              <a:spcAft>
                <a:spcPts val="800"/>
              </a:spcAft>
              <a:buFont typeface="Symbol" panose="05050102010706020507" pitchFamily="18" charset="2"/>
              <a:buChar char=""/>
              <a:tabLst>
                <a:tab pos="457200" algn="l"/>
              </a:tabLst>
            </a:pPr>
            <a:r>
              <a:rPr lang="en-US" sz="2200" dirty="0"/>
              <a:t>Aligns more to applied science</a:t>
            </a:r>
          </a:p>
          <a:p>
            <a:pPr marL="0" indent="0">
              <a:buNone/>
            </a:pPr>
            <a:endParaRPr lang="en-US" sz="1700" dirty="0"/>
          </a:p>
        </p:txBody>
      </p:sp>
    </p:spTree>
    <p:extLst>
      <p:ext uri="{BB962C8B-B14F-4D97-AF65-F5344CB8AC3E}">
        <p14:creationId xmlns:p14="http://schemas.microsoft.com/office/powerpoint/2010/main" val="245619722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00A9-7016-8F56-363E-7AA59BEE90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4508A62-1534-C636-63F4-8AC6E30370CE}"/>
              </a:ext>
            </a:extLst>
          </p:cNvPr>
          <p:cNvSpPr>
            <a:spLocks noGrp="1"/>
          </p:cNvSpPr>
          <p:nvPr>
            <p:ph idx="1"/>
          </p:nvPr>
        </p:nvSpPr>
        <p:spPr>
          <a:xfrm>
            <a:off x="581192" y="1360714"/>
            <a:ext cx="11458408" cy="5497286"/>
          </a:xfrm>
        </p:spPr>
        <p:txBody>
          <a:bodyPr>
            <a:normAutofit fontScale="92500" lnSpcReduction="20000"/>
          </a:bodyPr>
          <a:lstStyle/>
          <a:p>
            <a:r>
              <a:rPr lang="en-US" sz="1600" dirty="0"/>
              <a:t>Alotaibi, F.M., Al-</a:t>
            </a:r>
            <a:r>
              <a:rPr lang="en-US" sz="1600" dirty="0" err="1"/>
              <a:t>Dhaqm</a:t>
            </a:r>
            <a:r>
              <a:rPr lang="en-US" sz="1600" dirty="0"/>
              <a:t>, A., </a:t>
            </a:r>
            <a:r>
              <a:rPr lang="en-US" sz="1600" dirty="0" err="1"/>
              <a:t>Yafooz</a:t>
            </a:r>
            <a:r>
              <a:rPr lang="en-US" sz="1600" dirty="0"/>
              <a:t>, W.M. and Al-</a:t>
            </a:r>
            <a:r>
              <a:rPr lang="en-US" sz="1600" dirty="0" err="1"/>
              <a:t>Otaibi</a:t>
            </a:r>
            <a:r>
              <a:rPr lang="en-US" sz="1600" dirty="0"/>
              <a:t>, Y.D., 2023. A Novel Administration Model for Managing and </a:t>
            </a:r>
            <a:r>
              <a:rPr lang="en-US" sz="1600" dirty="0" err="1"/>
              <a:t>Organising</a:t>
            </a:r>
            <a:r>
              <a:rPr lang="en-US" sz="1600" dirty="0"/>
              <a:t> the Heterogeneous Information Security Policy Field. Applied Sciences, 13(17), p.9703.</a:t>
            </a:r>
          </a:p>
          <a:p>
            <a:endParaRPr lang="en-US" sz="1600" dirty="0"/>
          </a:p>
          <a:p>
            <a:r>
              <a:rPr lang="en-US" sz="1600" dirty="0"/>
              <a:t>Anderson, R., 2020. Security engineering: a guide to building dependable distributed systems. John Wiley &amp; Sons.</a:t>
            </a:r>
          </a:p>
          <a:p>
            <a:endParaRPr lang="en-US" sz="1600" dirty="0"/>
          </a:p>
          <a:p>
            <a:r>
              <a:rPr lang="en-US" sz="1600" dirty="0"/>
              <a:t>Bishop, M., 2003. What is computer security?. IEEE Security &amp; Privacy, 1(1), pp.67-69.</a:t>
            </a:r>
          </a:p>
          <a:p>
            <a:endParaRPr lang="en-US" sz="1600" dirty="0"/>
          </a:p>
          <a:p>
            <a:r>
              <a:rPr lang="en-US" sz="1600" dirty="0"/>
              <a:t>Davenport, J.H. and Crick, T., 2021. Cybersecurity education and formal methods. In Formal Methods–Fun for Everybody: First International Workshop, </a:t>
            </a:r>
            <a:r>
              <a:rPr lang="en-US" sz="1600" dirty="0" err="1"/>
              <a:t>FMFun</a:t>
            </a:r>
            <a:r>
              <a:rPr lang="en-US" sz="1600" dirty="0"/>
              <a:t> 2019, Bergen, Norway, December 2–3, 2019, Revised Selected Papers 1 (pp. 159-172). Springer International Publishing.</a:t>
            </a:r>
          </a:p>
          <a:p>
            <a:endParaRPr lang="en-US" sz="1600" dirty="0"/>
          </a:p>
          <a:p>
            <a:r>
              <a:rPr lang="en-US" sz="1600" dirty="0"/>
              <a:t>Dhillon, G. and Backhouse, J., 2000. Technical opinion: Information system security management in the new millennium. Communications of the ACM, 43(7), pp.125-128.</a:t>
            </a:r>
          </a:p>
          <a:p>
            <a:endParaRPr lang="en-US" sz="1600" dirty="0"/>
          </a:p>
          <a:p>
            <a:r>
              <a:rPr lang="en-US" sz="1600" dirty="0"/>
              <a:t>Landwehr, C., Reiter, M.K., Williams, L., </a:t>
            </a:r>
            <a:r>
              <a:rPr lang="en-US" sz="1600" dirty="0" err="1"/>
              <a:t>Tsudik</a:t>
            </a:r>
            <a:r>
              <a:rPr lang="en-US" sz="1600" dirty="0"/>
              <a:t>, G., Jaeger, T., Kohno, T. and Kapadia, A., 2023. Looking Backwards (and Forwards): NSF Secure and Trustworthy Computing 20-Year Retrospective Panel Transcription. IEEE Security &amp; Privacy, 21(2), pp.32-42.</a:t>
            </a:r>
          </a:p>
          <a:p>
            <a:endParaRPr lang="en-US" sz="1600" dirty="0"/>
          </a:p>
          <a:p>
            <a:r>
              <a:rPr lang="en-US" sz="1600" dirty="0"/>
              <a:t>Popper, K., Conjectures and refutations: The growth of scientific </a:t>
            </a:r>
            <a:r>
              <a:rPr lang="en-US" sz="1600" dirty="0" err="1"/>
              <a:t>knowl</a:t>
            </a:r>
            <a:r>
              <a:rPr lang="en-US" sz="1600" dirty="0"/>
              <a:t>-</a:t>
            </a:r>
          </a:p>
          <a:p>
            <a:r>
              <a:rPr lang="en-US" sz="1600" dirty="0"/>
              <a:t>edge. Routledge, 1959.</a:t>
            </a:r>
          </a:p>
          <a:p>
            <a:endParaRPr lang="en-US" sz="1600" dirty="0"/>
          </a:p>
          <a:p>
            <a:r>
              <a:rPr lang="en-US" sz="1600" dirty="0" err="1"/>
              <a:t>Schneier</a:t>
            </a:r>
            <a:r>
              <a:rPr lang="en-US" sz="1600" dirty="0"/>
              <a:t>, B., 2015. Data and Goliath: The hidden battles to collect your data and control your world. WW Norton &amp; Company.</a:t>
            </a:r>
          </a:p>
        </p:txBody>
      </p:sp>
    </p:spTree>
    <p:extLst>
      <p:ext uri="{BB962C8B-B14F-4D97-AF65-F5344CB8AC3E}">
        <p14:creationId xmlns:p14="http://schemas.microsoft.com/office/powerpoint/2010/main" val="339379334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fontScale="90000"/>
          </a:bodyPr>
          <a:lstStyle/>
          <a:p>
            <a:r>
              <a:rPr lang="en-US" dirty="0">
                <a:solidFill>
                  <a:srgbClr val="FFFFFF"/>
                </a:solidFill>
                <a:latin typeface="Rage Italic" panose="03070502040507070304" pitchFamily="66" charset="0"/>
                <a:cs typeface="Dreaming Outloud Pro" panose="020F0502020204030204" pitchFamily="66" charset="0"/>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042146" y="3505095"/>
            <a:ext cx="3703320" cy="2629006"/>
          </a:xfrm>
        </p:spPr>
        <p:txBody>
          <a:bodyPr>
            <a:normAutofit/>
          </a:bodyPr>
          <a:lstStyle/>
          <a:p>
            <a:r>
              <a:rPr lang="en-US" dirty="0" err="1">
                <a:solidFill>
                  <a:schemeClr val="accent1">
                    <a:lumMod val="50000"/>
                  </a:schemeClr>
                </a:solidFill>
              </a:rPr>
              <a:t>Nomusa</a:t>
            </a:r>
            <a:r>
              <a:rPr lang="en-US" dirty="0">
                <a:solidFill>
                  <a:schemeClr val="accent1">
                    <a:lumMod val="50000"/>
                  </a:schemeClr>
                </a:solidFill>
              </a:rPr>
              <a:t> Majola &lt;mbali@setlacorp.co.za&gt;</a:t>
            </a: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3036</TotalTime>
  <Words>1196</Words>
  <Application>Microsoft Office PowerPoint</Application>
  <PresentationFormat>Widescreen</PresentationFormat>
  <Paragraphs>93</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Courier New</vt:lpstr>
      <vt:lpstr>Rage Italic</vt:lpstr>
      <vt:lpstr>Symbol</vt:lpstr>
      <vt:lpstr>Times New Roman</vt:lpstr>
      <vt:lpstr>Office Theme</vt:lpstr>
      <vt:lpstr>Is Cybersecurity a Science?</vt:lpstr>
      <vt:lpstr>Is Cybersecurity a Science?</vt:lpstr>
      <vt:lpstr>Arguments For Cybersecurity as a Science</vt:lpstr>
      <vt:lpstr>Arguments For Cybersecurity as a Science (Cont.)</vt:lpstr>
      <vt:lpstr>Arguments Against Cybersecurity as a Science</vt:lpstr>
      <vt:lpstr> MY Conclusion </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Mbali Xulu</dc:creator>
  <cp:keywords/>
  <dc:description/>
  <cp:lastModifiedBy>Mehrdad</cp:lastModifiedBy>
  <cp:revision>11</cp:revision>
  <dcterms:created xsi:type="dcterms:W3CDTF">2023-08-19T16:17:24Z</dcterms:created>
  <dcterms:modified xsi:type="dcterms:W3CDTF">2023-10-22T15:35:42Z</dcterms:modified>
  <cp:category/>
</cp:coreProperties>
</file>