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87" r:id="rId6"/>
    <p:sldId id="286" r:id="rId7"/>
    <p:sldId id="260" r:id="rId8"/>
    <p:sldId id="290" r:id="rId9"/>
    <p:sldId id="261" r:id="rId10"/>
    <p:sldId id="291" r:id="rId11"/>
    <p:sldId id="262" r:id="rId12"/>
    <p:sldId id="292" r:id="rId13"/>
    <p:sldId id="263" r:id="rId14"/>
    <p:sldId id="293" r:id="rId15"/>
    <p:sldId id="295" r:id="rId16"/>
    <p:sldId id="296" r:id="rId17"/>
    <p:sldId id="297" r:id="rId18"/>
    <p:sldId id="294" r:id="rId19"/>
    <p:sldId id="264"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Raleway"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B427FE-C84F-4FF4-904D-18B3CE774D1E}">
  <a:tblStyle styleId="{A0B427FE-C84F-4FF4-904D-18B3CE774D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85170" autoAdjust="0"/>
  </p:normalViewPr>
  <p:slideViewPr>
    <p:cSldViewPr snapToGrid="0">
      <p:cViewPr varScale="1">
        <p:scale>
          <a:sx n="144" d="100"/>
          <a:sy n="144" d="100"/>
        </p:scale>
        <p:origin x="82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200">
                <a:solidFill>
                  <a:srgbClr val="373A3C"/>
                </a:solidFill>
                <a:highlight>
                  <a:srgbClr val="FFFFFF"/>
                </a:highlight>
              </a:rPr>
              <a:t>It is our belief that the future of the internet is based on peer-to-peer overlay-based networking (BitTorrent, TOR, Freenet, KAD).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3280edf09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3280edf0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47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13280edf09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13280edf09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3280edf09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3280edf0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645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13280edf0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13280edf0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3280edf09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3280edf0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54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3280edf09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3280edf0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ZA" b="1" u="sng" dirty="0"/>
          </a:p>
          <a:p>
            <a:pPr algn="l">
              <a:buFont typeface="+mj-lt"/>
              <a:buAutoNum type="arabicPeriod"/>
            </a:pPr>
            <a:r>
              <a:rPr lang="en-US" b="0" i="0" dirty="0">
                <a:solidFill>
                  <a:srgbClr val="374151"/>
                </a:solidFill>
                <a:effectLst/>
                <a:latin typeface="Söhne"/>
              </a:rPr>
              <a:t>Requires significant changes to existing network infrastructure and applications: Implementing CCN requires significant changes to the way networks are designed and applications are developed. This can be a major challenge for organizations that have already invested heavily in traditional networking technologies.</a:t>
            </a:r>
          </a:p>
          <a:p>
            <a:pPr algn="l">
              <a:buFont typeface="+mj-lt"/>
              <a:buAutoNum type="arabicPeriod"/>
            </a:pPr>
            <a:r>
              <a:rPr lang="en-US" b="0" i="0" dirty="0">
                <a:solidFill>
                  <a:srgbClr val="374151"/>
                </a:solidFill>
                <a:effectLst/>
                <a:latin typeface="Söhne"/>
              </a:rPr>
              <a:t>Limited support for real-time applications: CCN is optimized for data-intensive applications, but it may not be suitable for real-time applications such as voice and video communication that require low-latency and high reliability.</a:t>
            </a:r>
          </a:p>
          <a:p>
            <a:pPr algn="l">
              <a:buFont typeface="+mj-lt"/>
              <a:buAutoNum type="arabicPeriod"/>
            </a:pPr>
            <a:r>
              <a:rPr lang="en-US" b="0" i="0" dirty="0">
                <a:solidFill>
                  <a:srgbClr val="374151"/>
                </a:solidFill>
                <a:effectLst/>
                <a:latin typeface="Söhne"/>
              </a:rPr>
              <a:t>Security and privacy concerns: CCN's distributed caching model can make it difficult to control access to sensitive data, which can lead to privacy and security concerns. Additionally, the encryption mechanisms used in CCN may not be sufficient to protect against advanced cyber threats.</a:t>
            </a:r>
          </a:p>
          <a:p>
            <a:pPr algn="l">
              <a:buFont typeface="+mj-lt"/>
              <a:buAutoNum type="arabicPeriod"/>
            </a:pPr>
            <a:r>
              <a:rPr lang="en-US" b="0" i="0" dirty="0">
                <a:solidFill>
                  <a:srgbClr val="374151"/>
                </a:solidFill>
                <a:effectLst/>
                <a:latin typeface="Söhne"/>
              </a:rPr>
              <a:t>Scalability challenges: CCN's caching model may not be suitable for large-scale deployments with many content providers and consumers. This can lead to scalability challenges and performance issues.</a:t>
            </a:r>
          </a:p>
        </p:txBody>
      </p:sp>
    </p:spTree>
    <p:extLst>
      <p:ext uri="{BB962C8B-B14F-4D97-AF65-F5344CB8AC3E}">
        <p14:creationId xmlns:p14="http://schemas.microsoft.com/office/powerpoint/2010/main" val="3887942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3280edf09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3280edf0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ZA" b="1" u="sng" dirty="0"/>
          </a:p>
          <a:p>
            <a:pPr algn="l">
              <a:buFont typeface="+mj-lt"/>
              <a:buAutoNum type="arabicPeriod"/>
            </a:pPr>
            <a:r>
              <a:rPr lang="en-US" b="0" i="0" dirty="0">
                <a:solidFill>
                  <a:srgbClr val="374151"/>
                </a:solidFill>
                <a:effectLst/>
                <a:latin typeface="Söhne"/>
              </a:rPr>
              <a:t>Still in Research Phase - </a:t>
            </a:r>
            <a:r>
              <a:rPr lang="en-US" b="0" i="0" dirty="0" err="1">
                <a:solidFill>
                  <a:srgbClr val="374151"/>
                </a:solidFill>
                <a:effectLst/>
                <a:latin typeface="Söhne"/>
              </a:rPr>
              <a:t>MobilityFirst</a:t>
            </a:r>
            <a:r>
              <a:rPr lang="en-US" b="0" i="0" dirty="0">
                <a:solidFill>
                  <a:srgbClr val="374151"/>
                </a:solidFill>
                <a:effectLst/>
                <a:latin typeface="Söhne"/>
              </a:rPr>
              <a:t> Architecture is a relatively new proposal for the next generation of mobile networks and is still in the research phase. Its implementation and practical use have yet to be fully explored and tested.</a:t>
            </a:r>
          </a:p>
          <a:p>
            <a:pPr algn="l">
              <a:buFont typeface="+mj-lt"/>
              <a:buAutoNum type="arabicPeriod"/>
            </a:pPr>
            <a:r>
              <a:rPr lang="en-US" b="0" i="0" dirty="0">
                <a:solidFill>
                  <a:srgbClr val="374151"/>
                </a:solidFill>
                <a:effectLst/>
                <a:latin typeface="Söhne"/>
              </a:rPr>
              <a:t>High Implementation Cost - The implementation of </a:t>
            </a:r>
            <a:r>
              <a:rPr lang="en-US" b="0" i="0" dirty="0" err="1">
                <a:solidFill>
                  <a:srgbClr val="374151"/>
                </a:solidFill>
                <a:effectLst/>
                <a:latin typeface="Söhne"/>
              </a:rPr>
              <a:t>MobilityFirst</a:t>
            </a:r>
            <a:r>
              <a:rPr lang="en-US" b="0" i="0" dirty="0">
                <a:solidFill>
                  <a:srgbClr val="374151"/>
                </a:solidFill>
                <a:effectLst/>
                <a:latin typeface="Söhne"/>
              </a:rPr>
              <a:t> Architecture requires significant infrastructure upgrades and changes to existing network technologies. This may result in a high implementation cost, making it less feasible for some organizations.</a:t>
            </a:r>
          </a:p>
          <a:p>
            <a:pPr algn="l">
              <a:buFont typeface="+mj-lt"/>
              <a:buAutoNum type="arabicPeriod"/>
            </a:pPr>
            <a:r>
              <a:rPr lang="en-US" b="0" i="0" dirty="0">
                <a:solidFill>
                  <a:srgbClr val="374151"/>
                </a:solidFill>
                <a:effectLst/>
                <a:latin typeface="Söhne"/>
              </a:rPr>
              <a:t>Limited Compatibility with Existing Networks - </a:t>
            </a:r>
            <a:r>
              <a:rPr lang="en-US" b="0" i="0" dirty="0" err="1">
                <a:solidFill>
                  <a:srgbClr val="374151"/>
                </a:solidFill>
                <a:effectLst/>
                <a:latin typeface="Söhne"/>
              </a:rPr>
              <a:t>MobilityFirst</a:t>
            </a:r>
            <a:r>
              <a:rPr lang="en-US" b="0" i="0" dirty="0">
                <a:solidFill>
                  <a:srgbClr val="374151"/>
                </a:solidFill>
                <a:effectLst/>
                <a:latin typeface="Söhne"/>
              </a:rPr>
              <a:t> Architecture may not be fully compatible with existing networks, which could result in the need for significant changes to the network infrastructure and applications. This may lead to a slow adoption rate.</a:t>
            </a:r>
          </a:p>
          <a:p>
            <a:pPr algn="l">
              <a:buFont typeface="+mj-lt"/>
              <a:buAutoNum type="arabicPeriod"/>
            </a:pPr>
            <a:r>
              <a:rPr lang="en-US" b="0" i="0" dirty="0">
                <a:solidFill>
                  <a:srgbClr val="374151"/>
                </a:solidFill>
                <a:effectLst/>
                <a:latin typeface="Söhne"/>
              </a:rPr>
              <a:t>Complexity - </a:t>
            </a:r>
            <a:r>
              <a:rPr lang="en-US" b="0" i="0" dirty="0" err="1">
                <a:solidFill>
                  <a:srgbClr val="374151"/>
                </a:solidFill>
                <a:effectLst/>
                <a:latin typeface="Söhne"/>
              </a:rPr>
              <a:t>MobilityFirst</a:t>
            </a:r>
            <a:r>
              <a:rPr lang="en-US" b="0" i="0" dirty="0">
                <a:solidFill>
                  <a:srgbClr val="374151"/>
                </a:solidFill>
                <a:effectLst/>
                <a:latin typeface="Söhne"/>
              </a:rPr>
              <a:t> Architecture is a complex system that may require specialized skills and knowledge to design, implement, and maintain. This could limit the number of organizations that can effectively use it.</a:t>
            </a:r>
          </a:p>
          <a:p>
            <a:pPr algn="l">
              <a:buFont typeface="+mj-lt"/>
              <a:buAutoNum type="arabicPeriod"/>
            </a:pPr>
            <a:r>
              <a:rPr lang="en-US" b="0" i="0" dirty="0">
                <a:solidFill>
                  <a:srgbClr val="374151"/>
                </a:solidFill>
                <a:effectLst/>
                <a:latin typeface="Söhne"/>
              </a:rPr>
              <a:t>Not Suitable for All Use Cases - </a:t>
            </a:r>
            <a:r>
              <a:rPr lang="en-US" b="0" i="0" dirty="0" err="1">
                <a:solidFill>
                  <a:srgbClr val="374151"/>
                </a:solidFill>
                <a:effectLst/>
                <a:latin typeface="Söhne"/>
              </a:rPr>
              <a:t>MobilityFirst</a:t>
            </a:r>
            <a:r>
              <a:rPr lang="en-US" b="0" i="0" dirty="0">
                <a:solidFill>
                  <a:srgbClr val="374151"/>
                </a:solidFill>
                <a:effectLst/>
                <a:latin typeface="Söhne"/>
              </a:rPr>
              <a:t> Architecture may not be suitable for all use cases. While it aims to support seamless mobility and efficient use of network resources, other networking technologies may be better suited for specific applications.</a:t>
            </a:r>
          </a:p>
        </p:txBody>
      </p:sp>
    </p:spTree>
    <p:extLst>
      <p:ext uri="{BB962C8B-B14F-4D97-AF65-F5344CB8AC3E}">
        <p14:creationId xmlns:p14="http://schemas.microsoft.com/office/powerpoint/2010/main" val="964631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3280edf09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3280edf0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ZA" b="1" u="sng" dirty="0"/>
          </a:p>
          <a:p>
            <a:pPr algn="l">
              <a:buFont typeface="Arial" panose="020B0604020202020204" pitchFamily="34" charset="0"/>
              <a:buChar char="•"/>
            </a:pPr>
            <a:r>
              <a:rPr lang="en-US" b="0" i="0" dirty="0">
                <a:solidFill>
                  <a:srgbClr val="374151"/>
                </a:solidFill>
                <a:effectLst/>
                <a:latin typeface="Söhne"/>
              </a:rPr>
              <a:t>Compatibility issues with older devices and systems may slow down adoption</a:t>
            </a:r>
          </a:p>
          <a:p>
            <a:pPr algn="l">
              <a:buFont typeface="Arial" panose="020B0604020202020204" pitchFamily="34" charset="0"/>
              <a:buChar char="•"/>
            </a:pPr>
            <a:r>
              <a:rPr lang="en-US" b="0" i="0" dirty="0">
                <a:solidFill>
                  <a:srgbClr val="374151"/>
                </a:solidFill>
                <a:effectLst/>
                <a:latin typeface="Söhne"/>
              </a:rPr>
              <a:t>IPv6 requires significant infrastructure upgrades, which can be costly and time-consuming</a:t>
            </a:r>
          </a:p>
          <a:p>
            <a:pPr algn="l">
              <a:buFont typeface="Arial" panose="020B0604020202020204" pitchFamily="34" charset="0"/>
              <a:buChar char="•"/>
            </a:pPr>
            <a:r>
              <a:rPr lang="en-US" b="0" i="0" dirty="0">
                <a:solidFill>
                  <a:srgbClr val="374151"/>
                </a:solidFill>
                <a:effectLst/>
                <a:latin typeface="Söhne"/>
              </a:rPr>
              <a:t>IPv6 adoption may not address other issues facing the future of the internet, such as privacy and security</a:t>
            </a:r>
          </a:p>
          <a:p>
            <a:pPr algn="l">
              <a:buFont typeface="Arial" panose="020B0604020202020204" pitchFamily="34" charset="0"/>
              <a:buChar char="•"/>
            </a:pPr>
            <a:r>
              <a:rPr lang="en-US" b="0" i="0" dirty="0">
                <a:solidFill>
                  <a:srgbClr val="374151"/>
                </a:solidFill>
                <a:effectLst/>
                <a:latin typeface="Söhne"/>
              </a:rPr>
              <a:t>DNSSEC, HTTP/3, IPsec, and other associated security measures may not be enough to protect against emerging threats</a:t>
            </a:r>
          </a:p>
          <a:p>
            <a:pPr algn="l">
              <a:buFont typeface="Arial" panose="020B0604020202020204" pitchFamily="34" charset="0"/>
              <a:buChar char="•"/>
            </a:pPr>
            <a:r>
              <a:rPr lang="en-US" b="0" i="0" dirty="0">
                <a:solidFill>
                  <a:srgbClr val="374151"/>
                </a:solidFill>
                <a:effectLst/>
                <a:latin typeface="Söhne"/>
              </a:rPr>
              <a:t>There is a risk of fragmentation and incompatibility if not all internet providers and devices adopt IPv6</a:t>
            </a:r>
          </a:p>
          <a:p>
            <a:pPr algn="l">
              <a:buFont typeface="Arial" panose="020B0604020202020204" pitchFamily="34" charset="0"/>
              <a:buChar char="•"/>
            </a:pPr>
            <a:r>
              <a:rPr lang="en-US" b="0" i="0" dirty="0">
                <a:solidFill>
                  <a:srgbClr val="374151"/>
                </a:solidFill>
                <a:effectLst/>
                <a:latin typeface="Söhne"/>
              </a:rPr>
              <a:t>IPv6 does not guarantee universal connectivity and may not be the most efficient solution for all use cases</a:t>
            </a:r>
          </a:p>
          <a:p>
            <a:pPr marL="139700" indent="0" algn="l">
              <a:buFont typeface="+mj-lt"/>
              <a:buNone/>
            </a:pPr>
            <a:endParaRPr lang="en-US" b="0" i="0" dirty="0">
              <a:solidFill>
                <a:srgbClr val="374151"/>
              </a:solidFill>
              <a:effectLst/>
              <a:latin typeface="Söhne"/>
            </a:endParaRPr>
          </a:p>
        </p:txBody>
      </p:sp>
    </p:spTree>
    <p:extLst>
      <p:ext uri="{BB962C8B-B14F-4D97-AF65-F5344CB8AC3E}">
        <p14:creationId xmlns:p14="http://schemas.microsoft.com/office/powerpoint/2010/main" val="3953548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3280edf09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3280edf0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374151"/>
                </a:solidFill>
                <a:effectLst/>
                <a:latin typeface="Söhne"/>
              </a:rPr>
              <a:t>The advantages of Peer-to-Peer Overlay-based Networking make it an important potential technology for the future of the internet. One of the key advantages is increased scalability, fault tolerance, and privacy due to the decentralized nature of the network. This means that as the number of devices and users on the internet grows, a peer-to-peer network can better handle the increased traffic and demands on the network without the need for centralized servers that can become overwhelmed or targeted by attacks.</a:t>
            </a:r>
          </a:p>
          <a:p>
            <a:pPr algn="l"/>
            <a:r>
              <a:rPr lang="en-US" b="0" i="0" dirty="0">
                <a:solidFill>
                  <a:srgbClr val="374151"/>
                </a:solidFill>
                <a:effectLst/>
                <a:latin typeface="Söhne"/>
              </a:rPr>
              <a:t>Another advantage is the potential for increased resiliency and resistance to censorship or control. With a peer-to-peer network, nodes in the network act as both clients and servers, meaning that information and resources can be shared without the need for centralized control or gatekeepers. This can be particularly important in situations where governments or other entities may try to restrict access to information or control the flow of data on the internet.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08864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13280edf0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13280edf0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3316200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3316200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373A3C"/>
                </a:solidFill>
                <a:highlight>
                  <a:srgbClr val="FFFFFF"/>
                </a:highlight>
              </a:rPr>
              <a:t>During this week’s seminar session, all students will independently vote for which argument they believe was presented most persuasively.</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3280edf0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3280edf0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3280edf09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3280edf0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3280edf09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3280edf0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606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3280edf09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3280edf0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184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3280edf09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3280edf09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3280edf09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3280edf0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185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3280edf0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13280edf0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518050" y="630225"/>
            <a:ext cx="81852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Future of the Internet: Peer-to-peer overlay-based networking</a:t>
            </a: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Group 2: Nisa, Nomusa, Prannoy, Xue Ling</a:t>
            </a:r>
            <a:endParaRPr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Peer-to-peer</a:t>
            </a:r>
            <a:endParaRPr/>
          </a:p>
          <a:p>
            <a:pPr marL="0" lvl="0" indent="0" algn="ctr" rtl="0">
              <a:spcBef>
                <a:spcPts val="0"/>
              </a:spcBef>
              <a:spcAft>
                <a:spcPts val="0"/>
              </a:spcAft>
              <a:buNone/>
            </a:pPr>
            <a:r>
              <a:rPr lang="en"/>
              <a:t>overlay-based </a:t>
            </a:r>
            <a:r>
              <a:rPr lang="en">
                <a:solidFill>
                  <a:schemeClr val="dk2"/>
                </a:solidFill>
              </a:rPr>
              <a:t>networking</a:t>
            </a:r>
            <a:endParaRPr>
              <a:solidFill>
                <a:schemeClr val="dk2"/>
              </a:solidFill>
            </a:endParaRPr>
          </a:p>
        </p:txBody>
      </p:sp>
      <p:sp>
        <p:nvSpPr>
          <p:cNvPr id="93" name="Google Shape;93;p16"/>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Examples: TOR</a:t>
            </a:r>
            <a:endParaRPr dirty="0"/>
          </a:p>
        </p:txBody>
      </p:sp>
      <p:sp>
        <p:nvSpPr>
          <p:cNvPr id="94" name="Google Shape;94;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285750" indent="-285750">
              <a:spcAft>
                <a:spcPts val="1600"/>
              </a:spcAft>
            </a:pPr>
            <a:r>
              <a:rPr lang="en-US" sz="1400" dirty="0"/>
              <a:t>TOR is a peer-to-peer overlay-based networking protocol that allows users to browse the internet anonymously. It works by routing traffic through multiple nodes in the TOR network, which makes it difficult to trace the source of the traffic.</a:t>
            </a:r>
          </a:p>
          <a:p>
            <a:pPr marL="285750" indent="-285750">
              <a:spcAft>
                <a:spcPts val="1600"/>
              </a:spcAft>
            </a:pPr>
            <a:endParaRPr lang="en-ZA" sz="1400" dirty="0"/>
          </a:p>
        </p:txBody>
      </p:sp>
    </p:spTree>
    <p:extLst>
      <p:ext uri="{BB962C8B-B14F-4D97-AF65-F5344CB8AC3E}">
        <p14:creationId xmlns:p14="http://schemas.microsoft.com/office/powerpoint/2010/main" val="3748971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Freenet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Peer-to-peer</a:t>
            </a:r>
            <a:endParaRPr/>
          </a:p>
          <a:p>
            <a:pPr marL="0" lvl="0" indent="0" algn="ctr" rtl="0">
              <a:spcBef>
                <a:spcPts val="0"/>
              </a:spcBef>
              <a:spcAft>
                <a:spcPts val="0"/>
              </a:spcAft>
              <a:buNone/>
            </a:pPr>
            <a:r>
              <a:rPr lang="en"/>
              <a:t>overlay-based </a:t>
            </a:r>
            <a:r>
              <a:rPr lang="en">
                <a:solidFill>
                  <a:schemeClr val="dk2"/>
                </a:solidFill>
              </a:rPr>
              <a:t>networking</a:t>
            </a:r>
            <a:endParaRPr>
              <a:solidFill>
                <a:schemeClr val="dk2"/>
              </a:solidFill>
            </a:endParaRPr>
          </a:p>
        </p:txBody>
      </p:sp>
      <p:sp>
        <p:nvSpPr>
          <p:cNvPr id="93" name="Google Shape;93;p16"/>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Examples: Freenet</a:t>
            </a:r>
            <a:endParaRPr dirty="0"/>
          </a:p>
        </p:txBody>
      </p:sp>
      <p:sp>
        <p:nvSpPr>
          <p:cNvPr id="94" name="Google Shape;94;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285750" indent="-285750">
              <a:spcAft>
                <a:spcPts val="1600"/>
              </a:spcAft>
            </a:pPr>
            <a:r>
              <a:rPr lang="en-US" sz="1400" dirty="0"/>
              <a:t>Freenet is a peer-to-peer overlay-based networking protocol that allows users to share files and communicate anonymously. It works by distributing data across the network, which makes it difficult to censor or block content.</a:t>
            </a:r>
          </a:p>
          <a:p>
            <a:pPr marL="285750" indent="-285750">
              <a:spcAft>
                <a:spcPts val="1600"/>
              </a:spcAft>
            </a:pPr>
            <a:endParaRPr lang="en-ZA" sz="1400" dirty="0"/>
          </a:p>
        </p:txBody>
      </p:sp>
    </p:spTree>
    <p:extLst>
      <p:ext uri="{BB962C8B-B14F-4D97-AF65-F5344CB8AC3E}">
        <p14:creationId xmlns:p14="http://schemas.microsoft.com/office/powerpoint/2010/main" val="695445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KAD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Peer-to-peer</a:t>
            </a:r>
            <a:endParaRPr/>
          </a:p>
          <a:p>
            <a:pPr marL="0" lvl="0" indent="0" algn="ctr" rtl="0">
              <a:spcBef>
                <a:spcPts val="0"/>
              </a:spcBef>
              <a:spcAft>
                <a:spcPts val="0"/>
              </a:spcAft>
              <a:buNone/>
            </a:pPr>
            <a:r>
              <a:rPr lang="en"/>
              <a:t>overlay-based </a:t>
            </a:r>
            <a:r>
              <a:rPr lang="en">
                <a:solidFill>
                  <a:schemeClr val="dk2"/>
                </a:solidFill>
              </a:rPr>
              <a:t>networking</a:t>
            </a:r>
            <a:endParaRPr>
              <a:solidFill>
                <a:schemeClr val="dk2"/>
              </a:solidFill>
            </a:endParaRPr>
          </a:p>
        </p:txBody>
      </p:sp>
      <p:sp>
        <p:nvSpPr>
          <p:cNvPr id="93" name="Google Shape;93;p16"/>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Examples: KAD</a:t>
            </a:r>
            <a:endParaRPr dirty="0"/>
          </a:p>
        </p:txBody>
      </p:sp>
      <p:sp>
        <p:nvSpPr>
          <p:cNvPr id="94" name="Google Shape;94;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285750" indent="-285750">
              <a:spcAft>
                <a:spcPts val="1600"/>
              </a:spcAft>
            </a:pPr>
            <a:r>
              <a:rPr lang="en-US" sz="1400" dirty="0"/>
              <a:t>KAD is a peer-to-peer overlay-based networking protocol used by the </a:t>
            </a:r>
            <a:r>
              <a:rPr lang="en-US" sz="1400" dirty="0" err="1"/>
              <a:t>eMule</a:t>
            </a:r>
            <a:r>
              <a:rPr lang="en-US" sz="1400" dirty="0"/>
              <a:t> file-sharing application. It works by using a distributed hash table (DHT) to index files and their locations on the network, which allows peers to locate and download files from other peers.</a:t>
            </a:r>
          </a:p>
          <a:p>
            <a:pPr marL="285750" indent="-285750">
              <a:spcAft>
                <a:spcPts val="1600"/>
              </a:spcAft>
            </a:pPr>
            <a:endParaRPr lang="en-ZA" sz="1400" dirty="0"/>
          </a:p>
        </p:txBody>
      </p:sp>
    </p:spTree>
    <p:extLst>
      <p:ext uri="{BB962C8B-B14F-4D97-AF65-F5344CB8AC3E}">
        <p14:creationId xmlns:p14="http://schemas.microsoft.com/office/powerpoint/2010/main" val="127001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Limitations of Content Centric Networking (CCN) and/or NDN or COAST</a:t>
            </a:r>
            <a:endParaRPr lang="en-ZA" sz="2800" dirty="0"/>
          </a:p>
        </p:txBody>
      </p:sp>
      <p:sp>
        <p:nvSpPr>
          <p:cNvPr id="93" name="Google Shape;93;p16"/>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indent="0"/>
            <a:r>
              <a:rPr lang="en-US" dirty="0"/>
              <a:t>Why it May Not Be the Best Solution for the Future of the Internet</a:t>
            </a:r>
          </a:p>
          <a:p>
            <a:pPr marL="0" lvl="0" indent="0" algn="ctr" rtl="0">
              <a:spcBef>
                <a:spcPts val="0"/>
              </a:spcBef>
              <a:spcAft>
                <a:spcPts val="0"/>
              </a:spcAft>
              <a:buNone/>
            </a:pPr>
            <a:endParaRPr dirty="0"/>
          </a:p>
        </p:txBody>
      </p:sp>
      <p:sp>
        <p:nvSpPr>
          <p:cNvPr id="94" name="Google Shape;94;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285750" indent="-285750">
              <a:spcAft>
                <a:spcPts val="1600"/>
              </a:spcAft>
            </a:pPr>
            <a:r>
              <a:rPr lang="en-US" sz="1400" dirty="0"/>
              <a:t>While CCN offers some advantages over traditional IP networking, its limitations make it less suitable for the future of the internet. CCN's significant infrastructure and application changes, limited support for real-time applications, security and privacy concerns, and scalability challenges may limit its usefulness for future networking needs. </a:t>
            </a:r>
          </a:p>
          <a:p>
            <a:pPr marL="285750" indent="-285750">
              <a:spcAft>
                <a:spcPts val="1600"/>
              </a:spcAft>
            </a:pPr>
            <a:r>
              <a:rPr lang="en-US" sz="1400" dirty="0"/>
              <a:t>As a result, other networking approaches, such as Peer-to-Peer Overlay-based Networking may be better suited for the future of the internet.</a:t>
            </a:r>
            <a:endParaRPr lang="en-ZA" sz="1400" dirty="0"/>
          </a:p>
        </p:txBody>
      </p:sp>
    </p:spTree>
    <p:extLst>
      <p:ext uri="{BB962C8B-B14F-4D97-AF65-F5344CB8AC3E}">
        <p14:creationId xmlns:p14="http://schemas.microsoft.com/office/powerpoint/2010/main" val="1463109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Limitations of </a:t>
            </a:r>
            <a:r>
              <a:rPr lang="en-US" sz="2800" dirty="0" err="1"/>
              <a:t>MobilityFirst</a:t>
            </a:r>
            <a:r>
              <a:rPr lang="en-US" sz="2800" dirty="0"/>
              <a:t> Architecture</a:t>
            </a:r>
            <a:endParaRPr lang="en-ZA" sz="2800" dirty="0"/>
          </a:p>
        </p:txBody>
      </p:sp>
      <p:sp>
        <p:nvSpPr>
          <p:cNvPr id="93" name="Google Shape;93;p16"/>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Why it May Not Be the Best Solution for the Future of the Internet</a:t>
            </a:r>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sp>
        <p:nvSpPr>
          <p:cNvPr id="94" name="Google Shape;94;p16"/>
          <p:cNvSpPr txBox="1">
            <a:spLocks noGrp="1"/>
          </p:cNvSpPr>
          <p:nvPr>
            <p:ph type="body" idx="2"/>
          </p:nvPr>
        </p:nvSpPr>
        <p:spPr>
          <a:xfrm>
            <a:off x="4572000" y="1480104"/>
            <a:ext cx="4572000" cy="3695100"/>
          </a:xfrm>
          <a:prstGeom prst="rect">
            <a:avLst/>
          </a:prstGeom>
        </p:spPr>
        <p:txBody>
          <a:bodyPr spcFirstLastPara="1" wrap="square" lIns="91425" tIns="91425" rIns="91425" bIns="91425" anchor="ctr" anchorCtr="0">
            <a:noAutofit/>
          </a:bodyPr>
          <a:lstStyle/>
          <a:p>
            <a:pPr marL="285750" indent="-285750">
              <a:spcAft>
                <a:spcPts val="1600"/>
              </a:spcAft>
            </a:pPr>
            <a:r>
              <a:rPr lang="en-US" sz="1200" dirty="0"/>
              <a:t>High Implementation Cost - The high implementation cost of </a:t>
            </a:r>
            <a:r>
              <a:rPr lang="en-US" sz="1200" dirty="0" err="1"/>
              <a:t>MobilityFirst</a:t>
            </a:r>
            <a:r>
              <a:rPr lang="en-US" sz="1200" dirty="0"/>
              <a:t> Architecture may make it less feasible for many organizations to adopt, particularly those with limited resources.</a:t>
            </a:r>
          </a:p>
          <a:p>
            <a:pPr marL="285750" indent="-285750">
              <a:spcAft>
                <a:spcPts val="1600"/>
              </a:spcAft>
            </a:pPr>
            <a:r>
              <a:rPr lang="en-US" sz="1200" dirty="0"/>
              <a:t>Limited Compatibility with Existing Networks - The limited compatibility of </a:t>
            </a:r>
            <a:r>
              <a:rPr lang="en-US" sz="1200" dirty="0" err="1"/>
              <a:t>MobilityFirst</a:t>
            </a:r>
            <a:r>
              <a:rPr lang="en-US" sz="1200" dirty="0"/>
              <a:t> Architecture with existing networks may lead to slow adoption rates and may make it difficult for some organizations to integrate it with their current infrastructure.</a:t>
            </a:r>
          </a:p>
          <a:p>
            <a:pPr marL="285750" indent="-285750">
              <a:spcAft>
                <a:spcPts val="1600"/>
              </a:spcAft>
            </a:pPr>
            <a:r>
              <a:rPr lang="en-US" sz="1200" dirty="0"/>
              <a:t>Complexity - The complexity of </a:t>
            </a:r>
            <a:r>
              <a:rPr lang="en-US" sz="1200" dirty="0" err="1"/>
              <a:t>MobilityFirst</a:t>
            </a:r>
            <a:r>
              <a:rPr lang="en-US" sz="1200" dirty="0"/>
              <a:t> Architecture may limit the number of organizations that can effectively use it and may require specialized skills and knowledge to design, implement, and maintain.</a:t>
            </a:r>
          </a:p>
          <a:p>
            <a:pPr marL="285750" indent="-285750">
              <a:spcAft>
                <a:spcPts val="1600"/>
              </a:spcAft>
            </a:pPr>
            <a:r>
              <a:rPr lang="en-US" sz="1200" dirty="0"/>
              <a:t>Still in Research Phase - </a:t>
            </a:r>
            <a:r>
              <a:rPr lang="en-US" sz="1200" dirty="0" err="1"/>
              <a:t>MobilityFirst</a:t>
            </a:r>
            <a:r>
              <a:rPr lang="en-US" sz="1200" dirty="0"/>
              <a:t> Architecture is still in the research phase, and its practical use and implementation have yet to be fully explored and tested.</a:t>
            </a:r>
          </a:p>
          <a:p>
            <a:pPr marL="285750" indent="-285750">
              <a:spcAft>
                <a:spcPts val="1600"/>
              </a:spcAft>
            </a:pPr>
            <a:r>
              <a:rPr lang="en-US" sz="1200" dirty="0"/>
              <a:t>Not Suitable for All Use Cases - While </a:t>
            </a:r>
            <a:r>
              <a:rPr lang="en-US" sz="1200" dirty="0" err="1"/>
              <a:t>MobilityFirst</a:t>
            </a:r>
            <a:r>
              <a:rPr lang="en-US" sz="1200" dirty="0"/>
              <a:t> Architecture aims to support seamless mobility and efficient use of network resources, it may not be the best solution for all use cases. Other networking technologies may be better suited for specific applications.</a:t>
            </a:r>
          </a:p>
          <a:p>
            <a:pPr marL="285750" indent="-285750">
              <a:spcAft>
                <a:spcPts val="1600"/>
              </a:spcAft>
            </a:pPr>
            <a:endParaRPr lang="en-US" sz="1200" dirty="0"/>
          </a:p>
          <a:p>
            <a:pPr marL="285750" indent="-285750">
              <a:spcAft>
                <a:spcPts val="1600"/>
              </a:spcAft>
            </a:pPr>
            <a:endParaRPr lang="en-US" sz="1200" dirty="0"/>
          </a:p>
          <a:p>
            <a:pPr marL="285750" indent="-285750">
              <a:spcAft>
                <a:spcPts val="1600"/>
              </a:spcAft>
            </a:pPr>
            <a:endParaRPr lang="en-US" sz="1200" dirty="0"/>
          </a:p>
        </p:txBody>
      </p:sp>
    </p:spTree>
    <p:extLst>
      <p:ext uri="{BB962C8B-B14F-4D97-AF65-F5344CB8AC3E}">
        <p14:creationId xmlns:p14="http://schemas.microsoft.com/office/powerpoint/2010/main" val="280298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Limitations of Adoption of IPv6 and associated security measures</a:t>
            </a:r>
            <a:endParaRPr lang="en-ZA" sz="2800" dirty="0"/>
          </a:p>
        </p:txBody>
      </p:sp>
      <p:sp>
        <p:nvSpPr>
          <p:cNvPr id="93" name="Google Shape;93;p16"/>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Why it May Not Be the Best Solution for the Future of the Internet</a:t>
            </a:r>
          </a:p>
          <a:p>
            <a:pPr marL="0" lvl="0" indent="0" algn="ctr" rtl="0">
              <a:spcBef>
                <a:spcPts val="0"/>
              </a:spcBef>
              <a:spcAft>
                <a:spcPts val="0"/>
              </a:spcAft>
              <a:buNone/>
            </a:pPr>
            <a:endParaRPr lang="en-US" dirty="0"/>
          </a:p>
          <a:p>
            <a:pPr marL="0" lvl="0" indent="0" algn="ctr" rtl="0">
              <a:spcBef>
                <a:spcPts val="0"/>
              </a:spcBef>
              <a:spcAft>
                <a:spcPts val="0"/>
              </a:spcAft>
              <a:buNone/>
            </a:pPr>
            <a:endParaRPr dirty="0"/>
          </a:p>
        </p:txBody>
      </p:sp>
      <p:sp>
        <p:nvSpPr>
          <p:cNvPr id="94" name="Google Shape;94;p16"/>
          <p:cNvSpPr txBox="1">
            <a:spLocks noGrp="1"/>
          </p:cNvSpPr>
          <p:nvPr>
            <p:ph type="body" idx="2"/>
          </p:nvPr>
        </p:nvSpPr>
        <p:spPr>
          <a:xfrm>
            <a:off x="4572000" y="1448400"/>
            <a:ext cx="4572000" cy="3695100"/>
          </a:xfrm>
          <a:prstGeom prst="rect">
            <a:avLst/>
          </a:prstGeom>
        </p:spPr>
        <p:txBody>
          <a:bodyPr spcFirstLastPara="1" wrap="square" lIns="91425" tIns="91425" rIns="91425" bIns="91425" anchor="ctr" anchorCtr="0">
            <a:noAutofit/>
          </a:bodyPr>
          <a:lstStyle/>
          <a:p>
            <a:pPr marL="285750" indent="-285750">
              <a:spcAft>
                <a:spcPts val="1600"/>
              </a:spcAft>
            </a:pPr>
            <a:r>
              <a:rPr lang="en-US" sz="1400" dirty="0"/>
              <a:t>While IPv6 and associated security measures offer some advantages, such as improved address space and security, they also come with limitations and challenges. It may not be the best solution for the future of the internet, and other technologies such as peer-to-peer overlay-based networking and content-centric networking should also be considered. Ultimately, the future of the internet will require a combination of different approaches and solutions to address the complex challenges facing the network.</a:t>
            </a:r>
          </a:p>
        </p:txBody>
      </p:sp>
    </p:spTree>
    <p:extLst>
      <p:ext uri="{BB962C8B-B14F-4D97-AF65-F5344CB8AC3E}">
        <p14:creationId xmlns:p14="http://schemas.microsoft.com/office/powerpoint/2010/main" val="4288192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Peer-to-peer</a:t>
            </a:r>
            <a:endParaRPr/>
          </a:p>
          <a:p>
            <a:pPr marL="0" lvl="0" indent="0" algn="ctr" rtl="0">
              <a:spcBef>
                <a:spcPts val="0"/>
              </a:spcBef>
              <a:spcAft>
                <a:spcPts val="0"/>
              </a:spcAft>
              <a:buNone/>
            </a:pPr>
            <a:r>
              <a:rPr lang="en"/>
              <a:t>overlay-based </a:t>
            </a:r>
            <a:r>
              <a:rPr lang="en">
                <a:solidFill>
                  <a:schemeClr val="dk2"/>
                </a:solidFill>
              </a:rPr>
              <a:t>networking</a:t>
            </a:r>
            <a:endParaRPr>
              <a:solidFill>
                <a:schemeClr val="dk2"/>
              </a:solidFill>
            </a:endParaRPr>
          </a:p>
        </p:txBody>
      </p:sp>
      <p:sp>
        <p:nvSpPr>
          <p:cNvPr id="93" name="Google Shape;93;p16"/>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Conclusion</a:t>
            </a:r>
            <a:endParaRPr dirty="0"/>
          </a:p>
        </p:txBody>
      </p:sp>
      <p:sp>
        <p:nvSpPr>
          <p:cNvPr id="94" name="Google Shape;94;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285750" indent="-285750">
              <a:spcAft>
                <a:spcPts val="1600"/>
              </a:spcAft>
            </a:pPr>
            <a:endParaRPr lang="en-US" sz="1400" dirty="0"/>
          </a:p>
          <a:p>
            <a:pPr marL="285750" indent="-285750">
              <a:spcAft>
                <a:spcPts val="1600"/>
              </a:spcAft>
            </a:pPr>
            <a:r>
              <a:rPr lang="en-US" sz="1400" dirty="0"/>
              <a:t>Peer-to-peer networks can offer improved privacy and security, as data is not concentrated in a few central servers that can be targeted by hackers or other malicious actors. Instead, data is distributed across the network, making it more difficult for attackers to target and steal data.</a:t>
            </a:r>
          </a:p>
          <a:p>
            <a:pPr marL="285750" indent="-285750">
              <a:spcAft>
                <a:spcPts val="1600"/>
              </a:spcAft>
            </a:pPr>
            <a:r>
              <a:rPr lang="en-US" sz="1400" dirty="0"/>
              <a:t>Overall, the advantages of Peer-to-Peer Overlay-based Networking make it an important potential technology for the future of the internet, particularly as the number of devices and users on the network continues to grow and concerns about privacy and security become more pressing.</a:t>
            </a:r>
            <a:endParaRPr lang="en-ZA" sz="1400" dirty="0"/>
          </a:p>
        </p:txBody>
      </p:sp>
    </p:spTree>
    <p:extLst>
      <p:ext uri="{BB962C8B-B14F-4D97-AF65-F5344CB8AC3E}">
        <p14:creationId xmlns:p14="http://schemas.microsoft.com/office/powerpoint/2010/main" val="799625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0" name="Google Shape;120;p21"/>
          <p:cNvSpPr txBox="1">
            <a:spLocks noGrp="1"/>
          </p:cNvSpPr>
          <p:nvPr>
            <p:ph type="body" idx="1"/>
          </p:nvPr>
        </p:nvSpPr>
        <p:spPr>
          <a:xfrm>
            <a:off x="2410112" y="1149531"/>
            <a:ext cx="6321600" cy="3448645"/>
          </a:xfrm>
          <a:prstGeom prst="rect">
            <a:avLst/>
          </a:prstGeom>
        </p:spPr>
        <p:txBody>
          <a:bodyPr spcFirstLastPara="1" wrap="square" lIns="91425" tIns="91425" rIns="91425" bIns="91425" anchor="t" anchorCtr="0">
            <a:noAutofit/>
          </a:bodyPr>
          <a:lstStyle/>
          <a:p>
            <a:r>
              <a:rPr lang="en-ZA" sz="1400" b="0" i="0" dirty="0">
                <a:solidFill>
                  <a:srgbClr val="374151"/>
                </a:solidFill>
                <a:effectLst/>
                <a:latin typeface="Söhne"/>
              </a:rPr>
              <a:t>Zhang, J., Hu, J., &amp; Wang, X. (2012). Peer-to-peer overlay-based network and its applications. Journal of Computer Science and Technology, 27(5), 923-937.</a:t>
            </a:r>
          </a:p>
          <a:p>
            <a:r>
              <a:rPr lang="en-ZA" sz="1400" b="0" i="0" dirty="0">
                <a:solidFill>
                  <a:srgbClr val="374151"/>
                </a:solidFill>
                <a:effectLst/>
                <a:latin typeface="Söhne"/>
              </a:rPr>
              <a:t>Yang, Y., Liu, J., &amp; Zhang, J. (2015). A survey of peer-to-peer overlay network architectures. IEEE Communications Surveys &amp; Tutorials, 17(1), 69-93.</a:t>
            </a:r>
          </a:p>
          <a:p>
            <a:r>
              <a:rPr lang="en-ZA" sz="1400" b="0" i="0" dirty="0" err="1">
                <a:solidFill>
                  <a:srgbClr val="374151"/>
                </a:solidFill>
                <a:effectLst/>
                <a:latin typeface="Söhne"/>
              </a:rPr>
              <a:t>Stoica</a:t>
            </a:r>
            <a:r>
              <a:rPr lang="en-ZA" sz="1400" b="0" i="0" dirty="0">
                <a:solidFill>
                  <a:srgbClr val="374151"/>
                </a:solidFill>
                <a:effectLst/>
                <a:latin typeface="Söhne"/>
              </a:rPr>
              <a:t>, I., Morris, R., Karger, D., Kaashoek, M. F., &amp; Balakrishnan, H. (2001). Chord: A scalable peer-to-peer lookup service for internet applications. ACM SIGCOMM Computer Communication Review, 31(4), 149-160.</a:t>
            </a:r>
          </a:p>
          <a:p>
            <a:r>
              <a:rPr lang="en-ZA" sz="1400" b="0" i="0" dirty="0">
                <a:solidFill>
                  <a:srgbClr val="374151"/>
                </a:solidFill>
                <a:effectLst/>
                <a:latin typeface="Söhne"/>
              </a:rPr>
              <a:t>Wang, Y., Zhang, D., &amp; Xu, C. Z. (2012). A comparative study of content-centric networking and traditional IP networking. IEEE Communications Magazine, 50(7), 106-113.</a:t>
            </a:r>
          </a:p>
          <a:p>
            <a:r>
              <a:rPr lang="en-ZA" sz="1400" b="0" i="0" dirty="0">
                <a:solidFill>
                  <a:srgbClr val="374151"/>
                </a:solidFill>
                <a:effectLst/>
                <a:latin typeface="Söhne"/>
              </a:rPr>
              <a:t>Raychaudhuri, D., </a:t>
            </a:r>
            <a:r>
              <a:rPr lang="en-ZA" sz="1400" b="0" i="0" dirty="0" err="1">
                <a:solidFill>
                  <a:srgbClr val="374151"/>
                </a:solidFill>
                <a:effectLst/>
                <a:latin typeface="Söhne"/>
              </a:rPr>
              <a:t>Seskar</a:t>
            </a:r>
            <a:r>
              <a:rPr lang="en-ZA" sz="1400" b="0" i="0" dirty="0">
                <a:solidFill>
                  <a:srgbClr val="374151"/>
                </a:solidFill>
                <a:effectLst/>
                <a:latin typeface="Söhne"/>
              </a:rPr>
              <a:t>, I., </a:t>
            </a:r>
            <a:r>
              <a:rPr lang="en-ZA" sz="1400" b="0" i="0" dirty="0" err="1">
                <a:solidFill>
                  <a:srgbClr val="374151"/>
                </a:solidFill>
                <a:effectLst/>
                <a:latin typeface="Söhne"/>
              </a:rPr>
              <a:t>Ganu</a:t>
            </a:r>
            <a:r>
              <a:rPr lang="en-ZA" sz="1400" b="0" i="0" dirty="0">
                <a:solidFill>
                  <a:srgbClr val="374151"/>
                </a:solidFill>
                <a:effectLst/>
                <a:latin typeface="Söhne"/>
              </a:rPr>
              <a:t>, S., </a:t>
            </a:r>
            <a:r>
              <a:rPr lang="en-ZA" sz="1400" b="0" i="0" dirty="0" err="1">
                <a:solidFill>
                  <a:srgbClr val="374151"/>
                </a:solidFill>
                <a:effectLst/>
                <a:latin typeface="Söhne"/>
              </a:rPr>
              <a:t>Kolenkiewicz</a:t>
            </a:r>
            <a:r>
              <a:rPr lang="en-ZA" sz="1400" b="0" i="0" dirty="0">
                <a:solidFill>
                  <a:srgbClr val="374151"/>
                </a:solidFill>
                <a:effectLst/>
                <a:latin typeface="Söhne"/>
              </a:rPr>
              <a:t>, M., &amp; </a:t>
            </a:r>
            <a:r>
              <a:rPr lang="en-ZA" sz="1400" b="0" i="0" dirty="0" err="1">
                <a:solidFill>
                  <a:srgbClr val="374151"/>
                </a:solidFill>
                <a:effectLst/>
                <a:latin typeface="Söhne"/>
              </a:rPr>
              <a:t>Venkataramani</a:t>
            </a:r>
            <a:r>
              <a:rPr lang="en-ZA" sz="1400" b="0" i="0" dirty="0">
                <a:solidFill>
                  <a:srgbClr val="374151"/>
                </a:solidFill>
                <a:effectLst/>
                <a:latin typeface="Söhne"/>
              </a:rPr>
              <a:t>, A. (2012). </a:t>
            </a:r>
            <a:r>
              <a:rPr lang="en-ZA" sz="1400" b="0" i="0" dirty="0" err="1">
                <a:solidFill>
                  <a:srgbClr val="374151"/>
                </a:solidFill>
                <a:effectLst/>
                <a:latin typeface="Söhne"/>
              </a:rPr>
              <a:t>MobilityFirst</a:t>
            </a:r>
            <a:r>
              <a:rPr lang="en-ZA" sz="1400" b="0" i="0" dirty="0">
                <a:solidFill>
                  <a:srgbClr val="374151"/>
                </a:solidFill>
                <a:effectLst/>
                <a:latin typeface="Söhne"/>
              </a:rPr>
              <a:t>: a mobility-centric and trustworthy internet architecture. Proceedings of the ACM SIGCOMM workshop on Future human-centric multimedia networking, 1-6.</a:t>
            </a:r>
          </a:p>
          <a:p>
            <a:pPr marL="285750" indent="-285750">
              <a:spcAft>
                <a:spcPts val="1600"/>
              </a:spcAft>
            </a:pP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 ME - Seminar Instructions</a:t>
            </a:r>
            <a:br>
              <a:rPr lang="en"/>
            </a:br>
            <a:r>
              <a:rPr lang="en" sz="1200" b="0">
                <a:solidFill>
                  <a:srgbClr val="373A3C"/>
                </a:solidFill>
                <a:highlight>
                  <a:schemeClr val="lt1"/>
                </a:highlight>
                <a:latin typeface="Arial"/>
                <a:ea typeface="Arial"/>
                <a:cs typeface="Arial"/>
                <a:sym typeface="Arial"/>
              </a:rPr>
              <a:t>It is our belief that the future of the internet is based on peer-to-peer overlay-based networking (BitTorrent, TOR, Freenet, KAD).</a:t>
            </a:r>
            <a:endParaRPr sz="1100" b="0">
              <a:latin typeface="Arial"/>
              <a:ea typeface="Arial"/>
              <a:cs typeface="Arial"/>
              <a:sym typeface="Arial"/>
            </a:endParaRPr>
          </a:p>
          <a:p>
            <a:pPr marL="0" lvl="0" indent="0" algn="l" rtl="0">
              <a:spcBef>
                <a:spcPts val="0"/>
              </a:spcBef>
              <a:spcAft>
                <a:spcPts val="0"/>
              </a:spcAft>
              <a:buNone/>
            </a:pPr>
            <a:endParaRPr/>
          </a:p>
        </p:txBody>
      </p:sp>
      <p:sp>
        <p:nvSpPr>
          <p:cNvPr id="79" name="Google Shape;79;p14"/>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3A3C"/>
                </a:solidFill>
                <a:highlight>
                  <a:srgbClr val="FFFFFF"/>
                </a:highlight>
                <a:latin typeface="Arial"/>
                <a:ea typeface="Arial"/>
                <a:cs typeface="Arial"/>
                <a:sym typeface="Arial"/>
              </a:rPr>
              <a:t>Each team will make their opening arguments in support of their position. </a:t>
            </a:r>
            <a:endParaRPr sz="1200">
              <a:solidFill>
                <a:srgbClr val="373A3C"/>
              </a:solidFill>
              <a:highlight>
                <a:srgbClr val="FFFFFF"/>
              </a:highlight>
              <a:latin typeface="Arial"/>
              <a:ea typeface="Arial"/>
              <a:cs typeface="Arial"/>
              <a:sym typeface="Arial"/>
            </a:endParaRPr>
          </a:p>
          <a:p>
            <a:pPr marL="0" lvl="0" indent="0" algn="l" rtl="0">
              <a:spcBef>
                <a:spcPts val="1200"/>
              </a:spcBef>
              <a:spcAft>
                <a:spcPts val="0"/>
              </a:spcAft>
              <a:buNone/>
            </a:pPr>
            <a:endParaRPr sz="1200">
              <a:solidFill>
                <a:srgbClr val="373A3C"/>
              </a:solidFill>
              <a:highlight>
                <a:srgbClr val="FFFFFF"/>
              </a:highlight>
              <a:latin typeface="Arial"/>
              <a:ea typeface="Arial"/>
              <a:cs typeface="Arial"/>
              <a:sym typeface="Arial"/>
            </a:endParaRPr>
          </a:p>
          <a:p>
            <a:pPr marL="0" lvl="0" indent="0" algn="l" rtl="0">
              <a:spcBef>
                <a:spcPts val="1200"/>
              </a:spcBef>
              <a:spcAft>
                <a:spcPts val="0"/>
              </a:spcAft>
              <a:buClr>
                <a:schemeClr val="dk2"/>
              </a:buClr>
              <a:buSzPts val="1100"/>
              <a:buFont typeface="Arial"/>
              <a:buNone/>
            </a:pPr>
            <a:r>
              <a:rPr lang="en" sz="1200">
                <a:solidFill>
                  <a:srgbClr val="373A3C"/>
                </a:solidFill>
                <a:highlight>
                  <a:srgbClr val="FFFFFF"/>
                </a:highlight>
                <a:latin typeface="Arial"/>
                <a:ea typeface="Arial"/>
                <a:cs typeface="Arial"/>
                <a:sym typeface="Arial"/>
              </a:rPr>
              <a:t>Each member should provide at least one argument for their position – arguments can be presented in the form of a slide deck.</a:t>
            </a:r>
            <a:endParaRPr sz="1200">
              <a:solidFill>
                <a:srgbClr val="373A3C"/>
              </a:solidFill>
              <a:highlight>
                <a:srgbClr val="FFFFFF"/>
              </a:highlight>
              <a:latin typeface="Arial"/>
              <a:ea typeface="Arial"/>
              <a:cs typeface="Arial"/>
              <a:sym typeface="Arial"/>
            </a:endParaRPr>
          </a:p>
          <a:p>
            <a:pPr marL="0" lvl="0" indent="0" algn="l" rtl="0">
              <a:spcBef>
                <a:spcPts val="1200"/>
              </a:spcBef>
              <a:spcAft>
                <a:spcPts val="0"/>
              </a:spcAft>
              <a:buClr>
                <a:schemeClr val="dk2"/>
              </a:buClr>
              <a:buSzPts val="1100"/>
              <a:buFont typeface="Arial"/>
              <a:buNone/>
            </a:pPr>
            <a:endParaRPr sz="1200">
              <a:solidFill>
                <a:srgbClr val="373A3C"/>
              </a:solidFill>
              <a:highlight>
                <a:srgbClr val="FFFFFF"/>
              </a:highlight>
              <a:latin typeface="Arial"/>
              <a:ea typeface="Arial"/>
              <a:cs typeface="Arial"/>
              <a:sym typeface="Arial"/>
            </a:endParaRPr>
          </a:p>
          <a:p>
            <a:pPr marL="0" lvl="0" indent="0" algn="l" rtl="0">
              <a:spcBef>
                <a:spcPts val="1200"/>
              </a:spcBef>
              <a:spcAft>
                <a:spcPts val="1600"/>
              </a:spcAft>
              <a:buNone/>
            </a:pPr>
            <a:endParaRPr/>
          </a:p>
        </p:txBody>
      </p:sp>
      <p:sp>
        <p:nvSpPr>
          <p:cNvPr id="80" name="Google Shape;80;p14"/>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73A3C"/>
                </a:solidFill>
                <a:highlight>
                  <a:srgbClr val="FFFFFF"/>
                </a:highlight>
                <a:latin typeface="Arial"/>
                <a:ea typeface="Arial"/>
                <a:cs typeface="Arial"/>
                <a:sym typeface="Arial"/>
              </a:rPr>
              <a:t>Each team should argue against the other positions and defend why their point of view is correct. </a:t>
            </a:r>
            <a:endParaRPr sz="1200">
              <a:solidFill>
                <a:srgbClr val="373A3C"/>
              </a:solidFill>
              <a:highlight>
                <a:srgbClr val="FFFFFF"/>
              </a:highlight>
              <a:latin typeface="Arial"/>
              <a:ea typeface="Arial"/>
              <a:cs typeface="Arial"/>
              <a:sym typeface="Arial"/>
            </a:endParaRPr>
          </a:p>
          <a:p>
            <a:pPr marL="0" lvl="0" indent="0" algn="l" rtl="0">
              <a:spcBef>
                <a:spcPts val="1200"/>
              </a:spcBef>
              <a:spcAft>
                <a:spcPts val="0"/>
              </a:spcAft>
              <a:buNone/>
            </a:pPr>
            <a:endParaRPr sz="1200">
              <a:solidFill>
                <a:srgbClr val="373A3C"/>
              </a:solidFill>
              <a:highlight>
                <a:srgbClr val="FFFFFF"/>
              </a:highlight>
              <a:latin typeface="Arial"/>
              <a:ea typeface="Arial"/>
              <a:cs typeface="Arial"/>
              <a:sym typeface="Arial"/>
            </a:endParaRPr>
          </a:p>
          <a:p>
            <a:pPr marL="0" lvl="0" indent="0" algn="l" rtl="0">
              <a:spcBef>
                <a:spcPts val="1200"/>
              </a:spcBef>
              <a:spcAft>
                <a:spcPts val="1200"/>
              </a:spcAft>
              <a:buClr>
                <a:schemeClr val="dk2"/>
              </a:buClr>
              <a:buSzPts val="1100"/>
              <a:buFont typeface="Arial"/>
              <a:buNone/>
            </a:pPr>
            <a:r>
              <a:rPr lang="en" sz="1200">
                <a:solidFill>
                  <a:srgbClr val="373A3C"/>
                </a:solidFill>
                <a:highlight>
                  <a:srgbClr val="FFFFFF"/>
                </a:highlight>
                <a:latin typeface="Arial"/>
                <a:ea typeface="Arial"/>
                <a:cs typeface="Arial"/>
                <a:sym typeface="Arial"/>
              </a:rPr>
              <a:t>Each team member should pick at least one opposing point of view and refute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Future of the </a:t>
            </a:r>
            <a:r>
              <a:rPr lang="en" dirty="0">
                <a:solidFill>
                  <a:schemeClr val="dk2"/>
                </a:solidFill>
              </a:rPr>
              <a:t>Internet</a:t>
            </a:r>
            <a:endParaRPr dirty="0">
              <a:solidFill>
                <a:schemeClr val="dk2"/>
              </a:solidFill>
            </a:endParaRPr>
          </a:p>
        </p:txBody>
      </p:sp>
      <p:sp>
        <p:nvSpPr>
          <p:cNvPr id="86" name="Google Shape;86;p15"/>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Introduction </a:t>
            </a:r>
            <a:endParaRPr dirty="0"/>
          </a:p>
        </p:txBody>
      </p:sp>
      <p:sp>
        <p:nvSpPr>
          <p:cNvPr id="87" name="Google Shape;87;p15"/>
          <p:cNvSpPr txBox="1">
            <a:spLocks noGrp="1"/>
          </p:cNvSpPr>
          <p:nvPr>
            <p:ph type="body" idx="2"/>
          </p:nvPr>
        </p:nvSpPr>
        <p:spPr>
          <a:xfrm>
            <a:off x="4666593" y="724200"/>
            <a:ext cx="4414345" cy="3695100"/>
          </a:xfrm>
          <a:prstGeom prst="rect">
            <a:avLst/>
          </a:prstGeom>
        </p:spPr>
        <p:txBody>
          <a:bodyPr spcFirstLastPara="1" wrap="square" lIns="91425" tIns="91425" rIns="91425" bIns="91425" anchor="ctr" anchorCtr="0">
            <a:noAutofit/>
          </a:bodyPr>
          <a:lstStyle/>
          <a:p>
            <a:pPr marL="285750" indent="-285750">
              <a:spcAft>
                <a:spcPts val="1600"/>
              </a:spcAft>
            </a:pPr>
            <a:r>
              <a:rPr lang="en-US" dirty="0"/>
              <a:t>The internet has become an integral part of our lives, changing the way we communicate, work, and interact with the world around us.</a:t>
            </a:r>
          </a:p>
          <a:p>
            <a:pPr marL="285750" indent="-285750">
              <a:spcAft>
                <a:spcPts val="1600"/>
              </a:spcAft>
            </a:pPr>
            <a:r>
              <a:rPr lang="en-US" dirty="0"/>
              <a:t>As we move towards the future, it's important to consider what the internet will look like and how it will continue to shape our society.</a:t>
            </a:r>
          </a:p>
          <a:p>
            <a:pPr marL="285750" indent="-285750">
              <a:spcAft>
                <a:spcPts val="1600"/>
              </a:spcAft>
            </a:pPr>
            <a:r>
              <a:rPr lang="en-US" dirty="0"/>
              <a:t>This presentation will explore the potential future of the internet and the technologies that will shape it.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Peer-to-peer</a:t>
            </a:r>
            <a:endParaRPr/>
          </a:p>
          <a:p>
            <a:pPr marL="0" lvl="0" indent="0" algn="ctr" rtl="0">
              <a:spcBef>
                <a:spcPts val="0"/>
              </a:spcBef>
              <a:spcAft>
                <a:spcPts val="0"/>
              </a:spcAft>
              <a:buNone/>
            </a:pPr>
            <a:r>
              <a:rPr lang="en"/>
              <a:t>overlay-based </a:t>
            </a:r>
            <a:r>
              <a:rPr lang="en">
                <a:solidFill>
                  <a:schemeClr val="dk2"/>
                </a:solidFill>
              </a:rPr>
              <a:t>networking</a:t>
            </a:r>
            <a:endParaRPr>
              <a:solidFill>
                <a:schemeClr val="dk2"/>
              </a:solidFill>
            </a:endParaRPr>
          </a:p>
        </p:txBody>
      </p:sp>
      <p:sp>
        <p:nvSpPr>
          <p:cNvPr id="93" name="Google Shape;93;p16"/>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Defined</a:t>
            </a:r>
            <a:endParaRPr dirty="0"/>
          </a:p>
        </p:txBody>
      </p:sp>
      <p:sp>
        <p:nvSpPr>
          <p:cNvPr id="94" name="Google Shape;94;p16"/>
          <p:cNvSpPr txBox="1">
            <a:spLocks noGrp="1"/>
          </p:cNvSpPr>
          <p:nvPr>
            <p:ph type="body" idx="2"/>
          </p:nvPr>
        </p:nvSpPr>
        <p:spPr>
          <a:xfrm>
            <a:off x="4998002" y="724200"/>
            <a:ext cx="3837000" cy="3695100"/>
          </a:xfrm>
          <a:prstGeom prst="rect">
            <a:avLst/>
          </a:prstGeom>
        </p:spPr>
        <p:txBody>
          <a:bodyPr spcFirstLastPara="1" wrap="square" lIns="91425" tIns="91425" rIns="91425" bIns="91425" anchor="ctr" anchorCtr="0">
            <a:noAutofit/>
          </a:bodyPr>
          <a:lstStyle/>
          <a:p>
            <a:pPr marL="285750" indent="-285750">
              <a:spcAft>
                <a:spcPts val="1600"/>
              </a:spcAft>
            </a:pPr>
            <a:r>
              <a:rPr lang="en-US" sz="1400" dirty="0"/>
              <a:t>Peer-to-peer overlay-based networking is a decentralized network architecture that allows computers to communicate directly with each other without the need for centralized servers.</a:t>
            </a:r>
          </a:p>
          <a:p>
            <a:pPr marL="285750" indent="-285750">
              <a:spcAft>
                <a:spcPts val="1600"/>
              </a:spcAft>
            </a:pPr>
            <a:r>
              <a:rPr lang="en-US" sz="1400" dirty="0"/>
              <a:t>BitTorrent, TOR, Freenet, and KAD are examples of peer-to-peer overlay-based networking protocols.</a:t>
            </a:r>
          </a:p>
          <a:p>
            <a:pPr marL="285750" indent="-285750">
              <a:spcAft>
                <a:spcPts val="1600"/>
              </a:spcAft>
            </a:pPr>
            <a:r>
              <a:rPr lang="en-US" sz="1400" dirty="0"/>
              <a:t>In peer-to-peer overlay-based networking, each computer in the network acts as both a client and a server, and data is distributed across the network in small pieces.</a:t>
            </a:r>
          </a:p>
          <a:p>
            <a:pPr marL="285750" indent="-285750">
              <a:spcAft>
                <a:spcPts val="1600"/>
              </a:spcAft>
            </a:pPr>
            <a:endParaRPr lang="en-ZA"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Peer-to-peer</a:t>
            </a:r>
            <a:endParaRPr/>
          </a:p>
          <a:p>
            <a:pPr marL="0" lvl="0" indent="0" algn="ctr" rtl="0">
              <a:spcBef>
                <a:spcPts val="0"/>
              </a:spcBef>
              <a:spcAft>
                <a:spcPts val="0"/>
              </a:spcAft>
              <a:buNone/>
            </a:pPr>
            <a:r>
              <a:rPr lang="en"/>
              <a:t>overlay-based </a:t>
            </a:r>
            <a:r>
              <a:rPr lang="en">
                <a:solidFill>
                  <a:schemeClr val="dk2"/>
                </a:solidFill>
              </a:rPr>
              <a:t>networking</a:t>
            </a:r>
            <a:endParaRPr>
              <a:solidFill>
                <a:schemeClr val="dk2"/>
              </a:solidFill>
            </a:endParaRPr>
          </a:p>
        </p:txBody>
      </p:sp>
      <p:sp>
        <p:nvSpPr>
          <p:cNvPr id="93" name="Google Shape;93;p16"/>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Defined, </a:t>
            </a:r>
            <a:r>
              <a:rPr lang="en-ZA" dirty="0" err="1"/>
              <a:t>Cont’ed</a:t>
            </a:r>
            <a:endParaRPr dirty="0"/>
          </a:p>
        </p:txBody>
      </p:sp>
      <p:sp>
        <p:nvSpPr>
          <p:cNvPr id="94" name="Google Shape;94;p16"/>
          <p:cNvSpPr txBox="1">
            <a:spLocks noGrp="1"/>
          </p:cNvSpPr>
          <p:nvPr>
            <p:ph type="body" idx="2"/>
          </p:nvPr>
        </p:nvSpPr>
        <p:spPr>
          <a:xfrm>
            <a:off x="4998002" y="724200"/>
            <a:ext cx="3837000" cy="3695100"/>
          </a:xfrm>
          <a:prstGeom prst="rect">
            <a:avLst/>
          </a:prstGeom>
        </p:spPr>
        <p:txBody>
          <a:bodyPr spcFirstLastPara="1" wrap="square" lIns="91425" tIns="91425" rIns="91425" bIns="91425" anchor="ctr" anchorCtr="0">
            <a:noAutofit/>
          </a:bodyPr>
          <a:lstStyle/>
          <a:p>
            <a:pPr marL="285750" indent="-285750">
              <a:spcAft>
                <a:spcPts val="1600"/>
              </a:spcAft>
            </a:pPr>
            <a:r>
              <a:rPr lang="en-US" sz="1600" dirty="0"/>
              <a:t>The overlay network is created by connecting each computer in the network to its neighboring computers, forming a mesh-like structure.</a:t>
            </a:r>
          </a:p>
          <a:p>
            <a:pPr marL="285750" indent="-285750">
              <a:spcAft>
                <a:spcPts val="1600"/>
              </a:spcAft>
            </a:pPr>
            <a:r>
              <a:rPr lang="en-US" sz="1600" dirty="0"/>
              <a:t>This allows data to be efficiently and reliably distributed across the network, with no single point of failure.</a:t>
            </a:r>
          </a:p>
          <a:p>
            <a:pPr marL="285750" indent="-285750">
              <a:spcAft>
                <a:spcPts val="1600"/>
              </a:spcAft>
            </a:pPr>
            <a:r>
              <a:rPr lang="en-US" sz="1600" dirty="0"/>
              <a:t>Peer-to-peer overlay-based networking has the potential to scale to very large networks, making it an ideal architecture for the future of the internet.</a:t>
            </a:r>
            <a:endParaRPr lang="en-ZA" sz="1600" dirty="0"/>
          </a:p>
        </p:txBody>
      </p:sp>
    </p:spTree>
    <p:extLst>
      <p:ext uri="{BB962C8B-B14F-4D97-AF65-F5344CB8AC3E}">
        <p14:creationId xmlns:p14="http://schemas.microsoft.com/office/powerpoint/2010/main" val="254464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Peer-to-peer</a:t>
            </a:r>
            <a:endParaRPr/>
          </a:p>
          <a:p>
            <a:pPr marL="0" lvl="0" indent="0" algn="ctr" rtl="0">
              <a:spcBef>
                <a:spcPts val="0"/>
              </a:spcBef>
              <a:spcAft>
                <a:spcPts val="0"/>
              </a:spcAft>
              <a:buNone/>
            </a:pPr>
            <a:r>
              <a:rPr lang="en"/>
              <a:t>overlay-based </a:t>
            </a:r>
            <a:r>
              <a:rPr lang="en">
                <a:solidFill>
                  <a:schemeClr val="dk2"/>
                </a:solidFill>
              </a:rPr>
              <a:t>networking</a:t>
            </a:r>
            <a:endParaRPr>
              <a:solidFill>
                <a:schemeClr val="dk2"/>
              </a:solidFill>
            </a:endParaRPr>
          </a:p>
        </p:txBody>
      </p:sp>
      <p:sp>
        <p:nvSpPr>
          <p:cNvPr id="93" name="Google Shape;93;p16"/>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Advantage</a:t>
            </a:r>
            <a:endParaRPr dirty="0"/>
          </a:p>
        </p:txBody>
      </p:sp>
      <p:sp>
        <p:nvSpPr>
          <p:cNvPr id="94" name="Google Shape;94;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285750" indent="-285750">
              <a:spcAft>
                <a:spcPts val="1600"/>
              </a:spcAft>
            </a:pPr>
            <a:endParaRPr lang="en-US" sz="1400" dirty="0"/>
          </a:p>
          <a:p>
            <a:pPr marL="285750" indent="-285750">
              <a:spcAft>
                <a:spcPts val="1600"/>
              </a:spcAft>
            </a:pPr>
            <a:r>
              <a:rPr lang="en-US" sz="1400" b="1" dirty="0"/>
              <a:t>Better scalability: </a:t>
            </a:r>
            <a:r>
              <a:rPr lang="en-US" sz="1400" dirty="0"/>
              <a:t>Peer-to-peer overlay-based networking allows for better scalability compared to traditional client-server architectures. It distributes the load among peers and avoids creating bottlenecks at central servers.</a:t>
            </a:r>
          </a:p>
          <a:p>
            <a:pPr marL="285750" indent="-285750">
              <a:spcAft>
                <a:spcPts val="1600"/>
              </a:spcAft>
            </a:pPr>
            <a:r>
              <a:rPr lang="en-US" sz="1400" b="1" dirty="0"/>
              <a:t>Decentralization: </a:t>
            </a:r>
            <a:r>
              <a:rPr lang="en-US" sz="1400" dirty="0"/>
              <a:t>Peer-to-peer overlay-based networking is decentralized, which means there is no single point of failure. This makes the network more resilient and less vulnerable to attacks.</a:t>
            </a:r>
          </a:p>
          <a:p>
            <a:pPr marL="285750" indent="-285750">
              <a:spcAft>
                <a:spcPts val="1600"/>
              </a:spcAft>
            </a:pPr>
            <a:r>
              <a:rPr lang="en-US" sz="1400" b="1" dirty="0"/>
              <a:t>Lower costs: </a:t>
            </a:r>
            <a:r>
              <a:rPr lang="en-US" sz="1400" dirty="0"/>
              <a:t>Peer-to-peer overlay-based networking reduces the costs of running large-scale applications by distributing the load among peers, which reduces the need for expensive infrastructure.</a:t>
            </a:r>
          </a:p>
          <a:p>
            <a:pPr marL="285750" indent="-285750">
              <a:spcAft>
                <a:spcPts val="1600"/>
              </a:spcAft>
            </a:pPr>
            <a:endParaRPr sz="1400" dirty="0"/>
          </a:p>
        </p:txBody>
      </p:sp>
    </p:spTree>
    <p:extLst>
      <p:ext uri="{BB962C8B-B14F-4D97-AF65-F5344CB8AC3E}">
        <p14:creationId xmlns:p14="http://schemas.microsoft.com/office/powerpoint/2010/main" val="410398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423600" y="1800750"/>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BitTorrent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Peer-to-peer</a:t>
            </a:r>
            <a:endParaRPr/>
          </a:p>
          <a:p>
            <a:pPr marL="0" lvl="0" indent="0" algn="ctr" rtl="0">
              <a:spcBef>
                <a:spcPts val="0"/>
              </a:spcBef>
              <a:spcAft>
                <a:spcPts val="0"/>
              </a:spcAft>
              <a:buNone/>
            </a:pPr>
            <a:r>
              <a:rPr lang="en"/>
              <a:t>overlay-based </a:t>
            </a:r>
            <a:r>
              <a:rPr lang="en">
                <a:solidFill>
                  <a:schemeClr val="dk2"/>
                </a:solidFill>
              </a:rPr>
              <a:t>networking</a:t>
            </a:r>
            <a:endParaRPr>
              <a:solidFill>
                <a:schemeClr val="dk2"/>
              </a:solidFill>
            </a:endParaRPr>
          </a:p>
        </p:txBody>
      </p:sp>
      <p:sp>
        <p:nvSpPr>
          <p:cNvPr id="93" name="Google Shape;93;p16"/>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ZA" dirty="0"/>
              <a:t>Examples: BitTorrent</a:t>
            </a:r>
            <a:endParaRPr dirty="0"/>
          </a:p>
        </p:txBody>
      </p:sp>
      <p:sp>
        <p:nvSpPr>
          <p:cNvPr id="94" name="Google Shape;94;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285750" indent="-285750">
              <a:spcAft>
                <a:spcPts val="1600"/>
              </a:spcAft>
            </a:pPr>
            <a:r>
              <a:rPr lang="en-US" sz="1400" dirty="0"/>
              <a:t>BitTorrent is a popular peer-to-peer overlay-based networking protocol used for sharing large files over the internet. It works by dividing the file into smaller pieces and allowing each peer to download and upload pieces to other peers.</a:t>
            </a:r>
          </a:p>
          <a:p>
            <a:pPr marL="285750" indent="-285750">
              <a:spcAft>
                <a:spcPts val="1600"/>
              </a:spcAft>
            </a:pPr>
            <a:endParaRPr lang="en-ZA" sz="1400" dirty="0"/>
          </a:p>
        </p:txBody>
      </p:sp>
    </p:spTree>
    <p:extLst>
      <p:ext uri="{BB962C8B-B14F-4D97-AF65-F5344CB8AC3E}">
        <p14:creationId xmlns:p14="http://schemas.microsoft.com/office/powerpoint/2010/main" val="1694031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TOR</a:t>
            </a:r>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1993</Words>
  <Application>Microsoft Macintosh PowerPoint</Application>
  <PresentationFormat>On-screen Show (16:9)</PresentationFormat>
  <Paragraphs>102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Lato</vt:lpstr>
      <vt:lpstr>Söhne</vt:lpstr>
      <vt:lpstr>Raleway</vt:lpstr>
      <vt:lpstr>Arial</vt:lpstr>
      <vt:lpstr>Swiss</vt:lpstr>
      <vt:lpstr>The Future of the Internet: Peer-to-peer overlay-based networking</vt:lpstr>
      <vt:lpstr>READ ME - Seminar Instructions It is our belief that the future of the internet is based on peer-to-peer overlay-based networking (BitTorrent, TOR, Freenet, KAD). </vt:lpstr>
      <vt:lpstr>The Future of the Internet</vt:lpstr>
      <vt:lpstr>Peer-to-peer overlay-based networking</vt:lpstr>
      <vt:lpstr>Peer-to-peer overlay-based networking</vt:lpstr>
      <vt:lpstr>Peer-to-peer overlay-based networking</vt:lpstr>
      <vt:lpstr>BitTorrent</vt:lpstr>
      <vt:lpstr>Peer-to-peer overlay-based networking</vt:lpstr>
      <vt:lpstr>TOR</vt:lpstr>
      <vt:lpstr>Peer-to-peer overlay-based networking</vt:lpstr>
      <vt:lpstr>Freenet</vt:lpstr>
      <vt:lpstr>Peer-to-peer overlay-based networking</vt:lpstr>
      <vt:lpstr>KAD</vt:lpstr>
      <vt:lpstr>Peer-to-peer overlay-based networking</vt:lpstr>
      <vt:lpstr>Limitations of Content Centric Networking (CCN) and/or NDN or COAST</vt:lpstr>
      <vt:lpstr>Limitations of MobilityFirst Architecture</vt:lpstr>
      <vt:lpstr>Limitations of Adoption of IPv6 and associated security measures</vt:lpstr>
      <vt:lpstr>Peer-to-peer overlay-based networking</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the Internet: Peer-to-peer overlay-based networking</dc:title>
  <dc:subject/>
  <dc:creator>Mbali Majola</dc:creator>
  <cp:keywords/>
  <dc:description/>
  <cp:lastModifiedBy>Mbali Nomusa Majola</cp:lastModifiedBy>
  <cp:revision>5</cp:revision>
  <dcterms:modified xsi:type="dcterms:W3CDTF">2023-03-01T05:14:35Z</dcterms:modified>
  <cp:category/>
</cp:coreProperties>
</file>