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519625-8BA1-42D5-BDFD-574FE7F5F005}" type="datetimeFigureOut">
              <a:rPr lang="he-IL" smtClean="0"/>
              <a:t>י'/סיון/תשע"ט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0389BA-6360-483D-93B9-DDBA6A9348B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קורס דוט-נט – מודול #</a:t>
            </a:r>
            <a:r>
              <a:rPr lang="en-US" dirty="0" smtClean="0"/>
              <a:t>C</a:t>
            </a:r>
            <a:r>
              <a:rPr lang="he-IL" dirty="0" smtClean="0"/>
              <a:t> בסיסי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שיעור 5 – מחרוזות</a:t>
            </a:r>
          </a:p>
          <a:p>
            <a:r>
              <a:rPr lang="he-IL" dirty="0" smtClean="0"/>
              <a:t>ניר מקלף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672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 - String</a:t>
            </a:r>
            <a:r>
              <a:rPr lang="he-IL" sz="3200" dirty="0" smtClean="0"/>
              <a:t>פעולות ומניפולציות על מחרוזות (המשך)</a:t>
            </a:r>
            <a:endParaRPr lang="he-IL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 algn="r">
              <a:buNone/>
            </a:pP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9334"/>
              </p:ext>
            </p:extLst>
          </p:nvPr>
        </p:nvGraphicFramePr>
        <p:xfrm>
          <a:off x="683568" y="1700808"/>
          <a:ext cx="7848872" cy="43371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44234">
                <a:tc>
                  <a:txBody>
                    <a:bodyPr/>
                    <a:lstStyle/>
                    <a:p>
                      <a:pPr rtl="1"/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600"/>
                    </a:p>
                  </a:txBody>
                  <a:tcPr/>
                </a:tc>
              </a:tr>
              <a:tr h="594157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en-US" sz="1800" baseline="0" dirty="0" smtClean="0"/>
                        <a:t>true</a:t>
                      </a:r>
                      <a:r>
                        <a:rPr lang="he-IL" sz="1800" baseline="0" dirty="0" smtClean="0"/>
                        <a:t> אם המחרוזת מתחילה במחרוזת </a:t>
                      </a:r>
                      <a:r>
                        <a:rPr lang="en-US" sz="1800" baseline="0" dirty="0" err="1" smtClean="0"/>
                        <a:t>StrToLookFor</a:t>
                      </a:r>
                      <a:r>
                        <a:rPr lang="he-IL" sz="1800" baseline="0" dirty="0" smtClean="0"/>
                        <a:t> או </a:t>
                      </a:r>
                      <a:r>
                        <a:rPr lang="en-US" sz="1800" baseline="0" dirty="0" smtClean="0"/>
                        <a:t>false</a:t>
                      </a:r>
                      <a:r>
                        <a:rPr lang="he-IL" sz="1800" baseline="0" dirty="0" smtClean="0"/>
                        <a:t> אם לא.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 smtClean="0"/>
                        <a:t>StartsWith</a:t>
                      </a:r>
                      <a:r>
                        <a:rPr lang="en-US" sz="1600" b="1" dirty="0" smtClean="0"/>
                        <a:t>(</a:t>
                      </a:r>
                      <a:r>
                        <a:rPr lang="en-US" sz="1600" b="1" dirty="0" err="1" smtClean="0"/>
                        <a:t>StrToLookFor</a:t>
                      </a:r>
                      <a:r>
                        <a:rPr lang="en-US" sz="1600" b="1" dirty="0" smtClean="0"/>
                        <a:t>)</a:t>
                      </a:r>
                      <a:endParaRPr lang="he-IL" sz="1600" b="1" dirty="0" smtClean="0"/>
                    </a:p>
                    <a:p>
                      <a:pPr algn="ctr" rtl="1"/>
                      <a:endParaRPr lang="he-IL" sz="1600" b="1" dirty="0" smtClean="0"/>
                    </a:p>
                    <a:p>
                      <a:pPr algn="r" rtl="1"/>
                      <a:r>
                        <a:rPr lang="he-IL" sz="1600" dirty="0" smtClean="0"/>
                        <a:t>דוגמא: </a:t>
                      </a:r>
                      <a:endParaRPr lang="en-US" sz="1600" dirty="0" smtClean="0"/>
                    </a:p>
                    <a:p>
                      <a:pPr algn="l" rtl="1"/>
                      <a:r>
                        <a:rPr lang="en-US" sz="1400" dirty="0" smtClean="0"/>
                        <a:t>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= “Come to 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”;</a:t>
                      </a:r>
                      <a:endParaRPr lang="he-IL" sz="1400" dirty="0" smtClean="0"/>
                    </a:p>
                    <a:p>
                      <a:pPr algn="r" rtl="1"/>
                      <a:endParaRPr lang="he-IL" sz="1400" dirty="0" smtClean="0"/>
                    </a:p>
                    <a:p>
                      <a:pPr algn="r" rtl="1"/>
                      <a:r>
                        <a:rPr lang="en-US" sz="1400" dirty="0" err="1" smtClean="0"/>
                        <a:t>Str.StartsWith</a:t>
                      </a:r>
                      <a:r>
                        <a:rPr lang="en-US" sz="1400" dirty="0" smtClean="0"/>
                        <a:t>(“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”) </a:t>
                      </a:r>
                      <a:r>
                        <a:rPr lang="he-IL" sz="1400" dirty="0" smtClean="0"/>
                        <a:t> יחזיר </a:t>
                      </a:r>
                      <a:r>
                        <a:rPr lang="en-US" sz="1400" dirty="0" smtClean="0"/>
                        <a:t>false</a:t>
                      </a:r>
                      <a:r>
                        <a:rPr lang="he-IL" sz="1400" dirty="0" smtClean="0"/>
                        <a:t> כי המחרוזת</a:t>
                      </a:r>
                      <a:r>
                        <a:rPr lang="he-IL" sz="1400" baseline="0" dirty="0" smtClean="0"/>
                        <a:t> לא מתחילה במחרוזת  </a:t>
                      </a:r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</a:t>
                      </a:r>
                      <a:r>
                        <a:rPr lang="he-IL" sz="1400" dirty="0" smtClean="0"/>
                        <a:t>, אך תחזיר </a:t>
                      </a:r>
                      <a:r>
                        <a:rPr lang="en-US" sz="1400" dirty="0" smtClean="0"/>
                        <a:t>true</a:t>
                      </a:r>
                      <a:r>
                        <a:rPr lang="he-IL" sz="1400" dirty="0" smtClean="0"/>
                        <a:t> אם נכתוב </a:t>
                      </a:r>
                      <a:r>
                        <a:rPr lang="en-US" sz="1400" dirty="0" err="1" smtClean="0"/>
                        <a:t>Str.StartsWith</a:t>
                      </a:r>
                      <a:r>
                        <a:rPr lang="en-US" sz="1400" dirty="0" smtClean="0"/>
                        <a:t>(“Come ”) </a:t>
                      </a:r>
                      <a:endParaRPr lang="he-IL" sz="1400" dirty="0" smtClean="0"/>
                    </a:p>
                  </a:txBody>
                  <a:tcPr/>
                </a:tc>
              </a:tr>
              <a:tr h="344234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en-US" sz="1800" baseline="0" dirty="0" smtClean="0"/>
                        <a:t>true</a:t>
                      </a:r>
                      <a:r>
                        <a:rPr lang="he-IL" sz="1800" baseline="0" dirty="0" smtClean="0"/>
                        <a:t> אם המחרוזת </a:t>
                      </a:r>
                      <a:r>
                        <a:rPr lang="he-IL" sz="1800" baseline="0" dirty="0" smtClean="0"/>
                        <a:t>מסתיימת במחרוזת </a:t>
                      </a:r>
                      <a:r>
                        <a:rPr lang="en-US" sz="1800" baseline="0" dirty="0" err="1" smtClean="0"/>
                        <a:t>StrToLookFor</a:t>
                      </a:r>
                      <a:r>
                        <a:rPr lang="he-IL" sz="1800" baseline="0" dirty="0" smtClean="0"/>
                        <a:t> או </a:t>
                      </a:r>
                      <a:r>
                        <a:rPr lang="en-US" sz="1800" baseline="0" dirty="0" smtClean="0"/>
                        <a:t>false</a:t>
                      </a:r>
                      <a:r>
                        <a:rPr lang="he-IL" sz="1800" baseline="0" dirty="0" smtClean="0"/>
                        <a:t> אם לא.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dirty="0" err="1" smtClean="0"/>
                        <a:t>EndsWith</a:t>
                      </a:r>
                      <a:r>
                        <a:rPr lang="en-US" sz="1600" b="1" dirty="0" smtClean="0"/>
                        <a:t>(</a:t>
                      </a:r>
                      <a:r>
                        <a:rPr lang="en-US" sz="1600" b="1" dirty="0" err="1" smtClean="0"/>
                        <a:t>StrToLookFor</a:t>
                      </a:r>
                      <a:r>
                        <a:rPr lang="en-US" sz="1600" b="1" dirty="0" smtClean="0"/>
                        <a:t>)</a:t>
                      </a:r>
                      <a:endParaRPr lang="he-IL" sz="1600" b="1" dirty="0" smtClean="0"/>
                    </a:p>
                    <a:p>
                      <a:pPr algn="ctr" rtl="1"/>
                      <a:endParaRPr lang="he-IL" sz="1600" b="1" dirty="0" smtClean="0"/>
                    </a:p>
                    <a:p>
                      <a:pPr algn="r" rtl="1"/>
                      <a:r>
                        <a:rPr lang="he-IL" sz="1600" dirty="0" smtClean="0"/>
                        <a:t>דוגמא: </a:t>
                      </a:r>
                      <a:endParaRPr lang="en-US" sz="1600" dirty="0" smtClean="0"/>
                    </a:p>
                    <a:p>
                      <a:pPr algn="l" rtl="1"/>
                      <a:r>
                        <a:rPr lang="en-US" sz="1400" dirty="0" smtClean="0"/>
                        <a:t>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= “Come to 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”;</a:t>
                      </a:r>
                      <a:endParaRPr lang="he-IL" sz="1400" dirty="0" smtClean="0"/>
                    </a:p>
                    <a:p>
                      <a:pPr algn="r" rtl="1"/>
                      <a:endParaRPr lang="he-IL" sz="1400" dirty="0" smtClean="0"/>
                    </a:p>
                    <a:p>
                      <a:pPr algn="r" rtl="1"/>
                      <a:r>
                        <a:rPr lang="en-US" sz="1400" dirty="0" err="1" smtClean="0"/>
                        <a:t>Str.StartsWith</a:t>
                      </a:r>
                      <a:r>
                        <a:rPr lang="en-US" sz="1400" dirty="0" smtClean="0"/>
                        <a:t>(“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”) </a:t>
                      </a:r>
                      <a:r>
                        <a:rPr lang="he-IL" sz="1400" dirty="0" smtClean="0"/>
                        <a:t> יחזיר </a:t>
                      </a:r>
                      <a:r>
                        <a:rPr lang="en-US" sz="1400" dirty="0" smtClean="0"/>
                        <a:t>true</a:t>
                      </a:r>
                      <a:r>
                        <a:rPr lang="he-IL" sz="1400" baseline="0" dirty="0" smtClean="0"/>
                        <a:t> </a:t>
                      </a:r>
                      <a:r>
                        <a:rPr lang="he-IL" sz="1400" dirty="0" smtClean="0"/>
                        <a:t>כי </a:t>
                      </a:r>
                      <a:r>
                        <a:rPr lang="he-IL" sz="1400" dirty="0" smtClean="0"/>
                        <a:t>המחרוזת</a:t>
                      </a:r>
                      <a:r>
                        <a:rPr lang="he-IL" sz="1400" baseline="0" dirty="0" smtClean="0"/>
                        <a:t> </a:t>
                      </a:r>
                      <a:r>
                        <a:rPr lang="he-IL" sz="1400" baseline="0" dirty="0" smtClean="0"/>
                        <a:t>מסתיימת במחרוזת  </a:t>
                      </a:r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HackerU</a:t>
                      </a:r>
                      <a:r>
                        <a:rPr lang="en-US" sz="1400" dirty="0" smtClean="0"/>
                        <a:t>”</a:t>
                      </a:r>
                      <a:r>
                        <a:rPr lang="he-IL" sz="1400" dirty="0" smtClean="0"/>
                        <a:t>, אך תחזיר </a:t>
                      </a:r>
                      <a:r>
                        <a:rPr lang="en-US" sz="1400" dirty="0" smtClean="0"/>
                        <a:t>false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he-IL" sz="1400" baseline="0" dirty="0" smtClean="0"/>
                        <a:t> </a:t>
                      </a:r>
                      <a:r>
                        <a:rPr lang="he-IL" sz="1400" dirty="0" smtClean="0"/>
                        <a:t>אם </a:t>
                      </a:r>
                      <a:r>
                        <a:rPr lang="he-IL" sz="1400" dirty="0" smtClean="0"/>
                        <a:t>נכתוב </a:t>
                      </a:r>
                      <a:r>
                        <a:rPr lang="en-US" sz="1400" dirty="0" err="1" smtClean="0"/>
                        <a:t>Str.StartsWith</a:t>
                      </a:r>
                      <a:r>
                        <a:rPr lang="en-US" sz="1400" dirty="0" smtClean="0"/>
                        <a:t>(“Come ”) </a:t>
                      </a:r>
                      <a:r>
                        <a:rPr lang="he-IL" sz="1400" dirty="0" smtClean="0"/>
                        <a:t> מאחר וזה נמצא בהתחלה.</a:t>
                      </a:r>
                      <a:endParaRPr lang="he-IL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07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תרגיל כיתה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כתבו תוכנית אשר קולטת שתי מחרוזות. התוכנית תדפיס האם המחרוזת השניה מופיעה בתוך המחרוזת הראשונה</a:t>
            </a:r>
          </a:p>
          <a:p>
            <a:r>
              <a:rPr lang="he-IL" dirty="0"/>
              <a:t>כתבו תוכנית אשר קולטת שתי מחרוזות. התוכנית </a:t>
            </a:r>
            <a:r>
              <a:rPr lang="he-IL" dirty="0" smtClean="0"/>
              <a:t>תכניס את המחרוזת השניה בתוך המחרוזת הראשונה, במקום 2, ותדפיס אותה על המסך. על התוכנית לוודא שהקלט של המחרוזת הראשונה גדול משלושה תווים.</a:t>
            </a:r>
            <a:endParaRPr lang="he-IL" dirty="0"/>
          </a:p>
          <a:p>
            <a:pPr marL="393192" lvl="1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69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String.Format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C#</a:t>
            </a:r>
            <a:r>
              <a:rPr lang="he-IL" dirty="0" smtClean="0"/>
              <a:t> מספקת כלי מאוד נח ליצירת מחרוזות אשר הינן שילוב של מחרוזות וערכי משתנים.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מבנה הפקודה הינו:</a:t>
            </a:r>
          </a:p>
          <a:p>
            <a:pPr marL="0" indent="0" algn="l" rtl="0">
              <a:buNone/>
            </a:pPr>
            <a:endParaRPr lang="he-IL" sz="2000" dirty="0"/>
          </a:p>
          <a:p>
            <a:pPr marL="0" indent="0" algn="l" rtl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50023"/>
            <a:ext cx="7690324" cy="27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7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String.Format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לדוגמא:</a:t>
            </a:r>
          </a:p>
          <a:p>
            <a:pPr marL="0" indent="0" algn="l" rtl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Kid1Age = 5;</a:t>
            </a:r>
          </a:p>
          <a:p>
            <a:pPr marL="0" indent="0" algn="l" rtl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Kid2Age = 3;</a:t>
            </a:r>
          </a:p>
          <a:p>
            <a:pPr marL="0" indent="0" algn="l" rtl="0">
              <a:buNone/>
            </a:pPr>
            <a:endParaRPr lang="en-US" sz="1600" dirty="0"/>
          </a:p>
          <a:p>
            <a:pPr marL="0" indent="0" algn="l" rtl="0">
              <a:buNone/>
            </a:pPr>
            <a:r>
              <a:rPr lang="en-US" sz="1600" dirty="0" smtClean="0"/>
              <a:t>String </a:t>
            </a:r>
            <a:r>
              <a:rPr lang="en-US" sz="1600" dirty="0" err="1" smtClean="0"/>
              <a:t>MyKids</a:t>
            </a:r>
            <a:r>
              <a:rPr lang="en-US" sz="1600" dirty="0" smtClean="0"/>
              <a:t> = </a:t>
            </a:r>
            <a:r>
              <a:rPr lang="en-US" sz="1600" dirty="0" err="1" smtClean="0"/>
              <a:t>String.Format</a:t>
            </a:r>
            <a:r>
              <a:rPr lang="en-US" sz="1600" dirty="0" smtClean="0"/>
              <a:t>(“My kids are {0} and {1} years old”, Kid1Age, Kid2Age);</a:t>
            </a:r>
            <a:endParaRPr lang="he-IL" sz="1600" dirty="0" smtClean="0"/>
          </a:p>
          <a:p>
            <a:pPr marL="0" indent="0" algn="r">
              <a:buNone/>
            </a:pPr>
            <a:endParaRPr lang="he-IL" sz="2000" dirty="0" smtClean="0"/>
          </a:p>
          <a:p>
            <a:pPr marL="0" indent="0" algn="r">
              <a:buNone/>
            </a:pPr>
            <a:r>
              <a:rPr lang="he-IL" sz="2000" dirty="0" smtClean="0"/>
              <a:t>שימו לב כי זוהי בדיוק אותו כלי בו אנחנו משתמשים ב-</a:t>
            </a:r>
            <a:r>
              <a:rPr lang="en-US" sz="2000" dirty="0" err="1" smtClean="0"/>
              <a:t>Console.WriteLine</a:t>
            </a:r>
            <a:endParaRPr lang="he-IL" sz="2000" dirty="0"/>
          </a:p>
          <a:p>
            <a:pPr marL="0" indent="0" algn="l" rtl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9" y="3933056"/>
            <a:ext cx="7690324" cy="27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5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String.Format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he-IL" dirty="0" smtClean="0"/>
              <a:t>ניתן להשתמש בכלי על מנת ל"פרמט" את הערכים אותם אנו מקבלים מהמשתנים אשר בשימוש, וזאת ע"י הוספת ":" ופרטי הפורמט אחריו במיקום "שומרי המקום".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r">
              <a:buNone/>
            </a:pPr>
            <a:r>
              <a:rPr lang="he-IL" dirty="0" smtClean="0"/>
              <a:t>לדוגמא:</a:t>
            </a:r>
          </a:p>
          <a:p>
            <a:pPr marL="0" indent="0" algn="l" rtl="0">
              <a:buNone/>
            </a:pPr>
            <a:r>
              <a:rPr lang="en-US" dirty="0" smtClean="0"/>
              <a:t>string output = </a:t>
            </a:r>
            <a:r>
              <a:rPr lang="en-US" dirty="0" err="1" smtClean="0"/>
              <a:t>String.Format</a:t>
            </a:r>
            <a:r>
              <a:rPr lang="en-US" dirty="0" smtClean="0"/>
              <a:t> (“The total sum is {0</a:t>
            </a:r>
            <a:r>
              <a:rPr lang="en-US" dirty="0" smtClean="0">
                <a:solidFill>
                  <a:srgbClr val="FF0000"/>
                </a:solidFill>
              </a:rPr>
              <a:t>:C</a:t>
            </a:r>
            <a:r>
              <a:rPr lang="en-US" dirty="0" smtClean="0"/>
              <a:t>} Shekels”, sum);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 smtClean="0"/>
              <a:t>שימו לב ל "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he-IL" dirty="0" smtClean="0"/>
              <a:t>" – הוא מציין לפקודה, כי יש להתייחס לערך שיכנס לכאן כמטבע (</a:t>
            </a:r>
            <a:r>
              <a:rPr lang="en-US" dirty="0" smtClean="0"/>
              <a:t>Currency</a:t>
            </a:r>
            <a:r>
              <a:rPr lang="he-IL" dirty="0" smtClean="0"/>
              <a:t>), וככזה, הוא יציג את המידע כפי שמקובל להציג כסף במדינה המוגדרת במחשב.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77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String.Format</a:t>
            </a:r>
            <a:r>
              <a:rPr lang="he-IL" dirty="0" smtClean="0"/>
              <a:t> – סוגי פורמטים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בדיוק כמו ה- </a:t>
            </a:r>
            <a:r>
              <a:rPr lang="en-US" dirty="0"/>
              <a:t>{0</a:t>
            </a:r>
            <a:r>
              <a:rPr lang="en-US" dirty="0">
                <a:solidFill>
                  <a:srgbClr val="FF0000"/>
                </a:solidFill>
              </a:rPr>
              <a:t>:C</a:t>
            </a:r>
            <a:r>
              <a:rPr lang="en-US" dirty="0"/>
              <a:t>} </a:t>
            </a:r>
            <a:r>
              <a:rPr lang="he-IL" dirty="0" smtClean="0"/>
              <a:t>, ישנם עוד סוגי פורמט אשר נתמכים ע"י הפקודה. הינה רשימה חלקית, אשר תתנסו איתה בזמנכם החופשי:</a:t>
            </a:r>
          </a:p>
          <a:p>
            <a:pPr marL="0" indent="0" algn="r">
              <a:buNone/>
            </a:pPr>
            <a:endParaRPr lang="he-IL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47634"/>
              </p:ext>
            </p:extLst>
          </p:nvPr>
        </p:nvGraphicFramePr>
        <p:xfrm>
          <a:off x="467544" y="2780928"/>
          <a:ext cx="8136904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24712"/>
                <a:gridCol w="5812192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</a:t>
                      </a:r>
                      <a:r>
                        <a:rPr lang="he-IL" dirty="0" smtClean="0"/>
                        <a:t> או </a:t>
                      </a:r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מציג את הערך כמטבע</a:t>
                      </a:r>
                      <a:r>
                        <a:rPr lang="he-IL" baseline="0" dirty="0" smtClean="0"/>
                        <a:t> עפ"י הגדרות המדינה במחשב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r>
                        <a:rPr lang="he-IL" dirty="0" smtClean="0"/>
                        <a:t> או </a:t>
                      </a:r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יציג את</a:t>
                      </a:r>
                      <a:r>
                        <a:rPr lang="he-IL" baseline="0" dirty="0" smtClean="0"/>
                        <a:t> ערך המשתנה כמספר שלם בלבד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Fn</a:t>
                      </a:r>
                      <a:r>
                        <a:rPr lang="he-IL" dirty="0" smtClean="0"/>
                        <a:t> או </a:t>
                      </a:r>
                      <a:r>
                        <a:rPr lang="en-US" dirty="0" err="1" smtClean="0"/>
                        <a:t>fn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יציג את המספר עם מספר קבוע של ספרות</a:t>
                      </a:r>
                      <a:r>
                        <a:rPr lang="he-IL" baseline="0" dirty="0" smtClean="0"/>
                        <a:t> לאחר הנקודה, אשר </a:t>
                      </a:r>
                      <a:r>
                        <a:rPr lang="en-US" baseline="0" dirty="0" smtClean="0"/>
                        <a:t>n</a:t>
                      </a:r>
                      <a:r>
                        <a:rPr lang="he-IL" baseline="0" dirty="0" smtClean="0"/>
                        <a:t> מייגת את מספר הספרות אחרי הנקודה. לדוגמא: </a:t>
                      </a:r>
                      <a:r>
                        <a:rPr lang="en-US" baseline="0" dirty="0" smtClean="0"/>
                        <a:t>{0:F2}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</a:t>
                      </a:r>
                      <a:r>
                        <a:rPr lang="he-IL" dirty="0" smtClean="0"/>
                        <a:t> או </a:t>
                      </a:r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מציג את ירך</a:t>
                      </a:r>
                      <a:r>
                        <a:rPr lang="he-IL" baseline="0" dirty="0" smtClean="0"/>
                        <a:t> המשתמש כאחוזים (כמו להוסיף % לאחר המספר)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X</a:t>
                      </a:r>
                      <a:r>
                        <a:rPr lang="he-IL" dirty="0" smtClean="0"/>
                        <a:t> או </a:t>
                      </a:r>
                      <a:r>
                        <a:rPr lang="en-US" dirty="0" smtClean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מציג</a:t>
                      </a:r>
                      <a:r>
                        <a:rPr lang="he-IL" baseline="0" dirty="0" smtClean="0"/>
                        <a:t> את המספר כערך הקסאדצימלי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89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תרגיל כיתה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mtClean="0"/>
              <a:t>כתבו תוכנית אשר קולטת מספר ומציגה אותו עפ"י כל אחד מהאפשרויות המוצגות בשקף הקודם.</a:t>
            </a:r>
            <a:endParaRPr lang="he-IL" dirty="0"/>
          </a:p>
          <a:p>
            <a:pPr marL="393192" lvl="1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26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אג'נדה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מחרוזות – סקירה</a:t>
            </a:r>
          </a:p>
          <a:p>
            <a:r>
              <a:rPr lang="he-IL" dirty="0" smtClean="0"/>
              <a:t>יצירת מחרוזות</a:t>
            </a:r>
          </a:p>
          <a:p>
            <a:r>
              <a:rPr lang="he-IL" dirty="0" smtClean="0"/>
              <a:t>גישה למידע</a:t>
            </a:r>
          </a:p>
          <a:p>
            <a:r>
              <a:rPr lang="he-IL" dirty="0" smtClean="0"/>
              <a:t>השוואה</a:t>
            </a:r>
            <a:endParaRPr lang="en-US" dirty="0" smtClean="0"/>
          </a:p>
          <a:p>
            <a:r>
              <a:rPr lang="he-IL" dirty="0" smtClean="0"/>
              <a:t>פעולות ומניפולציה של מחרוזות</a:t>
            </a:r>
          </a:p>
          <a:p>
            <a:r>
              <a:rPr lang="en-US" dirty="0" smtClean="0"/>
              <a:t>Format</a:t>
            </a:r>
            <a:endParaRPr lang="he-IL" dirty="0" smtClean="0"/>
          </a:p>
          <a:p>
            <a:r>
              <a:rPr lang="he-IL" dirty="0" smtClean="0"/>
              <a:t>תרגול בכיתה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92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סקירה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מחרוזות (</a:t>
            </a:r>
            <a:r>
              <a:rPr lang="en-US" dirty="0" smtClean="0"/>
              <a:t>String</a:t>
            </a:r>
            <a:r>
              <a:rPr lang="he-IL" dirty="0" smtClean="0"/>
              <a:t>) הינו אחד מסוגי הנתונים השימושיים ביותר בכל שפה, כמו גם ב-</a:t>
            </a:r>
            <a:r>
              <a:rPr lang="en-US" dirty="0" err="1" smtClean="0"/>
              <a:t>c#</a:t>
            </a:r>
            <a:endParaRPr lang="he-IL" dirty="0" smtClean="0"/>
          </a:p>
          <a:p>
            <a:r>
              <a:rPr lang="he-IL" dirty="0" smtClean="0"/>
              <a:t>מחרוזת בנויה ממערך של תווים (</a:t>
            </a:r>
            <a:r>
              <a:rPr lang="en-US" dirty="0" smtClean="0"/>
              <a:t>chars</a:t>
            </a:r>
            <a:r>
              <a:rPr lang="he-IL" dirty="0" smtClean="0"/>
              <a:t>), אשר עטופה באוסף של כלים להצגה ומניפולציה של אותו המערך לשימוש פשוט ויעיל.</a:t>
            </a:r>
          </a:p>
          <a:p>
            <a:r>
              <a:rPr lang="he-IL" dirty="0" smtClean="0"/>
              <a:t>ב-#</a:t>
            </a:r>
            <a:r>
              <a:rPr lang="en-US" dirty="0" smtClean="0"/>
              <a:t>C</a:t>
            </a:r>
            <a:r>
              <a:rPr lang="he-IL" dirty="0" smtClean="0"/>
              <a:t>, העטיפה לאוסף הכלים הללו הינה חלק מסוג המידע (</a:t>
            </a:r>
            <a:r>
              <a:rPr lang="en-US" dirty="0" smtClean="0"/>
              <a:t>Data Type</a:t>
            </a:r>
            <a:r>
              <a:rPr lang="he-IL" dirty="0" smtClean="0"/>
              <a:t>) - </a:t>
            </a:r>
            <a:r>
              <a:rPr lang="en-US" dirty="0" smtClean="0"/>
              <a:t>String</a:t>
            </a: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92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- String</a:t>
            </a:r>
            <a:r>
              <a:rPr lang="he-IL" dirty="0" smtClean="0"/>
              <a:t>יצירה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מאפשר יצירת מחרוזות ע"י אחד מהאופציות הבאות:</a:t>
            </a:r>
          </a:p>
          <a:p>
            <a:pPr lvl="1"/>
            <a:r>
              <a:rPr lang="he-IL" dirty="0" smtClean="0"/>
              <a:t>הצבת מחרוזת באופן ישיר</a:t>
            </a:r>
          </a:p>
          <a:p>
            <a:pPr marL="393192" lvl="1" indent="0" algn="l" rtl="0">
              <a:buNone/>
            </a:pPr>
            <a:r>
              <a:rPr lang="en-US" dirty="0"/>
              <a:t>string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 err="1"/>
              <a:t>lname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393192" lvl="1" indent="0" algn="l" rtl="0"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"Rowan";</a:t>
            </a:r>
            <a:r>
              <a:rPr lang="en-US" dirty="0"/>
              <a:t> </a:t>
            </a:r>
            <a:endParaRPr lang="en-US" dirty="0" smtClean="0"/>
          </a:p>
          <a:p>
            <a:pPr marL="393192" lvl="1" indent="0" algn="l" rtl="0">
              <a:buNone/>
            </a:pPr>
            <a:r>
              <a:rPr lang="en-US" dirty="0" err="1" smtClean="0"/>
              <a:t>lname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"Atkinson</a:t>
            </a:r>
            <a:r>
              <a:rPr lang="en-US" dirty="0" smtClean="0"/>
              <a:t>";</a:t>
            </a:r>
          </a:p>
          <a:p>
            <a:pPr lvl="1"/>
            <a:r>
              <a:rPr lang="he-IL" dirty="0" smtClean="0"/>
              <a:t>יצירת מערך של תווים, ויצירת מחרוזת מהם</a:t>
            </a:r>
          </a:p>
          <a:p>
            <a:pPr marL="393192" lvl="1" indent="0" algn="l" rtl="0">
              <a:buNone/>
            </a:pPr>
            <a:r>
              <a:rPr lang="it-IT" dirty="0"/>
              <a:t>char</a:t>
            </a:r>
            <a:r>
              <a:rPr lang="it-IT" dirty="0"/>
              <a:t> </a:t>
            </a:r>
            <a:r>
              <a:rPr lang="it-IT" dirty="0"/>
              <a:t>[]</a:t>
            </a:r>
            <a:r>
              <a:rPr lang="it-IT" dirty="0"/>
              <a:t>letters</a:t>
            </a:r>
            <a:r>
              <a:rPr lang="it-IT" dirty="0"/>
              <a:t>=</a:t>
            </a:r>
            <a:r>
              <a:rPr lang="it-IT" dirty="0"/>
              <a:t> </a:t>
            </a:r>
            <a:r>
              <a:rPr lang="it-IT" dirty="0"/>
              <a:t>{</a:t>
            </a:r>
            <a:r>
              <a:rPr lang="it-IT" dirty="0"/>
              <a:t> </a:t>
            </a:r>
            <a:r>
              <a:rPr lang="it-IT" dirty="0"/>
              <a:t>'H',</a:t>
            </a:r>
            <a:r>
              <a:rPr lang="it-IT" dirty="0"/>
              <a:t> </a:t>
            </a:r>
            <a:r>
              <a:rPr lang="it-IT" dirty="0"/>
              <a:t>'e',</a:t>
            </a:r>
            <a:r>
              <a:rPr lang="it-IT" dirty="0"/>
              <a:t> </a:t>
            </a:r>
            <a:r>
              <a:rPr lang="it-IT" dirty="0"/>
              <a:t>'l',</a:t>
            </a:r>
            <a:r>
              <a:rPr lang="it-IT" dirty="0"/>
              <a:t> </a:t>
            </a:r>
            <a:r>
              <a:rPr lang="it-IT" dirty="0"/>
              <a:t>'l','o'</a:t>
            </a:r>
            <a:r>
              <a:rPr lang="it-IT" dirty="0"/>
              <a:t> </a:t>
            </a:r>
            <a:r>
              <a:rPr lang="it-IT" dirty="0" smtClean="0"/>
              <a:t>};</a:t>
            </a:r>
          </a:p>
          <a:p>
            <a:pPr marL="393192" lvl="1" indent="0" algn="l" rtl="0">
              <a:buNone/>
            </a:pPr>
            <a:r>
              <a:rPr lang="en-US" dirty="0"/>
              <a:t>string</a:t>
            </a:r>
            <a:r>
              <a:rPr lang="en-US" dirty="0"/>
              <a:t> greetings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new</a:t>
            </a:r>
            <a:r>
              <a:rPr lang="en-US" dirty="0"/>
              <a:t> </a:t>
            </a:r>
            <a:r>
              <a:rPr lang="en-US" dirty="0"/>
              <a:t>string(</a:t>
            </a:r>
            <a:r>
              <a:rPr lang="en-US" dirty="0"/>
              <a:t>letters</a:t>
            </a:r>
            <a:r>
              <a:rPr lang="en-US" dirty="0" smtClean="0"/>
              <a:t>);</a:t>
            </a:r>
          </a:p>
          <a:p>
            <a:pPr marL="393192" lvl="1" indent="0" algn="l" rtl="0">
              <a:buNone/>
            </a:pPr>
            <a:endParaRPr lang="he-IL" dirty="0"/>
          </a:p>
          <a:p>
            <a:pPr lvl="1"/>
            <a:r>
              <a:rPr lang="he-IL" dirty="0" smtClean="0"/>
              <a:t>ביצוע פעולה/מניפולציה כלשהי על מחרוזת, ויצירת מחרוזת לדשה מהתוצאה של אותה פעולה</a:t>
            </a:r>
          </a:p>
          <a:p>
            <a:pPr marL="393192" lvl="1" indent="0" algn="l" rtl="0">
              <a:buNone/>
            </a:pPr>
            <a:r>
              <a:rPr lang="en-US" dirty="0" smtClean="0"/>
              <a:t>String name = </a:t>
            </a:r>
            <a:r>
              <a:rPr lang="en-US" dirty="0" err="1" smtClean="0"/>
              <a:t>fname</a:t>
            </a:r>
            <a:r>
              <a:rPr lang="en-US" dirty="0" smtClean="0"/>
              <a:t> + “ “ + </a:t>
            </a:r>
            <a:r>
              <a:rPr lang="en-US" dirty="0" err="1" smtClean="0"/>
              <a:t>lname</a:t>
            </a:r>
            <a:endParaRPr lang="he-IL" dirty="0"/>
          </a:p>
          <a:p>
            <a:pPr marL="393192" lvl="1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253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- String</a:t>
            </a:r>
            <a:r>
              <a:rPr lang="he-IL" dirty="0" smtClean="0"/>
              <a:t>גישה למידע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לגשת למידע (למחרוזת) באופנים הבאים:</a:t>
            </a:r>
          </a:p>
          <a:p>
            <a:pPr lvl="1"/>
            <a:r>
              <a:rPr lang="he-IL" dirty="0" smtClean="0"/>
              <a:t>שימוש בשם המשתנה לצורך קבלת המחרוזת המלאה</a:t>
            </a:r>
          </a:p>
          <a:p>
            <a:pPr marL="393192" lvl="1" indent="0" algn="l" rtl="0">
              <a:buNone/>
            </a:pPr>
            <a:r>
              <a:rPr lang="en-US" dirty="0"/>
              <a:t>string</a:t>
            </a:r>
            <a:r>
              <a:rPr lang="en-US" dirty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 = “Nir”;</a:t>
            </a:r>
          </a:p>
          <a:p>
            <a:pPr marL="393192" lvl="1" indent="0" algn="l" rtl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);  // will print “Nir”</a:t>
            </a:r>
          </a:p>
          <a:p>
            <a:pPr lvl="1"/>
            <a:r>
              <a:rPr lang="he-IL" dirty="0" smtClean="0"/>
              <a:t>גישה לתווים בודדים, על ידי שימוש במחרוזת כמערך של תווים</a:t>
            </a:r>
          </a:p>
          <a:p>
            <a:pPr marL="393192" lvl="1" indent="0" algn="l" rtl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fname</a:t>
            </a:r>
            <a:r>
              <a:rPr lang="en-US" dirty="0" smtClean="0"/>
              <a:t> = “Nir”;</a:t>
            </a:r>
            <a:endParaRPr lang="it-IT" dirty="0" smtClean="0"/>
          </a:p>
          <a:p>
            <a:pPr marL="393192" lvl="1" indent="0" algn="l" rtl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fname</a:t>
            </a:r>
            <a:r>
              <a:rPr lang="en-US" dirty="0" smtClean="0"/>
              <a:t>[0]); </a:t>
            </a:r>
            <a:r>
              <a:rPr lang="en-US" dirty="0"/>
              <a:t>// will print “</a:t>
            </a:r>
            <a:r>
              <a:rPr lang="en-US" dirty="0" smtClean="0"/>
              <a:t>N”</a:t>
            </a:r>
            <a:endParaRPr lang="en-US" dirty="0"/>
          </a:p>
          <a:p>
            <a:pPr marL="393192" lvl="1" indent="0" algn="l" rtl="0">
              <a:buNone/>
            </a:pPr>
            <a:endParaRPr lang="he-IL" dirty="0"/>
          </a:p>
          <a:p>
            <a:pPr lvl="1"/>
            <a:r>
              <a:rPr lang="he-IL" dirty="0" smtClean="0"/>
              <a:t>שימוש בשם </a:t>
            </a:r>
            <a:r>
              <a:rPr lang="en-US" dirty="0" err="1" smtClean="0"/>
              <a:t>fname.Length</a:t>
            </a:r>
            <a:r>
              <a:rPr lang="he-IL" dirty="0" smtClean="0"/>
              <a:t> יחזיר את אורך המחרוזת בתווים – במקרה זה - 3</a:t>
            </a:r>
          </a:p>
          <a:p>
            <a:pPr marL="393192" lvl="1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678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 smtClean="0"/>
              <a:t>תרגיל כיתה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כתבו תוכנית אשר קולטת מחרוזת ומציגה את מספר התווים בה</a:t>
            </a:r>
          </a:p>
          <a:p>
            <a:r>
              <a:rPr lang="he-IL" dirty="0" smtClean="0"/>
              <a:t>כתבו תוכנית אשר קולטת מחרוזת ומציגה את מספר הפעמים בה הופיעה האות </a:t>
            </a:r>
            <a:r>
              <a:rPr lang="en-US" dirty="0" smtClean="0"/>
              <a:t>A</a:t>
            </a:r>
            <a:r>
              <a:rPr lang="he-IL" dirty="0" smtClean="0"/>
              <a:t> במחרוזת</a:t>
            </a:r>
          </a:p>
          <a:p>
            <a:pPr marL="393192" lvl="1" indent="0" algn="r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61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- String</a:t>
            </a:r>
            <a:r>
              <a:rPr lang="he-IL" dirty="0" smtClean="0"/>
              <a:t>השוואה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להשוות מחרוזות באותו האופן בו אנו משווים מספרים בתנאי:</a:t>
            </a:r>
          </a:p>
          <a:p>
            <a:pPr marL="393192" lvl="1" indent="0" algn="r">
              <a:buNone/>
            </a:pP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24561"/>
              </p:ext>
            </p:extLst>
          </p:nvPr>
        </p:nvGraphicFramePr>
        <p:xfrm>
          <a:off x="1619672" y="3140968"/>
          <a:ext cx="6096000" cy="3205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מחזיר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baseline="0" dirty="0" smtClean="0"/>
                        <a:t>true</a:t>
                      </a:r>
                      <a:r>
                        <a:rPr lang="he-IL" baseline="0" dirty="0" smtClean="0"/>
                        <a:t> אם שתי המחרוזות זהות, </a:t>
                      </a:r>
                      <a:r>
                        <a:rPr lang="en-US" baseline="0" dirty="0" smtClean="0"/>
                        <a:t>false</a:t>
                      </a:r>
                      <a:r>
                        <a:rPr lang="he-IL" baseline="0" dirty="0" smtClean="0"/>
                        <a:t> אם לא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Str1</a:t>
                      </a:r>
                      <a:r>
                        <a:rPr lang="en-US" baseline="0" dirty="0" smtClean="0"/>
                        <a:t> == Str2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מחזיר </a:t>
                      </a:r>
                      <a:r>
                        <a:rPr lang="en-US" dirty="0" smtClean="0"/>
                        <a:t>true</a:t>
                      </a:r>
                      <a:r>
                        <a:rPr lang="he-IL" dirty="0" smtClean="0"/>
                        <a:t> אם </a:t>
                      </a:r>
                      <a:r>
                        <a:rPr lang="en-US" dirty="0" smtClean="0"/>
                        <a:t>Str2</a:t>
                      </a:r>
                      <a:r>
                        <a:rPr lang="he-IL" dirty="0" smtClean="0"/>
                        <a:t> נמצא במיון לפני </a:t>
                      </a:r>
                      <a:r>
                        <a:rPr lang="en-US" dirty="0" smtClean="0"/>
                        <a:t>Str1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Str1 &gt; Str2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מחזיר </a:t>
                      </a:r>
                      <a:r>
                        <a:rPr lang="en-US" dirty="0" smtClean="0"/>
                        <a:t>true</a:t>
                      </a:r>
                      <a:r>
                        <a:rPr lang="he-IL" dirty="0" smtClean="0"/>
                        <a:t> אם </a:t>
                      </a:r>
                      <a:r>
                        <a:rPr lang="en-US" dirty="0" smtClean="0"/>
                        <a:t>Str1</a:t>
                      </a:r>
                      <a:r>
                        <a:rPr lang="he-IL" dirty="0" smtClean="0"/>
                        <a:t> </a:t>
                      </a:r>
                      <a:r>
                        <a:rPr lang="he-IL" dirty="0" smtClean="0"/>
                        <a:t>נמצא במיון לפני </a:t>
                      </a:r>
                      <a:r>
                        <a:rPr lang="en-US" dirty="0" smtClean="0"/>
                        <a:t>Str2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Str1 </a:t>
                      </a:r>
                      <a:r>
                        <a:rPr lang="en-US" dirty="0" smtClean="0"/>
                        <a:t>&lt; </a:t>
                      </a:r>
                      <a:r>
                        <a:rPr lang="en-US" dirty="0" smtClean="0"/>
                        <a:t>Str2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מחזיר</a:t>
                      </a:r>
                      <a:r>
                        <a:rPr lang="he-IL" baseline="0" dirty="0" smtClean="0"/>
                        <a:t> </a:t>
                      </a:r>
                      <a:r>
                        <a:rPr lang="en-US" baseline="0" dirty="0" smtClean="0"/>
                        <a:t>true</a:t>
                      </a:r>
                      <a:r>
                        <a:rPr lang="he-IL" baseline="0" dirty="0" smtClean="0"/>
                        <a:t> אם שתי המחרוזות שונות זו מזו, </a:t>
                      </a:r>
                      <a:r>
                        <a:rPr lang="en-US" baseline="0" dirty="0" smtClean="0"/>
                        <a:t>false</a:t>
                      </a:r>
                      <a:r>
                        <a:rPr lang="he-IL" baseline="0" dirty="0" smtClean="0"/>
                        <a:t> אם שוות</a:t>
                      </a:r>
                      <a:endParaRPr lang="he-IL" dirty="0" smtClean="0"/>
                    </a:p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Str1 != Str2</a:t>
                      </a:r>
                      <a:endParaRPr lang="he-IL" dirty="0" smtClean="0"/>
                    </a:p>
                    <a:p>
                      <a:pPr algn="ctr"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 - String</a:t>
            </a:r>
            <a:r>
              <a:rPr lang="he-IL" dirty="0" smtClean="0"/>
              <a:t>פעולות ומניפולציות על מחרוזות</a:t>
            </a: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</a:t>
            </a:r>
            <a:r>
              <a:rPr lang="he-IL" dirty="0" smtClean="0"/>
              <a:t> מספקת מספר רב של פונקציות המאפשרות שינוי ומניפולציה של מחרוזות, להלן מספר דוגמאות:</a:t>
            </a:r>
          </a:p>
          <a:p>
            <a:pPr marL="393192" lvl="1" indent="0" algn="r">
              <a:buNone/>
            </a:pP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40221"/>
              </p:ext>
            </p:extLst>
          </p:nvPr>
        </p:nvGraphicFramePr>
        <p:xfrm>
          <a:off x="539552" y="2753544"/>
          <a:ext cx="7848872" cy="3840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44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594157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מחפש</a:t>
                      </a:r>
                      <a:r>
                        <a:rPr lang="he-IL" baseline="0" dirty="0" smtClean="0"/>
                        <a:t> מיקום של מחרוזת ניתנת כפרמטר מתוך המחרוזת הקיימת. מחזיר את מיקום המחרוזת הניתנת במחרוזת, או 1- אם לא קיים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 smtClean="0"/>
                        <a:t>IndexOf</a:t>
                      </a:r>
                      <a:r>
                        <a:rPr lang="en-US" b="1" dirty="0" smtClean="0"/>
                        <a:t>(</a:t>
                      </a:r>
                      <a:r>
                        <a:rPr lang="en-US" b="1" dirty="0" err="1" smtClean="0"/>
                        <a:t>StrToSearch</a:t>
                      </a:r>
                      <a:r>
                        <a:rPr lang="en-US" b="1" dirty="0" smtClean="0"/>
                        <a:t>)</a:t>
                      </a:r>
                      <a:endParaRPr lang="he-IL" b="1" dirty="0" smtClean="0"/>
                    </a:p>
                    <a:p>
                      <a:pPr algn="ctr" rtl="1"/>
                      <a:endParaRPr lang="he-IL" b="1" dirty="0" smtClean="0"/>
                    </a:p>
                    <a:p>
                      <a:pPr algn="r" rtl="1"/>
                      <a:r>
                        <a:rPr lang="he-IL" u="sng" dirty="0" smtClean="0"/>
                        <a:t>דוגמא</a:t>
                      </a:r>
                      <a:r>
                        <a:rPr lang="he-IL" dirty="0" smtClean="0"/>
                        <a:t>: </a:t>
                      </a:r>
                    </a:p>
                    <a:p>
                      <a:pPr algn="l" rtl="1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x = </a:t>
                      </a:r>
                      <a:r>
                        <a:rPr lang="en-US" dirty="0" err="1" smtClean="0"/>
                        <a:t>name.IndexOf</a:t>
                      </a:r>
                      <a:r>
                        <a:rPr lang="en-US" dirty="0" smtClean="0"/>
                        <a:t>(“H”)</a:t>
                      </a:r>
                      <a:endParaRPr lang="he-IL" dirty="0" smtClean="0"/>
                    </a:p>
                    <a:p>
                      <a:pPr algn="r" rtl="1"/>
                      <a:r>
                        <a:rPr lang="he-IL" dirty="0" smtClean="0"/>
                        <a:t>יחזיר 0 במידה והמחזורת ב-</a:t>
                      </a:r>
                      <a:r>
                        <a:rPr lang="en-US" dirty="0" smtClean="0"/>
                        <a:t>name</a:t>
                      </a:r>
                      <a:r>
                        <a:rPr lang="he-IL" dirty="0" smtClean="0"/>
                        <a:t> היא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HackerU</a:t>
                      </a:r>
                      <a:r>
                        <a:rPr lang="en-US" dirty="0" smtClean="0"/>
                        <a:t>”</a:t>
                      </a:r>
                      <a:endParaRPr lang="he-IL" dirty="0"/>
                    </a:p>
                  </a:txBody>
                  <a:tcPr/>
                </a:tc>
              </a:tr>
              <a:tr h="344234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מחליף</a:t>
                      </a:r>
                      <a:r>
                        <a:rPr lang="he-IL" baseline="0" dirty="0" smtClean="0"/>
                        <a:t> את כל מופעי המחרוזת "</a:t>
                      </a:r>
                      <a:r>
                        <a:rPr lang="en-US" dirty="0" err="1" smtClean="0"/>
                        <a:t>StrToFind</a:t>
                      </a:r>
                      <a:r>
                        <a:rPr lang="he-IL" baseline="0" dirty="0" smtClean="0"/>
                        <a:t>", במחרוזת "</a:t>
                      </a:r>
                      <a:r>
                        <a:rPr lang="en-US" dirty="0" err="1" smtClean="0"/>
                        <a:t>ReplaceWith</a:t>
                      </a:r>
                      <a:r>
                        <a:rPr lang="he-IL" dirty="0" smtClean="0"/>
                        <a:t>"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Replace(</a:t>
                      </a:r>
                      <a:r>
                        <a:rPr lang="en-US" b="1" dirty="0" err="1" smtClean="0"/>
                        <a:t>StrToFind</a:t>
                      </a:r>
                      <a:r>
                        <a:rPr lang="en-US" b="1" dirty="0" smtClean="0"/>
                        <a:t>, </a:t>
                      </a:r>
                      <a:r>
                        <a:rPr lang="en-US" b="1" dirty="0" err="1" smtClean="0"/>
                        <a:t>ReplaceWith</a:t>
                      </a:r>
                      <a:r>
                        <a:rPr lang="en-US" b="1" dirty="0" smtClean="0"/>
                        <a:t>)</a:t>
                      </a:r>
                      <a:endParaRPr lang="he-IL" b="1" dirty="0" smtClean="0"/>
                    </a:p>
                    <a:p>
                      <a:pPr algn="ctr" rtl="1"/>
                      <a:endParaRPr lang="he-IL" b="1" dirty="0" smtClean="0"/>
                    </a:p>
                    <a:p>
                      <a:pPr algn="r" rtl="1"/>
                      <a:r>
                        <a:rPr lang="he-IL" u="sng" dirty="0" smtClean="0"/>
                        <a:t>דוגמא</a:t>
                      </a:r>
                      <a:r>
                        <a:rPr lang="he-IL" dirty="0" smtClean="0"/>
                        <a:t>:</a:t>
                      </a:r>
                    </a:p>
                    <a:p>
                      <a:pPr algn="l" rtl="1"/>
                      <a:r>
                        <a:rPr lang="he-IL" dirty="0" smtClean="0"/>
                        <a:t> </a:t>
                      </a:r>
                      <a:r>
                        <a:rPr lang="en-US" dirty="0" smtClean="0"/>
                        <a:t>name = </a:t>
                      </a:r>
                      <a:r>
                        <a:rPr lang="en-US" dirty="0" err="1" smtClean="0"/>
                        <a:t>name.Replace</a:t>
                      </a:r>
                      <a:r>
                        <a:rPr lang="en-US" dirty="0" smtClean="0"/>
                        <a:t>(“U”, Me”)</a:t>
                      </a:r>
                      <a:endParaRPr lang="he-IL" dirty="0" smtClean="0"/>
                    </a:p>
                    <a:p>
                      <a:pPr algn="r" rtl="1"/>
                      <a:r>
                        <a:rPr lang="he-IL" dirty="0" smtClean="0"/>
                        <a:t>יחזיר 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HackerMe</a:t>
                      </a:r>
                      <a:r>
                        <a:rPr lang="en-US" dirty="0" smtClean="0"/>
                        <a:t>”</a:t>
                      </a:r>
                      <a:r>
                        <a:rPr lang="he-IL" dirty="0" smtClean="0"/>
                        <a:t> כי הפונקציה החליפה את </a:t>
                      </a:r>
                      <a:r>
                        <a:rPr lang="en-US" dirty="0" smtClean="0"/>
                        <a:t>“U”</a:t>
                      </a:r>
                      <a:r>
                        <a:rPr lang="he-IL" dirty="0" smtClean="0"/>
                        <a:t> ב-</a:t>
                      </a:r>
                      <a:r>
                        <a:rPr lang="en-US" dirty="0" smtClean="0"/>
                        <a:t>“Me”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/>
              <a:t> - String</a:t>
            </a:r>
            <a:r>
              <a:rPr lang="he-IL" sz="3200" dirty="0" smtClean="0"/>
              <a:t>פעולות ומניפולציות על מחרוזות (המשך)</a:t>
            </a:r>
            <a:endParaRPr lang="he-IL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 algn="r">
              <a:buNone/>
            </a:pP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62790"/>
              </p:ext>
            </p:extLst>
          </p:nvPr>
        </p:nvGraphicFramePr>
        <p:xfrm>
          <a:off x="683568" y="1700808"/>
          <a:ext cx="7848872" cy="4785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4423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594157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מחזיר</a:t>
                      </a:r>
                      <a:r>
                        <a:rPr lang="he-IL" baseline="0" dirty="0" smtClean="0"/>
                        <a:t> תת מחרוזת מתוך מחרוזת קיימת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Substring(</a:t>
                      </a:r>
                      <a:r>
                        <a:rPr lang="en-US" b="1" dirty="0" err="1" smtClean="0"/>
                        <a:t>Pos</a:t>
                      </a:r>
                      <a:r>
                        <a:rPr lang="en-US" b="1" dirty="0" smtClean="0"/>
                        <a:t>, Length)</a:t>
                      </a:r>
                      <a:endParaRPr lang="he-IL" b="1" dirty="0" smtClean="0"/>
                    </a:p>
                    <a:p>
                      <a:pPr algn="ctr" rtl="1"/>
                      <a:endParaRPr lang="he-IL" b="1" dirty="0" smtClean="0"/>
                    </a:p>
                    <a:p>
                      <a:pPr algn="r" rtl="1"/>
                      <a:r>
                        <a:rPr lang="he-IL" dirty="0" smtClean="0"/>
                        <a:t>דוגמא: </a:t>
                      </a:r>
                      <a:endParaRPr lang="en-US" dirty="0" smtClean="0"/>
                    </a:p>
                    <a:p>
                      <a:pPr algn="l" rtl="1"/>
                      <a:r>
                        <a:rPr lang="en-US" sz="1600" dirty="0" smtClean="0"/>
                        <a:t>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Str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= “Come to </a:t>
                      </a:r>
                      <a:r>
                        <a:rPr lang="en-US" sz="1600" dirty="0" err="1" smtClean="0"/>
                        <a:t>HackerU</a:t>
                      </a:r>
                      <a:r>
                        <a:rPr lang="en-US" sz="1600" dirty="0" smtClean="0"/>
                        <a:t>”;</a:t>
                      </a:r>
                      <a:endParaRPr lang="he-IL" sz="1600" dirty="0" smtClean="0"/>
                    </a:p>
                    <a:p>
                      <a:pPr algn="l" rtl="1"/>
                      <a:r>
                        <a:rPr lang="en-US" sz="1600" dirty="0" smtClean="0"/>
                        <a:t>String </a:t>
                      </a:r>
                      <a:r>
                        <a:rPr lang="en-US" sz="1600" dirty="0" err="1" smtClean="0"/>
                        <a:t>CollegeName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Str.Substring</a:t>
                      </a:r>
                      <a:r>
                        <a:rPr lang="en-US" sz="1600" baseline="0" dirty="0" smtClean="0"/>
                        <a:t>(8, 7)</a:t>
                      </a:r>
                      <a:endParaRPr lang="he-IL" sz="1600" dirty="0" smtClean="0"/>
                    </a:p>
                    <a:p>
                      <a:pPr algn="r" rtl="1"/>
                      <a:endParaRPr lang="he-IL" sz="1600" dirty="0" smtClean="0"/>
                    </a:p>
                    <a:p>
                      <a:pPr algn="r" rtl="1"/>
                      <a:r>
                        <a:rPr lang="he-IL" sz="1600" dirty="0" smtClean="0"/>
                        <a:t>שם המכללה (</a:t>
                      </a:r>
                      <a:r>
                        <a:rPr lang="en-US" sz="1600" dirty="0" err="1" smtClean="0"/>
                        <a:t>HackerU</a:t>
                      </a:r>
                      <a:r>
                        <a:rPr lang="he-IL" sz="1600" dirty="0" smtClean="0"/>
                        <a:t>) תוצא מתוך </a:t>
                      </a:r>
                      <a:r>
                        <a:rPr lang="en-US" sz="1600" dirty="0" err="1" smtClean="0"/>
                        <a:t>Str</a:t>
                      </a:r>
                      <a:r>
                        <a:rPr lang="he-IL" sz="1600" dirty="0" smtClean="0"/>
                        <a:t> לתוך </a:t>
                      </a:r>
                      <a:r>
                        <a:rPr lang="en-US" sz="1600" dirty="0" err="1" smtClean="0"/>
                        <a:t>CollegeName</a:t>
                      </a:r>
                      <a:endParaRPr lang="he-IL" dirty="0" smtClean="0"/>
                    </a:p>
                  </a:txBody>
                  <a:tcPr/>
                </a:tc>
              </a:tr>
              <a:tr h="344234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מוסיף</a:t>
                      </a:r>
                      <a:r>
                        <a:rPr lang="he-IL" baseline="0" dirty="0" smtClean="0"/>
                        <a:t> מחרוזת לתוך מחרוזת קיימת במיקום </a:t>
                      </a:r>
                      <a:r>
                        <a:rPr lang="en-US" baseline="0" dirty="0" err="1" smtClean="0"/>
                        <a:t>Pos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Insert(</a:t>
                      </a:r>
                      <a:r>
                        <a:rPr lang="en-US" b="1" dirty="0" err="1" smtClean="0"/>
                        <a:t>Pos</a:t>
                      </a:r>
                      <a:r>
                        <a:rPr lang="en-US" b="1" dirty="0" smtClean="0"/>
                        <a:t>, </a:t>
                      </a:r>
                      <a:r>
                        <a:rPr lang="en-US" b="1" dirty="0" err="1" smtClean="0"/>
                        <a:t>NewString</a:t>
                      </a:r>
                      <a:r>
                        <a:rPr lang="en-US" b="1" dirty="0" smtClean="0"/>
                        <a:t>)</a:t>
                      </a:r>
                      <a:endParaRPr lang="he-IL" b="1" dirty="0" smtClean="0"/>
                    </a:p>
                    <a:p>
                      <a:pPr algn="ctr" rtl="1"/>
                      <a:endParaRPr lang="he-IL" b="1" dirty="0" smtClean="0"/>
                    </a:p>
                    <a:p>
                      <a:pPr algn="r" rtl="1"/>
                      <a:r>
                        <a:rPr lang="he-IL" dirty="0" smtClean="0"/>
                        <a:t>דוגמא: </a:t>
                      </a:r>
                      <a:endParaRPr lang="en-US" dirty="0" smtClean="0"/>
                    </a:p>
                    <a:p>
                      <a:pPr algn="l" rtl="1"/>
                      <a:r>
                        <a:rPr lang="en-US" sz="1800" dirty="0" smtClean="0"/>
                        <a:t>String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Str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= “Come </a:t>
                      </a:r>
                      <a:r>
                        <a:rPr lang="en-US" sz="1800" dirty="0" err="1" smtClean="0"/>
                        <a:t>HackerU</a:t>
                      </a:r>
                      <a:r>
                        <a:rPr lang="en-US" sz="1800" dirty="0" smtClean="0"/>
                        <a:t>”;</a:t>
                      </a:r>
                      <a:endParaRPr lang="he-IL" sz="1800" dirty="0" smtClean="0"/>
                    </a:p>
                    <a:p>
                      <a:pPr algn="l" rtl="1"/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 = </a:t>
                      </a:r>
                      <a:r>
                        <a:rPr lang="en-US" sz="1800" baseline="0" dirty="0" err="1" smtClean="0"/>
                        <a:t>Str.Insert</a:t>
                      </a:r>
                      <a:r>
                        <a:rPr lang="en-US" sz="1800" baseline="0" dirty="0" smtClean="0"/>
                        <a:t>(5, “to “);</a:t>
                      </a:r>
                      <a:endParaRPr lang="he-IL" sz="1800" dirty="0" smtClean="0"/>
                    </a:p>
                    <a:p>
                      <a:pPr algn="r" rtl="1"/>
                      <a:endParaRPr lang="he-IL" sz="1800" dirty="0" smtClean="0"/>
                    </a:p>
                    <a:p>
                      <a:pPr algn="r" rtl="1"/>
                      <a:r>
                        <a:rPr lang="he-IL" sz="1800" dirty="0" smtClean="0"/>
                        <a:t>בדוגמא, הוספנו את </a:t>
                      </a:r>
                      <a:r>
                        <a:rPr lang="en-US" sz="1800" dirty="0" smtClean="0"/>
                        <a:t>“to “</a:t>
                      </a:r>
                      <a:r>
                        <a:rPr lang="he-IL" sz="1800" dirty="0" smtClean="0"/>
                        <a:t> במיקום 5, בין המילים </a:t>
                      </a:r>
                      <a:r>
                        <a:rPr lang="en-US" sz="1800" dirty="0" smtClean="0"/>
                        <a:t>Come</a:t>
                      </a:r>
                      <a:r>
                        <a:rPr lang="he-IL" sz="1800" dirty="0" smtClean="0"/>
                        <a:t> ו- </a:t>
                      </a:r>
                      <a:r>
                        <a:rPr lang="en-US" sz="1800" dirty="0" err="1" smtClean="0"/>
                        <a:t>HackerU</a:t>
                      </a:r>
                      <a:endParaRPr lang="he-IL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2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</TotalTime>
  <Words>966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קורס דוט-נט – מודול #C בסיסי</vt:lpstr>
      <vt:lpstr>אג'נדה</vt:lpstr>
      <vt:lpstr>סקירה</vt:lpstr>
      <vt:lpstr> - Stringיצירה</vt:lpstr>
      <vt:lpstr> - Stringגישה למידע</vt:lpstr>
      <vt:lpstr>תרגיל כיתה</vt:lpstr>
      <vt:lpstr> - Stringהשוואה</vt:lpstr>
      <vt:lpstr> - Stringפעולות ומניפולציות על מחרוזות</vt:lpstr>
      <vt:lpstr> - Stringפעולות ומניפולציות על מחרוזות (המשך)</vt:lpstr>
      <vt:lpstr> - Stringפעולות ומניפולציות על מחרוזות (המשך)</vt:lpstr>
      <vt:lpstr>תרגיל כיתה</vt:lpstr>
      <vt:lpstr>String.Format</vt:lpstr>
      <vt:lpstr>String.Format</vt:lpstr>
      <vt:lpstr>String.Format</vt:lpstr>
      <vt:lpstr>String.Format – סוגי פורמטים</vt:lpstr>
      <vt:lpstr>תרגיל כיתה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דוט-נט – מודול #C בסיסי</dc:title>
  <dc:creator>Nir</dc:creator>
  <cp:lastModifiedBy>Nir</cp:lastModifiedBy>
  <cp:revision>10</cp:revision>
  <dcterms:created xsi:type="dcterms:W3CDTF">2019-06-13T08:01:58Z</dcterms:created>
  <dcterms:modified xsi:type="dcterms:W3CDTF">2019-06-13T09:23:45Z</dcterms:modified>
</cp:coreProperties>
</file>