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396" r:id="rId5"/>
    <p:sldId id="397" r:id="rId6"/>
    <p:sldId id="261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21409A"/>
    <a:srgbClr val="E98A43"/>
    <a:srgbClr val="0A9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0" autoAdjust="0"/>
    <p:restoredTop sz="94694"/>
  </p:normalViewPr>
  <p:slideViewPr>
    <p:cSldViewPr snapToGrid="0">
      <p:cViewPr varScale="1">
        <p:scale>
          <a:sx n="110" d="100"/>
          <a:sy n="110" d="100"/>
        </p:scale>
        <p:origin x="-87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18A8568-51FF-43AC-B4CE-5F1DBCA657A6}" type="datetimeFigureOut">
              <a:rPr lang="he-IL" smtClean="0"/>
              <a:pPr/>
              <a:t>ה'/אלול/תשע"ט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E84C46-0C71-468A-8307-4F23A11BA36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334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556BD3-F061-43A7-AF78-72363F2762A2}" type="datetimeFigureOut">
              <a:rPr lang="he-IL" smtClean="0"/>
              <a:pPr/>
              <a:t>ה'/אלול/תשע"ט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9E9EB3C-70E5-4D6D-9164-8BAEE623CB8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9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9775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600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285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600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60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60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60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5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20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35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35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35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9EB3C-70E5-4D6D-9164-8BAEE623CB8B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59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0A9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0A9CA0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E98A43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2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409A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2128-2023-4485-B2F6-755AD8BADDF3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1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A9CA0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7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56C7-F110-4C6A-9E8D-0B67298256E1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7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2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A521-F038-4F5B-B3F8-C50B2B554D8C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90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0"/>
            <a:ext cx="11151917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876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E98A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1409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E1CED8D0-90F8-4CE8-B78B-AE4FE5AE3A55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409A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effectLst/>
        </p:spPr>
        <p:txBody>
          <a:bodyPr anchor="t"/>
          <a:lstStyle>
            <a:lvl1pPr marL="0" indent="0" algn="r">
              <a:buNone/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242BEEB-70FC-4ED0-BC97-CC2209EDFD28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1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</p:grpSpPr>
        <p:sp>
          <p:nvSpPr>
            <p:cNvPr id="8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solidFill>
              <a:srgbClr val="0A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rgbClr val="0A9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06136"/>
            <a:ext cx="10571998" cy="898071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9733"/>
            <a:ext cx="10554574" cy="43290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DB60-23FA-4F1A-ADC8-F3D546BD0D93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  <a:solidFill>
            <a:srgbClr val="E98A43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499"/>
          </a:xfrm>
        </p:spPr>
        <p:txBody>
          <a:bodyPr/>
          <a:lstStyle>
            <a:lvl1pPr>
              <a:buClr>
                <a:srgbClr val="E98A43"/>
              </a:buClr>
              <a:defRPr/>
            </a:lvl1pPr>
            <a:lvl2pPr>
              <a:buClr>
                <a:srgbClr val="E98A43"/>
              </a:buClr>
              <a:defRPr/>
            </a:lvl2pPr>
            <a:lvl3pPr>
              <a:buClr>
                <a:srgbClr val="E98A43"/>
              </a:buClr>
              <a:defRPr/>
            </a:lvl3pPr>
            <a:lvl4pPr>
              <a:buClr>
                <a:srgbClr val="E98A43"/>
              </a:buClr>
              <a:defRPr/>
            </a:lvl4pPr>
            <a:lvl5pPr>
              <a:buClr>
                <a:srgbClr val="E98A43"/>
              </a:buClr>
              <a:defRPr/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EDB60-23FA-4F1A-ADC8-F3D546BD0D93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98A4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6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25299"/>
            <a:ext cx="10554574" cy="4333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grpSp>
        <p:nvGrpSpPr>
          <p:cNvPr id="8" name="קבוצה 7"/>
          <p:cNvGrpSpPr/>
          <p:nvPr userDrawn="1"/>
        </p:nvGrpSpPr>
        <p:grpSpPr>
          <a:xfrm>
            <a:off x="0" y="0"/>
            <a:ext cx="12192000" cy="1404258"/>
            <a:chOff x="0" y="0"/>
            <a:chExt cx="12192000" cy="1404258"/>
          </a:xfrm>
          <a:solidFill>
            <a:srgbClr val="21409A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4359975" y="3860"/>
              <a:ext cx="7832025" cy="1212532"/>
            </a:xfrm>
            <a:custGeom>
              <a:avLst/>
              <a:gdLst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016 w 10000"/>
                <a:gd name="connsiteY12" fmla="*/ 9956 h 10000"/>
                <a:gd name="connsiteX13" fmla="*/ 2335 w 10000"/>
                <a:gd name="connsiteY13" fmla="*/ 8635 h 10000"/>
                <a:gd name="connsiteX14" fmla="*/ 10000 w 10000"/>
                <a:gd name="connsiteY14" fmla="*/ 8635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005 w 10000"/>
                <a:gd name="connsiteY11" fmla="*/ 9978 h 10000"/>
                <a:gd name="connsiteX12" fmla="*/ 2335 w 10000"/>
                <a:gd name="connsiteY12" fmla="*/ 8635 h 10000"/>
                <a:gd name="connsiteX13" fmla="*/ 10000 w 10000"/>
                <a:gd name="connsiteY13" fmla="*/ 8635 h 10000"/>
                <a:gd name="connsiteX14" fmla="*/ 10000 w 10000"/>
                <a:gd name="connsiteY14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1997 w 10000"/>
                <a:gd name="connsiteY10" fmla="*/ 10000 h 10000"/>
                <a:gd name="connsiteX11" fmla="*/ 2335 w 10000"/>
                <a:gd name="connsiteY11" fmla="*/ 8635 h 10000"/>
                <a:gd name="connsiteX12" fmla="*/ 10000 w 10000"/>
                <a:gd name="connsiteY12" fmla="*/ 8635 h 10000"/>
                <a:gd name="connsiteX13" fmla="*/ 10000 w 10000"/>
                <a:gd name="connsiteY13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1986 w 10000"/>
                <a:gd name="connsiteY9" fmla="*/ 10000 h 10000"/>
                <a:gd name="connsiteX10" fmla="*/ 2335 w 10000"/>
                <a:gd name="connsiteY10" fmla="*/ 8635 h 10000"/>
                <a:gd name="connsiteX11" fmla="*/ 10000 w 10000"/>
                <a:gd name="connsiteY11" fmla="*/ 8635 h 10000"/>
                <a:gd name="connsiteX12" fmla="*/ 10000 w 10000"/>
                <a:gd name="connsiteY12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35 h 10000"/>
                <a:gd name="connsiteX3" fmla="*/ 1637 w 10000"/>
                <a:gd name="connsiteY3" fmla="*/ 8635 h 10000"/>
                <a:gd name="connsiteX4" fmla="*/ 1950 w 10000"/>
                <a:gd name="connsiteY4" fmla="*/ 9942 h 10000"/>
                <a:gd name="connsiteX5" fmla="*/ 1950 w 10000"/>
                <a:gd name="connsiteY5" fmla="*/ 9942 h 10000"/>
                <a:gd name="connsiteX6" fmla="*/ 1957 w 10000"/>
                <a:gd name="connsiteY6" fmla="*/ 9956 h 10000"/>
                <a:gd name="connsiteX7" fmla="*/ 1967 w 10000"/>
                <a:gd name="connsiteY7" fmla="*/ 9978 h 10000"/>
                <a:gd name="connsiteX8" fmla="*/ 1977 w 10000"/>
                <a:gd name="connsiteY8" fmla="*/ 10000 h 10000"/>
                <a:gd name="connsiteX9" fmla="*/ 2335 w 10000"/>
                <a:gd name="connsiteY9" fmla="*/ 8635 h 10000"/>
                <a:gd name="connsiteX10" fmla="*/ 10000 w 10000"/>
                <a:gd name="connsiteY10" fmla="*/ 8635 h 10000"/>
                <a:gd name="connsiteX11" fmla="*/ 10000 w 10000"/>
                <a:gd name="connsiteY11" fmla="*/ 0 h 10000"/>
                <a:gd name="connsiteX0" fmla="*/ 10000 w 10000"/>
                <a:gd name="connsiteY0" fmla="*/ 0 h 10071"/>
                <a:gd name="connsiteX1" fmla="*/ 0 w 10000"/>
                <a:gd name="connsiteY1" fmla="*/ 0 h 10071"/>
                <a:gd name="connsiteX2" fmla="*/ 0 w 10000"/>
                <a:gd name="connsiteY2" fmla="*/ 8635 h 10071"/>
                <a:gd name="connsiteX3" fmla="*/ 1637 w 10000"/>
                <a:gd name="connsiteY3" fmla="*/ 8635 h 10071"/>
                <a:gd name="connsiteX4" fmla="*/ 1950 w 10000"/>
                <a:gd name="connsiteY4" fmla="*/ 9942 h 10071"/>
                <a:gd name="connsiteX5" fmla="*/ 1950 w 10000"/>
                <a:gd name="connsiteY5" fmla="*/ 9942 h 10071"/>
                <a:gd name="connsiteX6" fmla="*/ 1957 w 10000"/>
                <a:gd name="connsiteY6" fmla="*/ 9956 h 10071"/>
                <a:gd name="connsiteX7" fmla="*/ 1967 w 10000"/>
                <a:gd name="connsiteY7" fmla="*/ 9978 h 10071"/>
                <a:gd name="connsiteX8" fmla="*/ 2335 w 10000"/>
                <a:gd name="connsiteY8" fmla="*/ 8635 h 10071"/>
                <a:gd name="connsiteX9" fmla="*/ 10000 w 10000"/>
                <a:gd name="connsiteY9" fmla="*/ 8635 h 10071"/>
                <a:gd name="connsiteX10" fmla="*/ 10000 w 10000"/>
                <a:gd name="connsiteY10" fmla="*/ 0 h 10071"/>
                <a:gd name="connsiteX0" fmla="*/ 10000 w 10000"/>
                <a:gd name="connsiteY0" fmla="*/ 0 h 9956"/>
                <a:gd name="connsiteX1" fmla="*/ 0 w 10000"/>
                <a:gd name="connsiteY1" fmla="*/ 0 h 9956"/>
                <a:gd name="connsiteX2" fmla="*/ 0 w 10000"/>
                <a:gd name="connsiteY2" fmla="*/ 8635 h 9956"/>
                <a:gd name="connsiteX3" fmla="*/ 1637 w 10000"/>
                <a:gd name="connsiteY3" fmla="*/ 8635 h 9956"/>
                <a:gd name="connsiteX4" fmla="*/ 1950 w 10000"/>
                <a:gd name="connsiteY4" fmla="*/ 9942 h 9956"/>
                <a:gd name="connsiteX5" fmla="*/ 1950 w 10000"/>
                <a:gd name="connsiteY5" fmla="*/ 9942 h 9956"/>
                <a:gd name="connsiteX6" fmla="*/ 1957 w 10000"/>
                <a:gd name="connsiteY6" fmla="*/ 9956 h 9956"/>
                <a:gd name="connsiteX7" fmla="*/ 2335 w 10000"/>
                <a:gd name="connsiteY7" fmla="*/ 8635 h 9956"/>
                <a:gd name="connsiteX8" fmla="*/ 10000 w 10000"/>
                <a:gd name="connsiteY8" fmla="*/ 8635 h 9956"/>
                <a:gd name="connsiteX9" fmla="*/ 10000 w 10000"/>
                <a:gd name="connsiteY9" fmla="*/ 0 h 9956"/>
                <a:gd name="connsiteX0" fmla="*/ 10000 w 10000"/>
                <a:gd name="connsiteY0" fmla="*/ 0 h 9986"/>
                <a:gd name="connsiteX1" fmla="*/ 0 w 10000"/>
                <a:gd name="connsiteY1" fmla="*/ 0 h 9986"/>
                <a:gd name="connsiteX2" fmla="*/ 0 w 10000"/>
                <a:gd name="connsiteY2" fmla="*/ 8673 h 9986"/>
                <a:gd name="connsiteX3" fmla="*/ 1637 w 10000"/>
                <a:gd name="connsiteY3" fmla="*/ 8673 h 9986"/>
                <a:gd name="connsiteX4" fmla="*/ 1950 w 10000"/>
                <a:gd name="connsiteY4" fmla="*/ 9986 h 9986"/>
                <a:gd name="connsiteX5" fmla="*/ 1950 w 10000"/>
                <a:gd name="connsiteY5" fmla="*/ 9986 h 9986"/>
                <a:gd name="connsiteX6" fmla="*/ 2335 w 10000"/>
                <a:gd name="connsiteY6" fmla="*/ 8673 h 9986"/>
                <a:gd name="connsiteX7" fmla="*/ 10000 w 10000"/>
                <a:gd name="connsiteY7" fmla="*/ 8673 h 9986"/>
                <a:gd name="connsiteX8" fmla="*/ 10000 w 10000"/>
                <a:gd name="connsiteY8" fmla="*/ 0 h 9986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8685 h 10000"/>
                <a:gd name="connsiteX3" fmla="*/ 1637 w 10000"/>
                <a:gd name="connsiteY3" fmla="*/ 8685 h 10000"/>
                <a:gd name="connsiteX4" fmla="*/ 1950 w 10000"/>
                <a:gd name="connsiteY4" fmla="*/ 10000 h 10000"/>
                <a:gd name="connsiteX5" fmla="*/ 2335 w 10000"/>
                <a:gd name="connsiteY5" fmla="*/ 8685 h 10000"/>
                <a:gd name="connsiteX6" fmla="*/ 10000 w 10000"/>
                <a:gd name="connsiteY6" fmla="*/ 8685 h 10000"/>
                <a:gd name="connsiteX7" fmla="*/ 10000 w 10000"/>
                <a:gd name="connsiteY7" fmla="*/ 0 h 10000"/>
                <a:gd name="connsiteX0" fmla="*/ 10000 w 10000"/>
                <a:gd name="connsiteY0" fmla="*/ 0 h 8685"/>
                <a:gd name="connsiteX1" fmla="*/ 0 w 10000"/>
                <a:gd name="connsiteY1" fmla="*/ 0 h 8685"/>
                <a:gd name="connsiteX2" fmla="*/ 0 w 10000"/>
                <a:gd name="connsiteY2" fmla="*/ 8685 h 8685"/>
                <a:gd name="connsiteX3" fmla="*/ 1637 w 10000"/>
                <a:gd name="connsiteY3" fmla="*/ 8685 h 8685"/>
                <a:gd name="connsiteX4" fmla="*/ 2335 w 10000"/>
                <a:gd name="connsiteY4" fmla="*/ 8685 h 8685"/>
                <a:gd name="connsiteX5" fmla="*/ 10000 w 10000"/>
                <a:gd name="connsiteY5" fmla="*/ 8685 h 8685"/>
                <a:gd name="connsiteX6" fmla="*/ 10000 w 10000"/>
                <a:gd name="connsiteY6" fmla="*/ 0 h 8685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2335 w 10000"/>
                <a:gd name="connsiteY3" fmla="*/ 10000 h 10000"/>
                <a:gd name="connsiteX4" fmla="*/ 10000 w 10000"/>
                <a:gd name="connsiteY4" fmla="*/ 1000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0000" y="10000"/>
                  </a:lnTo>
                  <a:lnTo>
                    <a:pt x="100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6"/>
            <p:cNvSpPr/>
            <p:nvPr/>
          </p:nvSpPr>
          <p:spPr bwMode="auto">
            <a:xfrm>
              <a:off x="0" y="0"/>
              <a:ext cx="7832025" cy="1404258"/>
            </a:xfrm>
            <a:custGeom>
              <a:avLst/>
              <a:gdLst/>
              <a:ahLst/>
              <a:cxnLst/>
              <a:rect l="0" t="0" r="r" b="b"/>
              <a:pathLst>
                <a:path w="5760" h="1377">
                  <a:moveTo>
                    <a:pt x="5760" y="0"/>
                  </a:moveTo>
                  <a:lnTo>
                    <a:pt x="0" y="0"/>
                  </a:lnTo>
                  <a:lnTo>
                    <a:pt x="0" y="1189"/>
                  </a:lnTo>
                  <a:lnTo>
                    <a:pt x="943" y="1189"/>
                  </a:lnTo>
                  <a:lnTo>
                    <a:pt x="1123" y="1369"/>
                  </a:lnTo>
                  <a:lnTo>
                    <a:pt x="1123" y="1369"/>
                  </a:lnTo>
                  <a:lnTo>
                    <a:pt x="1127" y="1371"/>
                  </a:lnTo>
                  <a:lnTo>
                    <a:pt x="1133" y="1374"/>
                  </a:lnTo>
                  <a:lnTo>
                    <a:pt x="1139" y="1377"/>
                  </a:lnTo>
                  <a:lnTo>
                    <a:pt x="1144" y="1377"/>
                  </a:lnTo>
                  <a:lnTo>
                    <a:pt x="1150" y="1377"/>
                  </a:lnTo>
                  <a:lnTo>
                    <a:pt x="1155" y="1374"/>
                  </a:lnTo>
                  <a:lnTo>
                    <a:pt x="1161" y="1371"/>
                  </a:lnTo>
                  <a:lnTo>
                    <a:pt x="1165" y="1369"/>
                  </a:lnTo>
                  <a:lnTo>
                    <a:pt x="1345" y="1189"/>
                  </a:lnTo>
                  <a:lnTo>
                    <a:pt x="5760" y="1189"/>
                  </a:lnTo>
                  <a:lnTo>
                    <a:pt x="57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FC28-8FF6-4688-AD95-6A84D193CCF6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265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415FC28-8FF6-4688-AD95-6A84D193CCF6}" type="datetime1">
              <a:rPr lang="en-US" smtClean="0"/>
              <a:pPr/>
              <a:t>9/5/2019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effectLst/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6" y="5924270"/>
            <a:ext cx="1293774" cy="49199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4" r:id="rId3"/>
    <p:sldLayoutId id="2147483667" r:id="rId4"/>
    <p:sldLayoutId id="2147483669" r:id="rId5"/>
    <p:sldLayoutId id="2147483675" r:id="rId6"/>
    <p:sldLayoutId id="2147483650" r:id="rId7"/>
    <p:sldLayoutId id="2147483670" r:id="rId8"/>
    <p:sldLayoutId id="2147483676" r:id="rId9"/>
    <p:sldLayoutId id="2147483652" r:id="rId10"/>
    <p:sldLayoutId id="2147483671" r:id="rId11"/>
    <p:sldLayoutId id="2147483677" r:id="rId12"/>
    <p:sldLayoutId id="2147483654" r:id="rId13"/>
    <p:sldLayoutId id="2147483672" r:id="rId14"/>
    <p:sldLayoutId id="2147483678" r:id="rId15"/>
    <p:sldLayoutId id="2147483655" r:id="rId16"/>
    <p:sldLayoutId id="2147483673" r:id="rId17"/>
    <p:sldLayoutId id="2147483679" r:id="rId18"/>
    <p:sldLayoutId id="2147483680" r:id="rId19"/>
  </p:sldLayoutIdLst>
  <p:hf hdr="0" ftr="0" dt="0"/>
  <p:txStyles>
    <p:titleStyle>
      <a:lvl1pPr algn="r" defTabSz="457200" rtl="1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rgbClr val="3366CC"/>
          </a:solidFill>
          <a:effectLst/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4c85b/understanding-transactions-in-sql-serv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defTabSz="457200" rtl="0" eaLnBrk="1" latinLnBrk="0" hangingPunct="1">
              <a:spcBef>
                <a:spcPct val="0"/>
              </a:spcBef>
              <a:buNone/>
            </a:pPr>
            <a:endParaRPr lang="he-IL" dirty="0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he-IL" dirty="0"/>
              <a:t>דוט נט, </a:t>
            </a:r>
            <a:r>
              <a:rPr lang="en-US" dirty="0"/>
              <a:t>Full Stack</a:t>
            </a:r>
            <a:r>
              <a:rPr lang="he-IL" dirty="0"/>
              <a:t> – יום </a:t>
            </a:r>
            <a:r>
              <a:rPr lang="he-IL" dirty="0" smtClean="0"/>
              <a:t>4 / ניר מקלף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10" y="1943427"/>
            <a:ext cx="4995580" cy="18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he-IL" dirty="0"/>
              <a:t> מאפשרת עדכון של ערכים ברשומה בודדת או עדכון בו-זמני של מספר </a:t>
            </a:r>
            <a:r>
              <a:rPr lang="en-US" dirty="0" smtClean="0"/>
              <a:t>update</a:t>
            </a:r>
            <a:r>
              <a:rPr lang="he-IL" dirty="0" smtClean="0"/>
              <a:t> הפקודה </a:t>
            </a:r>
            <a:r>
              <a:rPr lang="he-IL" dirty="0"/>
              <a:t>רשומות המקיימות תנאי לוגי </a:t>
            </a:r>
            <a:r>
              <a:rPr lang="he-IL" dirty="0" smtClean="0"/>
              <a:t>כלשהו:</a:t>
            </a:r>
          </a:p>
          <a:p>
            <a:endParaRPr lang="he-IL" dirty="0" smtClean="0"/>
          </a:p>
          <a:p>
            <a:pPr algn="l" rtl="0">
              <a:buNone/>
            </a:pPr>
            <a:r>
              <a:rPr lang="en-US" dirty="0"/>
              <a:t>UPDATE  </a:t>
            </a:r>
            <a:r>
              <a:rPr lang="he-IL" dirty="0" smtClean="0"/>
              <a:t> שם </a:t>
            </a:r>
            <a:r>
              <a:rPr lang="he-IL" dirty="0"/>
              <a:t>טבלה </a:t>
            </a:r>
            <a:endParaRPr lang="he-IL" dirty="0" smtClean="0"/>
          </a:p>
          <a:p>
            <a:pPr algn="l" rtl="0">
              <a:buNone/>
            </a:pPr>
            <a:r>
              <a:rPr lang="en-US" dirty="0" smtClean="0"/>
              <a:t>SET </a:t>
            </a:r>
            <a:r>
              <a:rPr lang="he-IL" dirty="0" smtClean="0"/>
              <a:t> שם עמודה</a:t>
            </a:r>
            <a:r>
              <a:rPr lang="en-US" dirty="0" smtClean="0"/>
              <a:t>= </a:t>
            </a:r>
            <a:r>
              <a:rPr lang="he-IL" dirty="0" smtClean="0"/>
              <a:t>ערך</a:t>
            </a:r>
            <a:r>
              <a:rPr lang="en-US" dirty="0" smtClean="0"/>
              <a:t>[, </a:t>
            </a:r>
            <a:r>
              <a:rPr lang="he-IL" dirty="0"/>
              <a:t>שם עמודה</a:t>
            </a:r>
            <a:r>
              <a:rPr lang="en-US" dirty="0"/>
              <a:t>= </a:t>
            </a:r>
            <a:r>
              <a:rPr lang="he-IL" dirty="0"/>
              <a:t>ערך</a:t>
            </a:r>
            <a:r>
              <a:rPr lang="en-US" dirty="0" smtClean="0"/>
              <a:t>]</a:t>
            </a:r>
            <a:r>
              <a:rPr lang="he-IL" dirty="0" smtClean="0"/>
              <a:t> </a:t>
            </a:r>
            <a:endParaRPr lang="en-US" dirty="0" smtClean="0"/>
          </a:p>
          <a:p>
            <a:pPr algn="l" rtl="0">
              <a:buNone/>
            </a:pPr>
            <a:r>
              <a:rPr lang="en-US" dirty="0" smtClean="0"/>
              <a:t>WHERE  [</a:t>
            </a:r>
            <a:r>
              <a:rPr lang="he-IL" dirty="0" smtClean="0"/>
              <a:t>תנאי</a:t>
            </a:r>
            <a:r>
              <a:rPr lang="en-US" dirty="0" smtClean="0"/>
              <a:t>]</a:t>
            </a:r>
            <a:endParaRPr lang="he-IL" dirty="0"/>
          </a:p>
          <a:p>
            <a:pPr algn="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he-IL" dirty="0" smtClean="0"/>
              <a:t>ניתן </a:t>
            </a:r>
            <a:r>
              <a:rPr lang="he-IL" dirty="0"/>
              <a:t>לעדכן בו זמנית מספר עמודות ע"י פסיק וצרוף צמדים נוספים של שם העמודה + ערך </a:t>
            </a:r>
            <a:r>
              <a:rPr lang="he-IL" dirty="0" smtClean="0"/>
              <a:t>תחת </a:t>
            </a:r>
            <a:r>
              <a:rPr lang="he-IL" dirty="0"/>
              <a:t>אותו </a:t>
            </a:r>
            <a:r>
              <a:rPr lang="he-IL" dirty="0" smtClean="0"/>
              <a:t>משפט</a:t>
            </a:r>
            <a:r>
              <a:rPr lang="en-US" dirty="0" smtClean="0"/>
              <a:t>  </a:t>
            </a:r>
            <a:r>
              <a:rPr lang="he-IL" dirty="0"/>
              <a:t> </a:t>
            </a:r>
            <a:r>
              <a:rPr lang="en-US" dirty="0" smtClean="0"/>
              <a:t>SET</a:t>
            </a:r>
            <a:r>
              <a:rPr lang="he-IL" dirty="0" smtClean="0"/>
              <a:t>.</a:t>
            </a:r>
          </a:p>
          <a:p>
            <a:pPr>
              <a:buNone/>
            </a:pPr>
            <a:r>
              <a:rPr lang="he-IL" dirty="0"/>
              <a:t>	</a:t>
            </a:r>
            <a:r>
              <a:rPr lang="he-IL" dirty="0" smtClean="0"/>
              <a:t>נהוג לצרף תנאי </a:t>
            </a:r>
            <a:r>
              <a:rPr lang="he-IL" dirty="0"/>
              <a:t>במשפט </a:t>
            </a:r>
            <a:r>
              <a:rPr lang="en-US" dirty="0" smtClean="0"/>
              <a:t>WHERE</a:t>
            </a:r>
            <a:r>
              <a:rPr lang="he-IL" dirty="0" smtClean="0"/>
              <a:t>  שכן </a:t>
            </a:r>
            <a:r>
              <a:rPr lang="he-IL" dirty="0"/>
              <a:t>אחרת כל הרשומות בטבלה מעודכנות. </a:t>
            </a:r>
            <a:endParaRPr lang="he-IL" dirty="0" smtClean="0"/>
          </a:p>
          <a:p>
            <a:pPr>
              <a:buNone/>
            </a:pPr>
            <a:r>
              <a:rPr lang="he-IL" dirty="0"/>
              <a:t>	</a:t>
            </a:r>
            <a:r>
              <a:rPr lang="he-IL" dirty="0" smtClean="0"/>
              <a:t>לדוגמא:</a:t>
            </a:r>
          </a:p>
          <a:p>
            <a:pPr algn="l" rtl="0">
              <a:buNone/>
            </a:pPr>
            <a:r>
              <a:rPr lang="en-US" dirty="0"/>
              <a:t>UPDATE [Order Details]  SET </a:t>
            </a:r>
            <a:r>
              <a:rPr lang="en-US" dirty="0" err="1"/>
              <a:t>UnitPrice</a:t>
            </a:r>
            <a:r>
              <a:rPr lang="en-US" dirty="0"/>
              <a:t> = </a:t>
            </a:r>
            <a:r>
              <a:rPr lang="en-US" dirty="0" err="1"/>
              <a:t>UnitPrice</a:t>
            </a:r>
            <a:r>
              <a:rPr lang="en-US" dirty="0"/>
              <a:t> * 2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UPDATE</a:t>
            </a:r>
            <a:r>
              <a:rPr lang="he-IL" dirty="0" smtClean="0"/>
              <a:t> – עדכון רשומה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9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dirty="0"/>
              <a:t>הדוגמה הבאה מעדכנת את טבלת </a:t>
            </a:r>
            <a:r>
              <a:rPr lang="en-US" dirty="0" err="1" smtClean="0"/>
              <a:t>PurchaseItems</a:t>
            </a:r>
            <a:r>
              <a:rPr lang="he-IL" dirty="0" smtClean="0"/>
              <a:t>.</a:t>
            </a:r>
          </a:p>
          <a:p>
            <a:r>
              <a:rPr lang="he-IL" dirty="0" smtClean="0"/>
              <a:t>הרשומות </a:t>
            </a:r>
            <a:r>
              <a:rPr lang="he-IL" dirty="0"/>
              <a:t>המעודכנות הן של מוצרים אשר מחירם קטן </a:t>
            </a:r>
            <a:r>
              <a:rPr lang="he-IL" dirty="0" smtClean="0"/>
              <a:t>מ</a:t>
            </a:r>
            <a:r>
              <a:rPr lang="en-US" dirty="0" smtClean="0"/>
              <a:t> 15 </a:t>
            </a:r>
            <a:r>
              <a:rPr lang="he-IL" dirty="0" smtClean="0"/>
              <a:t>, כאשר העדכונים הם:</a:t>
            </a:r>
          </a:p>
          <a:p>
            <a:pPr lvl="1"/>
            <a:r>
              <a:rPr lang="he-IL" dirty="0"/>
              <a:t>מחיר יחידת כל מוצר כעת הוא הערך המקסימלי </a:t>
            </a:r>
            <a:r>
              <a:rPr lang="he-IL" dirty="0" smtClean="0"/>
              <a:t>של</a:t>
            </a:r>
            <a:r>
              <a:rPr lang="en-US" dirty="0" smtClean="0"/>
              <a:t>Price </a:t>
            </a:r>
            <a:r>
              <a:rPr lang="he-IL" dirty="0" smtClean="0"/>
              <a:t> הנמצא בטבלת ה-</a:t>
            </a:r>
            <a:r>
              <a:rPr lang="en-US" dirty="0" smtClean="0"/>
              <a:t>Products </a:t>
            </a:r>
          </a:p>
          <a:p>
            <a:pPr lvl="1"/>
            <a:r>
              <a:rPr lang="he-IL" dirty="0" smtClean="0"/>
              <a:t>הכמות בהזמנה היא הערך הממוצע של כמות המוצרים שנמצאת בטבלת ה-</a:t>
            </a:r>
            <a:r>
              <a:rPr lang="en-US" dirty="0" err="1" smtClean="0"/>
              <a:t>PurchaseItems</a:t>
            </a:r>
            <a:endParaRPr lang="he-IL" dirty="0" smtClean="0"/>
          </a:p>
          <a:p>
            <a:pPr lvl="1"/>
            <a:endParaRPr lang="he-IL" dirty="0" smtClean="0"/>
          </a:p>
          <a:p>
            <a:pPr marL="457200" lvl="1" indent="0" algn="l" rtl="0">
              <a:buNone/>
            </a:pPr>
            <a:r>
              <a:rPr lang="en-US" dirty="0"/>
              <a:t>UPDATE </a:t>
            </a:r>
            <a:r>
              <a:rPr lang="en-US" dirty="0" smtClean="0"/>
              <a:t>[</a:t>
            </a:r>
            <a:r>
              <a:rPr lang="en-US" dirty="0" err="1"/>
              <a:t>PurchaseItems</a:t>
            </a:r>
            <a:r>
              <a:rPr lang="en-US" dirty="0" smtClean="0"/>
              <a:t>]  </a:t>
            </a:r>
            <a:r>
              <a:rPr lang="en-US" dirty="0"/>
              <a:t>SET </a:t>
            </a:r>
            <a:r>
              <a:rPr lang="en-US" dirty="0" smtClean="0"/>
              <a:t>Price </a:t>
            </a:r>
            <a:r>
              <a:rPr lang="en-US" dirty="0"/>
              <a:t>= (SELECT </a:t>
            </a:r>
            <a:r>
              <a:rPr lang="en-US" dirty="0" smtClean="0"/>
              <a:t>MAX(Price</a:t>
            </a:r>
            <a:r>
              <a:rPr lang="en-US" dirty="0"/>
              <a:t>) FROM Products),  Quantity = (SELECT AVG(Quantity) FROM </a:t>
            </a:r>
            <a:r>
              <a:rPr lang="en-US" dirty="0" smtClean="0"/>
              <a:t>[</a:t>
            </a:r>
            <a:r>
              <a:rPr lang="en-US" dirty="0" err="1"/>
              <a:t>PurchaseItems</a:t>
            </a:r>
            <a:r>
              <a:rPr lang="en-US" dirty="0" smtClean="0"/>
              <a:t>])   </a:t>
            </a:r>
            <a:r>
              <a:rPr lang="en-US" dirty="0"/>
              <a:t>WHERE </a:t>
            </a:r>
            <a:r>
              <a:rPr lang="en-US" dirty="0" smtClean="0"/>
              <a:t>Price </a:t>
            </a:r>
            <a:r>
              <a:rPr lang="en-US" dirty="0"/>
              <a:t>&lt; </a:t>
            </a:r>
            <a:r>
              <a:rPr lang="en-US" dirty="0" smtClean="0"/>
              <a:t>1</a:t>
            </a:r>
            <a:r>
              <a:rPr lang="he-IL" smtClean="0"/>
              <a:t>5</a:t>
            </a:r>
            <a:r>
              <a:rPr lang="en-US" smtClean="0"/>
              <a:t> </a:t>
            </a:r>
            <a:endParaRPr lang="en-US" dirty="0"/>
          </a:p>
          <a:p>
            <a:pPr marL="457200" lvl="1" indent="0" algn="l" rtl="0">
              <a:buNone/>
            </a:pP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UPDATE</a:t>
            </a:r>
            <a:r>
              <a:rPr lang="he-IL" dirty="0" smtClean="0"/>
              <a:t> – עדכון רשומה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01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dirty="0"/>
              <a:t> מאפשרת </a:t>
            </a:r>
            <a:r>
              <a:rPr lang="he-IL" dirty="0" smtClean="0"/>
              <a:t>מחיקת רשומה </a:t>
            </a:r>
            <a:r>
              <a:rPr lang="he-IL" dirty="0"/>
              <a:t>בודדת או </a:t>
            </a:r>
            <a:r>
              <a:rPr lang="he-IL" dirty="0" smtClean="0"/>
              <a:t>מחיקה בו-זמנית </a:t>
            </a:r>
            <a:r>
              <a:rPr lang="he-IL" dirty="0"/>
              <a:t>של </a:t>
            </a:r>
            <a:r>
              <a:rPr lang="he-IL" dirty="0" smtClean="0"/>
              <a:t>מספר רשומות המקיימות </a:t>
            </a:r>
            <a:r>
              <a:rPr lang="he-IL" dirty="0"/>
              <a:t>תנאי לוגי </a:t>
            </a:r>
            <a:r>
              <a:rPr lang="he-IL" dirty="0" smtClean="0"/>
              <a:t>כלשהו:</a:t>
            </a:r>
          </a:p>
          <a:p>
            <a:endParaRPr lang="he-IL" dirty="0" smtClean="0"/>
          </a:p>
          <a:p>
            <a:pPr algn="l" rtl="0">
              <a:buNone/>
            </a:pPr>
            <a:r>
              <a:rPr lang="en-US" dirty="0" smtClean="0"/>
              <a:t>DELETE FROM</a:t>
            </a:r>
            <a:r>
              <a:rPr lang="he-IL" dirty="0" smtClean="0"/>
              <a:t>שם </a:t>
            </a:r>
            <a:r>
              <a:rPr lang="he-IL" dirty="0"/>
              <a:t>טבלה </a:t>
            </a:r>
            <a:endParaRPr lang="he-IL" dirty="0" smtClean="0"/>
          </a:p>
          <a:p>
            <a:pPr algn="l" rtl="0">
              <a:buNone/>
            </a:pPr>
            <a:r>
              <a:rPr lang="en-US" dirty="0" smtClean="0"/>
              <a:t>WHERE  </a:t>
            </a:r>
            <a:r>
              <a:rPr lang="en-US" dirty="0" smtClean="0"/>
              <a:t>[</a:t>
            </a:r>
            <a:r>
              <a:rPr lang="he-IL" dirty="0" smtClean="0"/>
              <a:t>תנאי</a:t>
            </a:r>
            <a:r>
              <a:rPr lang="en-US" dirty="0" smtClean="0"/>
              <a:t>]</a:t>
            </a:r>
            <a:endParaRPr lang="he-IL" dirty="0"/>
          </a:p>
          <a:p>
            <a:pPr algn="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he-IL" dirty="0" smtClean="0"/>
              <a:t>שימו לב: מחיקה ללא תנאי תמחק את כל הרשומות בטבלה.</a:t>
            </a:r>
            <a:endParaRPr lang="he-IL" dirty="0" smtClean="0"/>
          </a:p>
          <a:p>
            <a:pPr>
              <a:buNone/>
            </a:pPr>
            <a:r>
              <a:rPr lang="he-IL" dirty="0"/>
              <a:t>	</a:t>
            </a:r>
            <a:r>
              <a:rPr lang="he-IL" dirty="0" smtClean="0"/>
              <a:t>נהוג לצרף תנאי </a:t>
            </a:r>
            <a:r>
              <a:rPr lang="he-IL" dirty="0"/>
              <a:t>במשפט </a:t>
            </a:r>
            <a:r>
              <a:rPr lang="en-US" dirty="0" smtClean="0"/>
              <a:t>WHERE</a:t>
            </a:r>
            <a:r>
              <a:rPr lang="he-IL" dirty="0" smtClean="0"/>
              <a:t>  </a:t>
            </a:r>
            <a:r>
              <a:rPr lang="he-IL" dirty="0" smtClean="0"/>
              <a:t>על מנת שלא כל הרשומות ימחקו, אלא אלו אותן אנו רוצים. </a:t>
            </a:r>
            <a:endParaRPr lang="he-IL" dirty="0" smtClean="0"/>
          </a:p>
          <a:p>
            <a:pPr>
              <a:buNone/>
            </a:pPr>
            <a:r>
              <a:rPr lang="he-IL" dirty="0"/>
              <a:t>	</a:t>
            </a:r>
            <a:r>
              <a:rPr lang="he-IL" dirty="0" smtClean="0"/>
              <a:t>לדוגמא:</a:t>
            </a:r>
          </a:p>
          <a:p>
            <a:pPr algn="l" rtl="0">
              <a:buNone/>
            </a:pPr>
            <a:r>
              <a:rPr lang="en-US" dirty="0" smtClean="0"/>
              <a:t>DELETE FROM P</a:t>
            </a:r>
            <a:r>
              <a:rPr lang="he-IL" dirty="0" smtClean="0"/>
              <a:t>urchase</a:t>
            </a:r>
            <a:r>
              <a:rPr lang="en-US" dirty="0" smtClean="0"/>
              <a:t>I</a:t>
            </a:r>
            <a:r>
              <a:rPr lang="he-IL" dirty="0" smtClean="0"/>
              <a:t>tems </a:t>
            </a:r>
            <a:r>
              <a:rPr lang="en-US" dirty="0" smtClean="0"/>
              <a:t>WHERE</a:t>
            </a:r>
            <a:r>
              <a:rPr lang="he-IL" dirty="0" smtClean="0"/>
              <a:t> </a:t>
            </a:r>
            <a:r>
              <a:rPr lang="en-US" dirty="0" smtClean="0"/>
              <a:t>ID</a:t>
            </a:r>
            <a:r>
              <a:rPr lang="he-IL" dirty="0" smtClean="0"/>
              <a:t>15=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DELETE</a:t>
            </a:r>
            <a:r>
              <a:rPr lang="he-IL" dirty="0" smtClean="0"/>
              <a:t>– מחיקת רשומה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813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dirty="0" smtClean="0"/>
              <a:t>טרנסאקציות </a:t>
            </a:r>
            <a:r>
              <a:rPr lang="he-IL" dirty="0"/>
              <a:t>הן מקבץ </a:t>
            </a:r>
            <a:r>
              <a:rPr lang="he-IL" dirty="0" smtClean="0"/>
              <a:t>פקודות עדכון שונות </a:t>
            </a:r>
            <a:r>
              <a:rPr lang="he-IL" dirty="0"/>
              <a:t>אשר לרוב יהיו משוייכות לקבוצה לוגית אחת. </a:t>
            </a:r>
            <a:endParaRPr lang="he-IL" dirty="0" smtClean="0"/>
          </a:p>
          <a:p>
            <a:r>
              <a:rPr lang="he-IL" dirty="0" smtClean="0"/>
              <a:t>בקבוצה </a:t>
            </a:r>
            <a:r>
              <a:rPr lang="he-IL" dirty="0"/>
              <a:t>לוגית אחת הכוונה למקבץ פעולות עם שייכות הגיונית, לדוגמא מקבץ </a:t>
            </a:r>
            <a:r>
              <a:rPr lang="he-IL" dirty="0" smtClean="0"/>
              <a:t>פעולות אשר </a:t>
            </a:r>
            <a:r>
              <a:rPr lang="he-IL" dirty="0"/>
              <a:t>מטרתן לעדכן נתונים מסויימים בפרטי הלקוחות בטבלה</a:t>
            </a:r>
            <a:r>
              <a:rPr lang="he-IL" dirty="0" smtClean="0"/>
              <a:t>.</a:t>
            </a:r>
          </a:p>
          <a:p>
            <a:r>
              <a:rPr lang="he-IL" dirty="0" smtClean="0"/>
              <a:t>טרנזקציה מכילה מספר שלבים בעת יצירתה:</a:t>
            </a:r>
          </a:p>
          <a:p>
            <a:pPr lvl="1"/>
            <a:r>
              <a:rPr lang="he-IL" dirty="0" smtClean="0"/>
              <a:t>הגדרת תחילת טרנזקציה</a:t>
            </a:r>
          </a:p>
          <a:p>
            <a:pPr lvl="1"/>
            <a:r>
              <a:rPr lang="he-IL" dirty="0" smtClean="0"/>
              <a:t>הפקודות אשר כלולות בטרנזקציה</a:t>
            </a:r>
          </a:p>
          <a:p>
            <a:pPr lvl="1"/>
            <a:r>
              <a:rPr lang="he-IL" dirty="0" smtClean="0"/>
              <a:t>מימוש הטרנזקציה (</a:t>
            </a:r>
            <a:r>
              <a:rPr lang="en-US" dirty="0" smtClean="0"/>
              <a:t>Commit</a:t>
            </a:r>
            <a:r>
              <a:rPr lang="he-IL" dirty="0" smtClean="0"/>
              <a:t>)</a:t>
            </a:r>
          </a:p>
          <a:p>
            <a:pPr lvl="1"/>
            <a:r>
              <a:rPr lang="he-IL" dirty="0" smtClean="0"/>
              <a:t>חזרה למצב התחלתי (</a:t>
            </a:r>
            <a:r>
              <a:rPr lang="en-US" dirty="0" smtClean="0"/>
              <a:t>Rollback</a:t>
            </a:r>
            <a:r>
              <a:rPr lang="he-IL" dirty="0" smtClean="0"/>
              <a:t>) – קורה אוטומטית בעת כשלון, או באופן יזום</a:t>
            </a:r>
          </a:p>
          <a:p>
            <a:pPr lvl="1"/>
            <a:r>
              <a:rPr lang="he-IL" dirty="0" smtClean="0"/>
              <a:t>סגירת הטרנזקציה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 smtClean="0"/>
              <a:t>טרנזקציות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24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dirty="0" smtClean="0"/>
              <a:t>יצירת טרנזקציה, עם סיום לביצוע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BEGIN </a:t>
            </a:r>
            <a:r>
              <a:rPr lang="en-US" dirty="0"/>
              <a:t>TRANSACTION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UPDATE </a:t>
            </a:r>
            <a:r>
              <a:rPr lang="en-US" dirty="0"/>
              <a:t>table SET column = 'ABC' WHERE column = '123'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COMMIT </a:t>
            </a:r>
            <a:r>
              <a:rPr lang="en-US" dirty="0"/>
              <a:t>TRANSACTION --//column now has a value of 'ABC' 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יצירת טרנזקציה, </a:t>
            </a:r>
            <a:r>
              <a:rPr lang="he-IL" dirty="0" smtClean="0"/>
              <a:t>עם </a:t>
            </a:r>
            <a:r>
              <a:rPr lang="en-US" dirty="0" smtClean="0"/>
              <a:t>ROLLBACK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יזום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BEGIN </a:t>
            </a:r>
            <a:r>
              <a:rPr lang="en-US" dirty="0"/>
              <a:t>TRANSACTION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UPDATE </a:t>
            </a:r>
            <a:r>
              <a:rPr lang="en-US" dirty="0"/>
              <a:t>table SET column = 'ABC' WHERE column = '123'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ROLLBACK </a:t>
            </a:r>
            <a:r>
              <a:rPr lang="en-US" dirty="0"/>
              <a:t>TRANSACTION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 smtClean="0"/>
              <a:t>טרנזקציות - דוגמאות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33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dirty="0" smtClean="0"/>
              <a:t>אנחנו נשתמש בטרנזקציות כאשר נכתוב קוד #</a:t>
            </a:r>
            <a:r>
              <a:rPr lang="en-US" dirty="0" smtClean="0"/>
              <a:t>C</a:t>
            </a:r>
            <a:r>
              <a:rPr lang="he-IL" dirty="0" smtClean="0"/>
              <a:t> בו נשלב מספר פקודות אשר יבוצעו יחד</a:t>
            </a:r>
          </a:p>
          <a:p>
            <a:r>
              <a:rPr lang="he-IL" dirty="0" smtClean="0"/>
              <a:t>או... שנוכל להשתמש בהם בעת כתיבת קוד אשר רץ בשרת ה-</a:t>
            </a:r>
            <a:r>
              <a:rPr lang="en-US" dirty="0" smtClean="0"/>
              <a:t>SQL</a:t>
            </a:r>
            <a:r>
              <a:rPr lang="he-IL" dirty="0" smtClean="0"/>
              <a:t> (לא במסגרת קורס זה)</a:t>
            </a:r>
          </a:p>
          <a:p>
            <a:endParaRPr lang="he-IL" dirty="0"/>
          </a:p>
          <a:p>
            <a:r>
              <a:rPr lang="he-IL" dirty="0" smtClean="0"/>
              <a:t>בכל אחד מהמקרים נוכל לתפוס בעיות וליצור </a:t>
            </a:r>
            <a:r>
              <a:rPr lang="en-US" dirty="0" smtClean="0"/>
              <a:t>ROLLBACK</a:t>
            </a:r>
            <a:r>
              <a:rPr lang="he-IL" dirty="0" smtClean="0"/>
              <a:t> על פי הצורך לנקודה בה אנחנו רוצים ולאו דווקא לבטל תהליך שלם.</a:t>
            </a:r>
          </a:p>
          <a:p>
            <a:r>
              <a:rPr lang="he-IL" dirty="0" smtClean="0"/>
              <a:t>למי שמעוניין לקרוא יותא, ניתן לקרוא בלינק הבא: </a:t>
            </a:r>
            <a:r>
              <a:rPr lang="en-US">
                <a:hlinkClick r:id="rId3"/>
              </a:rPr>
              <a:t>https://www.c-sharpcorner.com/UploadFile/84c85b/understanding-transactions-in-sql-server/</a:t>
            </a:r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he-IL" dirty="0" smtClean="0"/>
              <a:t>טרנזקציות מורכבות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134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החטיבה העסקית לשירותכם</a:t>
            </a:r>
          </a:p>
        </p:txBody>
      </p:sp>
      <p:sp>
        <p:nvSpPr>
          <p:cNvPr id="10" name="כותרת משנה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2000" dirty="0"/>
              <a:t>טל. 03-5087690 | </a:t>
            </a:r>
            <a:r>
              <a:rPr lang="en-US" sz="2000" dirty="0"/>
              <a:t>www.hackerupro.co.il | info@hackerupro.co.il </a:t>
            </a:r>
            <a:endParaRPr lang="he-IL" sz="2000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82" y="462201"/>
            <a:ext cx="3565236" cy="27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3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מבוא</a:t>
            </a:r>
            <a:endParaRPr lang="he-IL" dirty="0"/>
          </a:p>
          <a:p>
            <a:r>
              <a:rPr lang="en-US" dirty="0" smtClean="0"/>
              <a:t>Select</a:t>
            </a:r>
            <a:endParaRPr lang="he-IL" dirty="0"/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Scalar Functions</a:t>
            </a:r>
          </a:p>
          <a:p>
            <a:pPr lvl="1"/>
            <a:r>
              <a:rPr lang="en-US" dirty="0" smtClean="0"/>
              <a:t>Join</a:t>
            </a:r>
            <a:r>
              <a:rPr lang="he-IL" dirty="0" smtClean="0"/>
              <a:t>	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r>
              <a:rPr lang="en-US" dirty="0" smtClean="0"/>
              <a:t>SQL</a:t>
            </a:r>
            <a:r>
              <a:rPr lang="he-IL" dirty="0" smtClean="0"/>
              <a:t> - נושאים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28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8"/>
            <a:ext cx="10554574" cy="4796479"/>
          </a:xfrm>
        </p:spPr>
        <p:txBody>
          <a:bodyPr anchor="t">
            <a:normAutofit/>
          </a:bodyPr>
          <a:lstStyle/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 smtClean="0"/>
              <a:t>מושגי בסיס</a:t>
            </a:r>
          </a:p>
          <a:p>
            <a:pPr lvl="1"/>
            <a:r>
              <a:rPr lang="en-US" dirty="0" smtClean="0"/>
              <a:t> - Database </a:t>
            </a:r>
            <a:r>
              <a:rPr lang="he-IL" dirty="0" smtClean="0"/>
              <a:t>מסד נתונים - אוסף נתונים המאורגנים בצורה שתאפשר חיפוש ושליפה מהירים של המידע. לדוגמה: מגירת תיקיות במשרד כוח האדם בארגון מהווה מסד נתונים: התיקיות האישיות על העובדים מכילות מידע. התיקיות מסודרות בסדר </a:t>
            </a:r>
            <a:r>
              <a:rPr lang="he-IL" dirty="0" err="1" smtClean="0"/>
              <a:t>אלפאבתי</a:t>
            </a:r>
            <a:r>
              <a:rPr lang="he-IL" dirty="0" smtClean="0"/>
              <a:t> מה שמאפשר חיפוש ושליפה מהירים של הנתונים הנוגעים לעובד </a:t>
            </a:r>
            <a:r>
              <a:rPr lang="he-IL" dirty="0" err="1" smtClean="0"/>
              <a:t>מסויים</a:t>
            </a:r>
            <a:r>
              <a:rPr lang="he-IL" dirty="0" smtClean="0"/>
              <a:t>. כיום רובם המוחלט של מסדי הנתונים מבוססים על אחסון המידע במסד נתונים ממוחשב. </a:t>
            </a:r>
            <a:endParaRPr lang="en-US" dirty="0" smtClean="0"/>
          </a:p>
          <a:p>
            <a:pPr lvl="1"/>
            <a:r>
              <a:rPr lang="en-US" dirty="0" smtClean="0"/>
              <a:t> Database Relational</a:t>
            </a:r>
            <a:r>
              <a:rPr lang="he-IL" dirty="0" smtClean="0"/>
              <a:t> - </a:t>
            </a:r>
            <a:r>
              <a:rPr lang="en-US" dirty="0" smtClean="0"/>
              <a:t> </a:t>
            </a:r>
            <a:r>
              <a:rPr lang="he-IL" dirty="0" smtClean="0"/>
              <a:t>מסד נתונים יחסי - המודל המקובל היום הוא למימוש מסדי נתונים ממוחשבים הוא מודל הנתונים היחסי. מודל זה מיושם ע"י כל היצרנים המובילים של מערכות לניהול מסדי נתונים. ) </a:t>
            </a:r>
            <a:r>
              <a:rPr lang="en-US" dirty="0" smtClean="0"/>
              <a:t>Oracle , )IBM -</a:t>
            </a:r>
            <a:r>
              <a:rPr lang="he-IL" dirty="0" smtClean="0"/>
              <a:t>ו </a:t>
            </a:r>
            <a:r>
              <a:rPr lang="en-US" dirty="0" smtClean="0"/>
              <a:t>Microsoft </a:t>
            </a:r>
            <a:r>
              <a:rPr lang="he-IL" dirty="0" smtClean="0"/>
              <a:t>המודל היחסי פותח בסוף שנות ה- 60 ע"י ד"ר קוד. למודל היחסי שני מאפיינים עיקריים: </a:t>
            </a:r>
          </a:p>
          <a:p>
            <a:pPr lvl="2"/>
            <a:r>
              <a:rPr lang="he-IL" dirty="0" smtClean="0"/>
              <a:t>מידע עצמו מאוחסן בטבלאות.</a:t>
            </a:r>
          </a:p>
          <a:p>
            <a:pPr lvl="2"/>
            <a:r>
              <a:rPr lang="he-IL" dirty="0" smtClean="0"/>
              <a:t>בין הטבלאות מוגדרים קשרים או יחסים </a:t>
            </a:r>
          </a:p>
          <a:p>
            <a:pPr lvl="1"/>
            <a:r>
              <a:rPr lang="en-US" dirty="0" smtClean="0"/>
              <a:t> - RDBMS </a:t>
            </a:r>
            <a:r>
              <a:rPr lang="he-IL" dirty="0" smtClean="0"/>
              <a:t>מערכת לניהול מסד נתונים יחסי - מערכת המיועדת לניהול מאגרי מידע גדולים, כאשר ניהול משמעותו: </a:t>
            </a:r>
          </a:p>
          <a:p>
            <a:pPr lvl="2"/>
            <a:r>
              <a:rPr lang="he-IL" dirty="0" smtClean="0"/>
              <a:t>הגדרת מבנים לאחסון מידע. 	</a:t>
            </a:r>
          </a:p>
          <a:p>
            <a:pPr lvl="2"/>
            <a:r>
              <a:rPr lang="he-IL" dirty="0" smtClean="0"/>
              <a:t>אספקת כלים ושיטות לשליפה, טיפול ועיבוד המידע. </a:t>
            </a:r>
          </a:p>
          <a:p>
            <a:pPr lvl="2"/>
            <a:r>
              <a:rPr lang="he-IL" dirty="0" smtClean="0"/>
              <a:t>הגנה על נתונים מפני תקלות מחשב ומפני ניסיונות של גורמים לא מוסמכים להשתמש בהם. </a:t>
            </a:r>
          </a:p>
          <a:p>
            <a:pPr lvl="2"/>
            <a:r>
              <a:rPr lang="he-IL" dirty="0" smtClean="0"/>
              <a:t>פיקוח על גישה בו זמנית של משתמשים אחדים לבסיס הנתונים. דוגמה למערכת ניהול כזו: </a:t>
            </a:r>
            <a:r>
              <a:rPr lang="en-US" dirty="0" smtClean="0"/>
              <a:t>Server SQL </a:t>
            </a:r>
            <a:r>
              <a:rPr lang="he-IL" dirty="0" smtClean="0"/>
              <a:t>של חברת </a:t>
            </a:r>
            <a:r>
              <a:rPr lang="en-US" dirty="0" smtClean="0"/>
              <a:t>Microsoft.</a:t>
            </a:r>
            <a:endParaRPr lang="he-IL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he-IL" dirty="0" smtClean="0"/>
              <a:t>מבוא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8"/>
            <a:ext cx="10554574" cy="4796479"/>
          </a:xfrm>
        </p:spPr>
        <p:txBody>
          <a:bodyPr anchor="t">
            <a:normAutofit lnSpcReduction="10000"/>
          </a:bodyPr>
          <a:lstStyle/>
          <a:p>
            <a:pPr marL="342900" indent="-342900" algn="r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e-IL" dirty="0" smtClean="0"/>
              <a:t>מושגי בסיס</a:t>
            </a:r>
          </a:p>
          <a:p>
            <a:pPr lvl="1"/>
            <a:r>
              <a:rPr lang="en-US" dirty="0" smtClean="0"/>
              <a:t>SQL</a:t>
            </a:r>
            <a:r>
              <a:rPr lang="he-IL" dirty="0" smtClean="0"/>
              <a:t> - </a:t>
            </a:r>
            <a:r>
              <a:rPr lang="en-US" dirty="0" smtClean="0"/>
              <a:t>Structured Query language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he-IL" dirty="0" smtClean="0"/>
              <a:t>תיבות ראשי השפה בעזרתה עובדים מול מסדי נתונים יחסיים. מאפשרת יצירה, ניהול ותשאול של מסדי נתונים יחסיים. מדובר בשפה סטנדרטית שאומצה ע"י כל יצרני ה </a:t>
            </a:r>
            <a:r>
              <a:rPr lang="en-US" dirty="0" smtClean="0"/>
              <a:t> RDBMS </a:t>
            </a:r>
            <a:r>
              <a:rPr lang="he-IL" dirty="0" smtClean="0"/>
              <a:t>בעולם.</a:t>
            </a:r>
            <a:endParaRPr lang="en-US" dirty="0" smtClean="0"/>
          </a:p>
          <a:p>
            <a:pPr lvl="1"/>
            <a:r>
              <a:rPr lang="en-US" dirty="0" smtClean="0"/>
              <a:t>T-SQL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he-IL" dirty="0" smtClean="0"/>
              <a:t>כאמור, כל יצרניות ה - </a:t>
            </a:r>
            <a:r>
              <a:rPr lang="en-US" dirty="0" smtClean="0"/>
              <a:t>RDBMS </a:t>
            </a:r>
            <a:r>
              <a:rPr lang="he-IL" dirty="0" smtClean="0"/>
              <a:t> אימצו את שפת </a:t>
            </a:r>
            <a:r>
              <a:rPr lang="en-US" dirty="0" smtClean="0"/>
              <a:t>SQL </a:t>
            </a:r>
            <a:r>
              <a:rPr lang="he-IL" dirty="0" smtClean="0"/>
              <a:t> כסטנדרט, אולם כולן גם הרחיבו את הסטנדרט והוסיפו פקודות ייחודיות משלהן לשפה. התוצאה בעולם של </a:t>
            </a:r>
            <a:r>
              <a:rPr lang="en-US" dirty="0" smtClean="0"/>
              <a:t> Server SQL </a:t>
            </a:r>
            <a:r>
              <a:rPr lang="he-IL" dirty="0" smtClean="0"/>
              <a:t>היא שפת </a:t>
            </a:r>
            <a:r>
              <a:rPr lang="en-US" dirty="0" smtClean="0"/>
              <a:t>SQL-Transact</a:t>
            </a:r>
            <a:r>
              <a:rPr lang="he-IL" dirty="0" smtClean="0"/>
              <a:t>. </a:t>
            </a:r>
          </a:p>
          <a:p>
            <a:pPr lvl="1">
              <a:buNone/>
            </a:pPr>
            <a:r>
              <a:rPr lang="he-IL" dirty="0" smtClean="0"/>
              <a:t>	שפה זו כוללת את הפקודות הסטנדרטיות שמהוות את שפת </a:t>
            </a:r>
            <a:r>
              <a:rPr lang="en-US" dirty="0" smtClean="0"/>
              <a:t> SQL </a:t>
            </a:r>
            <a:r>
              <a:rPr lang="he-IL" dirty="0" smtClean="0"/>
              <a:t>ובנוסף כוללת פקודות נוספות הייחודיות ל</a:t>
            </a:r>
            <a:r>
              <a:rPr lang="en-US" dirty="0" smtClean="0"/>
              <a:t>Server SQL </a:t>
            </a:r>
          </a:p>
          <a:p>
            <a:r>
              <a:rPr lang="he-IL" dirty="0" smtClean="0"/>
              <a:t>כמה עובדות על שפת </a:t>
            </a:r>
            <a:r>
              <a:rPr lang="en-US" dirty="0" smtClean="0"/>
              <a:t>SQL-T </a:t>
            </a:r>
            <a:r>
              <a:rPr lang="he-IL" dirty="0" smtClean="0"/>
              <a:t>:</a:t>
            </a:r>
          </a:p>
          <a:p>
            <a:pPr lvl="1"/>
            <a:r>
              <a:rPr lang="en-US" dirty="0" smtClean="0"/>
              <a:t>SQL</a:t>
            </a:r>
            <a:r>
              <a:rPr lang="he-IL" dirty="0" smtClean="0"/>
              <a:t> אינו </a:t>
            </a:r>
            <a:r>
              <a:rPr lang="en-US" dirty="0" smtClean="0"/>
              <a:t>Case Sensitive</a:t>
            </a:r>
          </a:p>
          <a:p>
            <a:pPr lvl="1"/>
            <a:r>
              <a:rPr lang="he-IL" dirty="0" smtClean="0"/>
              <a:t>ניתן לכתוב משפט בודד במספר שורות או בשורה אחת.</a:t>
            </a:r>
          </a:p>
          <a:p>
            <a:pPr lvl="1"/>
            <a:r>
              <a:rPr lang="he-IL" dirty="0" smtClean="0"/>
              <a:t>אסור לרדת שורה באמצע מילה.</a:t>
            </a:r>
          </a:p>
          <a:p>
            <a:pPr lvl="1"/>
            <a:r>
              <a:rPr lang="en-US" dirty="0" smtClean="0"/>
              <a:t>T-SQL </a:t>
            </a:r>
            <a:r>
              <a:rPr lang="he-IL" dirty="0" smtClean="0"/>
              <a:t>שימוש ברווחים והזחות מותרים ורצוי עבור קריאות המשפטים.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he-IL" dirty="0" smtClean="0"/>
              <a:t>מבוא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8712" y="1525298"/>
            <a:ext cx="10554574" cy="4796479"/>
          </a:xfrm>
        </p:spPr>
        <p:txBody>
          <a:bodyPr anchor="t">
            <a:normAutofit/>
          </a:bodyPr>
          <a:lstStyle/>
          <a:p>
            <a:r>
              <a:rPr lang="he-IL" dirty="0" smtClean="0"/>
              <a:t>מבנה הפקודה המלא:</a:t>
            </a:r>
          </a:p>
          <a:p>
            <a:pPr algn="l" rtl="0">
              <a:buNone/>
            </a:pPr>
            <a:r>
              <a:rPr lang="he-IL" dirty="0" smtClean="0"/>
              <a:t> </a:t>
            </a:r>
            <a:r>
              <a:rPr lang="en-US" dirty="0" smtClean="0"/>
              <a:t>Select */ [DISTINCT] </a:t>
            </a:r>
            <a:r>
              <a:rPr lang="en-US" dirty="0" err="1" smtClean="0"/>
              <a:t>column_name</a:t>
            </a:r>
            <a:r>
              <a:rPr lang="en-US" dirty="0" smtClean="0"/>
              <a:t> [,</a:t>
            </a:r>
            <a:r>
              <a:rPr lang="en-US" dirty="0" err="1" smtClean="0"/>
              <a:t>column_name</a:t>
            </a:r>
            <a:r>
              <a:rPr lang="en-US" dirty="0" smtClean="0"/>
              <a:t>..] </a:t>
            </a:r>
          </a:p>
          <a:p>
            <a:pPr algn="l" rtl="0"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pPr algn="l" rtl="0">
              <a:buNone/>
            </a:pPr>
            <a:r>
              <a:rPr lang="en-US" dirty="0" smtClean="0"/>
              <a:t>	[where condition] </a:t>
            </a:r>
          </a:p>
          <a:p>
            <a:pPr algn="l" rtl="0">
              <a:buNone/>
            </a:pPr>
            <a:r>
              <a:rPr lang="en-US" dirty="0" smtClean="0"/>
              <a:t>	[group by </a:t>
            </a:r>
            <a:r>
              <a:rPr lang="en-US" dirty="0" err="1" smtClean="0"/>
              <a:t>column_name</a:t>
            </a:r>
            <a:r>
              <a:rPr lang="en-US" dirty="0" smtClean="0"/>
              <a:t>] </a:t>
            </a:r>
          </a:p>
          <a:p>
            <a:pPr algn="l" rtl="0">
              <a:buNone/>
            </a:pPr>
            <a:r>
              <a:rPr lang="en-US" dirty="0" smtClean="0"/>
              <a:t>	[having condition]</a:t>
            </a:r>
          </a:p>
          <a:p>
            <a:pPr algn="l" rtl="0">
              <a:buNone/>
            </a:pPr>
            <a:r>
              <a:rPr lang="en-US" dirty="0" smtClean="0"/>
              <a:t>	[order by </a:t>
            </a:r>
            <a:r>
              <a:rPr lang="en-US" dirty="0" err="1" smtClean="0"/>
              <a:t>column_name</a:t>
            </a:r>
            <a:r>
              <a:rPr lang="en-US" dirty="0" smtClean="0"/>
              <a:t>] </a:t>
            </a:r>
          </a:p>
          <a:p>
            <a:pPr algn="l" rtl="0">
              <a:buNone/>
            </a:pPr>
            <a:endParaRPr lang="en-US" dirty="0" smtClean="0"/>
          </a:p>
          <a:p>
            <a:r>
              <a:rPr lang="he-IL" dirty="0" smtClean="0"/>
              <a:t>	שימוש: משפט </a:t>
            </a:r>
            <a:r>
              <a:rPr lang="en-US" dirty="0" smtClean="0"/>
              <a:t>select </a:t>
            </a:r>
            <a:r>
              <a:rPr lang="he-IL" dirty="0" smtClean="0"/>
              <a:t> מאפשר לקבל חתכי מידע שונים מתוך הטבלאות שבמאגר הנתונים. ניתן לשלב 	במשפט חלקים שונים בהם נדון במהלך הפרקים הבאים. בחירת כל העמודות מהטבלה תתבצע ע"י 	שימוש באופרטור * (כוכבית). </a:t>
            </a: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algn="r" defTabSz="457200" rtl="1" eaLnBrk="1" latinLnBrk="0" hangingPunct="1">
              <a:spcBef>
                <a:spcPct val="0"/>
              </a:spcBef>
              <a:buNone/>
            </a:pP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r">
              <a:buNone/>
            </a:pPr>
            <a:r>
              <a:rPr lang="he-IL" dirty="0" smtClean="0"/>
              <a:t>לדוגמא:</a:t>
            </a:r>
          </a:p>
          <a:p>
            <a:pPr algn="r">
              <a:buNone/>
            </a:pPr>
            <a:r>
              <a:rPr lang="he-IL" dirty="0" smtClean="0"/>
              <a:t>שליפת כל העמודות מכל הרשומות בטבלת </a:t>
            </a:r>
            <a:r>
              <a:rPr lang="en-US" dirty="0" smtClean="0"/>
              <a:t>Products</a:t>
            </a:r>
            <a:r>
              <a:rPr lang="he-IL" dirty="0" smtClean="0"/>
              <a:t>:</a:t>
            </a:r>
          </a:p>
          <a:p>
            <a:pPr algn="l" rtl="0">
              <a:buNone/>
            </a:pPr>
            <a:r>
              <a:rPr lang="en-US" dirty="0" smtClean="0"/>
              <a:t>SELECT * </a:t>
            </a:r>
          </a:p>
          <a:p>
            <a:pPr algn="l" rtl="0">
              <a:buNone/>
            </a:pPr>
            <a:r>
              <a:rPr lang="en-US" dirty="0" smtClean="0"/>
              <a:t>FROM Products</a:t>
            </a:r>
          </a:p>
          <a:p>
            <a:pPr algn="l" rtl="0">
              <a:buNone/>
            </a:pPr>
            <a:endParaRPr lang="en-US" dirty="0" smtClean="0"/>
          </a:p>
          <a:p>
            <a:pPr algn="r">
              <a:buNone/>
            </a:pPr>
            <a:r>
              <a:rPr lang="he-IL" dirty="0" smtClean="0"/>
              <a:t>	סדר העמודות בפלט יהיה זהה לסדר העמודות המוגדר בטבלה. שמות העמודות בטבלה יהוו את שמות העמודות בפלט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SELCT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 smtClean="0"/>
              <a:t>פקודה זו מוסיפה שורה חדשה לבסיס הנתונים. הפקודה מכילה את שם הטבלה אליה יש להוסיף את השורה החדשה ואת הערכים שעל השורה החדשה להכיל. מבנה הפקודה:</a:t>
            </a:r>
          </a:p>
          <a:p>
            <a:endParaRPr lang="he-IL" dirty="0" smtClean="0"/>
          </a:p>
          <a:p>
            <a:pPr algn="l" rtl="0">
              <a:buNone/>
            </a:pPr>
            <a:r>
              <a:rPr lang="en-US" dirty="0" smtClean="0"/>
              <a:t>INSERT INTO </a:t>
            </a:r>
            <a:r>
              <a:rPr lang="he-IL" dirty="0" smtClean="0"/>
              <a:t>שם טבלה</a:t>
            </a:r>
          </a:p>
          <a:p>
            <a:pPr algn="l" rtl="0">
              <a:buNone/>
            </a:pPr>
            <a:r>
              <a:rPr lang="en-US" dirty="0" smtClean="0"/>
              <a:t>Values (</a:t>
            </a:r>
            <a:r>
              <a:rPr lang="he-IL" dirty="0" smtClean="0"/>
              <a:t>רשימת ערכים מופרדת ע"י פסיקים</a:t>
            </a:r>
            <a:r>
              <a:rPr lang="en-US" dirty="0" smtClean="0"/>
              <a:t>)</a:t>
            </a:r>
          </a:p>
          <a:p>
            <a:pPr algn="r">
              <a:buNone/>
            </a:pPr>
            <a:r>
              <a:rPr lang="he-IL" dirty="0" smtClean="0"/>
              <a:t>*במקרה זה, על רשימת הערכים להיות עפ"י סדר השדות בטבלה</a:t>
            </a:r>
          </a:p>
          <a:p>
            <a:pPr algn="l" rtl="0">
              <a:buNone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INSERT</a:t>
            </a:r>
            <a:r>
              <a:rPr lang="he-IL" dirty="0" smtClean="0"/>
              <a:t> – הוספת רשומה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 smtClean="0"/>
              <a:t>דרך נוספת המאפשרת להכניס לא את כל נתוני הטבלה, או לא לפי סדר הגדרתם הינה ע"י יון שמות השדות אחרי המילה </a:t>
            </a:r>
            <a:r>
              <a:rPr lang="en-US" dirty="0" smtClean="0"/>
              <a:t>INTO</a:t>
            </a:r>
            <a:r>
              <a:rPr lang="he-IL" dirty="0" smtClean="0"/>
              <a:t>:</a:t>
            </a:r>
          </a:p>
          <a:p>
            <a:endParaRPr lang="he-IL" dirty="0" smtClean="0"/>
          </a:p>
          <a:p>
            <a:pPr algn="l" rtl="0">
              <a:buNone/>
            </a:pPr>
            <a:r>
              <a:rPr lang="en-US" dirty="0" smtClean="0"/>
              <a:t>INSERT INTO </a:t>
            </a:r>
            <a:r>
              <a:rPr lang="he-IL" dirty="0" smtClean="0"/>
              <a:t>שם טבלה</a:t>
            </a:r>
            <a:r>
              <a:rPr lang="en-US" dirty="0" smtClean="0"/>
              <a:t> (</a:t>
            </a:r>
            <a:r>
              <a:rPr lang="he-IL" dirty="0" smtClean="0"/>
              <a:t>שמות שדות מופרדים בפסיקים</a:t>
            </a:r>
            <a:r>
              <a:rPr lang="en-US" dirty="0" smtClean="0"/>
              <a:t>)</a:t>
            </a:r>
          </a:p>
          <a:p>
            <a:pPr algn="l" rtl="0">
              <a:buNone/>
            </a:pPr>
            <a:r>
              <a:rPr lang="en-US" dirty="0" smtClean="0"/>
              <a:t>VALUES (</a:t>
            </a:r>
            <a:r>
              <a:rPr lang="he-IL" dirty="0" smtClean="0"/>
              <a:t>ערכי השדות מופרדים בפסיקים עפ"י סדר השדות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INSERT</a:t>
            </a:r>
            <a:r>
              <a:rPr lang="he-IL" dirty="0" smtClean="0"/>
              <a:t> – הוספת רשומה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 smtClean="0"/>
              <a:t>ניתן לבצע הוספה של רשומות מטבלה אחת לטבלה </a:t>
            </a:r>
            <a:r>
              <a:rPr lang="he-IL" dirty="0" err="1" smtClean="0"/>
              <a:t>שניה</a:t>
            </a:r>
            <a:r>
              <a:rPr lang="he-IL" dirty="0" smtClean="0"/>
              <a:t> על ידי שימוש בשאילתא השולפת עמודות ורשומות </a:t>
            </a:r>
            <a:r>
              <a:rPr lang="he-IL" dirty="0" err="1" smtClean="0"/>
              <a:t>מסויימות</a:t>
            </a:r>
            <a:r>
              <a:rPr lang="he-IL" dirty="0" smtClean="0"/>
              <a:t> (או את כולן) מהטבלה ממנה נרצה להעתיק את הרושמות. נבצע זאת ע"פ המבנה הבא:</a:t>
            </a:r>
          </a:p>
          <a:p>
            <a:pPr algn="l" rtl="0">
              <a:buNone/>
            </a:pPr>
            <a:r>
              <a:rPr lang="en-US" dirty="0" smtClean="0"/>
              <a:t>INSERT INTO </a:t>
            </a:r>
            <a:r>
              <a:rPr lang="he-IL" dirty="0" smtClean="0"/>
              <a:t>שם טבלה</a:t>
            </a:r>
            <a:r>
              <a:rPr lang="en-US" dirty="0" smtClean="0"/>
              <a:t> (</a:t>
            </a:r>
            <a:r>
              <a:rPr lang="he-IL" dirty="0" smtClean="0"/>
              <a:t>שמות שדות מופרדים בפסיקים</a:t>
            </a:r>
            <a:r>
              <a:rPr lang="en-US" dirty="0" smtClean="0"/>
              <a:t>)</a:t>
            </a:r>
          </a:p>
          <a:p>
            <a:pPr algn="l" rtl="0">
              <a:buNone/>
            </a:pPr>
            <a:r>
              <a:rPr lang="en-US" dirty="0" smtClean="0"/>
              <a:t>SELECT Query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0000" y="124901"/>
            <a:ext cx="10571998" cy="970450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</a:pPr>
            <a:r>
              <a:rPr lang="en-US" dirty="0" smtClean="0"/>
              <a:t>INSERT</a:t>
            </a:r>
            <a:r>
              <a:rPr lang="he-IL" dirty="0" smtClean="0"/>
              <a:t> – הוספת רשומות מטבלה אחרת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5704706" y="3244334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T-SQL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0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אוי לציטוט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TM03457503[[fn=ראוי לציטוט]]</Template>
  <TotalTime>4579</TotalTime>
  <Words>785</Words>
  <Application>Microsoft Office PowerPoint</Application>
  <PresentationFormat>Custom</PresentationFormat>
  <Paragraphs>166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ראוי לציטוט</vt:lpstr>
      <vt:lpstr>PowerPoint Presentation</vt:lpstr>
      <vt:lpstr>SQL - נושאים</vt:lpstr>
      <vt:lpstr>מבוא</vt:lpstr>
      <vt:lpstr>מבוא</vt:lpstr>
      <vt:lpstr>SELECT</vt:lpstr>
      <vt:lpstr>SELCT</vt:lpstr>
      <vt:lpstr>INSERT – הוספת רשומה</vt:lpstr>
      <vt:lpstr>INSERT – הוספת רשומה</vt:lpstr>
      <vt:lpstr>INSERT – הוספת רשומות מטבלה אחרת</vt:lpstr>
      <vt:lpstr>UPDATE – עדכון רשומה</vt:lpstr>
      <vt:lpstr>UPDATE – עדכון רשומה</vt:lpstr>
      <vt:lpstr>DELETE– מחיקת רשומה</vt:lpstr>
      <vt:lpstr>טרנזקציות</vt:lpstr>
      <vt:lpstr>טרנזקציות - דוגמאות</vt:lpstr>
      <vt:lpstr>טרנזקציות מורכבות</vt:lpstr>
      <vt:lpstr>החטיבה העסקית לשירותכם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motty nahom</dc:creator>
  <cp:lastModifiedBy>Nir</cp:lastModifiedBy>
  <cp:revision>138</cp:revision>
  <dcterms:created xsi:type="dcterms:W3CDTF">2017-03-20T10:19:48Z</dcterms:created>
  <dcterms:modified xsi:type="dcterms:W3CDTF">2019-09-05T14:20:58Z</dcterms:modified>
</cp:coreProperties>
</file>