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59" r:id="rId5"/>
    <p:sldId id="261" r:id="rId6"/>
    <p:sldId id="327" r:id="rId7"/>
    <p:sldId id="328" r:id="rId8"/>
    <p:sldId id="263" r:id="rId9"/>
    <p:sldId id="329" r:id="rId10"/>
    <p:sldId id="330" r:id="rId11"/>
    <p:sldId id="331" r:id="rId12"/>
    <p:sldId id="332" r:id="rId13"/>
    <p:sldId id="346" r:id="rId14"/>
    <p:sldId id="345" r:id="rId15"/>
    <p:sldId id="264" r:id="rId16"/>
    <p:sldId id="348" r:id="rId17"/>
    <p:sldId id="349" r:id="rId18"/>
    <p:sldId id="350" r:id="rId19"/>
    <p:sldId id="351" r:id="rId20"/>
    <p:sldId id="35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21409A"/>
    <a:srgbClr val="E98A43"/>
    <a:srgbClr val="0A9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0" autoAdjust="0"/>
    <p:restoredTop sz="94694"/>
  </p:normalViewPr>
  <p:slideViewPr>
    <p:cSldViewPr snapToGrid="0">
      <p:cViewPr>
        <p:scale>
          <a:sx n="89" d="100"/>
          <a:sy n="89" d="100"/>
        </p:scale>
        <p:origin x="-1716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18A8568-51FF-43AC-B4CE-5F1DBCA657A6}" type="datetimeFigureOut">
              <a:rPr lang="he-IL" smtClean="0"/>
              <a:pPr/>
              <a:t>ט"ו/אב/תשע"ט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E84C46-0C71-468A-8307-4F23A11BA36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33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556BD3-F061-43A7-AF78-72363F2762A2}" type="datetimeFigureOut">
              <a:rPr lang="he-IL" smtClean="0"/>
              <a:pPr/>
              <a:t>ט"ו/אב/תשע"ט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9E9EB3C-70E5-4D6D-9164-8BAEE623CB8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9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77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20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5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0A9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A9CA0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E98A43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2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409A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1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bg>
      <p:bgPr>
        <a:solidFill>
          <a:srgbClr val="0A9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9CA0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כותרת בלבד">
    <p:bg>
      <p:bgPr>
        <a:solidFill>
          <a:srgbClr val="E98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7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כותרת בלבד">
    <p:bg>
      <p:bgPr>
        <a:solidFill>
          <a:srgbClr val="214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2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9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E98A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140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שקופית כותרת">
    <p:bg>
      <p:bgPr>
        <a:solidFill>
          <a:srgbClr val="0A9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שקופית כותרת">
    <p:bg>
      <p:bgPr>
        <a:solidFill>
          <a:srgbClr val="E98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שקופית כותרת">
    <p:bg>
      <p:bgPr>
        <a:solidFill>
          <a:srgbClr val="214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1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</p:grpSpPr>
        <p:sp>
          <p:nvSpPr>
            <p:cNvPr id="8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0A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rgbClr val="0A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06136"/>
            <a:ext cx="10571998" cy="898071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9733"/>
            <a:ext cx="10554574" cy="43290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DB60-23FA-4F1A-ADC8-F3D546BD0D93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  <a:solidFill>
            <a:srgbClr val="E98A43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499"/>
          </a:xfrm>
        </p:spPr>
        <p:txBody>
          <a:bodyPr/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DB60-23FA-4F1A-ADC8-F3D546BD0D93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6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  <a:solidFill>
            <a:srgbClr val="21409A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FC28-8FF6-4688-AD95-6A84D193CCF6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265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415FC28-8FF6-4688-AD95-6A84D193CCF6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effectLst/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6" y="5924270"/>
            <a:ext cx="1293774" cy="4919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4" r:id="rId3"/>
    <p:sldLayoutId id="2147483667" r:id="rId4"/>
    <p:sldLayoutId id="2147483669" r:id="rId5"/>
    <p:sldLayoutId id="2147483675" r:id="rId6"/>
    <p:sldLayoutId id="2147483650" r:id="rId7"/>
    <p:sldLayoutId id="2147483670" r:id="rId8"/>
    <p:sldLayoutId id="2147483676" r:id="rId9"/>
    <p:sldLayoutId id="2147483652" r:id="rId10"/>
    <p:sldLayoutId id="2147483671" r:id="rId11"/>
    <p:sldLayoutId id="2147483677" r:id="rId12"/>
    <p:sldLayoutId id="2147483654" r:id="rId13"/>
    <p:sldLayoutId id="2147483672" r:id="rId14"/>
    <p:sldLayoutId id="2147483678" r:id="rId15"/>
    <p:sldLayoutId id="2147483655" r:id="rId16"/>
    <p:sldLayoutId id="2147483673" r:id="rId17"/>
    <p:sldLayoutId id="2147483679" r:id="rId18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defTabSz="457200" rtl="0" eaLnBrk="1" latinLnBrk="0" hangingPunct="1">
              <a:spcBef>
                <a:spcPct val="0"/>
              </a:spcBef>
              <a:buNone/>
            </a:pPr>
            <a:endParaRPr lang="he-IL" dirty="0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he-IL" dirty="0"/>
              <a:t>דוט נט, </a:t>
            </a:r>
            <a:r>
              <a:rPr lang="en-US" dirty="0"/>
              <a:t>Full Stack</a:t>
            </a:r>
            <a:r>
              <a:rPr lang="he-IL" dirty="0"/>
              <a:t> </a:t>
            </a:r>
            <a:r>
              <a:rPr lang="he-IL" dirty="0" smtClean="0"/>
              <a:t>– ניר </a:t>
            </a:r>
            <a:r>
              <a:rPr lang="he-IL" dirty="0" smtClean="0"/>
              <a:t>מקלף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10" y="1943427"/>
            <a:ext cx="4995580" cy="18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 err="1" smtClean="0"/>
              <a:t>StreamWriter</a:t>
            </a:r>
            <a:endParaRPr lang="he-IL" sz="2000" dirty="0" smtClean="0"/>
          </a:p>
          <a:p>
            <a:r>
              <a:rPr lang="en-US" sz="2000" dirty="0" err="1" smtClean="0"/>
              <a:t>StreamReader</a:t>
            </a:r>
            <a:endParaRPr lang="he-IL" sz="2000" dirty="0" smtClean="0"/>
          </a:p>
          <a:p>
            <a:pPr lvl="1" algn="just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he-IL" dirty="0" smtClean="0"/>
              <a:t>דוגמאות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017545"/>
          </a:xfrm>
        </p:spPr>
        <p:txBody>
          <a:bodyPr anchor="t">
            <a:normAutofit/>
          </a:bodyPr>
          <a:lstStyle/>
          <a:p>
            <a:r>
              <a:rPr lang="en-US" sz="2000" dirty="0" err="1" smtClean="0"/>
              <a:t>FileStream</a:t>
            </a:r>
            <a:r>
              <a:rPr lang="he-IL" sz="2000" dirty="0" smtClean="0"/>
              <a:t> הינה מחלקה אשר יורשת מ-</a:t>
            </a:r>
            <a:r>
              <a:rPr lang="en-US" sz="2000" dirty="0" smtClean="0"/>
              <a:t>Stream</a:t>
            </a:r>
            <a:r>
              <a:rPr lang="he-IL" sz="2000" dirty="0" smtClean="0"/>
              <a:t>, ומשמשת לצורך קריאה וכתיבה נתונים לקבצים.</a:t>
            </a:r>
          </a:p>
          <a:p>
            <a:r>
              <a:rPr lang="he-IL" sz="2000" dirty="0" smtClean="0"/>
              <a:t>המחלקה מממשת את הפונקציות הנדרשות ע"י המחלקה </a:t>
            </a:r>
            <a:r>
              <a:rPr lang="en-US" sz="2000" dirty="0" smtClean="0"/>
              <a:t>Stream</a:t>
            </a:r>
            <a:r>
              <a:rPr lang="he-IL" sz="2000" dirty="0" smtClean="0"/>
              <a:t> (עפ"י הפירוט אשר ראינו לפני מספר שקפים), ומוסיפה מספר פונקציות.</a:t>
            </a:r>
          </a:p>
          <a:p>
            <a:r>
              <a:rPr lang="he-IL" sz="2000" dirty="0" smtClean="0"/>
              <a:t>המחלקה ממומשת תחת ה-</a:t>
            </a:r>
            <a:r>
              <a:rPr lang="en-US" sz="2000" dirty="0" smtClean="0"/>
              <a:t>namespace</a:t>
            </a:r>
            <a:r>
              <a:rPr lang="he-IL" sz="2000" dirty="0" smtClean="0"/>
              <a:t> של </a:t>
            </a:r>
            <a:r>
              <a:rPr lang="en-US" sz="2000" dirty="0" smtClean="0"/>
              <a:t>System.IO</a:t>
            </a:r>
            <a:r>
              <a:rPr lang="he-IL" sz="2000" dirty="0" smtClean="0"/>
              <a:t>, ויורשת עפ"י ההיררכיה הבאה:</a:t>
            </a:r>
          </a:p>
          <a:p>
            <a:pPr>
              <a:buNone/>
            </a:pPr>
            <a:endParaRPr lang="he-IL" sz="2000" dirty="0" smtClean="0"/>
          </a:p>
          <a:p>
            <a:pPr lvl="1" algn="just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en-US" dirty="0" err="1" smtClean="0"/>
              <a:t>FileStream</a:t>
            </a:r>
            <a:endParaRPr lang="he-IL" dirty="0"/>
          </a:p>
        </p:txBody>
      </p:sp>
      <p:pic>
        <p:nvPicPr>
          <p:cNvPr id="105474" name="Picture 2" descr="https://o7planning.org/en/10535/cache/images/i/20418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0022" y="3670868"/>
            <a:ext cx="4038600" cy="140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017545"/>
          </a:xfrm>
        </p:spPr>
        <p:txBody>
          <a:bodyPr anchor="t">
            <a:normAutofit/>
          </a:bodyPr>
          <a:lstStyle/>
          <a:p>
            <a:r>
              <a:rPr lang="he-IL" sz="2000" dirty="0" smtClean="0"/>
              <a:t>המחלקה מאפשרת פתיחת קבצים עפ"י המצבים הבאים:</a:t>
            </a:r>
          </a:p>
          <a:p>
            <a:pPr>
              <a:buNone/>
            </a:pPr>
            <a:endParaRPr lang="he-IL" sz="2000" dirty="0" smtClean="0"/>
          </a:p>
          <a:p>
            <a:pPr lvl="1" algn="just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en-US" dirty="0" err="1" smtClean="0"/>
              <a:t>FileStream</a:t>
            </a:r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677332" y="2125026"/>
          <a:ext cx="10374488" cy="2677993"/>
        </p:xfrm>
        <a:graphic>
          <a:graphicData uri="http://schemas.openxmlformats.org/drawingml/2006/table">
            <a:tbl>
              <a:tblPr/>
              <a:tblGrid>
                <a:gridCol w="5187244"/>
                <a:gridCol w="5187244"/>
              </a:tblGrid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b="1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תיאור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700" b="1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מאפיין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455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פותח קובץ להוספה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041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יצירת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קובץ. במידה והקובץ קיים, הוא ישוכתב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789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יצירת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קובץ חדש. במידה והקובץ קיים, </a:t>
                      </a:r>
                      <a:r>
                        <a:rPr lang="he-IL" sz="17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יזרק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he-IL" sz="17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אקספשן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CreateNew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פתיחת קובץ קיים. אם הקובץ איננו קיים, </a:t>
                      </a:r>
                      <a:r>
                        <a:rPr lang="he-IL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יזרק</a:t>
                      </a:r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he-IL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אקספשן</a:t>
                      </a:r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Open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פתיחת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קובץ. במידה והקובץ לא קיים, </a:t>
                      </a:r>
                      <a:r>
                        <a:rPr lang="he-IL" sz="17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יווצר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חדש.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OpenOrCreate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פתיחת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קובץ קיים, ואיפוס הגודל שלו ל-0.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Truncate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sz="2000" dirty="0" smtClean="0"/>
              <a:t>דוט נט מאפשרת שימוש במגוון מחלקות רשת – חלקן </a:t>
            </a:r>
            <a:r>
              <a:rPr lang="en-US" sz="2000" dirty="0" smtClean="0"/>
              <a:t>Low Level</a:t>
            </a:r>
            <a:r>
              <a:rPr lang="he-IL" sz="2000" dirty="0" smtClean="0"/>
              <a:t> וחלקן </a:t>
            </a:r>
            <a:r>
              <a:rPr lang="en-US" sz="2000" dirty="0" smtClean="0"/>
              <a:t>High Level</a:t>
            </a:r>
            <a:endParaRPr lang="he-IL" sz="2000" dirty="0" smtClean="0"/>
          </a:p>
          <a:p>
            <a:r>
              <a:rPr lang="he-IL" sz="2000" dirty="0" smtClean="0"/>
              <a:t>שתי המחלקות מאפשרות שימוש בפתיחת </a:t>
            </a:r>
            <a:r>
              <a:rPr lang="en-US" sz="2000" dirty="0" smtClean="0"/>
              <a:t>Streams</a:t>
            </a:r>
            <a:r>
              <a:rPr lang="he-IL" sz="2000" dirty="0" smtClean="0"/>
              <a:t> לצורך קריאה וכתיבה לאלמנט הרשת אליו נצר הקשר</a:t>
            </a:r>
          </a:p>
          <a:p>
            <a:r>
              <a:rPr lang="he-IL" sz="2000" dirty="0" smtClean="0"/>
              <a:t>עבור פתרון </a:t>
            </a:r>
            <a:r>
              <a:rPr lang="en-US" sz="2000" dirty="0" smtClean="0"/>
              <a:t>High Level</a:t>
            </a:r>
            <a:r>
              <a:rPr lang="he-IL" sz="2000" dirty="0" smtClean="0"/>
              <a:t>, מספקת דוט נט את המחלקה </a:t>
            </a:r>
            <a:r>
              <a:rPr lang="en-US" sz="2000" dirty="0" err="1" smtClean="0"/>
              <a:t>WebClient</a:t>
            </a:r>
            <a:endParaRPr lang="he-IL" sz="2000" dirty="0" smtClean="0"/>
          </a:p>
          <a:p>
            <a:pPr lvl="1"/>
            <a:r>
              <a:rPr lang="he-IL" dirty="0" smtClean="0"/>
              <a:t>מאפשרת ביצוע בקשות </a:t>
            </a:r>
            <a:r>
              <a:rPr lang="en-US" dirty="0" smtClean="0"/>
              <a:t>HTTP</a:t>
            </a:r>
            <a:r>
              <a:rPr lang="he-IL" dirty="0" smtClean="0"/>
              <a:t>, כאשר ניתן לקבל כתשובה:</a:t>
            </a:r>
          </a:p>
          <a:p>
            <a:pPr lvl="2"/>
            <a:r>
              <a:rPr lang="en-US" dirty="0" smtClean="0"/>
              <a:t>Network Stream</a:t>
            </a:r>
          </a:p>
          <a:p>
            <a:pPr lvl="2"/>
            <a:r>
              <a:rPr lang="he-IL" dirty="0" smtClean="0"/>
              <a:t>קבצים</a:t>
            </a:r>
          </a:p>
          <a:p>
            <a:pPr lvl="2"/>
            <a:r>
              <a:rPr lang="he-IL" dirty="0" smtClean="0"/>
              <a:t>מערך של </a:t>
            </a:r>
            <a:r>
              <a:rPr lang="en-US" dirty="0" smtClean="0"/>
              <a:t>Bytes</a:t>
            </a:r>
            <a:endParaRPr lang="he-IL" dirty="0" smtClean="0"/>
          </a:p>
          <a:p>
            <a:pPr lvl="2"/>
            <a:r>
              <a:rPr lang="he-IL" dirty="0" smtClean="0"/>
              <a:t>מחרוזת</a:t>
            </a:r>
          </a:p>
          <a:p>
            <a:pPr lvl="1"/>
            <a:r>
              <a:rPr lang="he-IL" dirty="0" smtClean="0"/>
              <a:t>ברב המקרים, מחלקה זו מספקת את הנדרש, מאפשרת ביצוע רב פעולות ה-</a:t>
            </a:r>
            <a:r>
              <a:rPr lang="en-US" dirty="0" smtClean="0"/>
              <a:t>HTTP</a:t>
            </a:r>
            <a:r>
              <a:rPr lang="he-IL" dirty="0" smtClean="0"/>
              <a:t> הנדרשות במינימום מאמץ</a:t>
            </a:r>
          </a:p>
          <a:p>
            <a:pPr lvl="1" algn="just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he-IL" dirty="0" smtClean="0"/>
              <a:t>ביצוע </a:t>
            </a:r>
            <a:r>
              <a:rPr lang="en-US" dirty="0" smtClean="0"/>
              <a:t>Web Requests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9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 smtClean="0"/>
              <a:t>כתבו קוד </a:t>
            </a:r>
            <a:r>
              <a:rPr lang="he-IL" dirty="0" smtClean="0"/>
              <a:t>אשר:</a:t>
            </a:r>
            <a:endParaRPr lang="he-IL" dirty="0" smtClean="0"/>
          </a:p>
          <a:p>
            <a:pPr lvl="1"/>
            <a:r>
              <a:rPr lang="he-IL" dirty="0" smtClean="0"/>
              <a:t>קולט שלוש מחרוזות מהמשתמש</a:t>
            </a:r>
            <a:endParaRPr lang="en-US" dirty="0"/>
          </a:p>
          <a:p>
            <a:pPr lvl="1"/>
            <a:r>
              <a:rPr lang="he-IL" dirty="0" smtClean="0"/>
              <a:t>כותב את שלושת המחרוזות לקובץ</a:t>
            </a:r>
            <a:endParaRPr lang="he-IL" dirty="0" smtClean="0"/>
          </a:p>
          <a:p>
            <a:pPr lvl="1"/>
            <a:r>
              <a:rPr lang="he-IL" dirty="0" smtClean="0"/>
              <a:t>קורא מהמשתמש מספר</a:t>
            </a:r>
          </a:p>
          <a:p>
            <a:pPr lvl="1"/>
            <a:r>
              <a:rPr lang="he-IL" dirty="0" smtClean="0"/>
              <a:t>קורא את הקובץ החל מה-</a:t>
            </a:r>
            <a:r>
              <a:rPr lang="en-US" dirty="0" smtClean="0"/>
              <a:t>B</a:t>
            </a:r>
            <a:r>
              <a:rPr lang="he-IL" dirty="0" smtClean="0"/>
              <a:t>yte במיקום של המספר שנקרא מהמשתמש</a:t>
            </a:r>
          </a:p>
          <a:p>
            <a:pPr lvl="1"/>
            <a:r>
              <a:rPr lang="he-IL" dirty="0" smtClean="0"/>
              <a:t>כותב על נמסך את המחרוזות שנקראו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8627" y="179769"/>
            <a:ext cx="10571998" cy="970450"/>
          </a:xfrm>
        </p:spPr>
        <p:txBody>
          <a:bodyPr/>
          <a:lstStyle/>
          <a:p>
            <a:r>
              <a:rPr lang="he-IL" dirty="0" smtClean="0"/>
              <a:t>תרגיל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020F21-28D7-5B40-939A-A3FEE77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 smtClean="0">
                <a:solidFill>
                  <a:srgbClr val="3366CC"/>
                </a:solidFill>
              </a:rPr>
              <a:t>JSON with </a:t>
            </a:r>
            <a:r>
              <a:rPr lang="en-US" dirty="0" err="1" smtClean="0">
                <a:solidFill>
                  <a:srgbClr val="3366CC"/>
                </a:solidFill>
              </a:rPr>
              <a:t>Newtonesoft</a:t>
            </a:r>
            <a:r>
              <a:rPr lang="en-US" dirty="0" smtClean="0">
                <a:solidFill>
                  <a:srgbClr val="3366CC"/>
                </a:solidFill>
              </a:rPr>
              <a:t> Json.NET</a:t>
            </a: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F05B15-971C-0045-9DA9-35064E4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JSON.NET</a:t>
            </a:r>
            <a:r>
              <a:rPr lang="he-IL" dirty="0" smtClean="0"/>
              <a:t> הינו רכיב צד ג', אשר מספק תמיכה ב-</a:t>
            </a:r>
            <a:r>
              <a:rPr lang="en-US" dirty="0" smtClean="0"/>
              <a:t>JSON</a:t>
            </a:r>
            <a:r>
              <a:rPr lang="he-IL" dirty="0" smtClean="0"/>
              <a:t> כתחליף לתמיכה המובנית </a:t>
            </a:r>
            <a:r>
              <a:rPr lang="he-IL" dirty="0" err="1" smtClean="0"/>
              <a:t>בדוט</a:t>
            </a:r>
            <a:r>
              <a:rPr lang="he-IL" dirty="0" smtClean="0"/>
              <a:t> </a:t>
            </a:r>
            <a:r>
              <a:rPr lang="he-IL" dirty="0" err="1" smtClean="0"/>
              <a:t>נט</a:t>
            </a:r>
            <a:endParaRPr lang="he-IL" dirty="0" smtClean="0"/>
          </a:p>
          <a:p>
            <a:r>
              <a:rPr lang="he-IL" dirty="0" smtClean="0"/>
              <a:t>הסיבות העיקריות להפיכת הרכיב </a:t>
            </a:r>
            <a:r>
              <a:rPr lang="he-IL" dirty="0" err="1" smtClean="0"/>
              <a:t>לפופולרי</a:t>
            </a:r>
            <a:endParaRPr lang="he-IL" dirty="0" smtClean="0"/>
          </a:p>
          <a:p>
            <a:pPr lvl="1"/>
            <a:r>
              <a:rPr lang="he-IL" dirty="0" smtClean="0"/>
              <a:t>ביצועים – ביצועיו טובים משל האימפלמנטציה של מיקרוסופט</a:t>
            </a:r>
          </a:p>
          <a:p>
            <a:pPr lvl="1"/>
            <a:r>
              <a:rPr lang="he-IL" dirty="0" smtClean="0"/>
              <a:t>הינו תומך ב-</a:t>
            </a:r>
            <a:r>
              <a:rPr lang="en-US" dirty="0" smtClean="0"/>
              <a:t>LINQ-to-JSON</a:t>
            </a:r>
          </a:p>
          <a:p>
            <a:pPr lvl="1"/>
            <a:r>
              <a:rPr lang="he-IL" dirty="0" smtClean="0"/>
              <a:t>תמיכה מהקופסא להמרה בין </a:t>
            </a:r>
            <a:r>
              <a:rPr lang="en-US" dirty="0" smtClean="0"/>
              <a:t>JSON</a:t>
            </a:r>
            <a:r>
              <a:rPr lang="he-IL" dirty="0" smtClean="0"/>
              <a:t> ל-</a:t>
            </a:r>
            <a:r>
              <a:rPr lang="en-US" dirty="0" smtClean="0"/>
              <a:t>XML</a:t>
            </a:r>
            <a:endParaRPr lang="he-IL" dirty="0" smtClean="0"/>
          </a:p>
          <a:p>
            <a:pPr lvl="1"/>
            <a:r>
              <a:rPr lang="en-US" dirty="0" smtClean="0"/>
              <a:t>Open Source</a:t>
            </a: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810000" y="142388"/>
            <a:ext cx="10571998" cy="970450"/>
          </a:xfrm>
        </p:spPr>
        <p:txBody>
          <a:bodyPr/>
          <a:lstStyle/>
          <a:p>
            <a:r>
              <a:rPr lang="he-IL" dirty="0" smtClean="0"/>
              <a:t>רקע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sz="2400" dirty="0" smtClean="0"/>
              <a:t>על מנת להתקין את </a:t>
            </a:r>
            <a:r>
              <a:rPr lang="en-US" sz="2400" dirty="0" smtClean="0"/>
              <a:t>JSON</a:t>
            </a:r>
            <a:r>
              <a:rPr lang="he-IL" sz="2400" dirty="0" smtClean="0"/>
              <a:t>, יש להשתמש ב-</a:t>
            </a:r>
            <a:r>
              <a:rPr lang="en-US" sz="2400" dirty="0" err="1" smtClean="0"/>
              <a:t>Nuget</a:t>
            </a:r>
            <a:r>
              <a:rPr lang="en-US" sz="2400" dirty="0" smtClean="0"/>
              <a:t> Manager</a:t>
            </a:r>
            <a:r>
              <a:rPr lang="he-IL" sz="2400" dirty="0" smtClean="0"/>
              <a:t> לצורך הוספת החבילה ליישום. ניתן לעשות זאת ע"י:</a:t>
            </a:r>
          </a:p>
          <a:p>
            <a:pPr lvl="1"/>
            <a:r>
              <a:rPr lang="he-IL" sz="2000" dirty="0" smtClean="0"/>
              <a:t>שימוש הממשק </a:t>
            </a:r>
            <a:r>
              <a:rPr lang="en-US" sz="2000" dirty="0" smtClean="0"/>
              <a:t>GUI</a:t>
            </a:r>
            <a:r>
              <a:rPr lang="he-IL" sz="2000" dirty="0" smtClean="0"/>
              <a:t> של </a:t>
            </a:r>
            <a:r>
              <a:rPr lang="en-US" sz="2000" dirty="0" err="1" smtClean="0"/>
              <a:t>Nuget</a:t>
            </a:r>
            <a:endParaRPr lang="he-IL" sz="2000" dirty="0" smtClean="0"/>
          </a:p>
          <a:p>
            <a:pPr lvl="1"/>
            <a:r>
              <a:rPr lang="he-IL" sz="2000" dirty="0" smtClean="0"/>
              <a:t>שימוש ב-</a:t>
            </a:r>
            <a:r>
              <a:rPr lang="en-US" sz="2000" dirty="0" smtClean="0"/>
              <a:t>Command Line</a:t>
            </a:r>
            <a:r>
              <a:rPr lang="he-IL" sz="2000" dirty="0" smtClean="0"/>
              <a:t> ע"י הפקודה: </a:t>
            </a:r>
            <a:r>
              <a:rPr lang="en-US" sz="2000" dirty="0" smtClean="0"/>
              <a:t>Install-Package </a:t>
            </a:r>
            <a:r>
              <a:rPr lang="en-US" sz="2000" dirty="0" err="1" smtClean="0"/>
              <a:t>Newtonesoft.JSon</a:t>
            </a:r>
            <a:endParaRPr lang="he-IL" sz="2000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787422" y="153677"/>
            <a:ext cx="10571998" cy="970450"/>
          </a:xfrm>
        </p:spPr>
        <p:txBody>
          <a:bodyPr/>
          <a:lstStyle/>
          <a:p>
            <a:r>
              <a:rPr lang="he-IL" dirty="0" smtClean="0"/>
              <a:t>התקנה	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sz="2400" dirty="0" smtClean="0"/>
              <a:t>באופן כללי, מכיל שתי פונקציות עיקריות:</a:t>
            </a:r>
          </a:p>
          <a:p>
            <a:endParaRPr lang="he-IL" sz="2400" dirty="0" smtClean="0"/>
          </a:p>
          <a:p>
            <a:pPr algn="l" rtl="0">
              <a:buNone/>
            </a:pPr>
            <a:r>
              <a:rPr lang="en-US" sz="2000" dirty="0" smtClean="0"/>
              <a:t> Serialize an object:</a:t>
            </a:r>
          </a:p>
          <a:p>
            <a:pPr algn="l" rtl="0">
              <a:buNone/>
            </a:pPr>
            <a:r>
              <a:rPr lang="en-US" sz="2000" dirty="0" smtClean="0"/>
              <a:t>				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serializedElement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JsonConvert.SerializeObject</a:t>
            </a:r>
            <a:r>
              <a:rPr lang="en-US" sz="2000" dirty="0" smtClean="0">
                <a:solidFill>
                  <a:srgbClr val="FF0000"/>
                </a:solidFill>
              </a:rPr>
              <a:t>(element)</a:t>
            </a:r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Deserialize</a:t>
            </a:r>
            <a:r>
              <a:rPr lang="en-US" sz="2000" dirty="0" smtClean="0"/>
              <a:t> an object:</a:t>
            </a:r>
          </a:p>
          <a:p>
            <a:pPr algn="l" rtl="0">
              <a:buNone/>
            </a:pPr>
            <a:r>
              <a:rPr lang="en-US" sz="2000" dirty="0" smtClean="0"/>
              <a:t>				</a:t>
            </a:r>
            <a:r>
              <a:rPr lang="en-US" sz="2000" dirty="0" smtClean="0">
                <a:solidFill>
                  <a:srgbClr val="FF0000"/>
                </a:solidFill>
              </a:rPr>
              <a:t>element = </a:t>
            </a:r>
            <a:r>
              <a:rPr lang="en-US" sz="2000" dirty="0" err="1" smtClean="0">
                <a:solidFill>
                  <a:srgbClr val="FF0000"/>
                </a:solidFill>
              </a:rPr>
              <a:t>JsonConvert.DeserializeObject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ElementClass</a:t>
            </a:r>
            <a:r>
              <a:rPr lang="en-US" sz="2000" dirty="0" smtClean="0">
                <a:solidFill>
                  <a:srgbClr val="FF0000"/>
                </a:solidFill>
              </a:rPr>
              <a:t>&gt;(</a:t>
            </a:r>
            <a:r>
              <a:rPr lang="en-US" sz="2000" dirty="0" err="1" smtClean="0">
                <a:solidFill>
                  <a:srgbClr val="FF0000"/>
                </a:solidFill>
              </a:rPr>
              <a:t>serializedElement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algn="ctr">
              <a:buNone/>
            </a:pPr>
            <a:r>
              <a:rPr lang="he-IL" sz="2000" dirty="0" smtClean="0"/>
              <a:t>או (עבור טיפוסים לא מוגדרים)</a:t>
            </a:r>
          </a:p>
          <a:p>
            <a:pPr algn="ctr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dynamic element = </a:t>
            </a:r>
            <a:r>
              <a:rPr lang="en-US" dirty="0" err="1" smtClean="0">
                <a:solidFill>
                  <a:srgbClr val="FF0000"/>
                </a:solidFill>
              </a:rPr>
              <a:t>JsonConvert.DeserializeObject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serializedElement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787422" y="153677"/>
            <a:ext cx="10571998" cy="970450"/>
          </a:xfrm>
        </p:spPr>
        <p:txBody>
          <a:bodyPr/>
          <a:lstStyle/>
          <a:p>
            <a:r>
              <a:rPr lang="he-IL" dirty="0" smtClean="0"/>
              <a:t>שימוש	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sz="2400" dirty="0" smtClean="0"/>
              <a:t>ניתן להגדיר את החבילה:</a:t>
            </a:r>
          </a:p>
          <a:p>
            <a:pPr lvl="1"/>
            <a:r>
              <a:rPr lang="he-IL" sz="2000" dirty="0" smtClean="0"/>
              <a:t>שתאפשר </a:t>
            </a:r>
            <a:r>
              <a:rPr lang="he-IL" sz="2000" dirty="0" err="1" smtClean="0"/>
              <a:t>אינדנטציה</a:t>
            </a:r>
            <a:r>
              <a:rPr lang="he-IL" sz="2000" dirty="0" smtClean="0"/>
              <a:t> של ה-</a:t>
            </a:r>
            <a:r>
              <a:rPr lang="en-US" sz="2000" dirty="0" smtClean="0"/>
              <a:t>JSON</a:t>
            </a:r>
            <a:r>
              <a:rPr lang="he-IL" sz="2000" dirty="0" smtClean="0"/>
              <a:t> שנוצר</a:t>
            </a:r>
          </a:p>
          <a:p>
            <a:pPr lvl="1" algn="ctr">
              <a:buNone/>
            </a:pPr>
            <a:r>
              <a:rPr lang="en-US" sz="2000" dirty="0" err="1" smtClean="0"/>
              <a:t>JsonConvert.SerializeObject</a:t>
            </a:r>
            <a:r>
              <a:rPr lang="en-US" sz="2000" dirty="0" smtClean="0"/>
              <a:t>(element, </a:t>
            </a:r>
            <a:r>
              <a:rPr lang="en-US" sz="2000" dirty="0" err="1" smtClean="0"/>
              <a:t>Formatting.Indented</a:t>
            </a:r>
            <a:r>
              <a:rPr lang="en-US" sz="2000" dirty="0" smtClean="0"/>
              <a:t>)</a:t>
            </a:r>
            <a:endParaRPr lang="he-IL" sz="2000" dirty="0" smtClean="0"/>
          </a:p>
          <a:p>
            <a:pPr lvl="1"/>
            <a:r>
              <a:rPr lang="he-IL" sz="2000" dirty="0" smtClean="0"/>
              <a:t>להמיר </a:t>
            </a:r>
            <a:r>
              <a:rPr lang="en-US" sz="2000" dirty="0" smtClean="0"/>
              <a:t>JSON</a:t>
            </a:r>
            <a:r>
              <a:rPr lang="he-IL" sz="2000" dirty="0" smtClean="0"/>
              <a:t> ל- </a:t>
            </a:r>
            <a:r>
              <a:rPr lang="en-US" sz="2000" dirty="0" err="1" smtClean="0"/>
              <a:t>Annonymous</a:t>
            </a:r>
            <a:r>
              <a:rPr lang="en-US" sz="2000" dirty="0" smtClean="0"/>
              <a:t> Types</a:t>
            </a:r>
            <a:endParaRPr lang="he-IL" sz="2000" dirty="0" smtClean="0"/>
          </a:p>
          <a:p>
            <a:pPr lvl="1"/>
            <a:r>
              <a:rPr lang="he-IL" sz="2000" dirty="0" smtClean="0"/>
              <a:t>להתעלם משגיאות</a:t>
            </a:r>
            <a:endParaRPr lang="he-IL" sz="2000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787422" y="153677"/>
            <a:ext cx="10571998" cy="970450"/>
          </a:xfrm>
        </p:spPr>
        <p:txBody>
          <a:bodyPr/>
          <a:lstStyle/>
          <a:p>
            <a:r>
              <a:rPr lang="he-IL" dirty="0" smtClean="0"/>
              <a:t>קונפיגורציה	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עבודה עם קבצים, </a:t>
            </a:r>
            <a:r>
              <a:rPr lang="en-US" dirty="0" smtClean="0"/>
              <a:t>Web Requests</a:t>
            </a:r>
            <a:r>
              <a:rPr lang="he-IL" dirty="0" smtClean="0"/>
              <a:t> </a:t>
            </a:r>
            <a:r>
              <a:rPr lang="he-IL" dirty="0" err="1" smtClean="0"/>
              <a:t>וסטרימים</a:t>
            </a:r>
            <a:endParaRPr lang="he-IL" dirty="0"/>
          </a:p>
          <a:p>
            <a:r>
              <a:rPr lang="he-IL" dirty="0" smtClean="0"/>
              <a:t>שימוש ב-</a:t>
            </a:r>
            <a:r>
              <a:rPr lang="en-US" dirty="0" smtClean="0"/>
              <a:t>JSON</a:t>
            </a:r>
            <a:r>
              <a:rPr lang="he-IL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he-IL" dirty="0" smtClean="0"/>
              <a:t>היום בשיעור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28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he-IL" sz="2400" dirty="0" smtClean="0"/>
              <a:t>כברירת מחדל, האלמנטים ב-</a:t>
            </a:r>
            <a:r>
              <a:rPr lang="en-US" sz="2400" dirty="0" smtClean="0"/>
              <a:t>JSON</a:t>
            </a:r>
            <a:r>
              <a:rPr lang="he-IL" sz="2400" dirty="0" smtClean="0"/>
              <a:t> נלקחים ממבנה המחלקה </a:t>
            </a:r>
            <a:r>
              <a:rPr lang="en-US" sz="2400" dirty="0" smtClean="0"/>
              <a:t>As-is</a:t>
            </a:r>
            <a:r>
              <a:rPr lang="he-IL" sz="2400" dirty="0" smtClean="0"/>
              <a:t>. אך ניתן להגדיר את המחלקה כך שניתן לתת שמות שונים בין ה-</a:t>
            </a:r>
            <a:r>
              <a:rPr lang="en-US" sz="2400" dirty="0" smtClean="0"/>
              <a:t>JSON</a:t>
            </a:r>
            <a:r>
              <a:rPr lang="he-IL" sz="2400" dirty="0" smtClean="0"/>
              <a:t> לבין המחלקה, או להתעלם משדות מסוימים:</a:t>
            </a:r>
          </a:p>
          <a:p>
            <a:endParaRPr lang="he-IL" sz="2400" dirty="0" smtClean="0"/>
          </a:p>
          <a:p>
            <a:pPr algn="l" rtl="0">
              <a:buNone/>
            </a:pPr>
            <a:r>
              <a:rPr lang="en-US" sz="2400" dirty="0" smtClean="0"/>
              <a:t>public class User</a:t>
            </a:r>
          </a:p>
          <a:p>
            <a:pPr algn="l" rtl="0">
              <a:buNone/>
            </a:pPr>
            <a:r>
              <a:rPr lang="en-US" sz="2400" dirty="0" smtClean="0"/>
              <a:t>{</a:t>
            </a:r>
          </a:p>
          <a:p>
            <a:pPr algn="l" rtl="0">
              <a:buNone/>
            </a:pPr>
            <a:r>
              <a:rPr lang="en-US" sz="2400" dirty="0" smtClean="0"/>
              <a:t> 	[</a:t>
            </a:r>
            <a:r>
              <a:rPr lang="en-US" sz="2400" dirty="0" err="1" smtClean="0"/>
              <a:t>JsonProperty</a:t>
            </a:r>
            <a:r>
              <a:rPr lang="en-US" sz="2400" dirty="0" smtClean="0"/>
              <a:t>(“user”)]</a:t>
            </a:r>
          </a:p>
          <a:p>
            <a:pPr algn="l" rtl="0">
              <a:buNone/>
            </a:pPr>
            <a:r>
              <a:rPr lang="en-US" sz="2400" dirty="0" smtClean="0"/>
              <a:t>	public string Username { get; set;}</a:t>
            </a:r>
          </a:p>
          <a:p>
            <a:pPr algn="l" rtl="0">
              <a:buNone/>
            </a:pPr>
            <a:endParaRPr lang="en-US" sz="2400" dirty="0" smtClean="0"/>
          </a:p>
          <a:p>
            <a:pPr algn="l" rtl="0">
              <a:buNone/>
            </a:pPr>
            <a:r>
              <a:rPr lang="en-US" sz="2400" dirty="0" smtClean="0"/>
              <a:t>	[</a:t>
            </a:r>
            <a:r>
              <a:rPr lang="en-US" sz="2400" dirty="0" err="1" smtClean="0"/>
              <a:t>JsonIgnore</a:t>
            </a:r>
            <a:r>
              <a:rPr lang="en-US" sz="2400" dirty="0" smtClean="0"/>
              <a:t>]</a:t>
            </a:r>
          </a:p>
          <a:p>
            <a:pPr algn="l" rtl="0">
              <a:buNone/>
            </a:pPr>
            <a:r>
              <a:rPr lang="en-US" sz="2400" dirty="0" smtClean="0"/>
              <a:t>	public string Password {get; set }</a:t>
            </a:r>
          </a:p>
          <a:p>
            <a:pPr algn="l" rtl="0">
              <a:buNone/>
            </a:pPr>
            <a:r>
              <a:rPr lang="en-US" sz="2400" dirty="0" smtClean="0"/>
              <a:t>}</a:t>
            </a:r>
            <a:endParaRPr lang="he-IL" sz="2000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787422" y="153677"/>
            <a:ext cx="10571998" cy="970450"/>
          </a:xfrm>
        </p:spPr>
        <p:txBody>
          <a:bodyPr/>
          <a:lstStyle/>
          <a:p>
            <a:r>
              <a:rPr lang="he-IL" dirty="0" smtClean="0"/>
              <a:t>התאמה 	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020F21-28D7-5B40-939A-A3FEE77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he-IL" dirty="0" smtClean="0">
                <a:solidFill>
                  <a:srgbClr val="3366CC"/>
                </a:solidFill>
              </a:rPr>
              <a:t>קבצים, בקשות רשת </a:t>
            </a:r>
            <a:r>
              <a:rPr lang="he-IL" dirty="0" err="1" smtClean="0">
                <a:solidFill>
                  <a:srgbClr val="3366CC"/>
                </a:solidFill>
              </a:rPr>
              <a:t>וסטרימים</a:t>
            </a:r>
            <a:r>
              <a:rPr lang="he-IL" dirty="0" smtClean="0">
                <a:solidFill>
                  <a:srgbClr val="3366CC"/>
                </a:solidFill>
              </a:rPr>
              <a:t> </a:t>
            </a: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F05B15-971C-0045-9DA9-35064E4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 smtClean="0"/>
              <a:t>Stream</a:t>
            </a:r>
            <a:r>
              <a:rPr lang="he-IL" dirty="0" smtClean="0"/>
              <a:t> היא מחלקה אשר מדמה זרם של בתים (</a:t>
            </a:r>
            <a:r>
              <a:rPr lang="en-US" dirty="0" smtClean="0"/>
              <a:t>Bytes</a:t>
            </a:r>
            <a:r>
              <a:rPr lang="he-IL" dirty="0" smtClean="0"/>
              <a:t>) אשר מסודרים בשורה. כמו רצף של בתים המגיעים מהרשת באופן מסודר, </a:t>
            </a:r>
            <a:r>
              <a:rPr lang="en-US" dirty="0" smtClean="0"/>
              <a:t>Stream</a:t>
            </a:r>
            <a:r>
              <a:rPr lang="he-IL" dirty="0" smtClean="0"/>
              <a:t> מאפשר קבלת זרם מידע רציף החל מה-</a:t>
            </a:r>
            <a:r>
              <a:rPr lang="en-US" dirty="0" smtClean="0"/>
              <a:t>Byte</a:t>
            </a:r>
            <a:r>
              <a:rPr lang="he-IL" dirty="0" smtClean="0"/>
              <a:t> הראשון לאחרון.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he-IL" dirty="0" smtClean="0"/>
              <a:t>מה הוא </a:t>
            </a:r>
            <a:r>
              <a:rPr lang="en-US" dirty="0" smtClean="0"/>
              <a:t>Stream</a:t>
            </a:r>
            <a:r>
              <a:rPr lang="he-IL" dirty="0" smtClean="0"/>
              <a:t>?</a:t>
            </a:r>
            <a:endParaRPr lang="he-IL" dirty="0"/>
          </a:p>
        </p:txBody>
      </p:sp>
      <p:pic>
        <p:nvPicPr>
          <p:cNvPr id="73730" name="Picture 2" descr="https://o7planning.org/en/10535/cache/images/i/204187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0665" y="2228197"/>
            <a:ext cx="6558135" cy="4392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 smtClean="0"/>
              <a:t>Stream</a:t>
            </a:r>
            <a:r>
              <a:rPr lang="he-IL" sz="2000" dirty="0" smtClean="0"/>
              <a:t> הינו קלאס אבסטרקטי, אשר ממנו יורשים כל סוגי ה-</a:t>
            </a:r>
            <a:r>
              <a:rPr lang="en-US" sz="2000" dirty="0" smtClean="0"/>
              <a:t>Streams</a:t>
            </a:r>
            <a:r>
              <a:rPr lang="he-IL" sz="2000" dirty="0" smtClean="0"/>
              <a:t> האחרים ב-#</a:t>
            </a:r>
            <a:r>
              <a:rPr lang="en-US" sz="2000" dirty="0" smtClean="0"/>
              <a:t>C</a:t>
            </a:r>
            <a:r>
              <a:rPr lang="he-IL" sz="2000" dirty="0" smtClean="0"/>
              <a:t>. הוא מספק את כל </a:t>
            </a:r>
            <a:r>
              <a:rPr lang="he-IL" sz="2000" dirty="0" err="1" smtClean="0"/>
              <a:t>האיפלמנטציה</a:t>
            </a:r>
            <a:r>
              <a:rPr lang="he-IL" sz="2000" dirty="0" smtClean="0"/>
              <a:t> </a:t>
            </a:r>
            <a:r>
              <a:rPr lang="he-IL" sz="2000" dirty="0" err="1" smtClean="0"/>
              <a:t>הדיפולטיבית</a:t>
            </a:r>
            <a:r>
              <a:rPr lang="he-IL" sz="2000" dirty="0" smtClean="0"/>
              <a:t> של </a:t>
            </a:r>
            <a:r>
              <a:rPr lang="he-IL" sz="2000" dirty="0" err="1" smtClean="0"/>
              <a:t>סטרימים</a:t>
            </a:r>
            <a:r>
              <a:rPr lang="he-IL" sz="2000" dirty="0" smtClean="0"/>
              <a:t> בסביבת </a:t>
            </a:r>
            <a:r>
              <a:rPr lang="he-IL" sz="2000" dirty="0" err="1" smtClean="0"/>
              <a:t>דוט</a:t>
            </a:r>
            <a:r>
              <a:rPr lang="he-IL" sz="2000" dirty="0" smtClean="0"/>
              <a:t> </a:t>
            </a:r>
            <a:r>
              <a:rPr lang="he-IL" sz="2000" dirty="0" err="1" smtClean="0"/>
              <a:t>נט</a:t>
            </a:r>
            <a:r>
              <a:rPr lang="he-IL" sz="2000" dirty="0" smtClean="0"/>
              <a:t>, כאשר המחלקות היורשות מספקות את המימוש הספציפי הרלוונטי.</a:t>
            </a:r>
          </a:p>
          <a:p>
            <a:r>
              <a:rPr lang="he-IL" sz="2000" dirty="0" smtClean="0"/>
              <a:t>מאחר </a:t>
            </a:r>
            <a:r>
              <a:rPr lang="he-IL" sz="2000" dirty="0" err="1" smtClean="0"/>
              <a:t>וסטרים</a:t>
            </a:r>
            <a:r>
              <a:rPr lang="he-IL" sz="2000" dirty="0" smtClean="0"/>
              <a:t> הינו מחלקה אבסטרקטית, לא ניתן ליצור מופע של </a:t>
            </a:r>
            <a:r>
              <a:rPr lang="en-US" sz="2000" dirty="0" smtClean="0"/>
              <a:t>Stream</a:t>
            </a:r>
            <a:r>
              <a:rPr lang="he-IL" sz="2000" dirty="0" smtClean="0"/>
              <a:t>. למרות זאת, מומלץ מאוד לכתוב קוד אשר משתמש במחלקה </a:t>
            </a:r>
            <a:r>
              <a:rPr lang="en-US" sz="2000" dirty="0" smtClean="0"/>
              <a:t>Stream</a:t>
            </a:r>
            <a:r>
              <a:rPr lang="he-IL" sz="2000" dirty="0" smtClean="0"/>
              <a:t> בתור הגדרת המשתנים ו/או הפרמטרים בהם עושים שימוש, וזאת על מנת שהקוד שנכתב יתמוך מראש בסוגים שונים של </a:t>
            </a:r>
            <a:r>
              <a:rPr lang="en-US" sz="2000" dirty="0" smtClean="0"/>
              <a:t>Stream</a:t>
            </a:r>
            <a:r>
              <a:rPr lang="he-IL" sz="2000" dirty="0" smtClean="0"/>
              <a:t>-ים ממקורות שונים.</a:t>
            </a:r>
          </a:p>
          <a:p>
            <a:r>
              <a:rPr lang="he-IL" sz="2000" dirty="0" err="1" smtClean="0"/>
              <a:t>דוט</a:t>
            </a:r>
            <a:r>
              <a:rPr lang="he-IL" sz="2000" dirty="0" smtClean="0"/>
              <a:t> </a:t>
            </a:r>
            <a:r>
              <a:rPr lang="he-IL" sz="2000" dirty="0" err="1" smtClean="0"/>
              <a:t>נט</a:t>
            </a:r>
            <a:r>
              <a:rPr lang="he-IL" sz="2000" dirty="0" smtClean="0"/>
              <a:t> מספקת תמיכה במספר רב של </a:t>
            </a:r>
            <a:r>
              <a:rPr lang="en-US" sz="2000" dirty="0" smtClean="0"/>
              <a:t>Stream</a:t>
            </a:r>
            <a:r>
              <a:rPr lang="he-IL" sz="2000" dirty="0" smtClean="0"/>
              <a:t>-ים, ישר מהקופסא. השקף הבא מציג רשימה נבחרת מתוכם.</a:t>
            </a:r>
            <a:endParaRPr lang="en-US" sz="1800" dirty="0"/>
          </a:p>
          <a:p>
            <a:pPr lvl="1" algn="just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he-IL" dirty="0" smtClean="0"/>
              <a:t>מה הוא </a:t>
            </a:r>
            <a:r>
              <a:rPr lang="en-US" dirty="0" smtClean="0"/>
              <a:t>Stream</a:t>
            </a:r>
            <a:r>
              <a:rPr lang="he-IL" dirty="0" smtClean="0"/>
              <a:t>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r>
              <a:rPr lang="he-IL" dirty="0" smtClean="0"/>
              <a:t>סוגי </a:t>
            </a:r>
            <a:r>
              <a:rPr lang="en-US" dirty="0" smtClean="0"/>
              <a:t>Stream</a:t>
            </a:r>
            <a:r>
              <a:rPr lang="he-IL" dirty="0" smtClean="0"/>
              <a:t>-ים</a:t>
            </a:r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1433686" y="1312226"/>
          <a:ext cx="9572980" cy="5464253"/>
        </p:xfrm>
        <a:graphic>
          <a:graphicData uri="http://schemas.openxmlformats.org/drawingml/2006/table">
            <a:tbl>
              <a:tblPr/>
              <a:tblGrid>
                <a:gridCol w="4786490"/>
                <a:gridCol w="4786490"/>
              </a:tblGrid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b="1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תיאור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700" b="1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מחלקה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7196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מחלקת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שירות אשר משמשת כמעטפת למחלקות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אחרות, ומספקת שירותי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Buffering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he-IL" sz="17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לסטרים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אותו היא עוטפת.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BufferedStream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041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מחלקה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המיועדת לקריאה וכתיבה של קבצים בדיסק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FileStream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041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מחלקה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המיועדת לספק ממשק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עבור אחסון מידע בזיכרון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MemoryStream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 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UnmanagedMemoryStream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 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IsolatedStorageFileStream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מחלקה המיועד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ת לספק מעטפת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עבור שירותי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Pipes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PipeStream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מחלקה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אשר מיישמת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עבור מידע המגיע או נשלח ברשת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NetworkStream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7196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מחלקה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אשר מקשרת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קיים לשירותי </a:t>
                      </a:r>
                      <a:r>
                        <a:rPr lang="he-IL" sz="17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קריפטו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CryptoStream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מחלקות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אשר מספקות שירותי דחיסה או פריסת מידע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DeflateStream</a:t>
                      </a:r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+ </a:t>
                      </a:r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GZipStream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pPr lvl="1"/>
            <a:r>
              <a:rPr lang="he-IL" dirty="0" smtClean="0"/>
              <a:t>השרטוט הבא מציג את הצורה בה </a:t>
            </a:r>
            <a:r>
              <a:rPr lang="en-US" dirty="0" smtClean="0"/>
              <a:t>Stream</a:t>
            </a:r>
            <a:r>
              <a:rPr lang="he-IL" dirty="0" smtClean="0"/>
              <a:t>-ים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קוראים וכותבים מידע:</a:t>
            </a:r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r>
              <a:rPr lang="he-IL" dirty="0" smtClean="0"/>
              <a:t>תלוי בסוג ה-</a:t>
            </a:r>
            <a:r>
              <a:rPr lang="en-US" dirty="0" smtClean="0"/>
              <a:t>Stream</a:t>
            </a:r>
            <a:r>
              <a:rPr lang="he-IL" dirty="0" smtClean="0"/>
              <a:t>, בין אם קריאה או כתיבה,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Stream</a:t>
            </a:r>
            <a:r>
              <a:rPr lang="he-IL" dirty="0" smtClean="0"/>
              <a:t>-ים מסוימים תומכים ביכולת של שינוי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מיקום סמן הקריאה/כתיבה במידע בנקרא (</a:t>
            </a:r>
            <a:r>
              <a:rPr lang="en-US" dirty="0" smtClean="0"/>
              <a:t>Seek</a:t>
            </a:r>
            <a:r>
              <a:rPr lang="he-IL" dirty="0" smtClean="0"/>
              <a:t>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השרטוט הבא מציג את הפעולה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r>
              <a:rPr lang="he-IL" dirty="0" smtClean="0"/>
              <a:t>קריאה וכתיבת מידע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26" name="Picture 2" descr="https://o7planning.org/en/10535/cache/images/i/224733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117" y="1555701"/>
            <a:ext cx="4469188" cy="1876121"/>
          </a:xfrm>
          <a:prstGeom prst="rect">
            <a:avLst/>
          </a:prstGeom>
          <a:noFill/>
        </p:spPr>
      </p:pic>
      <p:pic>
        <p:nvPicPr>
          <p:cNvPr id="103428" name="Picture 4" descr="https://o7planning.org/en/10535/cache/images/i/22473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8757" y="3967064"/>
            <a:ext cx="4821465" cy="2298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F4071C-00BB-9246-8E81-0772282A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xmlns="" id="{A6B04E74-C397-F547-A72B-EB53E4A4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he-IL" dirty="0" smtClean="0"/>
              <a:t>מאפייני ה-</a:t>
            </a:r>
            <a:r>
              <a:rPr lang="en-US" dirty="0" smtClean="0"/>
              <a:t>Stream</a:t>
            </a:r>
            <a:r>
              <a:rPr lang="he-IL" dirty="0" smtClean="0"/>
              <a:t> (</a:t>
            </a:r>
            <a:r>
              <a:rPr lang="en-US" dirty="0" smtClean="0"/>
              <a:t>Stream Properties</a:t>
            </a:r>
            <a:r>
              <a:rPr lang="he-IL" dirty="0" smtClean="0"/>
              <a:t>)</a:t>
            </a:r>
            <a:endParaRPr lang="he-IL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993421" y="1831515"/>
          <a:ext cx="10374488" cy="2587621"/>
        </p:xfrm>
        <a:graphic>
          <a:graphicData uri="http://schemas.openxmlformats.org/drawingml/2006/table">
            <a:tbl>
              <a:tblPr/>
              <a:tblGrid>
                <a:gridCol w="5187244"/>
                <a:gridCol w="5187244"/>
              </a:tblGrid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b="1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תיאור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700" b="1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מאפיין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455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מחזיר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ערך המתאר האם ה-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תומך בקריאת נתונים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b="0" i="0" kern="12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CanRead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041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מחזיר ערך המתאר האם ה- </a:t>
                      </a:r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תומך בשינוי המצביע (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Seeking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b="0" i="0" kern="12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CanSeek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041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מחזיר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ערך המתאר האם ה-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תומך בכתיבת נתונים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CanWrite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מחזיר את אורך ה-</a:t>
                      </a:r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בבתים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Length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מחזיר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או קובע את המיקום הנוכחי ב-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Position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9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F4071C-00BB-9246-8E81-0772282A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xmlns="" id="{A6B04E74-C397-F547-A72B-EB53E4A4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he-IL" dirty="0" smtClean="0"/>
              <a:t>מתודות עיקריות</a:t>
            </a:r>
            <a:endParaRPr lang="he-IL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993421" y="1831515"/>
          <a:ext cx="10374488" cy="3678468"/>
        </p:xfrm>
        <a:graphic>
          <a:graphicData uri="http://schemas.openxmlformats.org/drawingml/2006/table">
            <a:tbl>
              <a:tblPr/>
              <a:tblGrid>
                <a:gridCol w="5187244"/>
                <a:gridCol w="5187244"/>
              </a:tblGrid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b="1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תיאור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700" b="1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מאפיין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455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סוגר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את ה-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041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חלק ממימוש </a:t>
                      </a:r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IDisposable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– סוגר את ה-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(מופעל אוטומטית עם שימוש ב-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Using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Dispose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041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מרוקן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את ה-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Buffers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ומסיים כתיבה במקרה של 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 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לכתיבה.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Flush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קריאת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מספר בתים כלשהו מה-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Read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קריאת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מספר בתים כלשהו מה-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באופן </a:t>
                      </a:r>
                      <a:r>
                        <a:rPr lang="he-IL" sz="17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אסינכרוני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ReadAsync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כתיבת מספר בתים כלשהו ל-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Write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כתיבת מספר בתים כלשהו ל-</a:t>
                      </a:r>
                      <a:r>
                        <a:rPr lang="en-US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r>
                        <a:rPr lang="he-IL" sz="17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באופן </a:t>
                      </a:r>
                      <a:r>
                        <a:rPr lang="he-IL" sz="17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אסינכרוני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WriteAsync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88">
                <a:tc>
                  <a:txBody>
                    <a:bodyPr/>
                    <a:lstStyle/>
                    <a:p>
                      <a:pPr algn="r" rtl="1"/>
                      <a:r>
                        <a:rPr lang="he-IL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שינוי מיקום המצביע ב-</a:t>
                      </a:r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Stream</a:t>
                      </a:r>
                      <a:endParaRPr lang="he-IL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7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Seek</a:t>
                      </a:r>
                      <a:endParaRPr lang="en-US" sz="17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5186" marR="45186" marT="45186" marB="4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9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2829</TotalTime>
  <Words>827</Words>
  <Application>Microsoft Office PowerPoint</Application>
  <PresentationFormat>Custom</PresentationFormat>
  <Paragraphs>186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ראוי לציטוט</vt:lpstr>
      <vt:lpstr>PowerPoint Presentation</vt:lpstr>
      <vt:lpstr>היום בשיעור</vt:lpstr>
      <vt:lpstr>קבצים, בקשות רשת וסטרימים </vt:lpstr>
      <vt:lpstr>מה הוא Stream?</vt:lpstr>
      <vt:lpstr>מה הוא Stream?</vt:lpstr>
      <vt:lpstr>סוגי Stream-ים</vt:lpstr>
      <vt:lpstr>קריאה וכתיבת מידע</vt:lpstr>
      <vt:lpstr>מאפייני ה-Stream (Stream Properties)</vt:lpstr>
      <vt:lpstr>מתודות עיקריות</vt:lpstr>
      <vt:lpstr>דוגמאות</vt:lpstr>
      <vt:lpstr>FileStream</vt:lpstr>
      <vt:lpstr>FileStream</vt:lpstr>
      <vt:lpstr>ביצוע Web Requests</vt:lpstr>
      <vt:lpstr>תרגיל</vt:lpstr>
      <vt:lpstr>JSON with Newtonesoft Json.NET</vt:lpstr>
      <vt:lpstr>רקע</vt:lpstr>
      <vt:lpstr>התקנה </vt:lpstr>
      <vt:lpstr>שימוש </vt:lpstr>
      <vt:lpstr>קונפיגורציה </vt:lpstr>
      <vt:lpstr>התאמה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motty nahom</dc:creator>
  <cp:lastModifiedBy>Nir</cp:lastModifiedBy>
  <cp:revision>119</cp:revision>
  <dcterms:created xsi:type="dcterms:W3CDTF">2017-03-20T10:19:48Z</dcterms:created>
  <dcterms:modified xsi:type="dcterms:W3CDTF">2019-08-16T14:14:56Z</dcterms:modified>
</cp:coreProperties>
</file>