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2" r:id="rId4"/>
    <p:sldId id="259" r:id="rId5"/>
    <p:sldId id="261" r:id="rId6"/>
    <p:sldId id="327" r:id="rId7"/>
    <p:sldId id="348" r:id="rId8"/>
    <p:sldId id="362" r:id="rId9"/>
    <p:sldId id="364" r:id="rId10"/>
    <p:sldId id="363" r:id="rId11"/>
    <p:sldId id="349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4" r:id="rId40"/>
    <p:sldId id="395" r:id="rId41"/>
    <p:sldId id="392" r:id="rId42"/>
    <p:sldId id="3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21409A"/>
    <a:srgbClr val="E98A43"/>
    <a:srgbClr val="0A9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0" autoAdjust="0"/>
    <p:restoredTop sz="94694"/>
  </p:normalViewPr>
  <p:slideViewPr>
    <p:cSldViewPr snapToGrid="0">
      <p:cViewPr varScale="1">
        <p:scale>
          <a:sx n="110" d="100"/>
          <a:sy n="110" d="100"/>
        </p:scale>
        <p:origin x="-8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18A8568-51FF-43AC-B4CE-5F1DBCA657A6}" type="datetimeFigureOut">
              <a:rPr lang="he-IL" smtClean="0"/>
              <a:pPr/>
              <a:t>ט'/אב/תשע"ט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E84C46-0C71-468A-8307-4F23A11BA36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3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556BD3-F061-43A7-AF78-72363F2762A2}" type="datetimeFigureOut">
              <a:rPr lang="he-IL" smtClean="0"/>
              <a:pPr/>
              <a:t>ט'/אב/תשע"ט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E9EB3C-70E5-4D6D-9164-8BAEE623CB8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9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77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20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1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9CA0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2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0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876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</p:grpSpPr>
        <p:sp>
          <p:nvSpPr>
            <p:cNvPr id="8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06136"/>
            <a:ext cx="10571998" cy="898071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9733"/>
            <a:ext cx="10554574" cy="43290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E98A43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499"/>
          </a:xfrm>
        </p:spPr>
        <p:txBody>
          <a:bodyPr/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21409A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FC28-8FF6-4688-AD95-6A84D193CCF6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265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415FC28-8FF6-4688-AD95-6A84D193CCF6}" type="datetime1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effectLst/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" y="5924270"/>
            <a:ext cx="1293774" cy="4919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  <p:sldLayoutId id="2147483667" r:id="rId4"/>
    <p:sldLayoutId id="2147483669" r:id="rId5"/>
    <p:sldLayoutId id="2147483675" r:id="rId6"/>
    <p:sldLayoutId id="2147483650" r:id="rId7"/>
    <p:sldLayoutId id="2147483670" r:id="rId8"/>
    <p:sldLayoutId id="2147483676" r:id="rId9"/>
    <p:sldLayoutId id="2147483652" r:id="rId10"/>
    <p:sldLayoutId id="2147483671" r:id="rId11"/>
    <p:sldLayoutId id="2147483677" r:id="rId12"/>
    <p:sldLayoutId id="2147483654" r:id="rId13"/>
    <p:sldLayoutId id="2147483672" r:id="rId14"/>
    <p:sldLayoutId id="2147483678" r:id="rId15"/>
    <p:sldLayoutId id="2147483655" r:id="rId16"/>
    <p:sldLayoutId id="2147483673" r:id="rId17"/>
    <p:sldLayoutId id="2147483679" r:id="rId18"/>
    <p:sldLayoutId id="2147483680" r:id="rId19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457200" rtl="0" eaLnBrk="1" latinLnBrk="0" hangingPunct="1">
              <a:spcBef>
                <a:spcPct val="0"/>
              </a:spcBef>
              <a:buNone/>
            </a:pPr>
            <a:endParaRPr lang="he-IL" dirty="0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he-IL" dirty="0"/>
              <a:t>דוט נט, </a:t>
            </a:r>
            <a:r>
              <a:rPr lang="en-US" dirty="0"/>
              <a:t>Full Stack</a:t>
            </a:r>
            <a:r>
              <a:rPr lang="he-IL" dirty="0"/>
              <a:t> – יום </a:t>
            </a:r>
            <a:r>
              <a:rPr lang="he-IL" dirty="0" smtClean="0"/>
              <a:t>4 / ניר מקלף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10" y="1943427"/>
            <a:ext cx="4995580" cy="18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תכנות מרובה </a:t>
            </a:r>
            <a:r>
              <a:rPr lang="en-US" dirty="0"/>
              <a:t>Threads</a:t>
            </a:r>
            <a:r>
              <a:rPr lang="he-IL" dirty="0"/>
              <a:t> ב-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2400" dirty="0" smtClean="0"/>
              <a:t>דוגמא למימוש </a:t>
            </a:r>
            <a:r>
              <a:rPr lang="en-US" sz="2400" dirty="0" smtClean="0"/>
              <a:t>Thread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27207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r>
              <a:rPr lang="he-IL" dirty="0" smtClean="0"/>
              <a:t>סינכרוניזציה של מידע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r>
              <a:rPr lang="he-IL" dirty="0" smtClean="0"/>
              <a:t>שימוש במערכת מרובת </a:t>
            </a:r>
            <a:r>
              <a:rPr lang="en-US" dirty="0" smtClean="0"/>
              <a:t>Threads</a:t>
            </a:r>
            <a:r>
              <a:rPr lang="he-IL" dirty="0" smtClean="0"/>
              <a:t> יכולה להיות מאוד פשוטה כל עוד אין גישה למשאבים משותפים</a:t>
            </a:r>
          </a:p>
          <a:p>
            <a:r>
              <a:rPr lang="he-IL" dirty="0" smtClean="0"/>
              <a:t>גישה למשאבים משותפים יכולה לגרום לבעיות של חוסר קונסיסטנטיות במידע, הרס מבני מידע קיימים ושאר בעיות</a:t>
            </a:r>
          </a:p>
          <a:p>
            <a:r>
              <a:rPr lang="he-IL" dirty="0" smtClean="0"/>
              <a:t>על מנת לתאם גישה למשאבים משותפים ע"י </a:t>
            </a:r>
            <a:r>
              <a:rPr lang="en-US" dirty="0" smtClean="0"/>
              <a:t>Threads</a:t>
            </a:r>
            <a:r>
              <a:rPr lang="he-IL" dirty="0" smtClean="0"/>
              <a:t> שונים, דוט נט מספקת מספר כלים:</a:t>
            </a:r>
          </a:p>
          <a:p>
            <a:pPr lvl="1"/>
            <a:r>
              <a:rPr lang="en-US" dirty="0" smtClean="0"/>
              <a:t>Lock mechanism</a:t>
            </a:r>
          </a:p>
          <a:p>
            <a:pPr lvl="1"/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Semaphores</a:t>
            </a:r>
            <a:endParaRPr lang="he-IL" dirty="0" smtClean="0"/>
          </a:p>
          <a:p>
            <a:endParaRPr lang="en-US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2371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תכנות מרובה </a:t>
            </a:r>
            <a:r>
              <a:rPr lang="en-US" dirty="0"/>
              <a:t>Threads</a:t>
            </a:r>
            <a:r>
              <a:rPr lang="he-IL" dirty="0"/>
              <a:t> ב-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2400" dirty="0" smtClean="0"/>
              <a:t>דוגמא </a:t>
            </a:r>
            <a:r>
              <a:rPr lang="en-US" sz="2400" dirty="0" err="1" smtClean="0"/>
              <a:t>Mutex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36132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תכנות מרובה </a:t>
            </a:r>
            <a:r>
              <a:rPr lang="en-US" dirty="0"/>
              <a:t>Threads</a:t>
            </a:r>
            <a:r>
              <a:rPr lang="he-IL" dirty="0"/>
              <a:t> ב-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2400" dirty="0" smtClean="0"/>
              <a:t>דוגמא </a:t>
            </a:r>
            <a:r>
              <a:rPr lang="en-US" sz="2400" dirty="0" smtClean="0"/>
              <a:t>lock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40415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020F21-28D7-5B40-939A-A3FEE77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 smtClean="0">
                <a:solidFill>
                  <a:srgbClr val="3366CC"/>
                </a:solidFill>
              </a:rPr>
              <a:t>Asynchronous Programming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05B15-971C-0045-9DA9-35064E4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טרנדים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r>
              <a:rPr lang="he-IL" dirty="0" smtClean="0"/>
              <a:t>כיום, אפליקציות הינם הרבה יותר מקושרות – לשירותים, לשרתים שונים וכו', אשר מוביל ל:</a:t>
            </a:r>
          </a:p>
          <a:p>
            <a:pPr lvl="1"/>
            <a:r>
              <a:rPr lang="en-US" dirty="0" smtClean="0"/>
              <a:t>Latency</a:t>
            </a:r>
            <a:r>
              <a:rPr lang="he-IL" dirty="0" smtClean="0"/>
              <a:t> גבוה יותר</a:t>
            </a:r>
            <a:endParaRPr lang="en-US" dirty="0" smtClean="0"/>
          </a:p>
          <a:p>
            <a:pPr lvl="1"/>
            <a:r>
              <a:rPr lang="he-IL" dirty="0" smtClean="0"/>
              <a:t>יותר בעיות של רינספונסיביות בממשקי משתמש</a:t>
            </a:r>
          </a:p>
          <a:p>
            <a:pPr lvl="1"/>
            <a:r>
              <a:rPr lang="he-IL" dirty="0" smtClean="0"/>
              <a:t>בעיות גדולות יותר בכל הנוגע לסקלביליות</a:t>
            </a:r>
          </a:p>
          <a:p>
            <a:pPr lvl="1"/>
            <a:endParaRPr lang="he-IL" dirty="0"/>
          </a:p>
          <a:p>
            <a:r>
              <a:rPr lang="en-US" dirty="0" smtClean="0"/>
              <a:t>Asynchronous Programming</a:t>
            </a:r>
            <a:endParaRPr lang="he-IL" dirty="0" smtClean="0"/>
          </a:p>
          <a:p>
            <a:pPr lvl="1"/>
            <a:r>
              <a:rPr lang="he-IL" dirty="0" smtClean="0"/>
              <a:t>הופך לדה-פקטו הגישה הדיפולטיבית למימוש אפליקציות ריספונסיביות וסקלביליות</a:t>
            </a:r>
          </a:p>
          <a:p>
            <a:pPr lvl="1"/>
            <a:r>
              <a:rPr lang="he-IL" dirty="0" smtClean="0"/>
              <a:t>אופשר רק ע"י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he-IL" dirty="0" smtClean="0"/>
              <a:t> ו- </a:t>
            </a:r>
            <a:r>
              <a:rPr lang="en-US" dirty="0" err="1" smtClean="0"/>
              <a:t>SilverLight</a:t>
            </a:r>
            <a:endParaRPr lang="he-IL" dirty="0" smtClean="0"/>
          </a:p>
          <a:p>
            <a:pPr lvl="1"/>
            <a:r>
              <a:rPr lang="he-IL" dirty="0" smtClean="0"/>
              <a:t>עד שמיקרוסופט הרימה את ההכפפה והחליטה לאפשר זאת גם בדוט נט</a:t>
            </a:r>
            <a:endParaRPr lang="en-US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316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תכנות אסינכרוני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תכנות סינכרוני -&gt; חכה לביצוע הפקודה לפני המעבר לפקודה הבאה</a:t>
            </a:r>
          </a:p>
          <a:p>
            <a:r>
              <a:rPr lang="he-IL" dirty="0" smtClean="0"/>
              <a:t>תכנות אסינכרוני -&gt; הרץ פקודה, המשך לביצוע הפקודות הבאות, והמתן לתוצאה כשתצטרך אותה</a:t>
            </a:r>
          </a:p>
          <a:p>
            <a:r>
              <a:rPr lang="he-IL" dirty="0" smtClean="0"/>
              <a:t>יתרונות התכנות האסינכרוני</a:t>
            </a:r>
          </a:p>
          <a:p>
            <a:pPr lvl="1"/>
            <a:r>
              <a:rPr lang="en-US" dirty="0" smtClean="0"/>
              <a:t>UI</a:t>
            </a:r>
            <a:r>
              <a:rPr lang="he-IL" dirty="0" smtClean="0"/>
              <a:t> ריספונסיבי – משחרר את ה- </a:t>
            </a:r>
            <a:r>
              <a:rPr lang="en-US" dirty="0" smtClean="0"/>
              <a:t>Thread</a:t>
            </a:r>
            <a:r>
              <a:rPr lang="he-IL" dirty="0" smtClean="0"/>
              <a:t> של ה-</a:t>
            </a:r>
            <a:r>
              <a:rPr lang="en-US" dirty="0" smtClean="0"/>
              <a:t>UI</a:t>
            </a:r>
            <a:endParaRPr lang="he-IL" dirty="0" smtClean="0"/>
          </a:p>
          <a:p>
            <a:pPr lvl="1"/>
            <a:r>
              <a:rPr lang="en-US" dirty="0" smtClean="0"/>
              <a:t>Server Scalability</a:t>
            </a:r>
            <a:r>
              <a:rPr lang="he-IL" dirty="0" smtClean="0"/>
              <a:t> – ה-</a:t>
            </a:r>
            <a:r>
              <a:rPr lang="en-US" dirty="0" smtClean="0"/>
              <a:t>Thread</a:t>
            </a:r>
            <a:r>
              <a:rPr lang="he-IL" dirty="0" smtClean="0"/>
              <a:t> יכול להיות בשימוש חוזר לבקשות נוספות</a:t>
            </a:r>
          </a:p>
          <a:p>
            <a:pPr lvl="1"/>
            <a:endParaRPr lang="he-IL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0483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53" y="222901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t1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"www.acme.com/rss"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"www.xyznews.com/rss"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903908" y="5562600"/>
            <a:ext cx="1389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UI Thread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80128" y="4038600"/>
            <a:ext cx="12957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Message Pump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9" grpId="1"/>
      <p:bldP spid="110" grpId="0"/>
      <p:bldP spid="110" grpId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53" y="257406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t1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"www.acme.com/rss"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"www.xyznews.com/rss"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03709" y="5067697"/>
            <a:ext cx="228859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48780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t1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"www.xyznews.com/rss"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4575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he-IL" dirty="0"/>
          </a:p>
          <a:p>
            <a:r>
              <a:rPr lang="en-US" dirty="0" smtClean="0"/>
              <a:t>Asynchronous Programming</a:t>
            </a:r>
            <a:endParaRPr lang="he-IL" dirty="0"/>
          </a:p>
          <a:p>
            <a:r>
              <a:rPr lang="en-US" dirty="0" smtClean="0"/>
              <a:t>Tasks</a:t>
            </a:r>
            <a:endParaRPr lang="he-IL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he-IL" dirty="0"/>
              <a:t>אג׳נדה – יום </a:t>
            </a:r>
            <a:r>
              <a:rPr lang="he-IL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31527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t1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"www.xyznews.com/rss"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68617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31528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"www.xyznews.com/rss"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83861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3425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34" y="205648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448376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149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79" y="188395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55" y="205648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text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33" y="214275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>
                <a:latin typeface="Consolas"/>
                <a:ea typeface="Calibri"/>
                <a:cs typeface="Times New Roman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>
                <a:latin typeface="Consolas"/>
                <a:ea typeface="Calibri"/>
                <a:cs typeface="Times New Roman"/>
              </a:rPr>
              <a:t>ProcessFeedAsync(</a:t>
            </a:r>
            <a:r>
              <a:rPr lang="en-US" sz="160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>
                <a:latin typeface="Consolas"/>
                <a:ea typeface="Calibri"/>
                <a:cs typeface="Times New Roman"/>
              </a:rPr>
              <a:t> url) {</a:t>
            </a:r>
          </a:p>
          <a:p>
            <a:r>
              <a:rPr lang="en-US" sz="1600">
                <a:latin typeface="Consolas"/>
                <a:ea typeface="Calibri"/>
                <a:cs typeface="Times New Roman"/>
              </a:rPr>
              <a:t>    </a:t>
            </a:r>
            <a:r>
              <a:rPr lang="en-US" sz="160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text</a:t>
            </a:r>
            <a:r>
              <a:rPr lang="en-US" sz="1600">
                <a:latin typeface="Consolas"/>
                <a:ea typeface="Calibri"/>
                <a:cs typeface="Times New Roman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>
                <a:latin typeface="Consolas"/>
                <a:ea typeface="Calibri"/>
                <a:cs typeface="Times New Roman"/>
              </a:rPr>
              <a:t> </a:t>
            </a:r>
            <a:r>
              <a:rPr lang="en-US" sz="160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DownloadFeedAsync(url);</a:t>
            </a:r>
          </a:p>
          <a:p>
            <a:r>
              <a:rPr lang="en-US" sz="1600">
                <a:latin typeface="Consolas"/>
                <a:ea typeface="Calibri"/>
                <a:cs typeface="Times New Roman"/>
              </a:rPr>
              <a:t>    </a:t>
            </a:r>
            <a:r>
              <a:rPr lang="en-US" sz="160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doc = ParseFeedIntoDoc(text);</a:t>
            </a:r>
          </a:p>
          <a:p>
            <a:r>
              <a:rPr lang="en-US" sz="1600">
                <a:latin typeface="Consolas"/>
                <a:ea typeface="Calibri"/>
                <a:cs typeface="Times New Roman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>
                <a:latin typeface="Consolas"/>
                <a:ea typeface="Calibri"/>
                <a:cs typeface="Times New Roman"/>
              </a:rPr>
              <a:t> </a:t>
            </a:r>
            <a:r>
              <a:rPr lang="en-US" sz="160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SaveDocAsync(doc);</a:t>
            </a:r>
          </a:p>
          <a:p>
            <a:r>
              <a:rPr lang="en-US" sz="160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31527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ProcessLog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.WriteEntry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66033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06" y="179769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22902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020F21-28D7-5B40-939A-A3FEE77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 smtClean="0">
                <a:solidFill>
                  <a:srgbClr val="3366CC"/>
                </a:solidFill>
              </a:rPr>
              <a:t>Threads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05B15-971C-0045-9DA9-35064E4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48781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6703971" y="5069285"/>
            <a:ext cx="1297326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3800" y="5068491"/>
            <a:ext cx="533539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30" name="Curved Connector 173"/>
          <p:cNvCxnSpPr>
            <a:endCxn id="28" idx="2"/>
          </p:cNvCxnSpPr>
          <p:nvPr/>
        </p:nvCxnSpPr>
        <p:spPr>
          <a:xfrm rot="5400000" flipH="1" flipV="1">
            <a:off x="4571483" y="3200946"/>
            <a:ext cx="608806" cy="4953496"/>
          </a:xfrm>
          <a:prstGeom prst="curvedConnector3">
            <a:avLst>
              <a:gd name="adj1" fmla="val -37549"/>
            </a:avLst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754397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32" name="Curved Connector 18"/>
          <p:cNvCxnSpPr>
            <a:stCxn id="31" idx="3"/>
            <a:endCxn id="29" idx="2"/>
          </p:cNvCxnSpPr>
          <p:nvPr/>
        </p:nvCxnSpPr>
        <p:spPr>
          <a:xfrm flipV="1">
            <a:off x="7925077" y="5372497"/>
            <a:ext cx="1485493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6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66034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6703971" y="5069285"/>
            <a:ext cx="1297326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3800" y="5068491"/>
            <a:ext cx="533539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30" name="Curved Connector 173"/>
          <p:cNvCxnSpPr>
            <a:endCxn id="28" idx="2"/>
          </p:cNvCxnSpPr>
          <p:nvPr/>
        </p:nvCxnSpPr>
        <p:spPr>
          <a:xfrm rot="5400000" flipH="1" flipV="1">
            <a:off x="4571483" y="3200946"/>
            <a:ext cx="608806" cy="4953496"/>
          </a:xfrm>
          <a:prstGeom prst="curvedConnector3">
            <a:avLst>
              <a:gd name="adj1" fmla="val -37549"/>
            </a:avLst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754397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32" name="Curved Connector 18"/>
          <p:cNvCxnSpPr>
            <a:stCxn id="31" idx="3"/>
            <a:endCxn id="29" idx="2"/>
          </p:cNvCxnSpPr>
          <p:nvPr/>
        </p:nvCxnSpPr>
        <p:spPr>
          <a:xfrm flipV="1">
            <a:off x="7925077" y="5372497"/>
            <a:ext cx="1485493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57407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/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"Done"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6703971" y="5069285"/>
            <a:ext cx="1297326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3800" y="5068491"/>
            <a:ext cx="533539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30" name="Curved Connector 173"/>
          <p:cNvCxnSpPr>
            <a:endCxn id="28" idx="2"/>
          </p:cNvCxnSpPr>
          <p:nvPr/>
        </p:nvCxnSpPr>
        <p:spPr>
          <a:xfrm rot="5400000" flipH="1" flipV="1">
            <a:off x="4571483" y="3200946"/>
            <a:ext cx="608806" cy="4953496"/>
          </a:xfrm>
          <a:prstGeom prst="curvedConnector3">
            <a:avLst>
              <a:gd name="adj1" fmla="val -37549"/>
            </a:avLst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754397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32" name="Curved Connector 18"/>
          <p:cNvCxnSpPr>
            <a:stCxn id="31" idx="3"/>
            <a:endCxn id="29" idx="2"/>
          </p:cNvCxnSpPr>
          <p:nvPr/>
        </p:nvCxnSpPr>
        <p:spPr>
          <a:xfrm flipV="1">
            <a:off x="7925077" y="5372497"/>
            <a:ext cx="1485493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28" y="274660"/>
            <a:ext cx="10571998" cy="970450"/>
          </a:xfrm>
        </p:spPr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90" y="1447801"/>
            <a:ext cx="6783567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void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DoWorkAsync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 t1 = 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("www.acme.com/rss");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t2 =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("www.xyznews.com/rss");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Task.WhenAll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(t1, t2);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DisplayMessage</a:t>
            </a:r>
            <a:r>
              <a:rPr lang="en-US" sz="16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("Done");</a:t>
            </a: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482" y="2590801"/>
            <a:ext cx="556404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ProcessFeedAsync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text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DownloadFeedAsync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 doc = </a:t>
            </a:r>
            <a:r>
              <a:rPr lang="en-US" sz="16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ParseFeedIntoDoc</a:t>
            </a:r>
            <a:r>
              <a:rPr lang="en-US" sz="1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(text);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SaveDocAsync</a:t>
            </a:r>
            <a:r>
              <a:rPr lang="en-US" sz="1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(doc);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ProcessLog.WriteEntry</a:t>
            </a:r>
            <a:r>
              <a:rPr lang="en-US" sz="16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  <a:ea typeface="Calibri"/>
                <a:cs typeface="Times New Roman"/>
              </a:rPr>
              <a:t>);</a:t>
            </a:r>
          </a:p>
          <a:p>
            <a:r>
              <a:rPr lang="en-US" sz="1600" dirty="0" smtClean="0">
                <a:effectLst/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675049" y="5067697"/>
            <a:ext cx="9375041" cy="304006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217929" y="35052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65490" y="36576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913050" y="38100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760610" y="39624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08171" y="4114800"/>
            <a:ext cx="762198" cy="381000"/>
          </a:xfrm>
          <a:prstGeom prst="rect">
            <a:avLst/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17" name="Circular Arrow 116"/>
          <p:cNvSpPr/>
          <p:nvPr/>
        </p:nvSpPr>
        <p:spPr bwMode="auto">
          <a:xfrm rot="16526294" flipH="1">
            <a:off x="833062" y="3805819"/>
            <a:ext cx="1600200" cy="16006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40675"/>
              <a:gd name="adj5" fmla="val 12500"/>
            </a:avLst>
          </a:prstGeom>
          <a:gradFill>
            <a:gsLst>
              <a:gs pos="0">
                <a:srgbClr val="016179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79929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3709" y="5067697"/>
            <a:ext cx="1753057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0858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79929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89688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8347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589687" y="4000897"/>
            <a:ext cx="4573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t2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99447" y="4458097"/>
            <a:ext cx="381298" cy="380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2744" y="5069285"/>
            <a:ext cx="838418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3" name="Curved Connector 173"/>
          <p:cNvCxnSpPr>
            <a:endCxn id="22" idx="2"/>
          </p:cNvCxnSpPr>
          <p:nvPr/>
        </p:nvCxnSpPr>
        <p:spPr>
          <a:xfrm flipV="1">
            <a:off x="3199446" y="5373291"/>
            <a:ext cx="1562507" cy="41830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723843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18786" y="5068491"/>
            <a:ext cx="53433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26" name="Curved Connector 18"/>
          <p:cNvCxnSpPr>
            <a:endCxn id="25" idx="2"/>
          </p:cNvCxnSpPr>
          <p:nvPr/>
        </p:nvCxnSpPr>
        <p:spPr>
          <a:xfrm flipV="1">
            <a:off x="5104943" y="5372497"/>
            <a:ext cx="1181011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6703971" y="5069285"/>
            <a:ext cx="1297326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143800" y="5068491"/>
            <a:ext cx="533539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  <p:cxnSp>
        <p:nvCxnSpPr>
          <p:cNvPr id="30" name="Curved Connector 173"/>
          <p:cNvCxnSpPr>
            <a:endCxn id="28" idx="2"/>
          </p:cNvCxnSpPr>
          <p:nvPr/>
        </p:nvCxnSpPr>
        <p:spPr>
          <a:xfrm rot="5400000" flipH="1" flipV="1">
            <a:off x="4571483" y="3200946"/>
            <a:ext cx="608806" cy="4953496"/>
          </a:xfrm>
          <a:prstGeom prst="curvedConnector3">
            <a:avLst>
              <a:gd name="adj1" fmla="val -37549"/>
            </a:avLst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7543978" y="5601097"/>
            <a:ext cx="381099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sym typeface="Wingdings"/>
              </a:rPr>
              <a:t>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32" name="Curved Connector 18"/>
          <p:cNvCxnSpPr>
            <a:stCxn id="31" idx="3"/>
            <a:endCxn id="29" idx="2"/>
          </p:cNvCxnSpPr>
          <p:nvPr/>
        </p:nvCxnSpPr>
        <p:spPr>
          <a:xfrm flipV="1">
            <a:off x="7925077" y="5372497"/>
            <a:ext cx="1485493" cy="419100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76"/>
          <p:cNvCxnSpPr/>
          <p:nvPr/>
        </p:nvCxnSpPr>
        <p:spPr>
          <a:xfrm>
            <a:off x="3580744" y="4648201"/>
            <a:ext cx="6592421" cy="420291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9753559" y="5068491"/>
            <a:ext cx="839213" cy="3040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020F21-28D7-5B40-939A-A3FEE77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 err="1" smtClean="0">
                <a:solidFill>
                  <a:srgbClr val="3366CC"/>
                </a:solidFill>
              </a:rPr>
              <a:t>Async</a:t>
            </a:r>
            <a:r>
              <a:rPr lang="en-US" dirty="0" smtClean="0">
                <a:solidFill>
                  <a:srgbClr val="3366CC"/>
                </a:solidFill>
              </a:rPr>
              <a:t> - await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05B15-971C-0045-9DA9-35064E4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TPL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עם הצגת התכנות האסינכרוני, יצרה מיקרוסופט את התמיכה ב-</a:t>
            </a:r>
            <a:r>
              <a:rPr lang="en-US" dirty="0" smtClean="0"/>
              <a:t>Tasks</a:t>
            </a:r>
            <a:r>
              <a:rPr lang="he-IL" dirty="0" smtClean="0"/>
              <a:t> בעזרת ה-</a:t>
            </a:r>
            <a:r>
              <a:rPr lang="en-US" dirty="0" smtClean="0"/>
              <a:t>TPL</a:t>
            </a:r>
            <a:r>
              <a:rPr lang="he-IL" dirty="0" smtClean="0"/>
              <a:t> (</a:t>
            </a:r>
            <a:r>
              <a:rPr lang="en-US" dirty="0" smtClean="0"/>
              <a:t>Task Parallel Library</a:t>
            </a:r>
            <a:r>
              <a:rPr lang="he-IL" dirty="0" smtClean="0"/>
              <a:t>)</a:t>
            </a:r>
          </a:p>
          <a:p>
            <a:r>
              <a:rPr lang="he-IL" dirty="0" smtClean="0"/>
              <a:t>ע"י שימוש ב-</a:t>
            </a:r>
            <a:r>
              <a:rPr lang="en-US" dirty="0" smtClean="0"/>
              <a:t>TPL</a:t>
            </a:r>
            <a:r>
              <a:rPr lang="he-IL" dirty="0" smtClean="0"/>
              <a:t>, דוט נט מאפשרת ביצוע של </a:t>
            </a:r>
            <a:r>
              <a:rPr lang="en-US" dirty="0" smtClean="0"/>
              <a:t>Task</a:t>
            </a:r>
            <a:r>
              <a:rPr lang="he-IL" dirty="0" smtClean="0"/>
              <a:t>-ים ברקע כאשר הסביבה דואגת לאופטימיזציה של ה-</a:t>
            </a:r>
            <a:r>
              <a:rPr lang="en-US" dirty="0" smtClean="0"/>
              <a:t>Tasks</a:t>
            </a:r>
            <a:r>
              <a:rPr lang="he-IL" dirty="0" smtClean="0"/>
              <a:t> במחשב:</a:t>
            </a:r>
          </a:p>
          <a:p>
            <a:pPr lvl="1"/>
            <a:r>
              <a:rPr lang="he-IL" dirty="0" smtClean="0"/>
              <a:t>המערכת דואגת להקצאת המשאבים באופן דינמי בהתחשב במספר המעבדים המחשב, כמות העומד וכו'.</a:t>
            </a:r>
          </a:p>
          <a:p>
            <a:pPr lvl="1"/>
            <a:r>
              <a:rPr lang="he-IL" dirty="0" smtClean="0"/>
              <a:t>בנוסף, ה-</a:t>
            </a:r>
            <a:r>
              <a:rPr lang="en-US" dirty="0" smtClean="0"/>
              <a:t>TPL</a:t>
            </a:r>
            <a:r>
              <a:rPr lang="he-IL" dirty="0" smtClean="0"/>
              <a:t> דואג לחלוקת העבודה, לתזמון ה-</a:t>
            </a:r>
            <a:r>
              <a:rPr lang="en-US" dirty="0" smtClean="0"/>
              <a:t>Threads</a:t>
            </a:r>
            <a:r>
              <a:rPr lang="he-IL" dirty="0" smtClean="0"/>
              <a:t> ב-</a:t>
            </a:r>
            <a:r>
              <a:rPr lang="en-US" dirty="0" err="1" smtClean="0"/>
              <a:t>ThreadPool</a:t>
            </a:r>
            <a:r>
              <a:rPr lang="he-IL" dirty="0" smtClean="0"/>
              <a:t>, תמיגכה בביטולים, ניהול מכונת המצבים ועוד פרטים רבים</a:t>
            </a:r>
          </a:p>
          <a:p>
            <a:pPr lvl="1"/>
            <a:r>
              <a:rPr lang="he-IL" dirty="0" smtClean="0"/>
              <a:t>ע"י שימוש ב-</a:t>
            </a:r>
            <a:r>
              <a:rPr lang="en-US" dirty="0" smtClean="0"/>
              <a:t>TPL</a:t>
            </a:r>
            <a:r>
              <a:rPr lang="he-IL" dirty="0" smtClean="0"/>
              <a:t>, המפתח יכול למקסם את הביצועים של התוכנה, תוך התמקדות בעבודה שעל התוכנה ליצר (הלוגיקה) ולא בניהול משאבי המערכת.</a:t>
            </a:r>
          </a:p>
          <a:p>
            <a:pPr lvl="1"/>
            <a:endParaRPr lang="he-IL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7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Thread</a:t>
            </a:r>
            <a:r>
              <a:rPr lang="he-IL" dirty="0" smtClean="0"/>
              <a:t> מול </a:t>
            </a:r>
            <a:r>
              <a:rPr lang="en-US" dirty="0" smtClean="0"/>
              <a:t>Task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endParaRPr lang="he-IL" dirty="0" smtClean="0"/>
          </a:p>
          <a:p>
            <a:endParaRPr lang="he-IL" dirty="0"/>
          </a:p>
          <a:p>
            <a:r>
              <a:rPr lang="en-US" dirty="0" smtClean="0"/>
              <a:t>Task</a:t>
            </a:r>
            <a:r>
              <a:rPr lang="he-IL" dirty="0" smtClean="0"/>
              <a:t>: הינו עבודה עתידית, או הבטחה.</a:t>
            </a:r>
          </a:p>
          <a:p>
            <a:r>
              <a:rPr lang="he-IL" dirty="0" smtClean="0"/>
              <a:t>בהגדרה, </a:t>
            </a:r>
            <a:r>
              <a:rPr lang="en-US" dirty="0" smtClean="0"/>
              <a:t>Task&lt;T&gt;</a:t>
            </a:r>
            <a:r>
              <a:rPr lang="he-IL" dirty="0" smtClean="0"/>
              <a:t> מתחייב להחזיר למפתח את </a:t>
            </a:r>
            <a:r>
              <a:rPr lang="en-US" dirty="0" smtClean="0"/>
              <a:t>T</a:t>
            </a:r>
            <a:r>
              <a:rPr lang="he-IL" dirty="0" smtClean="0"/>
              <a:t>, אבל לא "עכשיו"</a:t>
            </a:r>
          </a:p>
          <a:p>
            <a:r>
              <a:rPr lang="en-US" dirty="0" smtClean="0"/>
              <a:t>Thread</a:t>
            </a:r>
            <a:r>
              <a:rPr lang="he-IL" dirty="0" smtClean="0"/>
              <a:t>: הינו דרך אחת למימוש </a:t>
            </a:r>
            <a:r>
              <a:rPr lang="en-US" dirty="0" smtClean="0"/>
              <a:t>Task</a:t>
            </a:r>
            <a:r>
              <a:rPr lang="he-IL" dirty="0" smtClean="0"/>
              <a:t>. אבל לא לכל </a:t>
            </a:r>
            <a:r>
              <a:rPr lang="en-US" dirty="0" smtClean="0"/>
              <a:t>Task</a:t>
            </a:r>
            <a:r>
              <a:rPr lang="he-IL" dirty="0" smtClean="0"/>
              <a:t> נדרש </a:t>
            </a:r>
            <a:r>
              <a:rPr lang="en-US" dirty="0" smtClean="0"/>
              <a:t>Thread</a:t>
            </a:r>
            <a:r>
              <a:rPr lang="he-IL" dirty="0" smtClean="0"/>
              <a:t>. לפעמים מספיק </a:t>
            </a:r>
            <a:r>
              <a:rPr lang="en-US" dirty="0" smtClean="0"/>
              <a:t>callback</a:t>
            </a:r>
            <a:r>
              <a:rPr lang="he-IL" dirty="0" smtClean="0"/>
              <a:t> ממערכת ההפעלה לצורך קבלת </a:t>
            </a:r>
            <a:r>
              <a:rPr lang="en-US" dirty="0" smtClean="0"/>
              <a:t>IO</a:t>
            </a:r>
            <a:r>
              <a:rPr lang="he-IL" dirty="0" smtClean="0"/>
              <a:t> כלשהו מהרשת או מהדיסק, לפעמים נדרש </a:t>
            </a:r>
            <a:r>
              <a:rPr lang="en-US" dirty="0" smtClean="0"/>
              <a:t>Thread</a:t>
            </a:r>
            <a:r>
              <a:rPr lang="he-IL" dirty="0" smtClean="0"/>
              <a:t> לעיבוד מסיבי של נתונים.</a:t>
            </a:r>
          </a:p>
          <a:p>
            <a:pPr lvl="1"/>
            <a:endParaRPr lang="he-IL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3224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תכנות אסינכרוני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מיקרוסופט עברה מספר דורות בעבר בתמיכה בתכנות אסינכרוני, אליהם לא ניכנס במצגת זו, אך נציג אותם לרקע כללי:</a:t>
            </a:r>
          </a:p>
          <a:p>
            <a:pPr lvl="1"/>
            <a:r>
              <a:rPr lang="en-US" dirty="0" err="1" smtClean="0"/>
              <a:t>AsyncBegin</a:t>
            </a:r>
            <a:r>
              <a:rPr lang="en-US" dirty="0" smtClean="0"/>
              <a:t>, </a:t>
            </a:r>
            <a:r>
              <a:rPr lang="en-US" dirty="0" err="1" smtClean="0"/>
              <a:t>AsyncEnd</a:t>
            </a:r>
            <a:endParaRPr lang="he-IL" dirty="0" smtClean="0"/>
          </a:p>
          <a:p>
            <a:pPr lvl="1"/>
            <a:r>
              <a:rPr lang="he-IL" dirty="0" smtClean="0"/>
              <a:t>תכנות אסינכרוני מונחה אירועים: </a:t>
            </a:r>
            <a:r>
              <a:rPr lang="en-US" dirty="0" err="1" smtClean="0"/>
              <a:t>DoSomethingAsync</a:t>
            </a:r>
            <a:r>
              <a:rPr lang="en-US" dirty="0" smtClean="0"/>
              <a:t>();   </a:t>
            </a:r>
            <a:r>
              <a:rPr lang="en-US" dirty="0" err="1" smtClean="0"/>
              <a:t>OnSomethingDone</a:t>
            </a:r>
            <a:r>
              <a:rPr lang="en-US" dirty="0" smtClean="0"/>
              <a:t>(callback)</a:t>
            </a:r>
            <a:endParaRPr lang="he-IL" dirty="0" smtClean="0"/>
          </a:p>
          <a:p>
            <a:pPr lvl="1"/>
            <a:r>
              <a:rPr lang="en-US" dirty="0" smtClean="0"/>
              <a:t>Tasks</a:t>
            </a:r>
            <a:r>
              <a:rPr lang="he-IL" dirty="0" smtClean="0"/>
              <a:t> – דור ראשון</a:t>
            </a:r>
          </a:p>
          <a:p>
            <a:pPr lvl="1"/>
            <a:r>
              <a:rPr lang="en-US" dirty="0" smtClean="0"/>
              <a:t>Tasks -&gt; </a:t>
            </a:r>
            <a:r>
              <a:rPr lang="en-US" dirty="0" err="1" smtClean="0"/>
              <a:t>async</a:t>
            </a:r>
            <a:r>
              <a:rPr lang="en-US" dirty="0" smtClean="0"/>
              <a:t> &amp; await</a:t>
            </a:r>
            <a:endParaRPr lang="he-IL" dirty="0" smtClean="0"/>
          </a:p>
          <a:p>
            <a:pPr lvl="1"/>
            <a:endParaRPr lang="he-IL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19210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תכנות אסינכרוני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>
            <a:normAutofit lnSpcReduction="10000"/>
          </a:bodyPr>
          <a:lstStyle/>
          <a:p>
            <a:endParaRPr lang="he-IL" dirty="0" smtClean="0"/>
          </a:p>
          <a:p>
            <a:r>
              <a:rPr lang="he-IL" dirty="0" smtClean="0"/>
              <a:t>המחלקה </a:t>
            </a:r>
            <a:r>
              <a:rPr lang="en-US" dirty="0" smtClean="0"/>
              <a:t>Task</a:t>
            </a:r>
            <a:r>
              <a:rPr lang="he-IL" dirty="0" smtClean="0"/>
              <a:t> מייצגת את ה-</a:t>
            </a:r>
            <a:r>
              <a:rPr lang="en-US" dirty="0" smtClean="0"/>
              <a:t>Task</a:t>
            </a:r>
            <a:r>
              <a:rPr lang="he-IL" dirty="0" smtClean="0"/>
              <a:t> המנוהל</a:t>
            </a:r>
            <a:endParaRPr lang="he-IL" dirty="0"/>
          </a:p>
          <a:p>
            <a:r>
              <a:rPr lang="he-IL" dirty="0" smtClean="0"/>
              <a:t>עם פיתוח הגירסה האחרונה לתכנות אסינכרוני, מיקרוסופט הוסיפה שתי מילים שמורות חדשות לשפה: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Await</a:t>
            </a:r>
            <a:r>
              <a:rPr lang="he-IL" dirty="0" smtClean="0"/>
              <a:t> – מאפשר לחכות ל-</a:t>
            </a:r>
            <a:r>
              <a:rPr lang="en-US" dirty="0" smtClean="0"/>
              <a:t>Task</a:t>
            </a:r>
            <a:r>
              <a:rPr lang="he-IL" dirty="0" smtClean="0"/>
              <a:t> אחד או יותר</a:t>
            </a:r>
          </a:p>
          <a:p>
            <a:pPr lvl="2"/>
            <a:r>
              <a:rPr lang="he-IL" dirty="0" smtClean="0"/>
              <a:t>על מנת לחכות ליותר מ-</a:t>
            </a:r>
            <a:r>
              <a:rPr lang="en-US" dirty="0" smtClean="0"/>
              <a:t>Task</a:t>
            </a:r>
            <a:r>
              <a:rPr lang="he-IL" dirty="0" smtClean="0"/>
              <a:t> בודד, יש להשתמש ב: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.WhenAll</a:t>
            </a:r>
            <a:r>
              <a:rPr lang="en-US" dirty="0">
                <a:latin typeface="Consolas"/>
                <a:ea typeface="Calibri"/>
                <a:cs typeface="Times New Roman"/>
              </a:rPr>
              <a:t>(t1, t2)</a:t>
            </a:r>
            <a:endParaRPr lang="he-IL" dirty="0" smtClean="0"/>
          </a:p>
          <a:p>
            <a:pPr lvl="1"/>
            <a:endParaRPr lang="he-IL" dirty="0"/>
          </a:p>
          <a:p>
            <a:r>
              <a:rPr lang="he-IL" dirty="0" smtClean="0"/>
              <a:t>ע"י כך, התווספו לשפה מתודות אסינכרוניות:</a:t>
            </a:r>
          </a:p>
          <a:p>
            <a:pPr lvl="1"/>
            <a:r>
              <a:rPr lang="he-IL" dirty="0" smtClean="0"/>
              <a:t>פשוט כמו קוד אסינכרוני</a:t>
            </a:r>
          </a:p>
          <a:p>
            <a:pPr lvl="1"/>
            <a:r>
              <a:rPr lang="he-IL" dirty="0" smtClean="0"/>
              <a:t>מאחד גישות שונות של גישה אסינכרונית לקוד, רשת ו-</a:t>
            </a:r>
            <a:r>
              <a:rPr lang="en-US" dirty="0" smtClean="0"/>
              <a:t>IO</a:t>
            </a:r>
            <a:endParaRPr lang="he-IL" dirty="0" smtClean="0"/>
          </a:p>
          <a:p>
            <a:pPr lvl="1"/>
            <a:r>
              <a:rPr lang="he-IL" dirty="0" smtClean="0"/>
              <a:t>מאפשרת סקלבליות גבוהה יותר לשרת עקב שימוש יעיל משמעותית של משאבים באופן אוטומטי ע"י המערכת</a:t>
            </a:r>
          </a:p>
          <a:p>
            <a:pPr lvl="1"/>
            <a:r>
              <a:rPr lang="he-IL" dirty="0" smtClean="0"/>
              <a:t>מאפשר </a:t>
            </a:r>
            <a:r>
              <a:rPr lang="en-US" dirty="0" smtClean="0"/>
              <a:t>UI</a:t>
            </a:r>
            <a:r>
              <a:rPr lang="he-IL" dirty="0" smtClean="0"/>
              <a:t> ריספונסיבי יותר</a:t>
            </a:r>
          </a:p>
          <a:p>
            <a:pPr lvl="1"/>
            <a:endParaRPr lang="he-IL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14057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18713" y="2127130"/>
            <a:ext cx="10554574" cy="4333500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תרחיש אסינכרוני לדוגמא</a:t>
            </a:r>
            <a:endParaRPr lang="en-US" dirty="0" smtClean="0"/>
          </a:p>
          <a:p>
            <a:pPr lvl="1"/>
            <a:r>
              <a:rPr lang="he-IL" dirty="0" smtClean="0"/>
              <a:t>נשלוף לינקים מיוטיוב בנושא מסוים</a:t>
            </a:r>
            <a:endParaRPr lang="en-US" dirty="0" smtClean="0"/>
          </a:p>
          <a:p>
            <a:pPr lvl="1"/>
            <a:r>
              <a:rPr lang="he-IL" dirty="0" smtClean="0"/>
              <a:t>נוריד וידאו אחד או יותר</a:t>
            </a:r>
            <a:endParaRPr lang="en-US" dirty="0" smtClean="0"/>
          </a:p>
          <a:p>
            <a:pPr lvl="1"/>
            <a:r>
              <a:rPr lang="he-IL" dirty="0" smtClean="0"/>
              <a:t>נייצר וידאו המשלב את בין הוידאו שהורדנו</a:t>
            </a:r>
            <a:endParaRPr lang="en-US" dirty="0" smtClean="0"/>
          </a:p>
          <a:p>
            <a:pPr lvl="1"/>
            <a:r>
              <a:rPr lang="he-IL" dirty="0" smtClean="0"/>
              <a:t>נשמור את התוצאה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22901"/>
            <a:ext cx="10571998" cy="970450"/>
          </a:xfrm>
        </p:spPr>
        <p:txBody>
          <a:bodyPr/>
          <a:lstStyle/>
          <a:p>
            <a:r>
              <a:rPr lang="he-IL" dirty="0"/>
              <a:t>תכנות </a:t>
            </a:r>
            <a:r>
              <a:rPr lang="he-IL" dirty="0" smtClean="0"/>
              <a:t>אסינכרוני</a:t>
            </a:r>
            <a:r>
              <a:rPr lang="en-US" dirty="0" smtClean="0"/>
              <a:t> </a:t>
            </a:r>
            <a:r>
              <a:rPr lang="he-IL" dirty="0" smtClean="0"/>
              <a:t> - תרחיש</a:t>
            </a:r>
            <a:endParaRPr lang="en-US" dirty="0"/>
          </a:p>
        </p:txBody>
      </p:sp>
      <p:cxnSp>
        <p:nvCxnSpPr>
          <p:cNvPr id="14" name="Straight Connector 13"/>
          <p:cNvCxnSpPr>
            <a:stCxn id="20" idx="0"/>
            <a:endCxn id="18" idx="2"/>
          </p:cNvCxnSpPr>
          <p:nvPr/>
        </p:nvCxnSpPr>
        <p:spPr>
          <a:xfrm rot="5400000" flipH="1" flipV="1">
            <a:off x="5371971" y="2171571"/>
            <a:ext cx="457200" cy="99085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0"/>
            <a:endCxn id="18" idx="2"/>
          </p:cNvCxnSpPr>
          <p:nvPr/>
        </p:nvCxnSpPr>
        <p:spPr>
          <a:xfrm rot="16200000" flipV="1">
            <a:off x="6324720" y="2209681"/>
            <a:ext cx="457200" cy="91463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0"/>
            <a:endCxn id="18" idx="2"/>
          </p:cNvCxnSpPr>
          <p:nvPr/>
        </p:nvCxnSpPr>
        <p:spPr>
          <a:xfrm rot="5400000" flipH="1" flipV="1">
            <a:off x="4419223" y="1218823"/>
            <a:ext cx="457200" cy="2896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2"/>
            <a:endCxn id="22" idx="0"/>
          </p:cNvCxnSpPr>
          <p:nvPr/>
        </p:nvCxnSpPr>
        <p:spPr>
          <a:xfrm rot="16200000" flipH="1">
            <a:off x="7277468" y="1256933"/>
            <a:ext cx="457200" cy="282013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219472" y="19050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Task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118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CPU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228614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Network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34110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I/O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039606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Composite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9335344" y="1447800"/>
            <a:ext cx="2057936" cy="914400"/>
          </a:xfrm>
          <a:prstGeom prst="wedgeRoundRectCallout">
            <a:avLst>
              <a:gd name="adj1" fmla="val -47379"/>
              <a:gd name="adj2" fmla="val 980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12307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מה זה </a:t>
            </a:r>
            <a:r>
              <a:rPr lang="en-US" dirty="0" smtClean="0"/>
              <a:t>Multitasking/Multithreading</a:t>
            </a:r>
            <a:endParaRPr lang="he-IL" dirty="0" smtClean="0"/>
          </a:p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סוגי </a:t>
            </a:r>
            <a:r>
              <a:rPr lang="en-US" dirty="0" smtClean="0"/>
              <a:t>Threads</a:t>
            </a:r>
            <a:endParaRPr lang="he-IL" dirty="0" smtClean="0"/>
          </a:p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תכנות מרובה </a:t>
            </a:r>
            <a:r>
              <a:rPr lang="en-US" dirty="0" smtClean="0"/>
              <a:t>Threads</a:t>
            </a:r>
            <a:r>
              <a:rPr lang="he-IL" dirty="0" smtClean="0"/>
              <a:t> ב-</a:t>
            </a:r>
            <a:r>
              <a:rPr lang="en-US" dirty="0" smtClean="0"/>
              <a:t>C#</a:t>
            </a:r>
            <a:endParaRPr lang="he-IL" dirty="0" smtClean="0"/>
          </a:p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סינכרון מידע</a:t>
            </a:r>
          </a:p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נקודות להם יש לשים לב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he-IL" dirty="0" smtClean="0"/>
              <a:t>מהם </a:t>
            </a:r>
            <a:r>
              <a:rPr lang="en-US" dirty="0" smtClean="0"/>
              <a:t>Threads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2" y="231528"/>
            <a:ext cx="10571998" cy="970450"/>
          </a:xfrm>
        </p:spPr>
        <p:txBody>
          <a:bodyPr/>
          <a:lstStyle/>
          <a:p>
            <a:r>
              <a:rPr lang="he-IL" dirty="0"/>
              <a:t>תכנות אסינכרוני</a:t>
            </a:r>
            <a:r>
              <a:rPr lang="en-US" dirty="0"/>
              <a:t> </a:t>
            </a:r>
            <a:r>
              <a:rPr lang="he-IL" dirty="0"/>
              <a:t> - תרחיש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2260" y="3736300"/>
            <a:ext cx="9527481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 anchor="t" anchorCtr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[]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videoUrls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ScrapeYoutubeAsync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url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Network-bound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&gt; t1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DownloadVideoAsync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videoUrls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[0]);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Start two downloads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&gt; t2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DownloadVideoAsync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videoUrls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[1]);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[]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Task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.WhenAll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(t1, t2);     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Wait for both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Video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v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MashupVideosAsync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[0],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vids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[1]);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CPU-bound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v.SaveAsync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textbox.Text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               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IO-bound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catch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WebException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ex)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ReportError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(ex);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</p:txBody>
      </p:sp>
      <p:cxnSp>
        <p:nvCxnSpPr>
          <p:cNvPr id="14" name="Straight Connector 13"/>
          <p:cNvCxnSpPr>
            <a:stCxn id="20" idx="0"/>
            <a:endCxn id="18" idx="2"/>
          </p:cNvCxnSpPr>
          <p:nvPr/>
        </p:nvCxnSpPr>
        <p:spPr>
          <a:xfrm rot="5400000" flipH="1" flipV="1">
            <a:off x="5371971" y="2171571"/>
            <a:ext cx="457200" cy="99085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0"/>
            <a:endCxn id="18" idx="2"/>
          </p:cNvCxnSpPr>
          <p:nvPr/>
        </p:nvCxnSpPr>
        <p:spPr>
          <a:xfrm rot="16200000" flipV="1">
            <a:off x="6324720" y="2209681"/>
            <a:ext cx="457200" cy="91463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0"/>
            <a:endCxn id="18" idx="2"/>
          </p:cNvCxnSpPr>
          <p:nvPr/>
        </p:nvCxnSpPr>
        <p:spPr>
          <a:xfrm rot="5400000" flipH="1" flipV="1">
            <a:off x="4419223" y="1218823"/>
            <a:ext cx="457200" cy="2896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2"/>
            <a:endCxn id="22" idx="0"/>
          </p:cNvCxnSpPr>
          <p:nvPr/>
        </p:nvCxnSpPr>
        <p:spPr>
          <a:xfrm rot="16200000" flipH="1">
            <a:off x="7277468" y="1256933"/>
            <a:ext cx="457200" cy="282013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219472" y="19050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Task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118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CPU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228614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Network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34110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I/O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039606" y="2895600"/>
            <a:ext cx="1753057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7749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תכנות אסינכרוני</a:t>
            </a:r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endParaRPr lang="he-IL" sz="1800" dirty="0" smtClean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2400" dirty="0" smtClean="0"/>
              <a:t>דוגמא ל-</a:t>
            </a:r>
            <a:r>
              <a:rPr lang="en-US" sz="2400" dirty="0" err="1" smtClean="0"/>
              <a:t>async</a:t>
            </a:r>
            <a:r>
              <a:rPr lang="en-US" sz="2400" dirty="0" smtClean="0"/>
              <a:t> / await 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10127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שימו לב: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עבור על מתודה אסינכרונית, יש לוודא כי קיים בקוד לפחות </a:t>
            </a:r>
            <a:r>
              <a:rPr lang="en-US" dirty="0" smtClean="0"/>
              <a:t>await</a:t>
            </a:r>
            <a:r>
              <a:rPr lang="he-IL" dirty="0" smtClean="0"/>
              <a:t> אחד, אחרת כל הקוד יחשב קוד סינכרוני.</a:t>
            </a:r>
          </a:p>
          <a:p>
            <a:r>
              <a:rPr lang="he-IL" dirty="0" smtClean="0"/>
              <a:t>לקוד מתודה אסינכרונית, יש להוסיף </a:t>
            </a:r>
            <a:r>
              <a:rPr lang="en-US" dirty="0" err="1" smtClean="0"/>
              <a:t>async</a:t>
            </a:r>
            <a:r>
              <a:rPr lang="he-IL" dirty="0" smtClean="0"/>
              <a:t> לפני שם הפונקציה.</a:t>
            </a:r>
          </a:p>
          <a:p>
            <a:r>
              <a:rPr lang="he-IL" dirty="0" smtClean="0"/>
              <a:t>על כל פונקציה אסינכרונית לעטוף את הערך החוזר במחלקה </a:t>
            </a:r>
            <a:r>
              <a:rPr lang="en-US" dirty="0" smtClean="0"/>
              <a:t>Task&lt;T&gt;</a:t>
            </a:r>
            <a:r>
              <a:rPr lang="he-IL" dirty="0" smtClean="0"/>
              <a:t>. במקרה של בחזר מסוג </a:t>
            </a:r>
            <a:r>
              <a:rPr lang="en-US" dirty="0" smtClean="0"/>
              <a:t>void</a:t>
            </a:r>
            <a:r>
              <a:rPr lang="he-IL" dirty="0" smtClean="0"/>
              <a:t>, יש להחזיר </a:t>
            </a:r>
            <a:r>
              <a:rPr lang="en-US" dirty="0" smtClean="0"/>
              <a:t>Task</a:t>
            </a:r>
            <a:endParaRPr lang="he-IL" dirty="0" smtClean="0"/>
          </a:p>
          <a:p>
            <a:r>
              <a:rPr lang="he-IL" dirty="0" smtClean="0"/>
              <a:t>כל ניהול המשאבים מתבצע ע"י דוט נט</a:t>
            </a:r>
          </a:p>
          <a:p>
            <a:pPr lvl="1"/>
            <a:endParaRPr lang="he-IL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423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sz="2000" dirty="0" smtClean="0"/>
              <a:t>היכולת של אפליקציה לבצע יותר מפעולה אחת באופן מקביל</a:t>
            </a:r>
          </a:p>
          <a:p>
            <a:pPr algn="just"/>
            <a:r>
              <a:rPr lang="he-IL" dirty="0" smtClean="0"/>
              <a:t>בד"כ משמש ל:</a:t>
            </a:r>
          </a:p>
          <a:p>
            <a:pPr lvl="1" algn="just"/>
            <a:r>
              <a:rPr lang="he-IL" dirty="0" smtClean="0"/>
              <a:t>ריספונסיביות גבוהה של ממשקי משתמש (לא "לעצור" את ממשק המשתמש בעוד פעולה ארוכה מתבצעת)</a:t>
            </a:r>
          </a:p>
          <a:p>
            <a:pPr lvl="1" algn="just"/>
            <a:r>
              <a:rPr lang="he-IL" dirty="0" smtClean="0"/>
              <a:t>ביצוע פעולות איטיות של </a:t>
            </a:r>
            <a:r>
              <a:rPr lang="en-US" dirty="0" smtClean="0"/>
              <a:t>IO</a:t>
            </a:r>
            <a:r>
              <a:rPr lang="he-IL" dirty="0" smtClean="0"/>
              <a:t> (בין אם קבצים או גישה לרשת) – בייחוד היום, כאשר תקשורת ושימוש ב-</a:t>
            </a:r>
            <a:r>
              <a:rPr lang="en-US" dirty="0" smtClean="0"/>
              <a:t>API</a:t>
            </a:r>
            <a:r>
              <a:rPr lang="he-IL" dirty="0" smtClean="0"/>
              <a:t> הפכו לשגרה בשרתים ואפליקציות</a:t>
            </a:r>
          </a:p>
          <a:p>
            <a:pPr lvl="1" algn="just"/>
            <a:r>
              <a:rPr lang="he-IL" dirty="0" smtClean="0"/>
              <a:t>ניהול ממשקים וקבלת מידע ב-</a:t>
            </a:r>
            <a:r>
              <a:rPr lang="en-US" dirty="0" smtClean="0"/>
              <a:t>Push</a:t>
            </a:r>
            <a:endParaRPr lang="he-IL" dirty="0" smtClean="0"/>
          </a:p>
          <a:p>
            <a:pPr algn="just"/>
            <a:r>
              <a:rPr lang="en-US" dirty="0" smtClean="0"/>
              <a:t>Multithreading</a:t>
            </a:r>
            <a:r>
              <a:rPr lang="he-IL" dirty="0" smtClean="0"/>
              <a:t> הינה פעולה אשר מבוצעת ומנוהלת ע"י מערכת ההפעלה, ע"י שימוש במספר מעבדים, וחלוקת זמן העיבוד ל-</a:t>
            </a:r>
            <a:r>
              <a:rPr lang="en-US" dirty="0" smtClean="0"/>
              <a:t>Slice</a:t>
            </a:r>
            <a:r>
              <a:rPr lang="he-IL" dirty="0" smtClean="0"/>
              <a:t>-ים, כאשר כל </a:t>
            </a:r>
            <a:r>
              <a:rPr lang="en-US" dirty="0" smtClean="0"/>
              <a:t>Threads</a:t>
            </a:r>
            <a:r>
              <a:rPr lang="he-IL" dirty="0" smtClean="0"/>
              <a:t> מקבל "פיסת" זמן לעיבוד ועוברת הלאה ל-</a:t>
            </a:r>
            <a:r>
              <a:rPr lang="en-US" dirty="0" smtClean="0"/>
              <a:t>Thread</a:t>
            </a:r>
            <a:r>
              <a:rPr lang="he-IL" dirty="0" smtClean="0"/>
              <a:t> הבא.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מה זה </a:t>
            </a:r>
            <a:r>
              <a:rPr lang="en-US" dirty="0"/>
              <a:t>Multitasking/Multithreading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r>
              <a:rPr lang="he-IL" dirty="0" smtClean="0"/>
              <a:t>סוגי </a:t>
            </a:r>
            <a:r>
              <a:rPr lang="en-US" dirty="0" smtClean="0"/>
              <a:t>Threads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r>
              <a:rPr lang="he-IL" dirty="0" smtClean="0"/>
              <a:t>סביבת דוט נט תומכת באופן נרחב בתכנות </a:t>
            </a:r>
            <a:r>
              <a:rPr lang="en-US" dirty="0" smtClean="0"/>
              <a:t>Multitasking/</a:t>
            </a:r>
            <a:r>
              <a:rPr lang="en-US" dirty="0" err="1" smtClean="0"/>
              <a:t>Mulitithreading</a:t>
            </a:r>
            <a:r>
              <a:rPr lang="he-IL" dirty="0" smtClean="0"/>
              <a:t> ומספקת מגוון רחב של כלים לתכנות שכזה.</a:t>
            </a:r>
          </a:p>
          <a:p>
            <a:r>
              <a:rPr lang="he-IL" dirty="0" smtClean="0"/>
              <a:t>דוט נט תומכת בשני סוגי של </a:t>
            </a:r>
            <a:r>
              <a:rPr lang="en-US" dirty="0" smtClean="0"/>
              <a:t>Threads</a:t>
            </a:r>
            <a:r>
              <a:rPr lang="he-IL" dirty="0" smtClean="0"/>
              <a:t>:</a:t>
            </a:r>
          </a:p>
          <a:p>
            <a:pPr lvl="1"/>
            <a:r>
              <a:rPr lang="en-US" sz="1600" dirty="0" smtClean="0"/>
              <a:t>Background Threads</a:t>
            </a:r>
            <a:r>
              <a:rPr lang="he-IL" sz="1600" dirty="0" smtClean="0"/>
              <a:t> – אשר מבצעות עבודה ברקע, ואינה עוצרת את סיום התוכנית במידה וה-</a:t>
            </a:r>
            <a:r>
              <a:rPr lang="en-US" sz="1600" dirty="0" smtClean="0"/>
              <a:t>Main</a:t>
            </a:r>
            <a:r>
              <a:rPr lang="he-IL" sz="1600" dirty="0" smtClean="0"/>
              <a:t> הסתיים</a:t>
            </a:r>
          </a:p>
          <a:p>
            <a:pPr lvl="1"/>
            <a:r>
              <a:rPr lang="en-US" dirty="0" smtClean="0"/>
              <a:t>Foreground Threads</a:t>
            </a:r>
            <a:r>
              <a:rPr lang="he-IL" dirty="0" smtClean="0"/>
              <a:t> – אשר מבצעות עבודה ברקע, אך עם סיום האפליקציה, האפליקציה תחכה לסיום עבודת ה-</a:t>
            </a:r>
            <a:r>
              <a:rPr lang="en-US" dirty="0" smtClean="0"/>
              <a:t>Threads</a:t>
            </a:r>
            <a:r>
              <a:rPr lang="he-IL" dirty="0" smtClean="0"/>
              <a:t> לפני היציאה מהאפליקציה</a:t>
            </a:r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תכנות מרובה </a:t>
            </a:r>
            <a:r>
              <a:rPr lang="en-US" dirty="0"/>
              <a:t>Threads</a:t>
            </a:r>
            <a:r>
              <a:rPr lang="he-IL" dirty="0"/>
              <a:t> ב-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r>
              <a:rPr lang="he-IL" dirty="0" smtClean="0"/>
              <a:t>כאמור, דוט נט מאפשרת תמיכה נרחבת בתכנות מסוג זה.</a:t>
            </a:r>
          </a:p>
          <a:p>
            <a:r>
              <a:rPr lang="he-IL" dirty="0" smtClean="0"/>
              <a:t>התמיכה נעשית ע"י שימוש ב-</a:t>
            </a:r>
            <a:r>
              <a:rPr lang="en-US" dirty="0" smtClean="0"/>
              <a:t>Namespace</a:t>
            </a:r>
            <a:r>
              <a:rPr lang="he-IL" dirty="0" smtClean="0"/>
              <a:t> הבא: </a:t>
            </a:r>
            <a:r>
              <a:rPr lang="en-US" dirty="0" err="1" smtClean="0"/>
              <a:t>System.Threading</a:t>
            </a:r>
            <a:endParaRPr lang="he-IL" dirty="0" smtClean="0"/>
          </a:p>
          <a:p>
            <a:r>
              <a:rPr lang="he-IL" dirty="0" smtClean="0"/>
              <a:t>תמיכה ב-</a:t>
            </a:r>
            <a:r>
              <a:rPr lang="en-US" dirty="0" smtClean="0"/>
              <a:t>Threads </a:t>
            </a:r>
            <a:r>
              <a:rPr lang="he-IL" dirty="0" smtClean="0"/>
              <a:t> מתבצעת בעיקר ע"י שימוש במחלקה </a:t>
            </a:r>
            <a:r>
              <a:rPr lang="en-US" dirty="0" smtClean="0"/>
              <a:t>Thread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המחלקה </a:t>
            </a:r>
            <a:r>
              <a:rPr lang="en-US" dirty="0" smtClean="0"/>
              <a:t>Thread</a:t>
            </a:r>
            <a:r>
              <a:rPr lang="he-IL" dirty="0" smtClean="0"/>
              <a:t> מכילה את ה- </a:t>
            </a:r>
            <a:r>
              <a:rPr lang="en-US" dirty="0" smtClean="0"/>
              <a:t>Members</a:t>
            </a:r>
            <a:r>
              <a:rPr lang="he-IL" dirty="0" smtClean="0"/>
              <a:t> הבאים:</a:t>
            </a:r>
          </a:p>
          <a:p>
            <a:pPr lvl="1"/>
            <a:r>
              <a:rPr lang="en-US" dirty="0" smtClean="0"/>
              <a:t>Name</a:t>
            </a:r>
            <a:r>
              <a:rPr lang="he-IL" dirty="0" smtClean="0"/>
              <a:t> – שם ה-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Priority</a:t>
            </a:r>
            <a:r>
              <a:rPr lang="he-IL" dirty="0" smtClean="0"/>
              <a:t> – מהי רמת העדיפות של ה-</a:t>
            </a:r>
            <a:r>
              <a:rPr lang="en-US" dirty="0" smtClean="0"/>
              <a:t>Thread</a:t>
            </a:r>
            <a:r>
              <a:rPr lang="he-IL" dirty="0" smtClean="0"/>
              <a:t> במערכת ההפעלה</a:t>
            </a:r>
          </a:p>
          <a:p>
            <a:pPr lvl="1"/>
            <a:r>
              <a:rPr lang="en-US" dirty="0" err="1" smtClean="0"/>
              <a:t>IsAlive</a:t>
            </a:r>
            <a:r>
              <a:rPr lang="he-IL" dirty="0" smtClean="0"/>
              <a:t> – האם פעיל</a:t>
            </a:r>
          </a:p>
          <a:p>
            <a:pPr lvl="1"/>
            <a:r>
              <a:rPr lang="en-US" dirty="0" err="1" smtClean="0"/>
              <a:t>ThreadState</a:t>
            </a:r>
            <a:r>
              <a:rPr lang="he-IL" dirty="0" smtClean="0"/>
              <a:t> – מצב  ה-</a:t>
            </a:r>
            <a:r>
              <a:rPr lang="en-US" dirty="0" smtClean="0"/>
              <a:t>Thread</a:t>
            </a:r>
            <a:r>
              <a:rPr lang="he-IL" dirty="0" smtClean="0"/>
              <a:t> (פעיל, בהמתנה, לא התחיל, סיים וכו')</a:t>
            </a:r>
          </a:p>
          <a:p>
            <a:pPr lvl="1"/>
            <a:r>
              <a:rPr lang="en-US" dirty="0" err="1" smtClean="0"/>
              <a:t>IsBackground</a:t>
            </a:r>
            <a:r>
              <a:rPr lang="he-IL" dirty="0" smtClean="0"/>
              <a:t> – האם זהו </a:t>
            </a:r>
            <a:r>
              <a:rPr lang="en-US" dirty="0" smtClean="0"/>
              <a:t>Background Thread</a:t>
            </a:r>
            <a:r>
              <a:rPr lang="he-IL" dirty="0" smtClean="0"/>
              <a:t> או </a:t>
            </a:r>
            <a:r>
              <a:rPr lang="en-US" dirty="0" smtClean="0"/>
              <a:t>Foreground Thread</a:t>
            </a:r>
            <a:endParaRPr lang="he-IL" dirty="0" smtClean="0"/>
          </a:p>
          <a:p>
            <a:endParaRPr lang="en-US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30250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/>
              <a:t>תכנות מרובה </a:t>
            </a:r>
            <a:r>
              <a:rPr lang="en-US" dirty="0"/>
              <a:t>Threads</a:t>
            </a:r>
            <a:r>
              <a:rPr lang="he-IL" dirty="0"/>
              <a:t> ב-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 anchor="t"/>
          <a:lstStyle/>
          <a:p>
            <a:r>
              <a:rPr lang="he-IL" dirty="0" smtClean="0"/>
              <a:t>כמו כן, המחלקה </a:t>
            </a:r>
            <a:r>
              <a:rPr lang="en-US" dirty="0" smtClean="0"/>
              <a:t>Thread</a:t>
            </a:r>
            <a:r>
              <a:rPr lang="he-IL" dirty="0" smtClean="0"/>
              <a:t> מכילה את ה- </a:t>
            </a:r>
            <a:r>
              <a:rPr lang="en-US" dirty="0" smtClean="0"/>
              <a:t>Methods</a:t>
            </a:r>
            <a:r>
              <a:rPr lang="he-IL" dirty="0" smtClean="0"/>
              <a:t> הבאים:</a:t>
            </a:r>
          </a:p>
          <a:p>
            <a:pPr lvl="1"/>
            <a:r>
              <a:rPr lang="en-US" dirty="0" smtClean="0"/>
              <a:t>Start()</a:t>
            </a:r>
            <a:r>
              <a:rPr lang="he-IL" dirty="0" smtClean="0"/>
              <a:t>– מתחיל את פעולת ה-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Sleep()</a:t>
            </a:r>
            <a:r>
              <a:rPr lang="he-IL" dirty="0" smtClean="0"/>
              <a:t>– "ישן" למשך של זמן נתון במילישניות</a:t>
            </a:r>
          </a:p>
          <a:p>
            <a:pPr lvl="1"/>
            <a:r>
              <a:rPr lang="en-US" dirty="0" smtClean="0"/>
              <a:t>Abort()</a:t>
            </a:r>
            <a:r>
              <a:rPr lang="he-IL" dirty="0" smtClean="0"/>
              <a:t>– מפסיק את פעילות ה-</a:t>
            </a:r>
            <a:r>
              <a:rPr lang="en-US" dirty="0" smtClean="0"/>
              <a:t>Thread</a:t>
            </a:r>
            <a:endParaRPr lang="he-IL" dirty="0" smtClean="0"/>
          </a:p>
          <a:p>
            <a:pPr lvl="1"/>
            <a:r>
              <a:rPr lang="en-US" dirty="0" smtClean="0"/>
              <a:t>Suspend()</a:t>
            </a:r>
            <a:r>
              <a:rPr lang="he-IL" dirty="0" smtClean="0"/>
              <a:t>– מקפיא את פעילות ה-</a:t>
            </a:r>
            <a:r>
              <a:rPr lang="en-US" dirty="0" smtClean="0"/>
              <a:t>Thread</a:t>
            </a:r>
            <a:endParaRPr lang="he-IL" dirty="0" smtClean="0"/>
          </a:p>
          <a:p>
            <a:pPr lvl="1"/>
            <a:r>
              <a:rPr lang="en-US" dirty="0" smtClean="0"/>
              <a:t>Resume()</a:t>
            </a:r>
            <a:r>
              <a:rPr lang="he-IL" dirty="0" smtClean="0"/>
              <a:t> – מחזיר את ה-</a:t>
            </a:r>
            <a:r>
              <a:rPr lang="en-US" dirty="0" smtClean="0"/>
              <a:t>Thread</a:t>
            </a:r>
            <a:r>
              <a:rPr lang="he-IL" dirty="0" smtClean="0"/>
              <a:t> לפעילות מהקפאה (ההופכי ל-</a:t>
            </a:r>
            <a:r>
              <a:rPr lang="en-US" dirty="0" smtClean="0"/>
              <a:t>Suspend()</a:t>
            </a:r>
            <a:r>
              <a:rPr lang="he-IL" dirty="0" smtClean="0"/>
              <a:t>)</a:t>
            </a:r>
          </a:p>
          <a:p>
            <a:pPr lvl="1"/>
            <a:r>
              <a:rPr lang="en-US" dirty="0" smtClean="0"/>
              <a:t>Join()</a:t>
            </a:r>
            <a:r>
              <a:rPr lang="he-IL" dirty="0" smtClean="0"/>
              <a:t> – מחכה לסיום עבודת ה-</a:t>
            </a:r>
            <a:r>
              <a:rPr lang="en-US" dirty="0" smtClean="0"/>
              <a:t>Thread</a:t>
            </a:r>
            <a:r>
              <a:rPr lang="he-IL" dirty="0" smtClean="0"/>
              <a:t> (בינתיים מבצע </a:t>
            </a:r>
            <a:r>
              <a:rPr lang="en-US" dirty="0" smtClean="0"/>
              <a:t>Blocking</a:t>
            </a:r>
            <a:r>
              <a:rPr lang="he-IL" dirty="0" smtClean="0"/>
              <a:t> ל-</a:t>
            </a:r>
            <a:r>
              <a:rPr lang="en-US" dirty="0" smtClean="0"/>
              <a:t>Thread</a:t>
            </a:r>
            <a:r>
              <a:rPr lang="he-IL" smtClean="0"/>
              <a:t> המחכה)</a:t>
            </a:r>
            <a:endParaRPr lang="en-US" dirty="0"/>
          </a:p>
          <a:p>
            <a:pPr marL="0" indent="0" algn="l" rtl="0">
              <a:buNone/>
            </a:pPr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4131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44464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3866" y="170014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אתחול </a:t>
            </a:r>
            <a:r>
              <a:rPr lang="en-US" dirty="0" smtClean="0"/>
              <a:t>Thread</a:t>
            </a:r>
            <a:endParaRPr lang="he-IL" dirty="0"/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-33867" y="451513"/>
            <a:ext cx="12192000" cy="0"/>
          </a:xfrm>
          <a:prstGeom prst="rect">
            <a:avLst/>
          </a:prstGeom>
          <a:solidFill>
            <a:srgbClr val="F6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  <a:t/>
            </a:r>
            <a:br>
              <a:rPr kumimoji="0" lang="he-I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  <a:cs typeface="Arial" pitchFamily="34" charset="0"/>
              </a:rPr>
            </a:br>
            <a:endParaRPr kumimoji="0" lang="he-IL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NeueLigh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97" y="1542511"/>
            <a:ext cx="72199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9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1681</TotalTime>
  <Words>2251</Words>
  <Application>Microsoft Office PowerPoint</Application>
  <PresentationFormat>Custom</PresentationFormat>
  <Paragraphs>529</Paragraphs>
  <Slides>42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ראוי לציטוט</vt:lpstr>
      <vt:lpstr>PowerPoint Presentation</vt:lpstr>
      <vt:lpstr>אג׳נדה – יום 4</vt:lpstr>
      <vt:lpstr>Threads</vt:lpstr>
      <vt:lpstr>מהם Threads</vt:lpstr>
      <vt:lpstr>מה זה Multitasking/Multithreading</vt:lpstr>
      <vt:lpstr>סוגי Threads</vt:lpstr>
      <vt:lpstr>תכנות מרובה Threads ב-C#</vt:lpstr>
      <vt:lpstr>תכנות מרובה Threads ב-C#</vt:lpstr>
      <vt:lpstr>אתחול Thread</vt:lpstr>
      <vt:lpstr>תכנות מרובה Threads ב-C#</vt:lpstr>
      <vt:lpstr>סינכרוניזציה של מידע</vt:lpstr>
      <vt:lpstr>תכנות מרובה Threads ב-C#</vt:lpstr>
      <vt:lpstr>תכנות מרובה Threads ב-C#</vt:lpstr>
      <vt:lpstr>Asynchronous Programming</vt:lpstr>
      <vt:lpstr>טרנדים</vt:lpstr>
      <vt:lpstr>תכנות אסינכרוני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Asynchronous Control Flow</vt:lpstr>
      <vt:lpstr>Async - await</vt:lpstr>
      <vt:lpstr>TPL</vt:lpstr>
      <vt:lpstr>Thread מול Task</vt:lpstr>
      <vt:lpstr>תכנות אסינכרוני</vt:lpstr>
      <vt:lpstr>תכנות אסינכרוני</vt:lpstr>
      <vt:lpstr>תכנות אסינכרוני  - תרחיש</vt:lpstr>
      <vt:lpstr>תכנות אסינכרוני  - תרחיש</vt:lpstr>
      <vt:lpstr>תכנות אסינכרוני</vt:lpstr>
      <vt:lpstr>שימו לב: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motty nahom</dc:creator>
  <cp:lastModifiedBy>Nir</cp:lastModifiedBy>
  <cp:revision>102</cp:revision>
  <dcterms:created xsi:type="dcterms:W3CDTF">2017-03-20T10:19:48Z</dcterms:created>
  <dcterms:modified xsi:type="dcterms:W3CDTF">2019-08-10T07:05:41Z</dcterms:modified>
</cp:coreProperties>
</file>