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reepst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7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7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reepster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49d2025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c49d2025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49d2025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49d2025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3c49d20253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49d202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c49d2025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c49d2025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c49d2025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c49d2025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49d20253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49d2025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c49d20253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49d2025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49d2025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3c49d20253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6458593" y="1136179"/>
            <a:ext cx="2215107" cy="396570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3" type="pic"/>
          </p:nvPr>
        </p:nvSpPr>
        <p:spPr>
          <a:xfrm>
            <a:off x="9543316" y="4275986"/>
            <a:ext cx="2215107" cy="396570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-description">
  <p:cSld name="Screen-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>
            <p:ph idx="2" type="pic"/>
          </p:nvPr>
        </p:nvSpPr>
        <p:spPr>
          <a:xfrm>
            <a:off x="2161259" y="1527927"/>
            <a:ext cx="2215107" cy="396570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>
            <p:ph idx="2" type="pic"/>
          </p:nvPr>
        </p:nvSpPr>
        <p:spPr>
          <a:xfrm>
            <a:off x="719014" y="2115529"/>
            <a:ext cx="1958880" cy="3506979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3" type="pic"/>
          </p:nvPr>
        </p:nvSpPr>
        <p:spPr>
          <a:xfrm>
            <a:off x="3119093" y="1927002"/>
            <a:ext cx="1983548" cy="355114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/>
          <p:nvPr>
            <p:ph idx="4" type="pic"/>
          </p:nvPr>
        </p:nvSpPr>
        <p:spPr>
          <a:xfrm>
            <a:off x="5304342" y="1927002"/>
            <a:ext cx="1983548" cy="355114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/>
          <p:nvPr>
            <p:ph idx="5" type="pic"/>
          </p:nvPr>
        </p:nvSpPr>
        <p:spPr>
          <a:xfrm>
            <a:off x="7489592" y="1927002"/>
            <a:ext cx="1983548" cy="355114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/>
          <p:nvPr>
            <p:ph idx="6" type="pic"/>
          </p:nvPr>
        </p:nvSpPr>
        <p:spPr>
          <a:xfrm>
            <a:off x="9674842" y="1927002"/>
            <a:ext cx="1983548" cy="355114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-Moxkup">
  <p:cSld name="Desktop-Moxkup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3895725" y="2171700"/>
            <a:ext cx="5010150" cy="3022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-mockup">
  <p:cSld name="Tablet-mockup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>
            <p:ph idx="2" type="pic"/>
          </p:nvPr>
        </p:nvSpPr>
        <p:spPr>
          <a:xfrm>
            <a:off x="1927514" y="1657350"/>
            <a:ext cx="2888673" cy="386022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s-2">
  <p:cSld name="Statics-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2135859" y="1527927"/>
            <a:ext cx="2215107" cy="396570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cation">
  <p:cSld name="Loca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798291" y="2228648"/>
            <a:ext cx="1387268" cy="1697444"/>
          </a:xfrm>
          <a:prstGeom prst="roundRect">
            <a:avLst>
              <a:gd fmla="val 1006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/>
          <p:nvPr>
            <p:ph idx="3" type="pic"/>
          </p:nvPr>
        </p:nvSpPr>
        <p:spPr>
          <a:xfrm>
            <a:off x="4567521" y="2228648"/>
            <a:ext cx="1414307" cy="1697444"/>
          </a:xfrm>
          <a:prstGeom prst="roundRect">
            <a:avLst>
              <a:gd fmla="val 803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/>
          <p:nvPr>
            <p:ph idx="4" type="pic"/>
          </p:nvPr>
        </p:nvSpPr>
        <p:spPr>
          <a:xfrm>
            <a:off x="8333763" y="2228648"/>
            <a:ext cx="1414307" cy="1697444"/>
          </a:xfrm>
          <a:prstGeom prst="roundRect">
            <a:avLst>
              <a:gd fmla="val 803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>
            <p:ph idx="5" type="pic"/>
          </p:nvPr>
        </p:nvSpPr>
        <p:spPr>
          <a:xfrm>
            <a:off x="798291" y="4425564"/>
            <a:ext cx="1387268" cy="1697444"/>
          </a:xfrm>
          <a:prstGeom prst="roundRect">
            <a:avLst>
              <a:gd fmla="val 1006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/>
          <p:nvPr>
            <p:ph idx="6" type="pic"/>
          </p:nvPr>
        </p:nvSpPr>
        <p:spPr>
          <a:xfrm>
            <a:off x="4567521" y="4425564"/>
            <a:ext cx="1414307" cy="1697444"/>
          </a:xfrm>
          <a:prstGeom prst="roundRect">
            <a:avLst>
              <a:gd fmla="val 803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8"/>
          <p:cNvSpPr/>
          <p:nvPr>
            <p:ph idx="7" type="pic"/>
          </p:nvPr>
        </p:nvSpPr>
        <p:spPr>
          <a:xfrm>
            <a:off x="8333763" y="4425564"/>
            <a:ext cx="1414307" cy="1697444"/>
          </a:xfrm>
          <a:prstGeom prst="roundRect">
            <a:avLst>
              <a:gd fmla="val 803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slide-2">
  <p:cSld name="Half-slide-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0" y="0"/>
            <a:ext cx="6132512" cy="685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width-image">
  <p:cSld name="Full-width-imag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/>
          <p:nvPr>
            <p:ph idx="3" type="pic"/>
          </p:nvPr>
        </p:nvSpPr>
        <p:spPr>
          <a:xfrm>
            <a:off x="5620536" y="476877"/>
            <a:ext cx="950928" cy="979415"/>
          </a:xfrm>
          <a:prstGeom prst="roundRect">
            <a:avLst>
              <a:gd fmla="val 20821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1"/>
          <p:cNvGrpSpPr/>
          <p:nvPr/>
        </p:nvGrpSpPr>
        <p:grpSpPr>
          <a:xfrm>
            <a:off x="2373534" y="-1606019"/>
            <a:ext cx="13475391" cy="12996291"/>
            <a:chOff x="6574956" y="458802"/>
            <a:chExt cx="5641002" cy="6039986"/>
          </a:xfrm>
        </p:grpSpPr>
        <p:sp>
          <p:nvSpPr>
            <p:cNvPr id="81" name="Google Shape;81;p21"/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6903721" y="1061895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slide">
  <p:cSld name="Half-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5882"/>
                </a:srgbClr>
              </a:gs>
              <a:gs pos="99000">
                <a:srgbClr val="A890FE">
                  <a:alpha val="31764"/>
                </a:srgbClr>
              </a:gs>
              <a:gs pos="100000">
                <a:srgbClr val="A890FE">
                  <a:alpha val="3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6059488" y="0"/>
            <a:ext cx="6132512" cy="685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9402" y="0"/>
            <a:ext cx="61326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s-1">
  <p:cSld name="Statics-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>
            <p:ph idx="2" type="pic"/>
          </p:nvPr>
        </p:nvSpPr>
        <p:spPr>
          <a:xfrm>
            <a:off x="7860097" y="1708337"/>
            <a:ext cx="2215107" cy="396570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-presentation">
  <p:cSld name="App-presenta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>
            <p:ph idx="2" type="pic"/>
          </p:nvPr>
        </p:nvSpPr>
        <p:spPr>
          <a:xfrm>
            <a:off x="7567499" y="2461830"/>
            <a:ext cx="1903013" cy="3406961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/>
          <p:nvPr>
            <p:ph idx="3" type="pic"/>
          </p:nvPr>
        </p:nvSpPr>
        <p:spPr>
          <a:xfrm>
            <a:off x="2721488" y="2461830"/>
            <a:ext cx="1903013" cy="3406961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08433" y="1757961"/>
            <a:ext cx="2859066" cy="5100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>
            <p:ph idx="4" type="pic"/>
          </p:nvPr>
        </p:nvSpPr>
        <p:spPr>
          <a:xfrm>
            <a:off x="5198776" y="2602339"/>
            <a:ext cx="1894974" cy="3392569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/>
          <p:nvPr>
            <p:ph idx="5" type="pic"/>
          </p:nvPr>
        </p:nvSpPr>
        <p:spPr>
          <a:xfrm>
            <a:off x="9781890" y="2461830"/>
            <a:ext cx="1903013" cy="3406961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/>
          <p:nvPr>
            <p:ph idx="6" type="pic"/>
          </p:nvPr>
        </p:nvSpPr>
        <p:spPr>
          <a:xfrm>
            <a:off x="507097" y="2461830"/>
            <a:ext cx="1903013" cy="3406961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>
            <p:ph idx="2" type="pic"/>
          </p:nvPr>
        </p:nvSpPr>
        <p:spPr>
          <a:xfrm>
            <a:off x="7527656" y="1718632"/>
            <a:ext cx="3195344" cy="3291068"/>
          </a:xfrm>
          <a:prstGeom prst="roundRect">
            <a:avLst>
              <a:gd fmla="val 20821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acteristics-2">
  <p:cSld name="Characteristics-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3148543" y="-491594"/>
            <a:ext cx="2127250" cy="380841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/>
          <p:nvPr>
            <p:ph idx="3" type="pic"/>
          </p:nvPr>
        </p:nvSpPr>
        <p:spPr>
          <a:xfrm>
            <a:off x="510999" y="609442"/>
            <a:ext cx="2127250" cy="380841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/>
          <p:nvPr>
            <p:ph idx="4" type="pic"/>
          </p:nvPr>
        </p:nvSpPr>
        <p:spPr>
          <a:xfrm>
            <a:off x="3198096" y="3803712"/>
            <a:ext cx="2127250" cy="380841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0"/>
          <p:cNvSpPr/>
          <p:nvPr>
            <p:ph idx="5" type="pic"/>
          </p:nvPr>
        </p:nvSpPr>
        <p:spPr>
          <a:xfrm>
            <a:off x="510999" y="5033551"/>
            <a:ext cx="2127250" cy="380841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Featur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>
            <p:ph idx="2" type="pic"/>
          </p:nvPr>
        </p:nvSpPr>
        <p:spPr>
          <a:xfrm>
            <a:off x="6096000" y="2013547"/>
            <a:ext cx="2291938" cy="410325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3" type="pic"/>
          </p:nvPr>
        </p:nvSpPr>
        <p:spPr>
          <a:xfrm>
            <a:off x="8938351" y="724573"/>
            <a:ext cx="2291938" cy="4103253"/>
          </a:xfrm>
          <a:prstGeom prst="roundRect">
            <a:avLst>
              <a:gd fmla="val 4238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11676887" y="66977"/>
            <a:ext cx="64138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100">
                <a:solidFill>
                  <a:srgbClr val="A890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>
              <a:solidFill>
                <a:srgbClr val="A89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5882"/>
                </a:srgbClr>
              </a:gs>
              <a:gs pos="99000">
                <a:srgbClr val="A890FE">
                  <a:alpha val="31764"/>
                </a:srgbClr>
              </a:gs>
              <a:gs pos="100000">
                <a:srgbClr val="A890FE">
                  <a:alpha val="3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20000"/>
              </a:srgbClr>
            </a:gs>
            <a:gs pos="99000">
              <a:srgbClr val="A890FE">
                <a:alpha val="20000"/>
              </a:srgbClr>
            </a:gs>
            <a:gs pos="100000">
              <a:srgbClr val="A890FE">
                <a:alpha val="20000"/>
              </a:srgbClr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3"/>
          <p:cNvGrpSpPr/>
          <p:nvPr/>
        </p:nvGrpSpPr>
        <p:grpSpPr>
          <a:xfrm>
            <a:off x="6574956" y="458802"/>
            <a:ext cx="5641002" cy="6039986"/>
            <a:chOff x="6574956" y="458802"/>
            <a:chExt cx="5641002" cy="6039986"/>
          </a:xfrm>
        </p:grpSpPr>
        <p:sp>
          <p:nvSpPr>
            <p:cNvPr id="95" name="Google Shape;95;p23"/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6903721" y="1061895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3"/>
          <p:cNvSpPr/>
          <p:nvPr/>
        </p:nvSpPr>
        <p:spPr>
          <a:xfrm>
            <a:off x="806925" y="2914620"/>
            <a:ext cx="43146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A890FE"/>
                </a:solidFill>
                <a:latin typeface="Georgia"/>
                <a:ea typeface="Georgia"/>
                <a:cs typeface="Georgia"/>
                <a:sym typeface="Georgia"/>
              </a:rPr>
              <a:t>Harman Singh</a:t>
            </a:r>
            <a:endParaRPr sz="2000">
              <a:solidFill>
                <a:srgbClr val="A890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A890FE"/>
                </a:solidFill>
                <a:latin typeface="Georgia"/>
                <a:ea typeface="Georgia"/>
                <a:cs typeface="Georgia"/>
                <a:sym typeface="Georgia"/>
              </a:rPr>
              <a:t>Nicolas Malamug </a:t>
            </a:r>
            <a:endParaRPr sz="2000">
              <a:solidFill>
                <a:srgbClr val="A890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A890FE"/>
                </a:solidFill>
                <a:latin typeface="Georgia"/>
                <a:ea typeface="Georgia"/>
                <a:cs typeface="Georgia"/>
                <a:sym typeface="Georgia"/>
              </a:rPr>
              <a:t>Bennett Taylor</a:t>
            </a:r>
            <a:endParaRPr sz="2000">
              <a:solidFill>
                <a:srgbClr val="A890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A890FE"/>
                </a:solidFill>
                <a:latin typeface="Georgia"/>
                <a:ea typeface="Georgia"/>
                <a:cs typeface="Georgia"/>
                <a:sym typeface="Georgia"/>
              </a:rPr>
              <a:t>Joscelynn Palen</a:t>
            </a:r>
            <a:endParaRPr sz="2000">
              <a:solidFill>
                <a:srgbClr val="A890F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A890FE"/>
                </a:solidFill>
                <a:latin typeface="Georgia"/>
                <a:ea typeface="Georgia"/>
                <a:cs typeface="Georgia"/>
                <a:sym typeface="Georgia"/>
              </a:rPr>
              <a:t>Maiko Lum</a:t>
            </a:r>
            <a:endParaRPr sz="2000">
              <a:solidFill>
                <a:srgbClr val="A890F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296325" y="1007425"/>
            <a:ext cx="6090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>
                <a:solidFill>
                  <a:srgbClr val="A890FE"/>
                </a:solidFill>
                <a:latin typeface="Creepster"/>
                <a:ea typeface="Creepster"/>
                <a:cs typeface="Creepster"/>
                <a:sym typeface="Creepster"/>
              </a:rPr>
              <a:t>Revengetables</a:t>
            </a:r>
            <a:endParaRPr b="1" i="0" sz="8000" u="none" cap="none" strike="noStrike">
              <a:solidFill>
                <a:srgbClr val="A890FE"/>
              </a:solidFill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99" name="Google Shape;99;p23"/>
          <p:cNvSpPr/>
          <p:nvPr/>
        </p:nvSpPr>
        <p:spPr>
          <a:xfrm rot="-7121328">
            <a:off x="5425280" y="128404"/>
            <a:ext cx="1193498" cy="1314418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6652" y="3284238"/>
            <a:ext cx="3342071" cy="5961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112" y="149153"/>
            <a:ext cx="3342071" cy="596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/>
        </p:nvSpPr>
        <p:spPr>
          <a:xfrm>
            <a:off x="806918" y="5648289"/>
            <a:ext cx="533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COMING</a:t>
            </a:r>
            <a:r>
              <a:rPr b="1" lang="es-ES" sz="16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 SOON</a:t>
            </a:r>
            <a:endParaRPr b="1" sz="16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9325643" y="1632524"/>
            <a:ext cx="1863550" cy="165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3"/>
          <p:cNvGrpSpPr/>
          <p:nvPr/>
        </p:nvGrpSpPr>
        <p:grpSpPr>
          <a:xfrm>
            <a:off x="3369000" y="5648288"/>
            <a:ext cx="1671900" cy="538800"/>
            <a:chOff x="2887149" y="5477990"/>
            <a:chExt cx="1671900" cy="538800"/>
          </a:xfrm>
        </p:grpSpPr>
        <p:sp>
          <p:nvSpPr>
            <p:cNvPr id="105" name="Google Shape;105;p23"/>
            <p:cNvSpPr/>
            <p:nvPr/>
          </p:nvSpPr>
          <p:spPr>
            <a:xfrm>
              <a:off x="2887149" y="5477990"/>
              <a:ext cx="1671900" cy="538800"/>
            </a:xfrm>
            <a:prstGeom prst="roundRect">
              <a:avLst>
                <a:gd fmla="val 13636" name="adj"/>
              </a:avLst>
            </a:prstGeom>
            <a:noFill/>
            <a:ln cap="flat" cmpd="sng" w="19050">
              <a:solidFill>
                <a:srgbClr val="A890F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3007133" y="5559581"/>
              <a:ext cx="15393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Google Play</a:t>
              </a:r>
              <a:endParaRPr/>
            </a:p>
          </p:txBody>
        </p:sp>
        <p:grpSp>
          <p:nvGrpSpPr>
            <p:cNvPr id="107" name="Google Shape;107;p23"/>
            <p:cNvGrpSpPr/>
            <p:nvPr/>
          </p:nvGrpSpPr>
          <p:grpSpPr>
            <a:xfrm>
              <a:off x="4197939" y="5636638"/>
              <a:ext cx="195310" cy="208687"/>
              <a:chOff x="3810126" y="990603"/>
              <a:chExt cx="4563320" cy="4875854"/>
            </a:xfrm>
          </p:grpSpPr>
          <p:sp>
            <p:nvSpPr>
              <p:cNvPr id="108" name="Google Shape;108;p23"/>
              <p:cNvSpPr/>
              <p:nvPr/>
            </p:nvSpPr>
            <p:spPr>
              <a:xfrm>
                <a:off x="4117677" y="990603"/>
                <a:ext cx="2962275" cy="2124075"/>
              </a:xfrm>
              <a:custGeom>
                <a:rect b="b" l="l" r="r" t="t"/>
                <a:pathLst>
                  <a:path extrusionOk="0" h="2124075" w="2962275">
                    <a:moveTo>
                      <a:pt x="604418" y="77998"/>
                    </a:moveTo>
                    <a:cubicBezTo>
                      <a:pt x="413614" y="-27463"/>
                      <a:pt x="189586" y="-25025"/>
                      <a:pt x="0" y="79522"/>
                    </a:cubicBezTo>
                    <a:lnTo>
                      <a:pt x="2221992" y="2129302"/>
                    </a:lnTo>
                    <a:lnTo>
                      <a:pt x="2968447" y="1382847"/>
                    </a:lnTo>
                    <a:lnTo>
                      <a:pt x="604418" y="77998"/>
                    </a:lnTo>
                    <a:close/>
                  </a:path>
                </a:pathLst>
              </a:custGeom>
              <a:gradFill>
                <a:gsLst>
                  <a:gs pos="0">
                    <a:srgbClr val="EA8D8D"/>
                  </a:gs>
                  <a:gs pos="99000">
                    <a:srgbClr val="A890FE"/>
                  </a:gs>
                  <a:gs pos="100000">
                    <a:srgbClr val="A890F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3"/>
              <p:cNvSpPr/>
              <p:nvPr/>
            </p:nvSpPr>
            <p:spPr>
              <a:xfrm>
                <a:off x="3810126" y="1495696"/>
                <a:ext cx="2305050" cy="4286250"/>
              </a:xfrm>
              <a:custGeom>
                <a:rect b="b" l="l" r="r" t="t"/>
                <a:pathLst>
                  <a:path extrusionOk="0" h="4286250" w="2305050">
                    <a:moveTo>
                      <a:pt x="85344" y="0"/>
                    </a:moveTo>
                    <a:cubicBezTo>
                      <a:pt x="31090" y="88697"/>
                      <a:pt x="0" y="190195"/>
                      <a:pt x="0" y="297790"/>
                    </a:cubicBezTo>
                    <a:lnTo>
                      <a:pt x="0" y="3999890"/>
                    </a:lnTo>
                    <a:cubicBezTo>
                      <a:pt x="0" y="4104132"/>
                      <a:pt x="28346" y="4203497"/>
                      <a:pt x="79553" y="4290365"/>
                    </a:cubicBezTo>
                    <a:lnTo>
                      <a:pt x="2314042" y="2055876"/>
                    </a:lnTo>
                    <a:lnTo>
                      <a:pt x="853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8D8D"/>
                  </a:gs>
                  <a:gs pos="99000">
                    <a:srgbClr val="A890FE"/>
                  </a:gs>
                  <a:gs pos="100000">
                    <a:srgbClr val="A890F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3"/>
              <p:cNvSpPr/>
              <p:nvPr/>
            </p:nvSpPr>
            <p:spPr>
              <a:xfrm>
                <a:off x="6563696" y="2526763"/>
                <a:ext cx="1809750" cy="1695450"/>
              </a:xfrm>
              <a:custGeom>
                <a:rect b="b" l="l" r="r" t="t"/>
                <a:pathLst>
                  <a:path extrusionOk="0" h="1695450" w="1809750">
                    <a:moveTo>
                      <a:pt x="1512113" y="392887"/>
                    </a:moveTo>
                    <a:lnTo>
                      <a:pt x="800100" y="0"/>
                    </a:lnTo>
                    <a:lnTo>
                      <a:pt x="0" y="799795"/>
                    </a:lnTo>
                    <a:lnTo>
                      <a:pt x="980542" y="1704137"/>
                    </a:lnTo>
                    <a:lnTo>
                      <a:pt x="1512418" y="1410614"/>
                    </a:lnTo>
                    <a:cubicBezTo>
                      <a:pt x="1703832" y="1304544"/>
                      <a:pt x="1818437" y="1114349"/>
                      <a:pt x="1818437" y="901598"/>
                    </a:cubicBezTo>
                    <a:cubicBezTo>
                      <a:pt x="1818132" y="688848"/>
                      <a:pt x="1703832" y="498653"/>
                      <a:pt x="1512113" y="3928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8D8D"/>
                  </a:gs>
                  <a:gs pos="99000">
                    <a:srgbClr val="A890FE"/>
                  </a:gs>
                  <a:gs pos="100000">
                    <a:srgbClr val="A890F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3"/>
              <p:cNvSpPr/>
              <p:nvPr/>
            </p:nvSpPr>
            <p:spPr>
              <a:xfrm>
                <a:off x="4107618" y="3542357"/>
                <a:ext cx="3152775" cy="2324100"/>
              </a:xfrm>
              <a:custGeom>
                <a:rect b="b" l="l" r="r" t="t"/>
                <a:pathLst>
                  <a:path extrusionOk="0" h="2324100" w="3152775">
                    <a:moveTo>
                      <a:pt x="2240585" y="0"/>
                    </a:moveTo>
                    <a:lnTo>
                      <a:pt x="0" y="2240585"/>
                    </a:lnTo>
                    <a:cubicBezTo>
                      <a:pt x="97231" y="2296059"/>
                      <a:pt x="203911" y="2325319"/>
                      <a:pt x="311201" y="2325319"/>
                    </a:cubicBezTo>
                    <a:cubicBezTo>
                      <a:pt x="414833" y="2325319"/>
                      <a:pt x="519074" y="2299107"/>
                      <a:pt x="614477" y="2246376"/>
                    </a:cubicBezTo>
                    <a:lnTo>
                      <a:pt x="3155594" y="843991"/>
                    </a:lnTo>
                    <a:lnTo>
                      <a:pt x="22405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8D8D"/>
                  </a:gs>
                  <a:gs pos="99000">
                    <a:srgbClr val="A890FE"/>
                  </a:gs>
                  <a:gs pos="100000">
                    <a:srgbClr val="A890F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2" name="Google Shape;112;p23"/>
          <p:cNvPicPr preferRelativeResize="0"/>
          <p:nvPr/>
        </p:nvPicPr>
        <p:blipFill rotWithShape="1">
          <a:blip r:embed="rId4">
            <a:alphaModFix/>
          </a:blip>
          <a:srcRect b="0" l="0" r="0" t="4388"/>
          <a:stretch/>
        </p:blipFill>
        <p:spPr>
          <a:xfrm>
            <a:off x="6490025" y="1007425"/>
            <a:ext cx="2152225" cy="41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4388"/>
          <a:stretch/>
        </p:blipFill>
        <p:spPr>
          <a:xfrm>
            <a:off x="9561575" y="4170763"/>
            <a:ext cx="2152225" cy="418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45882"/>
              </a:srgbClr>
            </a:gs>
            <a:gs pos="99000">
              <a:srgbClr val="A890FE">
                <a:alpha val="31764"/>
              </a:srgbClr>
            </a:gs>
            <a:gs pos="100000">
              <a:srgbClr val="A890FE">
                <a:alpha val="31764"/>
              </a:srgbClr>
            </a:gs>
          </a:gsLst>
          <a:lin ang="5400012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2"/>
          <p:cNvGrpSpPr/>
          <p:nvPr/>
        </p:nvGrpSpPr>
        <p:grpSpPr>
          <a:xfrm rot="10159670">
            <a:off x="-3581079" y="-1798996"/>
            <a:ext cx="8450125" cy="5984640"/>
            <a:chOff x="6315214" y="581964"/>
            <a:chExt cx="5730032" cy="6117950"/>
          </a:xfrm>
        </p:grpSpPr>
        <p:sp>
          <p:nvSpPr>
            <p:cNvPr id="207" name="Google Shape;207;p32"/>
            <p:cNvSpPr/>
            <p:nvPr/>
          </p:nvSpPr>
          <p:spPr>
            <a:xfrm rot="649267">
              <a:off x="6770594" y="987168"/>
              <a:ext cx="4819272" cy="5307542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6903721" y="1061895"/>
              <a:ext cx="4821848" cy="5310379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2"/>
          <p:cNvSpPr txBox="1"/>
          <p:nvPr/>
        </p:nvSpPr>
        <p:spPr>
          <a:xfrm>
            <a:off x="3673726" y="1773947"/>
            <a:ext cx="4844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04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894375" y="3464425"/>
            <a:ext cx="104031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es-ES" sz="7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Obstacles and Future Implementations 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32"/>
          <p:cNvSpPr/>
          <p:nvPr/>
        </p:nvSpPr>
        <p:spPr>
          <a:xfrm rot="-7121694">
            <a:off x="10056966" y="5359909"/>
            <a:ext cx="1194985" cy="1316057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 rot="-2700000">
            <a:off x="11444249" y="4536744"/>
            <a:ext cx="499341" cy="549932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359975" y="661175"/>
            <a:ext cx="5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286325" y="530050"/>
            <a:ext cx="55365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As we navigated </a:t>
            </a: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through</a:t>
            </a: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 this project, we came </a:t>
            </a: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across</a:t>
            </a: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 numerous issues: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We had to adjust to the large scale of the project</a:t>
            </a:r>
            <a:endParaRPr sz="1800"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Created a system to keep git repo organized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Learning the tools and levels of abstraction in Android Studio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Binding/fragments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Setting up SDK, NDK, and emulator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Gradle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s-ES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514875" y="690625"/>
            <a:ext cx="51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6455925" y="661175"/>
            <a:ext cx="5536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Remaining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Deliverables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Unit Testing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Proper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Documentation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Additional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Features/Polishing of existing features to improve user experience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Improvements: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activities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rather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than fragments.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Create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separate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classes instead of switch statements for each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monster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rather than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combining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them into one case system.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More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efficient - frontloads processing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Less chance of 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error</a:t>
            </a: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Use Gitlab for issues and documentation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86325" y="3416300"/>
            <a:ext cx="5389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Although we were able to accomplish all of the </a:t>
            </a: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deliverables, we fell short in a few categories: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Sound effects were added, however, we did not incorporate any sound effects for the special ability of each farmer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The C++ backend did nearly all calculations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we had a few functions in Backend that were more compatible with Java than C++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>
                <a:latin typeface="Georgia"/>
                <a:ea typeface="Georgia"/>
                <a:cs typeface="Georgia"/>
                <a:sym typeface="Georgia"/>
              </a:rPr>
              <a:t>The ScoreBoard could have used player names.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45882"/>
              </a:srgbClr>
            </a:gs>
            <a:gs pos="99000">
              <a:srgbClr val="A890FE">
                <a:alpha val="31764"/>
              </a:srgbClr>
            </a:gs>
            <a:gs pos="100000">
              <a:srgbClr val="A890FE">
                <a:alpha val="31764"/>
              </a:srgbClr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4"/>
          <p:cNvGrpSpPr/>
          <p:nvPr/>
        </p:nvGrpSpPr>
        <p:grpSpPr>
          <a:xfrm rot="10159727">
            <a:off x="-3578618" y="-1794656"/>
            <a:ext cx="8443950" cy="5980253"/>
            <a:chOff x="6317767" y="581964"/>
            <a:chExt cx="5725726" cy="6113701"/>
          </a:xfrm>
        </p:grpSpPr>
        <p:sp>
          <p:nvSpPr>
            <p:cNvPr id="228" name="Google Shape;228;p34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6903721" y="1061895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4"/>
          <p:cNvSpPr txBox="1"/>
          <p:nvPr/>
        </p:nvSpPr>
        <p:spPr>
          <a:xfrm>
            <a:off x="1383375" y="2276000"/>
            <a:ext cx="84078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10000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10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4"/>
          <p:cNvSpPr/>
          <p:nvPr/>
        </p:nvSpPr>
        <p:spPr>
          <a:xfrm rot="-7121328">
            <a:off x="10057437" y="5361805"/>
            <a:ext cx="1193498" cy="1314418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 rot="-2720386">
            <a:off x="11444240" y="4534776"/>
            <a:ext cx="498895" cy="549441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7197100" y="4051475"/>
            <a:ext cx="39687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4800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Any Questions?</a:t>
            </a:r>
            <a:endParaRPr sz="4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45882"/>
              </a:srgbClr>
            </a:gs>
            <a:gs pos="99000">
              <a:srgbClr val="A890FE">
                <a:alpha val="31764"/>
              </a:srgbClr>
            </a:gs>
            <a:gs pos="100000">
              <a:srgbClr val="A890FE">
                <a:alpha val="31764"/>
              </a:srgbClr>
            </a:gs>
          </a:gsLst>
          <a:lin ang="54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 rot="10159727">
            <a:off x="-3578618" y="-1794656"/>
            <a:ext cx="8443950" cy="5980253"/>
            <a:chOff x="6317767" y="581964"/>
            <a:chExt cx="5725726" cy="6113701"/>
          </a:xfrm>
        </p:grpSpPr>
        <p:sp>
          <p:nvSpPr>
            <p:cNvPr id="119" name="Google Shape;119;p24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6903721" y="1061895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4"/>
          <p:cNvSpPr txBox="1"/>
          <p:nvPr/>
        </p:nvSpPr>
        <p:spPr>
          <a:xfrm>
            <a:off x="3673726" y="1773947"/>
            <a:ext cx="4844548" cy="1834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308525" y="3483125"/>
            <a:ext cx="84813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es-ES" sz="9100">
                <a:solidFill>
                  <a:schemeClr val="lt1"/>
                </a:solidFill>
                <a:latin typeface="Creepster"/>
                <a:ea typeface="Creepster"/>
                <a:cs typeface="Creepster"/>
                <a:sym typeface="Creepster"/>
              </a:rPr>
              <a:t>the inVASION… </a:t>
            </a:r>
            <a:endParaRPr sz="3300"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123" name="Google Shape;123;p24"/>
          <p:cNvSpPr/>
          <p:nvPr/>
        </p:nvSpPr>
        <p:spPr>
          <a:xfrm rot="-7121328">
            <a:off x="10057437" y="5361805"/>
            <a:ext cx="1193498" cy="1314418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 rot="-2720386">
            <a:off x="11444240" y="4534776"/>
            <a:ext cx="498895" cy="549441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45900" y="543000"/>
            <a:ext cx="47166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Infectious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vegetables have infiltrated the farm and it is your responsibility to protect the crops and the farm!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will 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variety of farmers to choose from that have their own special abilities 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DEBBIE 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a farmer by day, and demolitions expert by night! In an instant, she can blow away hoards of vegetables via a dazzling explosion! Kaboom!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GERALDO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professional fencer, but he enjoys his retirement tending to his farm. A pitchfork pro, he dashes through 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battalions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vegetables with style! En Garde!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050" y="2554350"/>
            <a:ext cx="1427950" cy="14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0525" y="2554350"/>
            <a:ext cx="1427950" cy="14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050" y="3584850"/>
            <a:ext cx="3621700" cy="36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24451">
            <a:off x="7938650" y="448400"/>
            <a:ext cx="461869" cy="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2147" y="1451775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472304">
            <a:off x="10199430" y="421488"/>
            <a:ext cx="478719" cy="74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45882"/>
              </a:srgbClr>
            </a:gs>
            <a:gs pos="99000">
              <a:srgbClr val="A890FE">
                <a:alpha val="31764"/>
              </a:srgbClr>
            </a:gs>
            <a:gs pos="100000">
              <a:srgbClr val="A890FE">
                <a:alpha val="31764"/>
              </a:srgbClr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6"/>
          <p:cNvGrpSpPr/>
          <p:nvPr/>
        </p:nvGrpSpPr>
        <p:grpSpPr>
          <a:xfrm rot="10159670">
            <a:off x="-3581079" y="-1798996"/>
            <a:ext cx="8450125" cy="5984640"/>
            <a:chOff x="6315214" y="581964"/>
            <a:chExt cx="5730032" cy="6117950"/>
          </a:xfrm>
        </p:grpSpPr>
        <p:sp>
          <p:nvSpPr>
            <p:cNvPr id="141" name="Google Shape;141;p26"/>
            <p:cNvSpPr/>
            <p:nvPr/>
          </p:nvSpPr>
          <p:spPr>
            <a:xfrm rot="649267">
              <a:off x="6770594" y="987168"/>
              <a:ext cx="4819272" cy="5307542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903721" y="1061895"/>
              <a:ext cx="4821848" cy="5310379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6"/>
          <p:cNvSpPr txBox="1"/>
          <p:nvPr/>
        </p:nvSpPr>
        <p:spPr>
          <a:xfrm>
            <a:off x="3673726" y="1773947"/>
            <a:ext cx="4844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000099" y="3608750"/>
            <a:ext cx="6882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es-ES" sz="7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Requirements &amp; Features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6"/>
          <p:cNvSpPr/>
          <p:nvPr/>
        </p:nvSpPr>
        <p:spPr>
          <a:xfrm rot="-7121694">
            <a:off x="10056966" y="5359909"/>
            <a:ext cx="1194985" cy="1316057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 rot="-2700000">
            <a:off x="11444249" y="4536744"/>
            <a:ext cx="499341" cy="549932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17000" y="668900"/>
            <a:ext cx="5842500" cy="5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b="1" sz="200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Moving graphical pieces.</a:t>
            </a:r>
            <a:endParaRPr sz="1750" u="sng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Farmer, Infected </a:t>
            </a: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Vegetables</a:t>
            </a: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5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The ability of the user to control some of the moving pieces through input.</a:t>
            </a:r>
            <a:endParaRPr sz="1750" u="sng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Farmer responds to an input from the user ⇒ touching and dragging </a:t>
            </a:r>
            <a:endParaRPr sz="175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Include a score that is changed based on the user satisfying requirements.</a:t>
            </a:r>
            <a:endParaRPr sz="1750" u="sng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Score is incremented based on </a:t>
            </a:r>
            <a:endParaRPr sz="175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lphaLcPeriod"/>
            </a:pP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Time elapsed </a:t>
            </a:r>
            <a:endParaRPr sz="175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lphaLcPeriod"/>
            </a:pPr>
            <a:r>
              <a:rPr lang="es-ES" sz="1750">
                <a:solidFill>
                  <a:schemeClr val="dk1"/>
                </a:solidFill>
                <a:highlight>
                  <a:srgbClr val="F6CCCF"/>
                </a:highlight>
                <a:latin typeface="Georgia"/>
                <a:ea typeface="Georgia"/>
                <a:cs typeface="Georgia"/>
                <a:sym typeface="Georgia"/>
              </a:rPr>
              <a:t>Number and type of monsters killed </a:t>
            </a:r>
            <a:endParaRPr sz="1750">
              <a:solidFill>
                <a:schemeClr val="dk1"/>
              </a:solidFill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6CCC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759975" y="446700"/>
            <a:ext cx="54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>
            <p:ph idx="2" type="pic"/>
          </p:nvPr>
        </p:nvSpPr>
        <p:spPr>
          <a:xfrm>
            <a:off x="6059500" y="1049025"/>
            <a:ext cx="6132600" cy="5198100"/>
          </a:xfrm>
          <a:prstGeom prst="roundRect">
            <a:avLst>
              <a:gd fmla="val 16667" name="adj"/>
            </a:avLst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Features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s-ES" sz="17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igh-score list that persists when the app is closed and then reopened.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Allow the user to tweak the rules of the game being played.</a:t>
            </a:r>
            <a:endParaRPr sz="1750" u="sng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Types of Farmer Movements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Georgia"/>
              <a:buAutoNum type="alphaLcPeriod"/>
            </a:pPr>
            <a:r>
              <a:rPr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DASHING</a:t>
            </a:r>
            <a:r>
              <a:rPr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farmer</a:t>
            </a:r>
            <a:endParaRPr sz="17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Georgia"/>
              <a:buAutoNum type="alphaLcPeriod"/>
            </a:pPr>
            <a:r>
              <a:rPr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EXPlOSIVE</a:t>
            </a:r>
            <a:r>
              <a:rPr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farmer</a:t>
            </a:r>
            <a:endParaRPr sz="17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Difficulty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lphaLcPeriod"/>
            </a:pPr>
            <a:r>
              <a:rPr lang="es-ES" sz="17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Easy, Medium, Hard </a:t>
            </a:r>
            <a:endParaRPr sz="17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Music on/off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Integrated sound effects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Home Screen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Lose Screen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Char char="●"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 Clicks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ES" sz="175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C++ Backend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24451">
            <a:off x="217000" y="5533275"/>
            <a:ext cx="461869" cy="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197" y="585075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0262">
            <a:off x="1213997" y="5746425"/>
            <a:ext cx="336635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68563">
            <a:off x="11257672" y="3547425"/>
            <a:ext cx="336635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93518">
            <a:off x="4474847" y="5746425"/>
            <a:ext cx="336635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9166">
            <a:off x="10442875" y="2271350"/>
            <a:ext cx="461869" cy="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197" y="192650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722" y="0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60262">
            <a:off x="8257522" y="5358925"/>
            <a:ext cx="336635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24451">
            <a:off x="5316875" y="3911900"/>
            <a:ext cx="461869" cy="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959" y="5770875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8772" y="4439025"/>
            <a:ext cx="790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9166">
            <a:off x="10202150" y="5533275"/>
            <a:ext cx="461869" cy="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4294967295" type="ctrTitle"/>
          </p:nvPr>
        </p:nvSpPr>
        <p:spPr>
          <a:xfrm>
            <a:off x="375475" y="-143954"/>
            <a:ext cx="9144000" cy="16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700">
                <a:latin typeface="Georgia"/>
                <a:ea typeface="Georgia"/>
                <a:cs typeface="Georgia"/>
                <a:sym typeface="Georgia"/>
              </a:rPr>
              <a:t>Design Development </a:t>
            </a:r>
            <a:endParaRPr b="1" sz="5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8"/>
          <p:cNvSpPr txBox="1"/>
          <p:nvPr>
            <p:ph idx="4294967295" type="subTitle"/>
          </p:nvPr>
        </p:nvSpPr>
        <p:spPr>
          <a:xfrm>
            <a:off x="316575" y="1765750"/>
            <a:ext cx="6985800" cy="46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lt1"/>
                </a:solidFill>
                <a:highlight>
                  <a:srgbClr val="C88FCB"/>
                </a:highlight>
                <a:latin typeface="Georgia"/>
                <a:ea typeface="Georgia"/>
                <a:cs typeface="Georgia"/>
                <a:sym typeface="Georgia"/>
              </a:rPr>
              <a:t>We started with the concept of 'Knight's Labyrinth', where a brave knight defended a castle from attacking monsters. </a:t>
            </a:r>
            <a:endParaRPr sz="2500">
              <a:solidFill>
                <a:schemeClr val="lt1"/>
              </a:solidFill>
              <a:highlight>
                <a:srgbClr val="C88FCB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lt1"/>
                </a:solidFill>
                <a:highlight>
                  <a:srgbClr val="C88FCB"/>
                </a:highlight>
                <a:latin typeface="Georgia"/>
                <a:ea typeface="Georgia"/>
                <a:cs typeface="Georgia"/>
                <a:sym typeface="Georgia"/>
              </a:rPr>
              <a:t>However, we wanted to create a game that could appeal to a wider audience and decided to pivot towards a more universally loved game. </a:t>
            </a:r>
            <a:endParaRPr sz="2500">
              <a:solidFill>
                <a:schemeClr val="lt1"/>
              </a:solidFill>
              <a:highlight>
                <a:srgbClr val="C88FCB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lt1"/>
                </a:solidFill>
                <a:highlight>
                  <a:srgbClr val="C88FCB"/>
                </a:highlight>
                <a:latin typeface="Georgia"/>
                <a:ea typeface="Georgia"/>
                <a:cs typeface="Georgia"/>
                <a:sym typeface="Georgia"/>
              </a:rPr>
              <a:t>Thus, we developed a new concept that would provide an engaging and exciting experience for players of all ages and interests.</a:t>
            </a:r>
            <a:endParaRPr sz="2500">
              <a:solidFill>
                <a:schemeClr val="lt1"/>
              </a:solidFill>
              <a:highlight>
                <a:srgbClr val="C88FCB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150" y="2334200"/>
            <a:ext cx="3189274" cy="31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8331188" y="5558000"/>
            <a:ext cx="33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  <a:highlight>
                  <a:srgbClr val="C88FCB"/>
                </a:highlight>
                <a:latin typeface="Georgia"/>
                <a:ea typeface="Georgia"/>
                <a:cs typeface="Georgia"/>
                <a:sym typeface="Georgia"/>
              </a:rPr>
              <a:t>Original concept art for Knight’s Labyrinth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8D8D">
                <a:alpha val="45882"/>
              </a:srgbClr>
            </a:gs>
            <a:gs pos="99000">
              <a:srgbClr val="A890FE">
                <a:alpha val="31764"/>
              </a:srgbClr>
            </a:gs>
            <a:gs pos="100000">
              <a:srgbClr val="A890FE">
                <a:alpha val="31764"/>
              </a:srgbClr>
            </a:gs>
          </a:gsLst>
          <a:lin ang="54000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9"/>
          <p:cNvGrpSpPr/>
          <p:nvPr/>
        </p:nvGrpSpPr>
        <p:grpSpPr>
          <a:xfrm rot="10159727">
            <a:off x="-3578618" y="-1794656"/>
            <a:ext cx="8443950" cy="5980253"/>
            <a:chOff x="6317767" y="581964"/>
            <a:chExt cx="5725726" cy="6113701"/>
          </a:xfrm>
        </p:grpSpPr>
        <p:sp>
          <p:nvSpPr>
            <p:cNvPr id="182" name="Google Shape;182;p29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5882"/>
                  </a:srgbClr>
                </a:gs>
                <a:gs pos="99000">
                  <a:srgbClr val="A890FE">
                    <a:alpha val="31764"/>
                  </a:srgbClr>
                </a:gs>
                <a:gs pos="100000">
                  <a:srgbClr val="A890FE">
                    <a:alpha val="3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6903721" y="1061895"/>
              <a:ext cx="4817115" cy="5305167"/>
            </a:xfrm>
            <a:custGeom>
              <a:rect b="b" l="l" r="r" t="t"/>
              <a:pathLst>
                <a:path extrusionOk="0" h="4860759" w="4413591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  <a:gs pos="100000">
                  <a:srgbClr val="A890F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 txBox="1"/>
          <p:nvPr/>
        </p:nvSpPr>
        <p:spPr>
          <a:xfrm>
            <a:off x="3673726" y="1773947"/>
            <a:ext cx="4844548" cy="1834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A8D8D"/>
              </a:buClr>
              <a:buSzPts val="15355"/>
              <a:buFont typeface="Arial"/>
              <a:buNone/>
            </a:pP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1" lang="es-ES" sz="15355">
                <a:solidFill>
                  <a:srgbClr val="EA8D8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717662" y="3608625"/>
            <a:ext cx="66837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lang="es-ES" sz="7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Project Demos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9"/>
          <p:cNvSpPr/>
          <p:nvPr/>
        </p:nvSpPr>
        <p:spPr>
          <a:xfrm rot="-7121328">
            <a:off x="10057437" y="5361805"/>
            <a:ext cx="1193498" cy="1314418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 rot="-2720386">
            <a:off x="11444240" y="4534776"/>
            <a:ext cx="498895" cy="549441"/>
          </a:xfrm>
          <a:custGeom>
            <a:rect b="b" l="l" r="r" t="t"/>
            <a:pathLst>
              <a:path extrusionOk="0" h="4860759" w="4413591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  <a:gs pos="100000">
                <a:srgbClr val="A890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6077300" y="-64875"/>
            <a:ext cx="6096000" cy="6858000"/>
          </a:xfrm>
          <a:prstGeom prst="rect">
            <a:avLst/>
          </a:prstGeom>
          <a:gradFill>
            <a:gsLst>
              <a:gs pos="0">
                <a:srgbClr val="EA8D8D">
                  <a:alpha val="45882"/>
                </a:srgbClr>
              </a:gs>
              <a:gs pos="99000">
                <a:srgbClr val="A890FE">
                  <a:alpha val="31764"/>
                </a:srgbClr>
              </a:gs>
              <a:gs pos="100000">
                <a:srgbClr val="A890FE">
                  <a:alpha val="3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921076" y="2990924"/>
            <a:ext cx="3946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Logo</a:t>
            </a:r>
            <a:endParaRPr sz="3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0"/>
          <p:cNvSpPr/>
          <p:nvPr>
            <p:ph idx="2" type="pic"/>
          </p:nvPr>
        </p:nvSpPr>
        <p:spPr>
          <a:xfrm>
            <a:off x="7527656" y="1718632"/>
            <a:ext cx="3195300" cy="3291000"/>
          </a:xfrm>
          <a:prstGeom prst="roundRect">
            <a:avLst>
              <a:gd fmla="val 20821" name="adj"/>
            </a:avLst>
          </a:prstGeom>
          <a:solidFill>
            <a:srgbClr val="F2F2F2"/>
          </a:solidFill>
          <a:ln>
            <a:noFill/>
          </a:ln>
          <a:effectLst>
            <a:outerShdw blurRad="10160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/>
              <a:t>Put your app logo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527" y="1718625"/>
            <a:ext cx="3273526" cy="32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463575" y="337500"/>
            <a:ext cx="7677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latin typeface="Georgia"/>
                <a:ea typeface="Georgia"/>
                <a:cs typeface="Georgia"/>
                <a:sym typeface="Georgia"/>
              </a:rPr>
              <a:t>LIVE DEMONSTRATIONS + GAMEPLAY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