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embeddedFontLs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Relationship Id="rId2" Type="http://schemas.openxmlformats.org/officeDocument/2006/relationships/hyperlink" Target="http://www.unwords.com/unword/blamestorming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Relationship Id="rId2" Type="http://schemas.openxmlformats.org/officeDocument/2006/relationships/hyperlink" Target="http://www.unwords.com/unword/blamestorming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10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Presentación de Gavi!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Backup and Restore.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Files are saved as they are edited, and you can jump to any moment in time. Need that file as it was on Feb 23, 2007? No problem.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Synchronization.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Lets people share files and stay up-to-date with the latest version.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Short-term undo.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Monkeying with a file and messed it up? (That’s just like you, isn’t it?). Throw away your changes and go back to the “last known good” version in the database.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Long-term undo.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Sometimes we mess up bad. Suppose you made a change a year ago, and it had a bug. Jump back to the old version, and see what change was made that day.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Track Changes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As files are updated, you can leave messages explaining why the change happened (stored in the VCS, not the file). This makes it easy to see how a file is evolving over time, and why.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Track Ownership.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VCS tags every change with the name of the person who made it. Helpful for </a:t>
            </a:r>
            <a:r>
              <a:rPr lang="ca" sz="1300">
                <a:solidFill>
                  <a:srgbClr val="551A8B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2"/>
              </a:rPr>
              <a:t>blamestorming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giving credit.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Sandboxing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or insurance against yourself. Making a big change? You can make temporary changes in an isolated area, test and work out the kinks before “checking in” your changes.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Branching and merging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A larger sandbox. You can </a:t>
            </a: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branch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copy of your code into a separate area and modify it in isolation (tracking changes separately). Later, you can</a:t>
            </a: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merge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your work back into the common area.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Backup and Restore.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Files are saved as they are edited, and you can jump to any moment in time. Need that file as it was on Feb 23, 2007? No problem.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Synchronization.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Lets people share files and stay up-to-date with the latest version.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Short-term undo.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Monkeying with a file and messed it up? (That’s just like you, isn’t it?). Throw away your changes and go back to the “last known good” version in the database.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Long-term undo.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Sometimes we mess up bad. Suppose you made a change a year ago, and it had a bug. Jump back to the old version, and see what change was made that day.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Track Changes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As files are updated, you can leave messages explaining why the change happened (stored in the VCS, not the file). This makes it easy to see how a file is evolving over time, and why.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Track Ownership.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VCS tags every change with the name of the person who made it. Helpful for </a:t>
            </a:r>
            <a:r>
              <a:rPr lang="ca" sz="1300">
                <a:solidFill>
                  <a:srgbClr val="551A8B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2"/>
              </a:rPr>
              <a:t>blamestorming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giving credit.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Sandboxing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or insurance against yourself. Making a big change? You can make temporary changes in an isolated area, test and work out the kinks before “checking in” your changes.</a:t>
            </a:r>
          </a:p>
          <a:p>
            <a:pPr indent="-311150" lvl="0" marL="457200" rtl="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Branching and merging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A larger sandbox. You can </a:t>
            </a: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branch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copy of your code into a separate area and modify it in isolation (tracking changes separately). Later, you can</a:t>
            </a:r>
            <a:r>
              <a:rPr b="1"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merge</a:t>
            </a:r>
            <a:r>
              <a:rPr lang="ca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your work back into the common area.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c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15.png"/><Relationship Id="rId4" Type="http://schemas.openxmlformats.org/officeDocument/2006/relationships/image" Target="../media/image00.png"/><Relationship Id="rId5" Type="http://schemas.openxmlformats.org/officeDocument/2006/relationships/image" Target="../media/image04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01.png"/><Relationship Id="rId5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uzun.me/tips/git" TargetMode="External"/><Relationship Id="rId4" Type="http://schemas.openxmlformats.org/officeDocument/2006/relationships/hyperlink" Target="http://jlord.us/git-it/challenges/branches_arent_just_for_birds.html" TargetMode="External"/><Relationship Id="rId5" Type="http://schemas.openxmlformats.org/officeDocument/2006/relationships/hyperlink" Target="http://codicesoftware.blogspot.com/2010/11/version-control-timeline.html" TargetMode="External"/><Relationship Id="rId6" Type="http://schemas.openxmlformats.org/officeDocument/2006/relationships/hyperlink" Target="https://pixabay.com" TargetMode="External"/><Relationship Id="rId7" Type="http://schemas.openxmlformats.org/officeDocument/2006/relationships/hyperlink" Target="https://www.iconfinder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10.png"/><Relationship Id="rId9" Type="http://schemas.openxmlformats.org/officeDocument/2006/relationships/image" Target="../media/image02.png"/><Relationship Id="rId5" Type="http://schemas.openxmlformats.org/officeDocument/2006/relationships/image" Target="../media/image09.png"/><Relationship Id="rId6" Type="http://schemas.openxmlformats.org/officeDocument/2006/relationships/image" Target="../media/image07.png"/><Relationship Id="rId7" Type="http://schemas.openxmlformats.org/officeDocument/2006/relationships/image" Target="../media/image05.png"/><Relationship Id="rId8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581825"/>
            <a:ext cx="9144000" cy="207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Aplicacions mòbils amb </a:t>
            </a:r>
            <a:r>
              <a:rPr lang="ca" sz="7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      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 a        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092" y="252219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8502" y="4311400"/>
            <a:ext cx="840775" cy="3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0" y="1429425"/>
            <a:ext cx="91440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 mòbils amb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92" y="260324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 a        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8502" y="4311400"/>
            <a:ext cx="840775" cy="3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ca" sz="3000">
                <a:solidFill>
                  <a:schemeClr val="dk1"/>
                </a:solidFill>
              </a:rPr>
              <a:t>Fàcil afegir - molt difícil esborrar/perdre</a:t>
            </a:r>
          </a:p>
          <a:p>
            <a:pPr indent="-4191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ca" sz="3000"/>
              <a:t>Workflow lliure</a:t>
            </a:r>
          </a:p>
          <a:p>
            <a:pPr indent="-4191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ca" sz="3000"/>
              <a:t>Control absolut del commit</a:t>
            </a:r>
          </a:p>
          <a:p>
            <a:pPr indent="-4191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ca" sz="3000"/>
              <a:t>Gran comunitat darrera de git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Per què git?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6000"/>
              <a:t>Arquitectura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Arquitectura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37" y="1466399"/>
            <a:ext cx="7636224" cy="50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6000"/>
              <a:t>Primers passos</a:t>
            </a: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cd path/al/nou/repo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init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remote add origin https://… 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Primers passos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89" name="Shape 189"/>
          <p:cNvSpPr txBox="1"/>
          <p:nvPr/>
        </p:nvSpPr>
        <p:spPr>
          <a:xfrm>
            <a:off x="723100" y="5361600"/>
            <a:ext cx="7671900" cy="69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S’afegeix el servidor al projecte amb el nom origin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23100" y="3617050"/>
            <a:ext cx="69161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Es crea el directori /.git/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Primers passos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cd path/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clone https://...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732825" y="4502275"/>
            <a:ext cx="69161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Es crea una copia local al directori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Primers passos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add .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ca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git commit -m "Primer commit"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515575" y="3208500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S’afegeixen tots els fitxers a la llista per afegir al commit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47200" y="4761675"/>
            <a:ext cx="7489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→ Es crea el commit amb els canvis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ca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Font imatges</a:t>
            </a: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536625"/>
            <a:ext cx="85889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ca" u="sng">
                <a:solidFill>
                  <a:schemeClr val="hlink"/>
                </a:solidFill>
                <a:hlinkClick r:id="rId3"/>
              </a:rPr>
              <a:t>https://duzun.me/tips/git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ca" u="sng">
                <a:solidFill>
                  <a:schemeClr val="hlink"/>
                </a:solidFill>
                <a:hlinkClick r:id="rId4"/>
              </a:rPr>
              <a:t>http://jlord.us/git-it/challenges/branches_arent_just_for_birds.html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ca" u="sng">
                <a:solidFill>
                  <a:schemeClr val="hlink"/>
                </a:solidFill>
                <a:hlinkClick r:id="rId5"/>
              </a:rPr>
              <a:t>http://codicesoftware.blogspot.com/2010/11/version-control-timeline.html</a:t>
            </a:r>
            <a:r>
              <a:rPr lang="ca">
                <a:solidFill>
                  <a:schemeClr val="dk1"/>
                </a:solidFill>
              </a:rPr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ca" u="sng">
                <a:solidFill>
                  <a:schemeClr val="hlink"/>
                </a:solidFill>
                <a:hlinkClick r:id="rId6"/>
              </a:rPr>
              <a:t>https://pixabay.com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ca" u="sng">
                <a:solidFill>
                  <a:schemeClr val="hlink"/>
                </a:solidFill>
                <a:hlinkClick r:id="rId7"/>
              </a:rPr>
              <a:t>https://www.iconfinder.com/</a:t>
            </a:r>
            <a:r>
              <a:rPr lang="ca">
                <a:solidFill>
                  <a:schemeClr val="dk1"/>
                </a:solidFill>
              </a:rPr>
              <a:t>  </a:t>
            </a:r>
          </a:p>
        </p:txBody>
      </p:sp>
      <p:sp>
        <p:nvSpPr>
          <p:cNvPr id="223" name="Shape 223"/>
          <p:cNvSpPr txBox="1"/>
          <p:nvPr>
            <p:ph idx="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311650" y="1506008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ca" sz="3600"/>
              <a:t>Control de versions, que aporta?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ca" sz="3600"/>
              <a:t>Per què git?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ca" sz="3600">
                <a:solidFill>
                  <a:schemeClr val="dk1"/>
                </a:solidFill>
              </a:rPr>
              <a:t>Arquitectura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ca" sz="3600"/>
              <a:t>Primers passos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Índex</a:t>
            </a:r>
          </a:p>
        </p:txBody>
      </p:sp>
      <p:sp>
        <p:nvSpPr>
          <p:cNvPr id="80" name="Shape 8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6000"/>
              <a:t>Control de versions, que aporta?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ca"/>
              <a:t>Control de versions, que aporta?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139" y="2324275"/>
            <a:ext cx="2129749" cy="212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1" type="body"/>
          </p:nvPr>
        </p:nvSpPr>
        <p:spPr>
          <a:xfrm>
            <a:off x="1427462" y="4663300"/>
            <a:ext cx="2207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Còpia de seguretat</a:t>
            </a:r>
          </a:p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5422777" y="4752700"/>
            <a:ext cx="2248499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Treball en equip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100" y="2128037"/>
            <a:ext cx="1998449" cy="2207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Control de versions, que aporta?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649" y="1707225"/>
            <a:ext cx="1136878" cy="113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308" y="1819224"/>
            <a:ext cx="1177942" cy="9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8012" y="4518812"/>
            <a:ext cx="1825875" cy="91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0575" y="4462137"/>
            <a:ext cx="1385437" cy="10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6825" y="1790200"/>
            <a:ext cx="1752899" cy="9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idx="1" type="body"/>
          </p:nvPr>
        </p:nvSpPr>
        <p:spPr>
          <a:xfrm>
            <a:off x="311650" y="3043650"/>
            <a:ext cx="2207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Còpia de seguretat</a:t>
            </a:r>
          </a:p>
        </p:txBody>
      </p:sp>
      <p:sp>
        <p:nvSpPr>
          <p:cNvPr id="111" name="Shape 111"/>
          <p:cNvSpPr txBox="1"/>
          <p:nvPr>
            <p:ph idx="3" type="body"/>
          </p:nvPr>
        </p:nvSpPr>
        <p:spPr>
          <a:xfrm>
            <a:off x="2467925" y="3035725"/>
            <a:ext cx="1886699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Treball en equip</a:t>
            </a:r>
          </a:p>
        </p:txBody>
      </p:sp>
      <p:sp>
        <p:nvSpPr>
          <p:cNvPr id="112" name="Shape 112"/>
          <p:cNvSpPr txBox="1"/>
          <p:nvPr>
            <p:ph idx="4" type="body"/>
          </p:nvPr>
        </p:nvSpPr>
        <p:spPr>
          <a:xfrm>
            <a:off x="4540775" y="3047250"/>
            <a:ext cx="2163000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Desfer (curt/</a:t>
            </a:r>
            <a:r>
              <a:rPr lang="ca">
                <a:solidFill>
                  <a:schemeClr val="dk1"/>
                </a:solidFill>
              </a:rPr>
              <a:t>llarg</a:t>
            </a:r>
            <a:r>
              <a:rPr lang="ca"/>
              <a:t> termini)</a:t>
            </a:r>
          </a:p>
        </p:txBody>
      </p:sp>
      <p:sp>
        <p:nvSpPr>
          <p:cNvPr id="113" name="Shape 113"/>
          <p:cNvSpPr txBox="1"/>
          <p:nvPr>
            <p:ph idx="5" type="body"/>
          </p:nvPr>
        </p:nvSpPr>
        <p:spPr>
          <a:xfrm>
            <a:off x="6889925" y="3011700"/>
            <a:ext cx="1886699" cy="76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Canvis</a:t>
            </a:r>
          </a:p>
        </p:txBody>
      </p:sp>
      <p:sp>
        <p:nvSpPr>
          <p:cNvPr id="114" name="Shape 114"/>
          <p:cNvSpPr txBox="1"/>
          <p:nvPr>
            <p:ph idx="6" type="body"/>
          </p:nvPr>
        </p:nvSpPr>
        <p:spPr>
          <a:xfrm>
            <a:off x="927550" y="5541800"/>
            <a:ext cx="1886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Autoria</a:t>
            </a:r>
          </a:p>
        </p:txBody>
      </p:sp>
      <p:sp>
        <p:nvSpPr>
          <p:cNvPr id="115" name="Shape 115"/>
          <p:cNvSpPr txBox="1"/>
          <p:nvPr>
            <p:ph idx="7" type="body"/>
          </p:nvPr>
        </p:nvSpPr>
        <p:spPr>
          <a:xfrm>
            <a:off x="6337600" y="5591450"/>
            <a:ext cx="1886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Branques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64375" y="4408724"/>
            <a:ext cx="1136874" cy="1133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idx="8" type="body"/>
          </p:nvPr>
        </p:nvSpPr>
        <p:spPr>
          <a:xfrm>
            <a:off x="3708762" y="5591450"/>
            <a:ext cx="1886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Assegurança personal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9625" y="1728018"/>
            <a:ext cx="991750" cy="1095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6000"/>
              <a:t>Per què git?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Per què git?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00" y="1328300"/>
            <a:ext cx="7916675" cy="506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Per què git?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825" y="1428550"/>
            <a:ext cx="4478324" cy="282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450" y="1462175"/>
            <a:ext cx="4307374" cy="25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idx="1" type="body"/>
          </p:nvPr>
        </p:nvSpPr>
        <p:spPr>
          <a:xfrm>
            <a:off x="895275" y="4424975"/>
            <a:ext cx="2207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>
                <a:solidFill>
                  <a:schemeClr val="dk1"/>
                </a:solidFill>
              </a:rPr>
              <a:t>Distribuït</a:t>
            </a:r>
          </a:p>
        </p:txBody>
      </p:sp>
      <p:sp>
        <p:nvSpPr>
          <p:cNvPr id="143" name="Shape 143"/>
          <p:cNvSpPr txBox="1"/>
          <p:nvPr>
            <p:ph idx="3" type="body"/>
          </p:nvPr>
        </p:nvSpPr>
        <p:spPr>
          <a:xfrm>
            <a:off x="1440050" y="5223575"/>
            <a:ext cx="4688400" cy="1052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</a:pPr>
            <a:r>
              <a:rPr lang="ca"/>
              <a:t>Treballar sense connexió</a:t>
            </a:r>
          </a:p>
          <a:p>
            <a: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</a:pPr>
            <a:r>
              <a:rPr lang="ca"/>
              <a:t>Moltes copies independents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/>
              <a:t>Per què git?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525625" y="5271275"/>
            <a:ext cx="4221599" cy="88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>
                <a:solidFill>
                  <a:schemeClr val="dk1"/>
                </a:solidFill>
              </a:rPr>
              <a:t>Branques aïllades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962" y="1653123"/>
            <a:ext cx="7191975" cy="304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