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y="6858000" cx="9144000"/>
  <p:notesSz cx="6858000" cy="9144000"/>
  <p:embeddedFontLst>
    <p:embeddedFont>
      <p:font typeface="Open Sans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.xml"/><Relationship Id="rId4" Type="http://schemas.openxmlformats.org/officeDocument/2006/relationships/notesMaster" Target="notesMasters/notesMaster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OpenSans-regular.fntdata"/><Relationship Id="rId27" Type="http://schemas.openxmlformats.org/officeDocument/2006/relationships/slide" Target="slides/slide22.xml"/><Relationship Id="rId5" Type="http://schemas.openxmlformats.org/officeDocument/2006/relationships/slide" Target="slides/slide.xml"/><Relationship Id="rId6" Type="http://schemas.openxmlformats.org/officeDocument/2006/relationships/slide" Target="slides/slide1.xml"/><Relationship Id="rId29" Type="http://schemas.openxmlformats.org/officeDocument/2006/relationships/font" Target="fonts/OpenSans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penSans-boldItalic.fntdata"/><Relationship Id="rId30" Type="http://schemas.openxmlformats.org/officeDocument/2006/relationships/font" Target="fonts/OpenSans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notesSlide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1143210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/>
          <p:nvPr>
            <p:ph idx="2" type="sldImg"/>
          </p:nvPr>
        </p:nvSpPr>
        <p:spPr>
          <a:xfrm>
            <a:off x="1143210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Presentación de Gavi!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Shape 23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Hybrid Apps: HTML5 that acts like native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Phonegap renamed to Cordova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Web wrapped in native layer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Direct access to native APIs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Familiar web dev environment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Develop a single code base (web platform)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CSS generated from the Sass preprocessor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Quickly give your app its own look and feel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CSS designed to be easily overridden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Variables based with default settings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80+ reusable and useful mixins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slideLayout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992766"/>
            <a:ext cx="8520599" cy="27368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3778833"/>
            <a:ext cx="8520599" cy="10568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867800"/>
            <a:ext cx="8520599" cy="11222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idx="1" type="body"/>
          </p:nvPr>
        </p:nvSpPr>
        <p:spPr>
          <a:xfrm>
            <a:off x="311700" y="1536633"/>
            <a:ext cx="8520599" cy="45551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rgbClr val="000000"/>
              </a:buClr>
              <a:buFont typeface="Open Sans"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buClr>
                <a:srgbClr val="000000"/>
              </a:buClr>
              <a:buFont typeface="Open Sans"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buClr>
                <a:srgbClr val="000000"/>
              </a:buClr>
              <a:buFont typeface="Open Sans"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buClr>
                <a:srgbClr val="000000"/>
              </a:buClr>
              <a:buFont typeface="Open Sans"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buClr>
                <a:srgbClr val="000000"/>
              </a:buClr>
              <a:buFont typeface="Open Sans"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buClr>
                <a:srgbClr val="000000"/>
              </a:buClr>
              <a:buFont typeface="Open Sans"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buClr>
                <a:srgbClr val="000000"/>
              </a:buClr>
              <a:buFont typeface="Open Sans"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buClr>
                <a:srgbClr val="000000"/>
              </a:buClr>
              <a:buFont typeface="Open Sans"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buClr>
                <a:srgbClr val="000000"/>
              </a:buClr>
              <a:buFont typeface="Open Sans"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8" name="Shape 18"/>
          <p:cNvSpPr/>
          <p:nvPr/>
        </p:nvSpPr>
        <p:spPr>
          <a:xfrm>
            <a:off x="0" y="0"/>
            <a:ext cx="9157500" cy="1162499"/>
          </a:xfrm>
          <a:prstGeom prst="rect">
            <a:avLst/>
          </a:prstGeom>
          <a:solidFill>
            <a:srgbClr val="FF853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b="1" sz="36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" name="Shape 19"/>
          <p:cNvSpPr/>
          <p:nvPr/>
        </p:nvSpPr>
        <p:spPr>
          <a:xfrm>
            <a:off x="0" y="1140625"/>
            <a:ext cx="9157500" cy="21900"/>
          </a:xfrm>
          <a:prstGeom prst="rect">
            <a:avLst/>
          </a:prstGeom>
          <a:solidFill>
            <a:srgbClr val="FF853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4332675" y="900175"/>
            <a:ext cx="478800" cy="258299"/>
          </a:xfrm>
          <a:prstGeom prst="triangle">
            <a:avLst>
              <a:gd fmla="val 50000" name="adj"/>
            </a:avLst>
          </a:prstGeom>
          <a:solidFill>
            <a:srgbClr val="FF853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sp>
        <p:nvSpPr>
          <p:cNvPr id="21" name="Shape 21"/>
          <p:cNvSpPr/>
          <p:nvPr/>
        </p:nvSpPr>
        <p:spPr>
          <a:xfrm>
            <a:off x="4343950" y="924275"/>
            <a:ext cx="455999" cy="246299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472457" y="8290163"/>
            <a:ext cx="548699" cy="699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3" name="Shape 23"/>
          <p:cNvSpPr txBox="1"/>
          <p:nvPr>
            <p:ph type="title"/>
          </p:nvPr>
        </p:nvSpPr>
        <p:spPr>
          <a:xfrm>
            <a:off x="311650" y="123291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buFont typeface="Open Sans"/>
              <a:defRPr b="1" sz="3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b="1"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b="1"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b="1"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b="1"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b="1"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b="1"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b="1"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b="1"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 sz="1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311700" y="1536633"/>
            <a:ext cx="3999899" cy="4555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2" type="body"/>
          </p:nvPr>
        </p:nvSpPr>
        <p:spPr>
          <a:xfrm>
            <a:off x="4832400" y="1536633"/>
            <a:ext cx="3999899" cy="4555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bg>
      <p:bgPr>
        <a:solidFill>
          <a:srgbClr val="FF8533"/>
        </a:solid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274721"/>
            <a:ext cx="8520599" cy="61961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buFont typeface="Open Sans"/>
              <a:defRPr b="1" sz="1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z="1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311700" y="740800"/>
            <a:ext cx="2807999" cy="100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311700" y="1852800"/>
            <a:ext cx="2807999" cy="4239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title"/>
          </p:nvPr>
        </p:nvSpPr>
        <p:spPr>
          <a:xfrm>
            <a:off x="490250" y="600200"/>
            <a:ext cx="6367800" cy="54542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4572000" y="-166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" name="Shape 42"/>
          <p:cNvSpPr txBox="1"/>
          <p:nvPr>
            <p:ph type="title"/>
          </p:nvPr>
        </p:nvSpPr>
        <p:spPr>
          <a:xfrm>
            <a:off x="265500" y="1644233"/>
            <a:ext cx="4045199" cy="1976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3737433"/>
            <a:ext cx="4045199" cy="1646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5640766"/>
            <a:ext cx="5998800" cy="806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474833"/>
            <a:ext cx="8520599" cy="26180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4202966"/>
            <a:ext cx="8520599" cy="1734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2" Type="http://schemas.openxmlformats.org/officeDocument/2006/relationships/theme" Target="../theme/theme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536633"/>
            <a:ext cx="8520599" cy="4555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notesSlide" Target="../notesSlides/notesSlide.xml"/><Relationship Id="rId3" Type="http://schemas.openxmlformats.org/officeDocument/2006/relationships/image" Target="../media/image14.png"/><Relationship Id="rId4" Type="http://schemas.openxmlformats.org/officeDocument/2006/relationships/image" Target="../media/image05.png"/></Relationships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hyperlink" Target="ionicframework.com/getting-started" TargetMode="External"/><Relationship Id="rId4" Type="http://schemas.openxmlformats.org/officeDocument/2006/relationships/hyperlink" Target="ionicframework.com/docs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6.png"/><Relationship Id="rId4" Type="http://schemas.openxmlformats.org/officeDocument/2006/relationships/image" Target="../media/image02.png"/><Relationship Id="rId5" Type="http://schemas.openxmlformats.org/officeDocument/2006/relationships/image" Target="../media/image0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8533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0" y="1429425"/>
            <a:ext cx="9144000" cy="1046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Apps mòbils amb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0" y="4167750"/>
            <a:ext cx="9144000" cy="104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Introducció a Ionic</a:t>
            </a:r>
          </a:p>
        </p:txBody>
      </p:sp>
      <p:pic>
        <p:nvPicPr>
          <p:cNvPr id="61" name="Shape 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6392" y="2603249"/>
            <a:ext cx="3011210" cy="104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Shape 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35601" y="5946022"/>
            <a:ext cx="1545699" cy="541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536633"/>
            <a:ext cx="8520599" cy="45551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4572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3600"/>
              <a:t>What is Ionic?</a:t>
            </a:r>
          </a:p>
          <a:p>
            <a:pPr indent="-4572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3600"/>
              <a:t>UI </a:t>
            </a:r>
          </a:p>
          <a:p>
            <a:pPr indent="-457200" lvl="1" marL="9144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3600"/>
              <a:t>CSS Components</a:t>
            </a:r>
          </a:p>
          <a:p>
            <a:pPr indent="-457200" lvl="1" marL="9144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3600"/>
              <a:t>Javascript</a:t>
            </a:r>
          </a:p>
          <a:p>
            <a:pPr indent="-4572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3600"/>
              <a:t>CLI</a:t>
            </a:r>
          </a:p>
          <a:p>
            <a:pPr indent="-4572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3600"/>
              <a:t>Folder structure</a:t>
            </a:r>
          </a:p>
          <a:p>
            <a:pPr indent="-4572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3600"/>
              <a:t>Demo</a:t>
            </a:r>
          </a:p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72457" y="8290163"/>
            <a:ext cx="548699" cy="699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69" name="Shape 69"/>
          <p:cNvSpPr txBox="1"/>
          <p:nvPr>
            <p:ph type="title"/>
          </p:nvPr>
        </p:nvSpPr>
        <p:spPr>
          <a:xfrm>
            <a:off x="311650" y="123291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Index</a:t>
            </a:r>
          </a:p>
        </p:txBody>
      </p:sp>
      <p:sp>
        <p:nvSpPr>
          <p:cNvPr id="70" name="Shape 70"/>
          <p:cNvSpPr txBox="1"/>
          <p:nvPr>
            <p:ph idx="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idx="12" type="sldNum"/>
          </p:nvPr>
        </p:nvSpPr>
        <p:spPr>
          <a:xfrm>
            <a:off x="8472457" y="8290163"/>
            <a:ext cx="548699" cy="699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46" name="Shape 146"/>
          <p:cNvSpPr txBox="1"/>
          <p:nvPr>
            <p:ph type="title"/>
          </p:nvPr>
        </p:nvSpPr>
        <p:spPr>
          <a:xfrm>
            <a:off x="311650" y="123291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CSS Components</a:t>
            </a:r>
          </a:p>
        </p:txBody>
      </p:sp>
      <p:sp>
        <p:nvSpPr>
          <p:cNvPr id="147" name="Shape 147"/>
          <p:cNvSpPr txBox="1"/>
          <p:nvPr>
            <p:ph idx="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148" name="Shape 1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0524" y="1340701"/>
            <a:ext cx="7982850" cy="526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idx="12" type="sldNum"/>
          </p:nvPr>
        </p:nvSpPr>
        <p:spPr>
          <a:xfrm>
            <a:off x="8472457" y="8290163"/>
            <a:ext cx="548699" cy="699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54" name="Shape 154"/>
          <p:cNvSpPr txBox="1"/>
          <p:nvPr>
            <p:ph type="title"/>
          </p:nvPr>
        </p:nvSpPr>
        <p:spPr>
          <a:xfrm>
            <a:off x="311650" y="123291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CSS Components</a:t>
            </a:r>
          </a:p>
        </p:txBody>
      </p:sp>
      <p:sp>
        <p:nvSpPr>
          <p:cNvPr id="155" name="Shape 155"/>
          <p:cNvSpPr txBox="1"/>
          <p:nvPr>
            <p:ph idx="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156" name="Shape 1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8962" y="1320024"/>
            <a:ext cx="7365974" cy="528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idx="12" type="sldNum"/>
          </p:nvPr>
        </p:nvSpPr>
        <p:spPr>
          <a:xfrm>
            <a:off x="8472457" y="8290163"/>
            <a:ext cx="548699" cy="699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62" name="Shape 162"/>
          <p:cNvSpPr txBox="1"/>
          <p:nvPr>
            <p:ph type="title"/>
          </p:nvPr>
        </p:nvSpPr>
        <p:spPr>
          <a:xfrm>
            <a:off x="311650" y="123291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CSS Components</a:t>
            </a:r>
          </a:p>
        </p:txBody>
      </p:sp>
      <p:sp>
        <p:nvSpPr>
          <p:cNvPr id="163" name="Shape 163"/>
          <p:cNvSpPr txBox="1"/>
          <p:nvPr>
            <p:ph idx="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164" name="Shape 1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8037" y="1324425"/>
            <a:ext cx="7427924" cy="528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idx="12" type="sldNum"/>
          </p:nvPr>
        </p:nvSpPr>
        <p:spPr>
          <a:xfrm>
            <a:off x="8472457" y="8290163"/>
            <a:ext cx="548699" cy="699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70" name="Shape 170"/>
          <p:cNvSpPr txBox="1"/>
          <p:nvPr>
            <p:ph type="title"/>
          </p:nvPr>
        </p:nvSpPr>
        <p:spPr>
          <a:xfrm>
            <a:off x="311650" y="123291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Javascript Components</a:t>
            </a:r>
          </a:p>
        </p:txBody>
      </p:sp>
      <p:sp>
        <p:nvSpPr>
          <p:cNvPr id="171" name="Shape 171"/>
          <p:cNvSpPr txBox="1"/>
          <p:nvPr>
            <p:ph idx="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172" name="Shape 1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2100" y="1288075"/>
            <a:ext cx="7359799" cy="5454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idx="12" type="sldNum"/>
          </p:nvPr>
        </p:nvSpPr>
        <p:spPr>
          <a:xfrm>
            <a:off x="8472457" y="8290163"/>
            <a:ext cx="548699" cy="699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78" name="Shape 178"/>
          <p:cNvSpPr txBox="1"/>
          <p:nvPr>
            <p:ph type="title"/>
          </p:nvPr>
        </p:nvSpPr>
        <p:spPr>
          <a:xfrm>
            <a:off x="311650" y="123291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Javascript Components</a:t>
            </a:r>
          </a:p>
        </p:txBody>
      </p:sp>
      <p:sp>
        <p:nvSpPr>
          <p:cNvPr id="179" name="Shape 179"/>
          <p:cNvSpPr txBox="1"/>
          <p:nvPr>
            <p:ph idx="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180" name="Shape 1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6962" y="1270000"/>
            <a:ext cx="7749975" cy="547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idx="12" type="sldNum"/>
          </p:nvPr>
        </p:nvSpPr>
        <p:spPr>
          <a:xfrm>
            <a:off x="8472457" y="8290163"/>
            <a:ext cx="548699" cy="699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86" name="Shape 186"/>
          <p:cNvSpPr txBox="1"/>
          <p:nvPr>
            <p:ph type="title"/>
          </p:nvPr>
        </p:nvSpPr>
        <p:spPr>
          <a:xfrm>
            <a:off x="311650" y="123291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Javascript Components</a:t>
            </a:r>
          </a:p>
        </p:txBody>
      </p:sp>
      <p:sp>
        <p:nvSpPr>
          <p:cNvPr id="187" name="Shape 187"/>
          <p:cNvSpPr txBox="1"/>
          <p:nvPr>
            <p:ph idx="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188" name="Shape 1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0149" y="1315049"/>
            <a:ext cx="7583699" cy="542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idx="1" type="body"/>
          </p:nvPr>
        </p:nvSpPr>
        <p:spPr>
          <a:xfrm>
            <a:off x="311700" y="1536623"/>
            <a:ext cx="8520599" cy="5205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381000" lvl="0" marL="457200" rtl="0">
              <a:lnSpc>
                <a:spcPct val="200000"/>
              </a:lnSpc>
              <a:spcBef>
                <a:spcPts val="0"/>
              </a:spcBef>
              <a:buSzPct val="100000"/>
            </a:pPr>
            <a:r>
              <a:rPr lang="en" sz="2400"/>
              <a:t>ionic start &lt;appName&gt; &lt;template&gt;</a:t>
            </a:r>
          </a:p>
          <a:p>
            <a:pPr indent="-381000" lvl="0" marL="457200" rtl="0">
              <a:lnSpc>
                <a:spcPct val="200000"/>
              </a:lnSpc>
              <a:spcBef>
                <a:spcPts val="0"/>
              </a:spcBef>
              <a:buSzPct val="100000"/>
            </a:pPr>
            <a:r>
              <a:rPr lang="en" sz="2400"/>
              <a:t>ionic serve [--livereload] [--lab]</a:t>
            </a:r>
          </a:p>
          <a:p>
            <a:pPr indent="-381000" lvl="0" marL="457200" rtl="0">
              <a:lnSpc>
                <a:spcPct val="200000"/>
              </a:lnSpc>
              <a:spcBef>
                <a:spcPts val="0"/>
              </a:spcBef>
              <a:buSzPct val="100000"/>
            </a:pPr>
            <a:r>
              <a:rPr lang="en" sz="2400"/>
              <a:t>ionic platform add &lt;platform&gt;</a:t>
            </a:r>
          </a:p>
          <a:p>
            <a:pPr indent="-381000" lvl="0" marL="457200" rtl="0">
              <a:lnSpc>
                <a:spcPct val="200000"/>
              </a:lnSpc>
              <a:spcBef>
                <a:spcPts val="0"/>
              </a:spcBef>
              <a:buSzPct val="100000"/>
            </a:pPr>
            <a:r>
              <a:rPr lang="en" sz="2400"/>
              <a:t>ionic build &lt;platform&gt;</a:t>
            </a:r>
          </a:p>
          <a:p>
            <a:pPr indent="-381000" lvl="0" marL="457200" rtl="0">
              <a:lnSpc>
                <a:spcPct val="200000"/>
              </a:lnSpc>
              <a:spcBef>
                <a:spcPts val="0"/>
              </a:spcBef>
              <a:buSzPct val="100000"/>
            </a:pPr>
            <a:r>
              <a:rPr lang="en" sz="2400"/>
              <a:t>ionic emulate &lt;platform&gt;</a:t>
            </a:r>
          </a:p>
          <a:p>
            <a:pPr indent="-381000" lvl="0" marL="457200" rtl="0">
              <a:lnSpc>
                <a:spcPct val="200000"/>
              </a:lnSpc>
              <a:spcBef>
                <a:spcPts val="0"/>
              </a:spcBef>
              <a:buSzPct val="100000"/>
            </a:pPr>
            <a:r>
              <a:rPr lang="en" sz="2400"/>
              <a:t>ionic help</a:t>
            </a:r>
          </a:p>
        </p:txBody>
      </p:sp>
      <p:sp>
        <p:nvSpPr>
          <p:cNvPr id="194" name="Shape 194"/>
          <p:cNvSpPr txBox="1"/>
          <p:nvPr>
            <p:ph idx="12" type="sldNum"/>
          </p:nvPr>
        </p:nvSpPr>
        <p:spPr>
          <a:xfrm>
            <a:off x="8472457" y="8290163"/>
            <a:ext cx="548699" cy="699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95" name="Shape 195"/>
          <p:cNvSpPr txBox="1"/>
          <p:nvPr>
            <p:ph type="title"/>
          </p:nvPr>
        </p:nvSpPr>
        <p:spPr>
          <a:xfrm>
            <a:off x="311650" y="123291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CLI</a:t>
            </a:r>
          </a:p>
        </p:txBody>
      </p:sp>
      <p:sp>
        <p:nvSpPr>
          <p:cNvPr id="196" name="Shape 196"/>
          <p:cNvSpPr txBox="1"/>
          <p:nvPr>
            <p:ph idx="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>
            <p:ph idx="1" type="body"/>
          </p:nvPr>
        </p:nvSpPr>
        <p:spPr>
          <a:xfrm>
            <a:off x="311700" y="1536623"/>
            <a:ext cx="8520599" cy="5205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" sz="2400">
                <a:highlight>
                  <a:srgbClr val="D9D9D9"/>
                </a:highlight>
              </a:rPr>
              <a:t>/hooks</a:t>
            </a:r>
            <a:r>
              <a:rPr lang="en" sz="2400"/>
              <a:t> Cordova custom commands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" sz="2400">
                <a:highlight>
                  <a:srgbClr val="D9D9D9"/>
                </a:highlight>
              </a:rPr>
              <a:t>/platforms</a:t>
            </a:r>
            <a:r>
              <a:rPr lang="en" sz="2400"/>
              <a:t> Android, iOS, Windows, etc.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" sz="2400">
                <a:highlight>
                  <a:srgbClr val="D9D9D9"/>
                </a:highlight>
              </a:rPr>
              <a:t>/plugins</a:t>
            </a:r>
            <a:r>
              <a:rPr lang="en" sz="2400"/>
              <a:t> Cordova plugins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" sz="2400">
                <a:highlight>
                  <a:srgbClr val="D9D9D9"/>
                </a:highlight>
              </a:rPr>
              <a:t>/resources</a:t>
            </a:r>
            <a:r>
              <a:rPr lang="en" sz="2400"/>
              <a:t> Icon &amp; splash images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" sz="2400">
                <a:highlight>
                  <a:srgbClr val="D9D9D9"/>
                </a:highlight>
              </a:rPr>
              <a:t>/scss</a:t>
            </a:r>
            <a:r>
              <a:rPr lang="en" sz="2400"/>
              <a:t> Sass stylesheet files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" sz="2400">
                <a:highlight>
                  <a:srgbClr val="D9D9D9"/>
                </a:highlight>
              </a:rPr>
              <a:t>/www</a:t>
            </a:r>
            <a:r>
              <a:rPr lang="en" sz="2400"/>
              <a:t> Root directory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" sz="2400">
                <a:highlight>
                  <a:srgbClr val="D9D9D9"/>
                </a:highlight>
              </a:rPr>
              <a:t>/www/lib</a:t>
            </a:r>
            <a:r>
              <a:rPr lang="en" sz="2400"/>
              <a:t> Bower packages</a:t>
            </a:r>
          </a:p>
        </p:txBody>
      </p:sp>
      <p:sp>
        <p:nvSpPr>
          <p:cNvPr id="202" name="Shape 202"/>
          <p:cNvSpPr txBox="1"/>
          <p:nvPr>
            <p:ph idx="12" type="sldNum"/>
          </p:nvPr>
        </p:nvSpPr>
        <p:spPr>
          <a:xfrm>
            <a:off x="8472457" y="8290163"/>
            <a:ext cx="548699" cy="699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03" name="Shape 203"/>
          <p:cNvSpPr txBox="1"/>
          <p:nvPr>
            <p:ph type="title"/>
          </p:nvPr>
        </p:nvSpPr>
        <p:spPr>
          <a:xfrm>
            <a:off x="311650" y="123291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Folder structure</a:t>
            </a:r>
          </a:p>
        </p:txBody>
      </p:sp>
      <p:sp>
        <p:nvSpPr>
          <p:cNvPr id="204" name="Shape 204"/>
          <p:cNvSpPr txBox="1"/>
          <p:nvPr>
            <p:ph idx="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>
            <p:ph idx="12" type="sldNum"/>
          </p:nvPr>
        </p:nvSpPr>
        <p:spPr>
          <a:xfrm>
            <a:off x="8472457" y="8290163"/>
            <a:ext cx="548699" cy="699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10" name="Shape 210"/>
          <p:cNvSpPr txBox="1"/>
          <p:nvPr>
            <p:ph type="title"/>
          </p:nvPr>
        </p:nvSpPr>
        <p:spPr>
          <a:xfrm>
            <a:off x="311650" y="123291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Demo</a:t>
            </a:r>
          </a:p>
        </p:txBody>
      </p:sp>
      <p:sp>
        <p:nvSpPr>
          <p:cNvPr id="211" name="Shape 211"/>
          <p:cNvSpPr txBox="1"/>
          <p:nvPr>
            <p:ph idx="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311700" y="1536633"/>
            <a:ext cx="8520599" cy="45551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400"/>
              <a:t>Install Ionic and Cordova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2400">
                <a:solidFill>
                  <a:srgbClr val="434343"/>
                </a:solidFill>
              </a:rPr>
              <a:t>&gt; npm install -g cordova ionic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rPr b="1" lang="en" sz="2400"/>
              <a:t>Optionally</a:t>
            </a:r>
            <a:r>
              <a:rPr lang="en" sz="2400"/>
              <a:t> install Gulp and Sass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2400">
                <a:solidFill>
                  <a:srgbClr val="434343"/>
                </a:solidFill>
              </a:rPr>
              <a:t>&gt; gem install sass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2400">
                <a:solidFill>
                  <a:srgbClr val="434343"/>
                </a:solidFill>
              </a:rPr>
              <a:t>&gt; npm install -g gulp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/>
          <p:nvPr>
            <p:ph idx="1" type="body"/>
          </p:nvPr>
        </p:nvSpPr>
        <p:spPr>
          <a:xfrm>
            <a:off x="311700" y="1536633"/>
            <a:ext cx="8520599" cy="45551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400"/>
              <a:t>Create project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2400">
                <a:solidFill>
                  <a:srgbClr val="434343"/>
                </a:solidFill>
              </a:rPr>
              <a:t>&gt; ionic start SeminariFIB tabs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rPr b="1" lang="en" sz="2400"/>
              <a:t>Add platform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2400">
                <a:solidFill>
                  <a:srgbClr val="434343"/>
                </a:solidFill>
              </a:rPr>
              <a:t>&gt; ionic platform add android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2400">
                <a:solidFill>
                  <a:srgbClr val="434343"/>
                </a:solidFill>
              </a:rPr>
              <a:t>&gt; ionic platform build android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2400">
                <a:solidFill>
                  <a:srgbClr val="434343"/>
                </a:solidFill>
              </a:rPr>
              <a:t>&gt; ionic platform emulate android</a:t>
            </a:r>
          </a:p>
        </p:txBody>
      </p:sp>
      <p:sp>
        <p:nvSpPr>
          <p:cNvPr id="218" name="Shape 218"/>
          <p:cNvSpPr txBox="1"/>
          <p:nvPr>
            <p:ph idx="12" type="sldNum"/>
          </p:nvPr>
        </p:nvSpPr>
        <p:spPr>
          <a:xfrm>
            <a:off x="8472457" y="8290163"/>
            <a:ext cx="548699" cy="699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19" name="Shape 219"/>
          <p:cNvSpPr txBox="1"/>
          <p:nvPr>
            <p:ph type="title"/>
          </p:nvPr>
        </p:nvSpPr>
        <p:spPr>
          <a:xfrm>
            <a:off x="311650" y="123291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Demo</a:t>
            </a:r>
          </a:p>
        </p:txBody>
      </p:sp>
      <p:sp>
        <p:nvSpPr>
          <p:cNvPr id="220" name="Shape 220"/>
          <p:cNvSpPr txBox="1"/>
          <p:nvPr>
            <p:ph idx="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idx="1" type="body"/>
          </p:nvPr>
        </p:nvSpPr>
        <p:spPr>
          <a:xfrm>
            <a:off x="311700" y="4372425"/>
            <a:ext cx="8520599" cy="17192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A frontend framework, built on Cordova, Angular and Sass</a:t>
            </a:r>
          </a:p>
        </p:txBody>
      </p:sp>
      <p:sp>
        <p:nvSpPr>
          <p:cNvPr id="76" name="Shape 76"/>
          <p:cNvSpPr txBox="1"/>
          <p:nvPr>
            <p:ph idx="12" type="sldNum"/>
          </p:nvPr>
        </p:nvSpPr>
        <p:spPr>
          <a:xfrm>
            <a:off x="8472457" y="8290163"/>
            <a:ext cx="548699" cy="699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77" name="Shape 77"/>
          <p:cNvSpPr txBox="1"/>
          <p:nvPr>
            <p:ph type="title"/>
          </p:nvPr>
        </p:nvSpPr>
        <p:spPr>
          <a:xfrm>
            <a:off x="311650" y="123291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is Ionic?</a:t>
            </a:r>
          </a:p>
        </p:txBody>
      </p:sp>
      <p:sp>
        <p:nvSpPr>
          <p:cNvPr id="78" name="Shape 78"/>
          <p:cNvSpPr txBox="1"/>
          <p:nvPr>
            <p:ph idx="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79" name="Shape 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0198" y="1956200"/>
            <a:ext cx="5603499" cy="1947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/>
          <p:nvPr>
            <p:ph idx="1" type="body"/>
          </p:nvPr>
        </p:nvSpPr>
        <p:spPr>
          <a:xfrm>
            <a:off x="311700" y="1536623"/>
            <a:ext cx="8520599" cy="51218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400"/>
              <a:t>Test it in the browser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2400">
                <a:solidFill>
                  <a:srgbClr val="434343"/>
                </a:solidFill>
              </a:rPr>
              <a:t>&gt; ionic serve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434343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b="1" lang="en" sz="2400"/>
              <a:t>See how it will look like in Android and iOS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2400">
                <a:solidFill>
                  <a:srgbClr val="434343"/>
                </a:solidFill>
              </a:rPr>
              <a:t>&gt; ionic serve --lab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434343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b="1" lang="en" sz="2400">
                <a:solidFill>
                  <a:srgbClr val="434343"/>
                </a:solidFill>
              </a:rPr>
              <a:t>See changes live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2400">
                <a:solidFill>
                  <a:srgbClr val="434343"/>
                </a:solidFill>
              </a:rPr>
              <a:t>&gt; ionic serve --livereload</a:t>
            </a:r>
          </a:p>
        </p:txBody>
      </p:sp>
      <p:sp>
        <p:nvSpPr>
          <p:cNvPr id="226" name="Shape 226"/>
          <p:cNvSpPr txBox="1"/>
          <p:nvPr>
            <p:ph idx="12" type="sldNum"/>
          </p:nvPr>
        </p:nvSpPr>
        <p:spPr>
          <a:xfrm>
            <a:off x="8472457" y="8290163"/>
            <a:ext cx="548699" cy="699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27" name="Shape 227"/>
          <p:cNvSpPr txBox="1"/>
          <p:nvPr>
            <p:ph type="title"/>
          </p:nvPr>
        </p:nvSpPr>
        <p:spPr>
          <a:xfrm>
            <a:off x="311650" y="123291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Demo</a:t>
            </a:r>
          </a:p>
        </p:txBody>
      </p:sp>
      <p:sp>
        <p:nvSpPr>
          <p:cNvPr id="228" name="Shape 228"/>
          <p:cNvSpPr txBox="1"/>
          <p:nvPr>
            <p:ph idx="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8533"/>
        </a:solidFill>
      </p:bgPr>
    </p:bg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/>
          <p:nvPr>
            <p:ph type="title"/>
          </p:nvPr>
        </p:nvSpPr>
        <p:spPr>
          <a:xfrm>
            <a:off x="311700" y="274721"/>
            <a:ext cx="8520599" cy="61961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Q&amp;A</a:t>
            </a:r>
          </a:p>
        </p:txBody>
      </p:sp>
      <p:sp>
        <p:nvSpPr>
          <p:cNvPr id="234" name="Shape 234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/>
          <p:nvPr>
            <p:ph idx="1" type="body"/>
          </p:nvPr>
        </p:nvSpPr>
        <p:spPr>
          <a:xfrm>
            <a:off x="311700" y="1536633"/>
            <a:ext cx="8520599" cy="45551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0" lvl="0" marL="9144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Getting started guide</a:t>
            </a:r>
          </a:p>
          <a:p>
            <a:pPr indent="0" lvl="0" marL="9144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u="sng">
                <a:solidFill>
                  <a:srgbClr val="4A86E8"/>
                </a:solidFill>
                <a:hlinkClick r:id="rId3"/>
              </a:rPr>
              <a:t>ionicframework.com/getting-started</a:t>
            </a:r>
          </a:p>
          <a:p>
            <a:pPr indent="0" lvl="0" marL="9144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9144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Documentation</a:t>
            </a:r>
          </a:p>
          <a:p>
            <a:pPr indent="0" lvl="0" marL="9144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u="sng">
                <a:solidFill>
                  <a:srgbClr val="4A86E8"/>
                </a:solidFill>
                <a:hlinkClick r:id="rId4"/>
              </a:rPr>
              <a:t>ionicframework.com/docs</a:t>
            </a:r>
          </a:p>
        </p:txBody>
      </p:sp>
      <p:sp>
        <p:nvSpPr>
          <p:cNvPr id="240" name="Shape 240"/>
          <p:cNvSpPr txBox="1"/>
          <p:nvPr>
            <p:ph idx="12" type="sldNum"/>
          </p:nvPr>
        </p:nvSpPr>
        <p:spPr>
          <a:xfrm>
            <a:off x="8472457" y="8290163"/>
            <a:ext cx="548699" cy="699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41" name="Shape 241"/>
          <p:cNvSpPr txBox="1"/>
          <p:nvPr>
            <p:ph type="title"/>
          </p:nvPr>
        </p:nvSpPr>
        <p:spPr>
          <a:xfrm>
            <a:off x="311650" y="123291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Reference</a:t>
            </a:r>
          </a:p>
        </p:txBody>
      </p:sp>
      <p:sp>
        <p:nvSpPr>
          <p:cNvPr id="242" name="Shape 242"/>
          <p:cNvSpPr txBox="1"/>
          <p:nvPr>
            <p:ph idx="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idx="12" type="sldNum"/>
          </p:nvPr>
        </p:nvSpPr>
        <p:spPr>
          <a:xfrm>
            <a:off x="8472457" y="8290163"/>
            <a:ext cx="548699" cy="699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85" name="Shape 85"/>
          <p:cNvSpPr txBox="1"/>
          <p:nvPr>
            <p:ph type="title"/>
          </p:nvPr>
        </p:nvSpPr>
        <p:spPr>
          <a:xfrm>
            <a:off x="311650" y="123291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"/>
              <a:t>What is Ionic?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" name="Shape 86"/>
          <p:cNvSpPr txBox="1"/>
          <p:nvPr>
            <p:ph idx="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87" name="Shape 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5124" y="2340427"/>
            <a:ext cx="2295949" cy="3226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Shape 8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24025" y="2340427"/>
            <a:ext cx="2295949" cy="3226746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Shape 8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16775" y="2340427"/>
            <a:ext cx="2295949" cy="32267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idx="1" type="body"/>
          </p:nvPr>
        </p:nvSpPr>
        <p:spPr>
          <a:xfrm>
            <a:off x="311700" y="3636475"/>
            <a:ext cx="8520599" cy="27497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Apache Cordova is a platform for building native mobile applications using HTML, CSS and Javascript.</a:t>
            </a:r>
          </a:p>
        </p:txBody>
      </p:sp>
      <p:sp>
        <p:nvSpPr>
          <p:cNvPr id="95" name="Shape 95"/>
          <p:cNvSpPr txBox="1"/>
          <p:nvPr>
            <p:ph idx="12" type="sldNum"/>
          </p:nvPr>
        </p:nvSpPr>
        <p:spPr>
          <a:xfrm>
            <a:off x="8472457" y="8290163"/>
            <a:ext cx="548699" cy="699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96" name="Shape 96"/>
          <p:cNvSpPr txBox="1"/>
          <p:nvPr>
            <p:ph type="title"/>
          </p:nvPr>
        </p:nvSpPr>
        <p:spPr>
          <a:xfrm>
            <a:off x="311650" y="123291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Apache Cordova</a:t>
            </a:r>
          </a:p>
        </p:txBody>
      </p:sp>
      <p:sp>
        <p:nvSpPr>
          <p:cNvPr id="97" name="Shape 97"/>
          <p:cNvSpPr txBox="1"/>
          <p:nvPr>
            <p:ph idx="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98" name="Shape 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9728" y="1473847"/>
            <a:ext cx="7004421" cy="2079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idx="1" type="body"/>
          </p:nvPr>
        </p:nvSpPr>
        <p:spPr>
          <a:xfrm>
            <a:off x="311700" y="4590150"/>
            <a:ext cx="8520599" cy="17054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Client-side framework for building webapps</a:t>
            </a:r>
          </a:p>
        </p:txBody>
      </p:sp>
      <p:sp>
        <p:nvSpPr>
          <p:cNvPr id="104" name="Shape 104"/>
          <p:cNvSpPr txBox="1"/>
          <p:nvPr>
            <p:ph type="title"/>
          </p:nvPr>
        </p:nvSpPr>
        <p:spPr>
          <a:xfrm>
            <a:off x="311650" y="123291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AngularJS</a:t>
            </a:r>
          </a:p>
        </p:txBody>
      </p:sp>
      <p:sp>
        <p:nvSpPr>
          <p:cNvPr id="105" name="Shape 105"/>
          <p:cNvSpPr txBox="1"/>
          <p:nvPr>
            <p:ph idx="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106" name="Shape 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7350" y="1561500"/>
            <a:ext cx="2669324" cy="2669324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Shape 107"/>
          <p:cNvSpPr txBox="1"/>
          <p:nvPr>
            <p:ph idx="12" type="sldNum"/>
          </p:nvPr>
        </p:nvSpPr>
        <p:spPr>
          <a:xfrm>
            <a:off x="8472457" y="8290163"/>
            <a:ext cx="548699" cy="699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idx="1" type="body"/>
          </p:nvPr>
        </p:nvSpPr>
        <p:spPr>
          <a:xfrm>
            <a:off x="311700" y="4081054"/>
            <a:ext cx="8520599" cy="2010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Sass is an extension of CSS that adds power and elegance to the basic language.</a:t>
            </a:r>
          </a:p>
        </p:txBody>
      </p:sp>
      <p:sp>
        <p:nvSpPr>
          <p:cNvPr id="113" name="Shape 113"/>
          <p:cNvSpPr txBox="1"/>
          <p:nvPr>
            <p:ph idx="12" type="sldNum"/>
          </p:nvPr>
        </p:nvSpPr>
        <p:spPr>
          <a:xfrm>
            <a:off x="8472457" y="8290163"/>
            <a:ext cx="548699" cy="699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14" name="Shape 114"/>
          <p:cNvSpPr txBox="1"/>
          <p:nvPr>
            <p:ph type="title"/>
          </p:nvPr>
        </p:nvSpPr>
        <p:spPr>
          <a:xfrm>
            <a:off x="311650" y="123291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Sass</a:t>
            </a:r>
          </a:p>
        </p:txBody>
      </p:sp>
      <p:sp>
        <p:nvSpPr>
          <p:cNvPr id="115" name="Shape 115"/>
          <p:cNvSpPr txBox="1"/>
          <p:nvPr>
            <p:ph idx="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116" name="Shape 1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1375" y="1464050"/>
            <a:ext cx="2381250" cy="23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idx="1" type="body"/>
          </p:nvPr>
        </p:nvSpPr>
        <p:spPr>
          <a:xfrm>
            <a:off x="311700" y="1536633"/>
            <a:ext cx="8520599" cy="45551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4572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3600">
                <a:solidFill>
                  <a:schemeClr val="dk1"/>
                </a:solidFill>
              </a:rPr>
              <a:t>Cross-platform: Android, iOS, Windows, Blackberry.</a:t>
            </a:r>
          </a:p>
          <a:p>
            <a:pPr indent="-4572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3600">
                <a:solidFill>
                  <a:schemeClr val="dk1"/>
                </a:solidFill>
              </a:rPr>
              <a:t>Smaller learning curve if you have a web development background.</a:t>
            </a:r>
          </a:p>
          <a:p>
            <a:pPr indent="-4572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3600">
                <a:solidFill>
                  <a:schemeClr val="dk1"/>
                </a:solidFill>
              </a:rPr>
              <a:t>Faster development</a:t>
            </a:r>
          </a:p>
        </p:txBody>
      </p:sp>
      <p:sp>
        <p:nvSpPr>
          <p:cNvPr id="122" name="Shape 122"/>
          <p:cNvSpPr txBox="1"/>
          <p:nvPr>
            <p:ph idx="12" type="sldNum"/>
          </p:nvPr>
        </p:nvSpPr>
        <p:spPr>
          <a:xfrm>
            <a:off x="8472457" y="8290163"/>
            <a:ext cx="548699" cy="699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23" name="Shape 123"/>
          <p:cNvSpPr txBox="1"/>
          <p:nvPr>
            <p:ph type="title"/>
          </p:nvPr>
        </p:nvSpPr>
        <p:spPr>
          <a:xfrm>
            <a:off x="311650" y="123291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Pros</a:t>
            </a:r>
          </a:p>
        </p:txBody>
      </p:sp>
      <p:sp>
        <p:nvSpPr>
          <p:cNvPr id="124" name="Shape 124"/>
          <p:cNvSpPr txBox="1"/>
          <p:nvPr>
            <p:ph idx="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" type="body"/>
          </p:nvPr>
        </p:nvSpPr>
        <p:spPr>
          <a:xfrm>
            <a:off x="311700" y="1536633"/>
            <a:ext cx="8520599" cy="45551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4572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3600"/>
              <a:t>Poor performance</a:t>
            </a:r>
          </a:p>
          <a:p>
            <a:pPr indent="-4572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3600"/>
              <a:t>Common UI across platforms</a:t>
            </a:r>
          </a:p>
        </p:txBody>
      </p:sp>
      <p:sp>
        <p:nvSpPr>
          <p:cNvPr id="130" name="Shape 130"/>
          <p:cNvSpPr txBox="1"/>
          <p:nvPr>
            <p:ph idx="12" type="sldNum"/>
          </p:nvPr>
        </p:nvSpPr>
        <p:spPr>
          <a:xfrm>
            <a:off x="8472457" y="8290163"/>
            <a:ext cx="548699" cy="699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31" name="Shape 131"/>
          <p:cNvSpPr txBox="1"/>
          <p:nvPr>
            <p:ph type="title"/>
          </p:nvPr>
        </p:nvSpPr>
        <p:spPr>
          <a:xfrm>
            <a:off x="311650" y="123291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Cons</a:t>
            </a:r>
          </a:p>
        </p:txBody>
      </p:sp>
      <p:sp>
        <p:nvSpPr>
          <p:cNvPr id="132" name="Shape 132"/>
          <p:cNvSpPr txBox="1"/>
          <p:nvPr>
            <p:ph idx="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idx="1" type="body"/>
          </p:nvPr>
        </p:nvSpPr>
        <p:spPr>
          <a:xfrm>
            <a:off x="311700" y="1536633"/>
            <a:ext cx="8520599" cy="45551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381000" lvl="0" marL="457200" rtl="0">
              <a:lnSpc>
                <a:spcPct val="200000"/>
              </a:lnSpc>
              <a:spcBef>
                <a:spcPts val="0"/>
              </a:spcBef>
              <a:buSzPct val="100000"/>
            </a:pPr>
            <a:r>
              <a:rPr lang="en" sz="2400"/>
              <a:t>Node/NPM</a:t>
            </a:r>
          </a:p>
          <a:p>
            <a:pPr indent="-381000" lvl="0" marL="457200" rtl="0">
              <a:lnSpc>
                <a:spcPct val="200000"/>
              </a:lnSpc>
              <a:spcBef>
                <a:spcPts val="0"/>
              </a:spcBef>
              <a:buSzPct val="100000"/>
            </a:pPr>
            <a:r>
              <a:rPr lang="en" sz="2400"/>
              <a:t>Ruby/Sass</a:t>
            </a:r>
          </a:p>
          <a:p>
            <a:pPr indent="-381000" lvl="0" marL="457200" rtl="0">
              <a:lnSpc>
                <a:spcPct val="200000"/>
              </a:lnSpc>
              <a:spcBef>
                <a:spcPts val="0"/>
              </a:spcBef>
              <a:buSzPct val="100000"/>
            </a:pPr>
            <a:r>
              <a:rPr lang="en" sz="2400"/>
              <a:t>(optional) Gulp</a:t>
            </a:r>
          </a:p>
          <a:p>
            <a:pPr indent="-381000" lvl="0" marL="457200" rtl="0">
              <a:lnSpc>
                <a:spcPct val="200000"/>
              </a:lnSpc>
              <a:spcBef>
                <a:spcPts val="0"/>
              </a:spcBef>
              <a:buSzPct val="100000"/>
            </a:pPr>
            <a:r>
              <a:rPr lang="en" sz="2400"/>
              <a:t>(optional) Android Studio or Xcode</a:t>
            </a:r>
          </a:p>
        </p:txBody>
      </p:sp>
      <p:sp>
        <p:nvSpPr>
          <p:cNvPr id="138" name="Shape 138"/>
          <p:cNvSpPr txBox="1"/>
          <p:nvPr>
            <p:ph idx="12" type="sldNum"/>
          </p:nvPr>
        </p:nvSpPr>
        <p:spPr>
          <a:xfrm>
            <a:off x="8472457" y="8290163"/>
            <a:ext cx="548699" cy="699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39" name="Shape 139"/>
          <p:cNvSpPr txBox="1"/>
          <p:nvPr>
            <p:ph type="title"/>
          </p:nvPr>
        </p:nvSpPr>
        <p:spPr>
          <a:xfrm>
            <a:off x="311650" y="123291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Pre-requisites</a:t>
            </a:r>
          </a:p>
        </p:txBody>
      </p:sp>
      <p:sp>
        <p:nvSpPr>
          <p:cNvPr id="140" name="Shape 140"/>
          <p:cNvSpPr txBox="1"/>
          <p:nvPr>
            <p:ph idx="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theme/theme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