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y="6858000" cx="9144000"/>
  <p:notesSz cx="6858000" cy="9144000"/>
  <p:embeddedFontLst>
    <p:embeddedFont>
      <p:font typeface="Open Sans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italic.fntdata"/><Relationship Id="rId20" Type="http://schemas.openxmlformats.org/officeDocument/2006/relationships/slide" Target="slides/slide15.xml"/><Relationship Id="rId41" Type="http://schemas.openxmlformats.org/officeDocument/2006/relationships/font" Target="fonts/OpenSans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.xml"/><Relationship Id="rId4" Type="http://schemas.openxmlformats.org/officeDocument/2006/relationships/notesMaster" Target="notesMasters/notesMaster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slide" Target="slides/slide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OpenSans-bold.fntdata"/><Relationship Id="rId16" Type="http://schemas.openxmlformats.org/officeDocument/2006/relationships/slide" Target="slides/slide11.xml"/><Relationship Id="rId38" Type="http://schemas.openxmlformats.org/officeDocument/2006/relationships/font" Target="fonts/OpenSans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1143210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Creator url: https://creator.ionic.io/app/designer/50c230369c10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Instagram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Basecamp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8fit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>
            <p:ph idx="2" type="sldImg"/>
          </p:nvPr>
        </p:nvSpPr>
        <p:spPr>
          <a:xfrm>
            <a:off x="1143210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Presentación de Gavi!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992766"/>
            <a:ext cx="8520599" cy="27368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3778833"/>
            <a:ext cx="8520599" cy="1056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867800"/>
            <a:ext cx="8520599" cy="11222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8" name="Shape 18"/>
          <p:cNvSpPr/>
          <p:nvPr/>
        </p:nvSpPr>
        <p:spPr>
          <a:xfrm>
            <a:off x="0" y="0"/>
            <a:ext cx="9157500" cy="1162499"/>
          </a:xfrm>
          <a:prstGeom prst="rect">
            <a:avLst/>
          </a:prstGeom>
          <a:solidFill>
            <a:srgbClr val="FF853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="1" sz="3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" name="Shape 19"/>
          <p:cNvSpPr/>
          <p:nvPr/>
        </p:nvSpPr>
        <p:spPr>
          <a:xfrm>
            <a:off x="0" y="1140625"/>
            <a:ext cx="9157500" cy="21900"/>
          </a:xfrm>
          <a:prstGeom prst="rect">
            <a:avLst/>
          </a:prstGeom>
          <a:solidFill>
            <a:srgbClr val="FF853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4332675" y="900175"/>
            <a:ext cx="478800" cy="258299"/>
          </a:xfrm>
          <a:prstGeom prst="triangle">
            <a:avLst>
              <a:gd fmla="val 50000" name="adj"/>
            </a:avLst>
          </a:prstGeom>
          <a:solidFill>
            <a:srgbClr val="FF853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21" name="Shape 21"/>
          <p:cNvSpPr/>
          <p:nvPr/>
        </p:nvSpPr>
        <p:spPr>
          <a:xfrm>
            <a:off x="4343950" y="924275"/>
            <a:ext cx="455999" cy="246299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536633"/>
            <a:ext cx="39998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536633"/>
            <a:ext cx="39998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bg>
      <p:bgPr>
        <a:solidFill>
          <a:srgbClr val="FF8533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274721"/>
            <a:ext cx="8520599" cy="61961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defRPr b="1" sz="1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740800"/>
            <a:ext cx="2807999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852800"/>
            <a:ext cx="2807999" cy="42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490250" y="600200"/>
            <a:ext cx="6367800" cy="54542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" name="Shape 42"/>
          <p:cNvSpPr txBox="1"/>
          <p:nvPr>
            <p:ph type="title"/>
          </p:nvPr>
        </p:nvSpPr>
        <p:spPr>
          <a:xfrm>
            <a:off x="265500" y="1644233"/>
            <a:ext cx="4045199" cy="1976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3737433"/>
            <a:ext cx="4045199" cy="164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474833"/>
            <a:ext cx="8520599" cy="2618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4202966"/>
            <a:ext cx="8520599" cy="173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.xml"/><Relationship Id="rId3" Type="http://schemas.openxmlformats.org/officeDocument/2006/relationships/image" Target="../media/image13.png"/><Relationship Id="rId4" Type="http://schemas.openxmlformats.org/officeDocument/2006/relationships/image" Target="../media/image00.png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8.png"/><Relationship Id="rId4" Type="http://schemas.openxmlformats.org/officeDocument/2006/relationships/hyperlink" Target="http://docs.ionic.io/docs/push-overview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ocs.ionic.io/docs/push-overview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docs.ionic.io/docs/push-overview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docs.ionic.io/docs/push-overview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7.png"/><Relationship Id="rId4" Type="http://schemas.openxmlformats.org/officeDocument/2006/relationships/hyperlink" Target="http://docs.ionic.io/docs/deploy-overview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docs.ionic.io/docs/deploy-overview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hyperlink" Target="http://docs.ionic.io/docs/deploy-overview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docs.ionic.io/docs/analytics-javascript-api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docs.ionic.io/docs/analytics-javascript-api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0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0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ngcordova.com/docs/install/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06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04.jpg"/><Relationship Id="rId4" Type="http://schemas.openxmlformats.org/officeDocument/2006/relationships/image" Target="../media/image0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ngcordova.com/docs/plugins/camera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ngcordova.com/docs/plugins/geolocation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ngcordova.com/docs/plugins/sqlite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ngcordova.com/docs/plugins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8533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0" y="1429425"/>
            <a:ext cx="9144000" cy="1046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Apps mòbils amb</a:t>
            </a:r>
          </a:p>
        </p:txBody>
      </p:sp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6392" y="2603249"/>
            <a:ext cx="3011210" cy="104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5601" y="5946022"/>
            <a:ext cx="1545699" cy="54197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/>
        </p:nvSpPr>
        <p:spPr>
          <a:xfrm>
            <a:off x="0" y="4167750"/>
            <a:ext cx="91440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ionic</a:t>
            </a:r>
          </a:p>
        </p:txBody>
      </p:sp>
    </p:spTree>
  </p:cSld>
  <p:clrMapOvr>
    <a:masterClrMapping/>
  </p:clrMapOvr>
  <p:transition spd="slow">
    <p:cut/>
  </p:transition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457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600"/>
              <a:t>Cordova Plugins</a:t>
            </a:r>
          </a:p>
          <a:p>
            <a:pPr indent="-457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600"/>
              <a:t>Ionic Platform</a:t>
            </a:r>
          </a:p>
          <a:p>
            <a:pPr indent="-457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600"/>
              <a:t>Native vs Hybrid</a:t>
            </a:r>
          </a:p>
          <a:p>
            <a:pPr indent="-457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600"/>
              <a:t>Mobile Apps @ Trovit</a:t>
            </a:r>
          </a:p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9" name="Shape 69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Índex</a:t>
            </a:r>
          </a:p>
        </p:txBody>
      </p:sp>
      <p:sp>
        <p:nvSpPr>
          <p:cNvPr id="70" name="Shape 70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x="311700" y="1536624"/>
            <a:ext cx="8520599" cy="244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Yes, but it has a platform around.</a:t>
            </a:r>
          </a:p>
        </p:txBody>
      </p:sp>
      <p:sp>
        <p:nvSpPr>
          <p:cNvPr id="147" name="Shape 147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48" name="Shape 148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Ionic Platform </a:t>
            </a:r>
          </a:p>
        </p:txBody>
      </p:sp>
      <p:sp>
        <p:nvSpPr>
          <p:cNvPr id="149" name="Shape 149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657609"/>
            <a:ext cx="9144000" cy="20803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idx="1" type="body"/>
          </p:nvPr>
        </p:nvSpPr>
        <p:spPr>
          <a:xfrm>
            <a:off x="311700" y="1536625"/>
            <a:ext cx="8520599" cy="1376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spcAft>
                <a:spcPts val="2300"/>
              </a:spcAft>
              <a:buNone/>
            </a:pPr>
            <a:r>
              <a:rPr b="1" lang="en">
                <a:solidFill>
                  <a:srgbClr val="474C57"/>
                </a:solidFill>
                <a:highlight>
                  <a:srgbClr val="FFFFFF"/>
                </a:highlight>
              </a:rPr>
              <a:t>Ionic Push</a:t>
            </a:r>
            <a:r>
              <a:rPr lang="en">
                <a:solidFill>
                  <a:srgbClr val="474C57"/>
                </a:solidFill>
                <a:highlight>
                  <a:srgbClr val="FFFFFF"/>
                </a:highlight>
              </a:rPr>
              <a:t> lets you </a:t>
            </a:r>
            <a:r>
              <a:rPr lang="en" u="sng">
                <a:solidFill>
                  <a:srgbClr val="474C57"/>
                </a:solidFill>
                <a:highlight>
                  <a:srgbClr val="FFFFFF"/>
                </a:highlight>
              </a:rPr>
              <a:t>create targeted push notifications </a:t>
            </a:r>
            <a:r>
              <a:rPr lang="en">
                <a:solidFill>
                  <a:srgbClr val="474C57"/>
                </a:solidFill>
                <a:highlight>
                  <a:srgbClr val="FFFFFF"/>
                </a:highlight>
              </a:rPr>
              <a:t>through a simple dashboard that will be sent automatically when users match specific criteria, and </a:t>
            </a:r>
            <a:r>
              <a:rPr lang="en" u="sng">
                <a:solidFill>
                  <a:srgbClr val="474C57"/>
                </a:solidFill>
                <a:highlight>
                  <a:srgbClr val="FFFFFF"/>
                </a:highlight>
              </a:rPr>
              <a:t>offers a simple API</a:t>
            </a:r>
            <a:r>
              <a:rPr lang="en">
                <a:solidFill>
                  <a:srgbClr val="474C57"/>
                </a:solidFill>
                <a:highlight>
                  <a:srgbClr val="FFFFFF"/>
                </a:highlight>
              </a:rPr>
              <a:t> to send push notifications from your own servers.</a:t>
            </a:r>
          </a:p>
        </p:txBody>
      </p:sp>
      <p:sp>
        <p:nvSpPr>
          <p:cNvPr id="156" name="Shape 156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57" name="Shape 157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Ionic Push</a:t>
            </a:r>
          </a:p>
        </p:txBody>
      </p:sp>
      <p:sp>
        <p:nvSpPr>
          <p:cNvPr id="158" name="Shape 158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631" y="3072587"/>
            <a:ext cx="8624643" cy="320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 txBox="1"/>
          <p:nvPr/>
        </p:nvSpPr>
        <p:spPr>
          <a:xfrm>
            <a:off x="375425" y="6430325"/>
            <a:ext cx="3401100" cy="5246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Documentation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x="311700" y="1411175"/>
            <a:ext cx="8520599" cy="400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spcAft>
                <a:spcPts val="2300"/>
              </a:spcAft>
              <a:buNone/>
            </a:pPr>
            <a:r>
              <a:rPr b="1" lang="en">
                <a:solidFill>
                  <a:srgbClr val="474C57"/>
                </a:solidFill>
                <a:highlight>
                  <a:srgbClr val="FFFFFF"/>
                </a:highlight>
              </a:rPr>
              <a:t>Set up</a:t>
            </a:r>
          </a:p>
        </p:txBody>
      </p:sp>
      <p:sp>
        <p:nvSpPr>
          <p:cNvPr id="166" name="Shape 166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67" name="Shape 167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Ionic Push</a:t>
            </a:r>
          </a:p>
        </p:txBody>
      </p:sp>
      <p:sp>
        <p:nvSpPr>
          <p:cNvPr id="168" name="Shape 168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69" name="Shape 169"/>
          <p:cNvSpPr txBox="1"/>
          <p:nvPr/>
        </p:nvSpPr>
        <p:spPr>
          <a:xfrm>
            <a:off x="2146600" y="1811975"/>
            <a:ext cx="4850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3000"/>
              </a:spcAft>
              <a:buNone/>
            </a:pPr>
            <a:r>
              <a:rPr lang="en" sz="1800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ionic plugin add phonegap-plugin-push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1770300" y="2587575"/>
            <a:ext cx="5603399" cy="403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1600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047D6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run</a:t>
            </a:r>
            <a:r>
              <a:rPr lang="en" sz="1600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1D75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1600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($ionicPlatform) {</a:t>
            </a:r>
            <a:br>
              <a:rPr lang="en" sz="1600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$ionicPlatform.</a:t>
            </a:r>
            <a:r>
              <a:rPr lang="en" sz="1600">
                <a:solidFill>
                  <a:srgbClr val="1D75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ready</a:t>
            </a:r>
            <a:r>
              <a:rPr lang="en" sz="1600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1D75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1600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br>
              <a:rPr lang="en" sz="1600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solidFill>
                  <a:srgbClr val="1D75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600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push = </a:t>
            </a:r>
            <a:r>
              <a:rPr lang="en" sz="1600">
                <a:solidFill>
                  <a:srgbClr val="1D75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600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047D6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Ionic</a:t>
            </a:r>
            <a:r>
              <a:rPr lang="en" sz="1600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1D75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Push</a:t>
            </a:r>
            <a:r>
              <a:rPr lang="en" sz="1600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({</a:t>
            </a:r>
            <a:br>
              <a:rPr lang="en" sz="1600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B35E1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"debug"</a:t>
            </a:r>
            <a:r>
              <a:rPr lang="en" sz="1600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600">
                <a:solidFill>
                  <a:srgbClr val="75438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br>
              <a:rPr lang="en" sz="1600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});</a:t>
            </a:r>
            <a:br>
              <a:rPr lang="en" sz="1600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600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push.</a:t>
            </a:r>
            <a:r>
              <a:rPr lang="en" sz="1600">
                <a:solidFill>
                  <a:srgbClr val="1D75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register</a:t>
            </a:r>
            <a:r>
              <a:rPr lang="en" sz="1600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1D75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1600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(token) {</a:t>
            </a:r>
            <a:br>
              <a:rPr lang="en" sz="1600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047D6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" sz="1600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1D75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" sz="1600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B35E1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"Device token:"</a:t>
            </a:r>
            <a:r>
              <a:rPr lang="en" sz="1600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,token.</a:t>
            </a:r>
            <a:r>
              <a:rPr lang="en" sz="1600">
                <a:solidFill>
                  <a:srgbClr val="1D75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token</a:t>
            </a:r>
            <a:r>
              <a:rPr lang="en" sz="1600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600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});</a:t>
            </a:r>
            <a:br>
              <a:rPr lang="en" sz="1600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});</a:t>
            </a:r>
            <a:br>
              <a:rPr lang="en" sz="1600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})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375425" y="6430325"/>
            <a:ext cx="3401100" cy="5246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Documentation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idx="1" type="body"/>
          </p:nvPr>
        </p:nvSpPr>
        <p:spPr>
          <a:xfrm>
            <a:off x="311700" y="1411175"/>
            <a:ext cx="8520599" cy="400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spcAft>
                <a:spcPts val="2300"/>
              </a:spcAft>
              <a:buNone/>
            </a:pPr>
            <a:r>
              <a:rPr b="1" lang="en">
                <a:solidFill>
                  <a:srgbClr val="474C57"/>
                </a:solidFill>
                <a:highlight>
                  <a:srgbClr val="FFFFFF"/>
                </a:highlight>
              </a:rPr>
              <a:t>Receive push notifications</a:t>
            </a:r>
          </a:p>
        </p:txBody>
      </p:sp>
      <p:sp>
        <p:nvSpPr>
          <p:cNvPr id="177" name="Shape 177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78" name="Shape 178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Ionic Push</a:t>
            </a:r>
          </a:p>
        </p:txBody>
      </p:sp>
      <p:sp>
        <p:nvSpPr>
          <p:cNvPr id="179" name="Shape 179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80" name="Shape 180"/>
          <p:cNvSpPr txBox="1"/>
          <p:nvPr/>
        </p:nvSpPr>
        <p:spPr>
          <a:xfrm>
            <a:off x="1477450" y="2028200"/>
            <a:ext cx="6188999" cy="4132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47D6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$ionicPush</a:t>
            </a:r>
            <a:r>
              <a:rPr lang="en" sz="1800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1D75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init</a:t>
            </a:r>
            <a:r>
              <a:rPr lang="en" sz="1800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({</a:t>
            </a:r>
            <a:br>
              <a:rPr lang="en" sz="1800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>
                <a:solidFill>
                  <a:srgbClr val="B35E1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"debug"</a:t>
            </a:r>
            <a:r>
              <a:rPr lang="en" sz="1800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800">
                <a:solidFill>
                  <a:srgbClr val="75438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1800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" sz="1800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>
                <a:solidFill>
                  <a:srgbClr val="B35E1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"onNotification"</a:t>
            </a:r>
            <a:r>
              <a:rPr lang="en" sz="1800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800">
                <a:solidFill>
                  <a:srgbClr val="1D75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1800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(notification) {</a:t>
            </a:r>
            <a:br>
              <a:rPr lang="en" sz="1800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rgbClr val="1D75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800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payload = notification.</a:t>
            </a:r>
            <a:r>
              <a:rPr lang="en" sz="1800">
                <a:solidFill>
                  <a:srgbClr val="1D75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payload</a:t>
            </a:r>
            <a:r>
              <a:rPr lang="en" sz="1800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800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rgbClr val="047D6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" sz="1800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1D75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" sz="1800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(notification, payload);</a:t>
            </a:r>
            <a:br>
              <a:rPr lang="en" sz="1800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},</a:t>
            </a:r>
            <a:br>
              <a:rPr lang="en" sz="1800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>
                <a:solidFill>
                  <a:srgbClr val="B35E1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"onRegister"</a:t>
            </a:r>
            <a:r>
              <a:rPr lang="en" sz="1800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800">
                <a:solidFill>
                  <a:srgbClr val="1D75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1800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(data) {</a:t>
            </a:r>
            <a:br>
              <a:rPr lang="en" sz="1800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rgbClr val="047D6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" sz="1800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1D75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" sz="1800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(data.</a:t>
            </a:r>
            <a:r>
              <a:rPr lang="en" sz="1800">
                <a:solidFill>
                  <a:srgbClr val="1D75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token</a:t>
            </a:r>
            <a:r>
              <a:rPr lang="en" sz="1800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800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br>
              <a:rPr lang="en" sz="1800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81" name="Shape 181"/>
          <p:cNvSpPr txBox="1"/>
          <p:nvPr/>
        </p:nvSpPr>
        <p:spPr>
          <a:xfrm>
            <a:off x="375425" y="6430325"/>
            <a:ext cx="3401100" cy="5246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Documentation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311700" y="1299675"/>
            <a:ext cx="8520599" cy="400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spcAft>
                <a:spcPts val="2300"/>
              </a:spcAft>
              <a:buNone/>
            </a:pPr>
            <a:r>
              <a:rPr b="1" lang="en">
                <a:solidFill>
                  <a:srgbClr val="474C57"/>
                </a:solidFill>
                <a:highlight>
                  <a:srgbClr val="FFFFFF"/>
                </a:highlight>
              </a:rPr>
              <a:t>Send push notification</a:t>
            </a:r>
          </a:p>
        </p:txBody>
      </p:sp>
      <p:sp>
        <p:nvSpPr>
          <p:cNvPr id="187" name="Shape 187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Ionic Push</a:t>
            </a:r>
          </a:p>
        </p:txBody>
      </p:sp>
      <p:sp>
        <p:nvSpPr>
          <p:cNvPr id="188" name="Shape 188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89" name="Shape 189"/>
          <p:cNvSpPr txBox="1"/>
          <p:nvPr/>
        </p:nvSpPr>
        <p:spPr>
          <a:xfrm>
            <a:off x="742900" y="1840800"/>
            <a:ext cx="7658100" cy="40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1D75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"tokens"</a:t>
            </a: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:[</a:t>
            </a:r>
            <a:b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B35E1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"b284a6f7545368d2d3f753263e3e2f2b7795be5263ed7c95017f628730edeaad"</a:t>
            </a: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B35E1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"d609f7cba82fdd0a568d5ada649cddc5ebb65f08e7fc72599d8d47390bfc0f20"</a:t>
            </a:r>
            <a:b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],</a:t>
            </a:r>
            <a:b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1D75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"notification"</a:t>
            </a: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:{</a:t>
            </a:r>
            <a:b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1D75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"alert"</a:t>
            </a: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>
                <a:solidFill>
                  <a:srgbClr val="B35E1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"Hello World!"</a:t>
            </a: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1D75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"android"</a:t>
            </a: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:{</a:t>
            </a:r>
            <a:b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1D75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"collapseKey"</a:t>
            </a: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>
                <a:solidFill>
                  <a:srgbClr val="B35E1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"foo"</a:t>
            </a: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1D75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"delayWhileIdle"</a:t>
            </a: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>
                <a:solidFill>
                  <a:srgbClr val="75438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1D75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"timeToLive"</a:t>
            </a: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>
                <a:solidFill>
                  <a:srgbClr val="75438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300</a:t>
            </a: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1D75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"payload"</a:t>
            </a: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:{</a:t>
            </a:r>
            <a:b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>
                <a:solidFill>
                  <a:srgbClr val="1D75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"key1"</a:t>
            </a: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>
                <a:solidFill>
                  <a:srgbClr val="B35E1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"value"</a:t>
            </a: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>
                <a:solidFill>
                  <a:srgbClr val="1D75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"key2"</a:t>
            </a: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>
                <a:solidFill>
                  <a:srgbClr val="B35E1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"value"</a:t>
            </a:r>
            <a:b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}</a:t>
            </a:r>
            <a:b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b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47D65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0" name="Shape 190"/>
          <p:cNvSpPr txBox="1"/>
          <p:nvPr/>
        </p:nvSpPr>
        <p:spPr>
          <a:xfrm>
            <a:off x="375425" y="6430325"/>
            <a:ext cx="3401100" cy="5246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Documentation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idx="1" type="body"/>
          </p:nvPr>
        </p:nvSpPr>
        <p:spPr>
          <a:xfrm>
            <a:off x="311700" y="1536625"/>
            <a:ext cx="8520599" cy="1906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2400">
                <a:solidFill>
                  <a:srgbClr val="474C57"/>
                </a:solidFill>
                <a:highlight>
                  <a:srgbClr val="FFFFFF"/>
                </a:highlight>
              </a:rPr>
              <a:t>Ionic Deploy </a:t>
            </a:r>
            <a:r>
              <a:rPr lang="en" sz="2400">
                <a:solidFill>
                  <a:srgbClr val="474C57"/>
                </a:solidFill>
                <a:highlight>
                  <a:srgbClr val="FFFFFF"/>
                </a:highlight>
              </a:rPr>
              <a:t>lets you </a:t>
            </a:r>
            <a:r>
              <a:rPr lang="en" sz="2400" u="sng">
                <a:solidFill>
                  <a:srgbClr val="474C57"/>
                </a:solidFill>
                <a:highlight>
                  <a:srgbClr val="FFFFFF"/>
                </a:highlight>
              </a:rPr>
              <a:t>update your app on demand</a:t>
            </a:r>
            <a:r>
              <a:rPr lang="en" sz="2400">
                <a:solidFill>
                  <a:srgbClr val="474C57"/>
                </a:solidFill>
                <a:highlight>
                  <a:srgbClr val="FFFFFF"/>
                </a:highlight>
              </a:rPr>
              <a:t>, for any changes that do not require binary modifications, saving you days, or even weeks, of wait time.</a:t>
            </a:r>
          </a:p>
        </p:txBody>
      </p:sp>
      <p:sp>
        <p:nvSpPr>
          <p:cNvPr id="196" name="Shape 196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97" name="Shape 197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Ionic Deploy</a:t>
            </a:r>
          </a:p>
        </p:txBody>
      </p:sp>
      <p:sp>
        <p:nvSpPr>
          <p:cNvPr id="198" name="Shape 198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9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7336" y="3247675"/>
            <a:ext cx="3778513" cy="341517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Shape 200"/>
          <p:cNvSpPr txBox="1"/>
          <p:nvPr/>
        </p:nvSpPr>
        <p:spPr>
          <a:xfrm>
            <a:off x="223025" y="6277925"/>
            <a:ext cx="34011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Documentation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Ionic Deploy</a:t>
            </a:r>
          </a:p>
        </p:txBody>
      </p:sp>
      <p:sp>
        <p:nvSpPr>
          <p:cNvPr id="206" name="Shape 206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07" name="Shape 207"/>
          <p:cNvSpPr txBox="1"/>
          <p:nvPr/>
        </p:nvSpPr>
        <p:spPr>
          <a:xfrm>
            <a:off x="1556650" y="2014150"/>
            <a:ext cx="6030600" cy="41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047D6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controller</a:t>
            </a: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B35E1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'DashCtrl'</a:t>
            </a: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1D75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($scope) {</a:t>
            </a:r>
            <a:b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1D75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deploy = </a:t>
            </a:r>
            <a:r>
              <a:rPr lang="en">
                <a:solidFill>
                  <a:srgbClr val="1D75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47D6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Ionic</a:t>
            </a: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1D75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Deploy</a:t>
            </a: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b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75787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Update app code with new release from Ionic Deploy</a:t>
            </a:r>
            <a:b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$scope.</a:t>
            </a:r>
            <a:r>
              <a:rPr lang="en">
                <a:solidFill>
                  <a:srgbClr val="1D75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doUpdate</a:t>
            </a: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>
                <a:solidFill>
                  <a:srgbClr val="1D75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b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deploy.</a:t>
            </a:r>
            <a:r>
              <a:rPr lang="en">
                <a:solidFill>
                  <a:srgbClr val="1D75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update</a:t>
            </a: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().</a:t>
            </a:r>
            <a:r>
              <a:rPr lang="en">
                <a:solidFill>
                  <a:srgbClr val="1D75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1D75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(res) {</a:t>
            </a:r>
            <a:b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047D6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1D75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B35E1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'Ionic Deploy: Update Success! '</a:t>
            </a: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res);</a:t>
            </a:r>
            <a:b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}, </a:t>
            </a:r>
            <a:r>
              <a:rPr lang="en">
                <a:solidFill>
                  <a:srgbClr val="1D75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(err) {</a:t>
            </a:r>
            <a:b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047D6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1D75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B35E1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'Ionic Deploy: Update error! '</a:t>
            </a: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err);</a:t>
            </a:r>
            <a:b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}, </a:t>
            </a:r>
            <a:r>
              <a:rPr lang="en">
                <a:solidFill>
                  <a:srgbClr val="1D75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(prog) {</a:t>
            </a:r>
            <a:b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047D6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1D75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B35E1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'Ionic Deploy: Progress... '</a:t>
            </a: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prog);</a:t>
            </a:r>
            <a:b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});</a:t>
            </a:r>
            <a:b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};</a:t>
            </a:r>
            <a:b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 txBox="1"/>
          <p:nvPr/>
        </p:nvSpPr>
        <p:spPr>
          <a:xfrm>
            <a:off x="223025" y="6277925"/>
            <a:ext cx="34011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Documentation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Ionic Deploy</a:t>
            </a:r>
          </a:p>
        </p:txBody>
      </p:sp>
      <p:sp>
        <p:nvSpPr>
          <p:cNvPr id="214" name="Shape 214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215" name="Shape 2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302" y="2310887"/>
            <a:ext cx="8539300" cy="3095963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216" name="Shape 216"/>
          <p:cNvSpPr txBox="1"/>
          <p:nvPr/>
        </p:nvSpPr>
        <p:spPr>
          <a:xfrm>
            <a:off x="223025" y="6277925"/>
            <a:ext cx="34011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Documentation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idx="1" type="body"/>
          </p:nvPr>
        </p:nvSpPr>
        <p:spPr>
          <a:xfrm>
            <a:off x="311700" y="1536625"/>
            <a:ext cx="8520599" cy="159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Ionic Analytics</a:t>
            </a:r>
            <a:r>
              <a:rPr lang="en" sz="2200"/>
              <a:t> uses </a:t>
            </a:r>
            <a:r>
              <a:rPr lang="en" sz="2200" u="sng"/>
              <a:t>event data to model user interactions in your app</a:t>
            </a:r>
            <a:r>
              <a:rPr lang="en" sz="2200"/>
              <a:t>. An event represents a single action at a single point in time, such as a purchase, scroll, signup, or login.</a:t>
            </a:r>
          </a:p>
        </p:txBody>
      </p:sp>
      <p:sp>
        <p:nvSpPr>
          <p:cNvPr id="222" name="Shape 222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23" name="Shape 223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Ionic Analytics</a:t>
            </a:r>
          </a:p>
        </p:txBody>
      </p:sp>
      <p:sp>
        <p:nvSpPr>
          <p:cNvPr id="224" name="Shape 224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25" name="Shape 225"/>
          <p:cNvSpPr txBox="1"/>
          <p:nvPr/>
        </p:nvSpPr>
        <p:spPr>
          <a:xfrm>
            <a:off x="1996600" y="3930825"/>
            <a:ext cx="5150699" cy="1533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Automatically it collects the following:</a:t>
            </a:r>
          </a:p>
          <a:p>
            <a:pPr indent="-342900" lvl="0" marL="457200" rtl="0">
              <a:spcBef>
                <a:spcPts val="0"/>
              </a:spcBef>
              <a:buSzPct val="81818"/>
              <a:buFont typeface="Open Sans"/>
              <a:buChar char="●"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Load</a:t>
            </a:r>
          </a:p>
          <a:p>
            <a:pPr indent="-342900" lvl="0" marL="457200" rtl="0">
              <a:spcBef>
                <a:spcPts val="0"/>
              </a:spcBef>
              <a:buSzPct val="81818"/>
              <a:buFont typeface="Open Sans"/>
              <a:buChar char="●"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Tap</a:t>
            </a:r>
          </a:p>
          <a:p>
            <a:pPr indent="-342900" lvl="0" marL="457200">
              <a:spcBef>
                <a:spcPts val="0"/>
              </a:spcBef>
              <a:buSzPct val="81818"/>
              <a:buFont typeface="Open Sans"/>
              <a:buChar char="●"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State change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223025" y="6277925"/>
            <a:ext cx="34011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API Reference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idx="1" type="body"/>
          </p:nvPr>
        </p:nvSpPr>
        <p:spPr>
          <a:xfrm>
            <a:off x="311700" y="1285700"/>
            <a:ext cx="8520599" cy="524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Global properties</a:t>
            </a:r>
          </a:p>
        </p:txBody>
      </p:sp>
      <p:sp>
        <p:nvSpPr>
          <p:cNvPr id="232" name="Shape 232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33" name="Shape 233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Ionic Analytics</a:t>
            </a:r>
          </a:p>
        </p:txBody>
      </p:sp>
      <p:sp>
        <p:nvSpPr>
          <p:cNvPr id="234" name="Shape 234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35" name="Shape 235"/>
          <p:cNvSpPr txBox="1"/>
          <p:nvPr/>
        </p:nvSpPr>
        <p:spPr>
          <a:xfrm>
            <a:off x="1881700" y="3911575"/>
            <a:ext cx="5380499" cy="24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47D6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$ionicAnalytics</a:t>
            </a:r>
            <a:r>
              <a:rPr lang="en" sz="1800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1D75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track</a:t>
            </a:r>
            <a:r>
              <a:rPr lang="en" sz="1800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B35E1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'Purchase Item'</a:t>
            </a:r>
            <a:r>
              <a:rPr lang="en" sz="1800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{</a:t>
            </a:r>
            <a:br>
              <a:rPr lang="en" sz="1800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>
                <a:solidFill>
                  <a:srgbClr val="1D75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800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{</a:t>
            </a:r>
            <a:br>
              <a:rPr lang="en" sz="1800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rgbClr val="1D75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" sz="1800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800">
                <a:solidFill>
                  <a:srgbClr val="B35E1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'lpdsx'</a:t>
            </a:r>
            <a:r>
              <a:rPr lang="en" sz="1800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" sz="1800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rgbClr val="1D75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800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800">
                <a:solidFill>
                  <a:srgbClr val="B35E1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'Leopard Socks'</a:t>
            </a:r>
            <a:br>
              <a:rPr lang="en" sz="1800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} </a:t>
            </a:r>
            <a:br>
              <a:rPr lang="en" sz="1800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});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223025" y="6277925"/>
            <a:ext cx="34011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API Reference</a:t>
            </a:r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311700" y="3386862"/>
            <a:ext cx="8520599" cy="524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Custom events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2097850" y="1873987"/>
            <a:ext cx="4948199" cy="1449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47D6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$ionicAnalytics</a:t>
            </a:r>
            <a:r>
              <a:rPr lang="en" sz="1800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1D75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setGlobalProperties</a:t>
            </a:r>
            <a:r>
              <a:rPr lang="en" sz="1800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({</a:t>
            </a:r>
            <a:br>
              <a:rPr lang="en" sz="1800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>
                <a:solidFill>
                  <a:srgbClr val="1D75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app_version_number</a:t>
            </a:r>
            <a:r>
              <a:rPr lang="en" sz="1800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800">
                <a:solidFill>
                  <a:srgbClr val="B35E1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'v0.1.3'</a:t>
            </a:r>
            <a:r>
              <a:rPr lang="en" sz="1800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" sz="1800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>
                <a:solidFill>
                  <a:srgbClr val="1D75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day_of_week</a:t>
            </a:r>
            <a:r>
              <a:rPr lang="en" sz="1800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(</a:t>
            </a:r>
            <a:r>
              <a:rPr lang="en" sz="1800">
                <a:solidFill>
                  <a:srgbClr val="1D75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800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47D6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Date</a:t>
            </a:r>
            <a:r>
              <a:rPr lang="en" sz="1800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()).</a:t>
            </a:r>
            <a:r>
              <a:rPr lang="en" sz="1800">
                <a:solidFill>
                  <a:srgbClr val="1D75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getDay</a:t>
            </a:r>
            <a:r>
              <a:rPr lang="en" sz="1800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br>
              <a:rPr lang="en" sz="1800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});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536625"/>
            <a:ext cx="8520599" cy="2297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ngCordova</a:t>
            </a:r>
            <a:r>
              <a:rPr lang="en" sz="2400"/>
              <a:t> is a collection of </a:t>
            </a:r>
            <a:r>
              <a:rPr lang="en" sz="2400" u="sng"/>
              <a:t>70+ AngularJS</a:t>
            </a:r>
            <a:r>
              <a:rPr lang="en" sz="2400"/>
              <a:t> extensions on top of the Cordova API that make it easy to build, test, and deploy Cordova mobile apps with AngularJS.</a:t>
            </a:r>
          </a:p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77" name="Shape 77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Plugins</a:t>
            </a:r>
          </a:p>
        </p:txBody>
      </p:sp>
      <p:sp>
        <p:nvSpPr>
          <p:cNvPr id="78" name="Shape 78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1024" y="4042326"/>
            <a:ext cx="7221850" cy="180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idx="1" type="body"/>
          </p:nvPr>
        </p:nvSpPr>
        <p:spPr>
          <a:xfrm>
            <a:off x="311700" y="1536625"/>
            <a:ext cx="8520599" cy="4680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Creator</a:t>
            </a:r>
            <a:r>
              <a:rPr lang="en" sz="3600"/>
              <a:t> is a </a:t>
            </a:r>
            <a:r>
              <a:rPr lang="en" sz="3600" u="sng"/>
              <a:t>drag-&amp;-drop prototyping </a:t>
            </a:r>
            <a:r>
              <a:rPr lang="en" sz="3600"/>
              <a:t>tool for creating great apps using Ionic, with just a click of the mouse.</a:t>
            </a:r>
          </a:p>
        </p:txBody>
      </p:sp>
      <p:sp>
        <p:nvSpPr>
          <p:cNvPr id="244" name="Shape 244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45" name="Shape 245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Ionic Creator</a:t>
            </a:r>
          </a:p>
        </p:txBody>
      </p:sp>
      <p:sp>
        <p:nvSpPr>
          <p:cNvPr id="246" name="Shape 246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52" name="Shape 252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Ionic Creator</a:t>
            </a:r>
          </a:p>
        </p:txBody>
      </p:sp>
      <p:sp>
        <p:nvSpPr>
          <p:cNvPr id="253" name="Shape 253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254" name="Shape 2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324" y="1578575"/>
            <a:ext cx="8581350" cy="4536726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60" name="Shape 260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Ionic View</a:t>
            </a:r>
          </a:p>
        </p:txBody>
      </p:sp>
      <p:sp>
        <p:nvSpPr>
          <p:cNvPr id="261" name="Shape 261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262" name="Shape 2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4198" y="1345075"/>
            <a:ext cx="4675599" cy="5289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idx="1" type="body"/>
          </p:nvPr>
        </p:nvSpPr>
        <p:spPr>
          <a:xfrm>
            <a:off x="311700" y="1421775"/>
            <a:ext cx="8520599" cy="5143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Native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Pros</a:t>
            </a:r>
          </a:p>
          <a:p>
            <a:pPr indent="-381000" lvl="0" marL="8001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</a:pPr>
            <a:r>
              <a:rPr lang="en" sz="2400"/>
              <a:t>Best performance and provides full access to the underlying device hardware</a:t>
            </a:r>
          </a:p>
          <a:p>
            <a:pPr indent="-381000" lvl="0" marL="8001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</a:pPr>
            <a:r>
              <a:rPr lang="en" sz="2400"/>
              <a:t>UI Elements consistent with the platform’s look and feel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Cons</a:t>
            </a:r>
          </a:p>
          <a:p>
            <a:pPr indent="-381000" lvl="0" marL="8001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</a:pPr>
            <a:r>
              <a:rPr lang="en" sz="2400">
                <a:solidFill>
                  <a:schemeClr val="dk1"/>
                </a:solidFill>
              </a:rPr>
              <a:t>Proficiency in each platform required</a:t>
            </a:r>
          </a:p>
          <a:p>
            <a:pPr indent="-381000" lvl="0" marL="8001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</a:pPr>
            <a:r>
              <a:rPr lang="en" sz="2400">
                <a:solidFill>
                  <a:schemeClr val="dk1"/>
                </a:solidFill>
              </a:rPr>
              <a:t>Entirely separate code bases</a:t>
            </a:r>
          </a:p>
          <a:p>
            <a:pPr indent="-381000" lvl="0" marL="8001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</a:pPr>
            <a:r>
              <a:rPr lang="en" sz="2400">
                <a:solidFill>
                  <a:schemeClr val="dk1"/>
                </a:solidFill>
              </a:rPr>
              <a:t>Timely &amp; Expensive development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  <p:sp>
        <p:nvSpPr>
          <p:cNvPr id="268" name="Shape 268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69" name="Shape 269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Native vs Hybrid </a:t>
            </a:r>
          </a:p>
        </p:txBody>
      </p:sp>
      <p:sp>
        <p:nvSpPr>
          <p:cNvPr id="270" name="Shape 270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idx="1" type="body"/>
          </p:nvPr>
        </p:nvSpPr>
        <p:spPr>
          <a:xfrm>
            <a:off x="311700" y="1379975"/>
            <a:ext cx="8520599" cy="5101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Hybrid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Pros</a:t>
            </a:r>
          </a:p>
          <a:p>
            <a:pPr indent="-381000" lvl="0" marL="8001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</a:pPr>
            <a:r>
              <a:rPr lang="en" sz="2400"/>
              <a:t>Web technologies (easy to learn)</a:t>
            </a:r>
          </a:p>
          <a:p>
            <a:pPr indent="-381000" lvl="0" marL="8001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</a:pPr>
            <a:r>
              <a:rPr lang="en" sz="2400"/>
              <a:t>Single code base</a:t>
            </a:r>
          </a:p>
          <a:p>
            <a:pPr indent="-381000" lvl="0" marL="8001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</a:pPr>
            <a:r>
              <a:rPr lang="en" sz="2400"/>
              <a:t>Low development cost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Cons</a:t>
            </a:r>
          </a:p>
          <a:p>
            <a:pPr indent="-381000" lvl="0" marL="8001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</a:pPr>
            <a:r>
              <a:rPr lang="en" sz="2400">
                <a:solidFill>
                  <a:schemeClr val="dk1"/>
                </a:solidFill>
              </a:rPr>
              <a:t>Slow performance compared to Native apps (even though the gap is smaller nowadays)</a:t>
            </a:r>
          </a:p>
          <a:p>
            <a:pPr indent="-381000" lvl="0" marL="8001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</a:pPr>
            <a:r>
              <a:rPr lang="en" sz="2400">
                <a:solidFill>
                  <a:schemeClr val="dk1"/>
                </a:solidFill>
              </a:rPr>
              <a:t>Problems with look and feel between platforms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  <p:sp>
        <p:nvSpPr>
          <p:cNvPr id="276" name="Shape 276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77" name="Shape 277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Native vs Hybrid </a:t>
            </a:r>
          </a:p>
        </p:txBody>
      </p:sp>
      <p:sp>
        <p:nvSpPr>
          <p:cNvPr id="278" name="Shape 278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idx="1" type="body"/>
          </p:nvPr>
        </p:nvSpPr>
        <p:spPr>
          <a:xfrm>
            <a:off x="311700" y="1379975"/>
            <a:ext cx="8520599" cy="5101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When should you build a hybrid mobile apps?</a:t>
            </a:r>
          </a:p>
        </p:txBody>
      </p:sp>
      <p:sp>
        <p:nvSpPr>
          <p:cNvPr id="284" name="Shape 284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85" name="Shape 285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Native vs Hybrid </a:t>
            </a:r>
          </a:p>
        </p:txBody>
      </p:sp>
      <p:sp>
        <p:nvSpPr>
          <p:cNvPr id="286" name="Shape 286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idx="1" type="body"/>
          </p:nvPr>
        </p:nvSpPr>
        <p:spPr>
          <a:xfrm>
            <a:off x="311700" y="1379975"/>
            <a:ext cx="8520599" cy="5101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Have a </a:t>
            </a:r>
            <a:r>
              <a:rPr b="1" lang="en" sz="3000"/>
              <a:t>multi-million dollar budget</a:t>
            </a:r>
            <a:r>
              <a:rPr lang="en" sz="3000"/>
              <a:t>?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t/>
            </a:r>
            <a:endParaRPr sz="3000"/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Have a </a:t>
            </a:r>
            <a:r>
              <a:rPr lang="en" sz="3000" u="sng"/>
              <a:t>large team of experienced native developers</a:t>
            </a:r>
            <a:r>
              <a:rPr lang="en" sz="3000"/>
              <a:t>?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Established company?</a:t>
            </a:r>
          </a:p>
        </p:txBody>
      </p:sp>
      <p:sp>
        <p:nvSpPr>
          <p:cNvPr id="292" name="Shape 292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93" name="Shape 293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Native vs Hybrid </a:t>
            </a:r>
          </a:p>
        </p:txBody>
      </p:sp>
      <p:sp>
        <p:nvSpPr>
          <p:cNvPr id="294" name="Shape 294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idx="1" type="body"/>
          </p:nvPr>
        </p:nvSpPr>
        <p:spPr>
          <a:xfrm>
            <a:off x="311700" y="1379975"/>
            <a:ext cx="8520599" cy="5101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Do Native Apps</a:t>
            </a:r>
          </a:p>
        </p:txBody>
      </p:sp>
      <p:sp>
        <p:nvSpPr>
          <p:cNvPr id="300" name="Shape 300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01" name="Shape 301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Native vs Hybrid </a:t>
            </a:r>
          </a:p>
        </p:txBody>
      </p:sp>
      <p:sp>
        <p:nvSpPr>
          <p:cNvPr id="302" name="Shape 302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idx="1" type="body"/>
          </p:nvPr>
        </p:nvSpPr>
        <p:spPr>
          <a:xfrm>
            <a:off x="311700" y="1379975"/>
            <a:ext cx="8520599" cy="986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App Store</a:t>
            </a:r>
          </a:p>
        </p:txBody>
      </p:sp>
      <p:sp>
        <p:nvSpPr>
          <p:cNvPr id="308" name="Shape 308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09" name="Shape 309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Hybrid Apps</a:t>
            </a:r>
          </a:p>
        </p:txBody>
      </p:sp>
      <p:sp>
        <p:nvSpPr>
          <p:cNvPr id="310" name="Shape 310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311" name="Shape 3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962" y="2481549"/>
            <a:ext cx="7823974" cy="348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>
            <p:ph idx="1" type="body"/>
          </p:nvPr>
        </p:nvSpPr>
        <p:spPr>
          <a:xfrm>
            <a:off x="311700" y="1379975"/>
            <a:ext cx="8520599" cy="986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Instagram</a:t>
            </a:r>
          </a:p>
        </p:txBody>
      </p:sp>
      <p:sp>
        <p:nvSpPr>
          <p:cNvPr id="317" name="Shape 317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18" name="Shape 318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Hybrid Apps</a:t>
            </a:r>
          </a:p>
        </p:txBody>
      </p:sp>
      <p:sp>
        <p:nvSpPr>
          <p:cNvPr id="319" name="Shape 319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320" name="Shape 3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2312" y="2208947"/>
            <a:ext cx="4919275" cy="4204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85" name="Shape 85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Plugins</a:t>
            </a:r>
          </a:p>
        </p:txBody>
      </p:sp>
      <p:sp>
        <p:nvSpPr>
          <p:cNvPr id="86" name="Shape 86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87" name="Shape 87"/>
          <p:cNvSpPr txBox="1"/>
          <p:nvPr/>
        </p:nvSpPr>
        <p:spPr>
          <a:xfrm>
            <a:off x="375425" y="6430325"/>
            <a:ext cx="3401100" cy="5246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Documentation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411175"/>
            <a:ext cx="8520599" cy="400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spcAft>
                <a:spcPts val="2300"/>
              </a:spcAft>
              <a:buNone/>
            </a:pPr>
            <a:r>
              <a:rPr b="1" lang="en">
                <a:solidFill>
                  <a:srgbClr val="474C57"/>
                </a:solidFill>
                <a:highlight>
                  <a:srgbClr val="FFFFFF"/>
                </a:highlight>
              </a:rPr>
              <a:t>Install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794525" y="3465750"/>
            <a:ext cx="7387799" cy="1170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en" sz="1800">
                <a:solidFill>
                  <a:srgbClr val="DD3D40"/>
                </a:solidFill>
                <a:latin typeface="Consolas"/>
                <a:ea typeface="Consolas"/>
                <a:cs typeface="Consolas"/>
                <a:sym typeface="Consolas"/>
              </a:rPr>
              <a:t>&lt;script src=</a:t>
            </a:r>
            <a:r>
              <a:rPr lang="en" sz="1800">
                <a:solidFill>
                  <a:srgbClr val="57B4FF"/>
                </a:solidFill>
                <a:latin typeface="Consolas"/>
                <a:ea typeface="Consolas"/>
                <a:cs typeface="Consolas"/>
                <a:sym typeface="Consolas"/>
              </a:rPr>
              <a:t>"lib/ngCordova/dist/ng-cordova.js"</a:t>
            </a:r>
            <a:r>
              <a:rPr lang="en" sz="1800">
                <a:solidFill>
                  <a:srgbClr val="DD3D40"/>
                </a:solidFill>
                <a:latin typeface="Consolas"/>
                <a:ea typeface="Consolas"/>
                <a:cs typeface="Consolas"/>
                <a:sym typeface="Consolas"/>
              </a:rPr>
              <a:t>&gt;&lt;/script&gt;</a:t>
            </a:r>
            <a:br>
              <a:rPr lang="en" sz="1800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DD3D40"/>
                </a:solidFill>
                <a:latin typeface="Consolas"/>
                <a:ea typeface="Consolas"/>
                <a:cs typeface="Consolas"/>
                <a:sym typeface="Consolas"/>
              </a:rPr>
              <a:t>&lt;script src=</a:t>
            </a:r>
            <a:r>
              <a:rPr lang="en" sz="1800">
                <a:solidFill>
                  <a:srgbClr val="57B4FF"/>
                </a:solidFill>
                <a:latin typeface="Consolas"/>
                <a:ea typeface="Consolas"/>
                <a:cs typeface="Consolas"/>
                <a:sym typeface="Consolas"/>
              </a:rPr>
              <a:t>"cordova.js"</a:t>
            </a:r>
            <a:r>
              <a:rPr lang="en" sz="1800">
                <a:solidFill>
                  <a:srgbClr val="DD3D40"/>
                </a:solidFill>
                <a:latin typeface="Consolas"/>
                <a:ea typeface="Consolas"/>
                <a:cs typeface="Consolas"/>
                <a:sym typeface="Consolas"/>
              </a:rPr>
              <a:t>&gt;&lt;/script&gt;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2146600" y="2035000"/>
            <a:ext cx="4850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3000"/>
              </a:spcAft>
              <a:buNone/>
            </a:pPr>
            <a:r>
              <a:rPr lang="en" sz="1800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$&gt; bower install ngCordova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idx="1" type="body"/>
          </p:nvPr>
        </p:nvSpPr>
        <p:spPr>
          <a:xfrm>
            <a:off x="311700" y="1379975"/>
            <a:ext cx="8520599" cy="986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Evernote</a:t>
            </a:r>
          </a:p>
        </p:txBody>
      </p:sp>
      <p:sp>
        <p:nvSpPr>
          <p:cNvPr id="326" name="Shape 326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27" name="Shape 327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Hybrid Apps</a:t>
            </a:r>
          </a:p>
        </p:txBody>
      </p:sp>
      <p:sp>
        <p:nvSpPr>
          <p:cNvPr id="328" name="Shape 328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329" name="Shape 3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5125" y="2366975"/>
            <a:ext cx="4533650" cy="3814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35" name="Shape 335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Mobile Apps @ Trovit</a:t>
            </a:r>
          </a:p>
        </p:txBody>
      </p:sp>
      <p:sp>
        <p:nvSpPr>
          <p:cNvPr id="336" name="Shape 336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337" name="Shape 3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2074" y="3055575"/>
            <a:ext cx="2543173" cy="253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Shape 3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0276" y="3055575"/>
            <a:ext cx="2725625" cy="25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Shape 339"/>
          <p:cNvSpPr txBox="1"/>
          <p:nvPr/>
        </p:nvSpPr>
        <p:spPr>
          <a:xfrm>
            <a:off x="1062112" y="1954300"/>
            <a:ext cx="25430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2400">
                <a:latin typeface="Open Sans"/>
                <a:ea typeface="Open Sans"/>
                <a:cs typeface="Open Sans"/>
                <a:sym typeface="Open Sans"/>
              </a:rPr>
              <a:t>Android</a:t>
            </a:r>
          </a:p>
        </p:txBody>
      </p:sp>
      <p:sp>
        <p:nvSpPr>
          <p:cNvPr id="340" name="Shape 340"/>
          <p:cNvSpPr txBox="1"/>
          <p:nvPr/>
        </p:nvSpPr>
        <p:spPr>
          <a:xfrm>
            <a:off x="5400262" y="1954300"/>
            <a:ext cx="25430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Open Sans"/>
                <a:ea typeface="Open Sans"/>
                <a:cs typeface="Open Sans"/>
                <a:sym typeface="Open Sans"/>
              </a:rPr>
              <a:t>iOS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8533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type="title"/>
          </p:nvPr>
        </p:nvSpPr>
        <p:spPr>
          <a:xfrm>
            <a:off x="311700" y="274721"/>
            <a:ext cx="8520599" cy="6196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Q&amp;A</a:t>
            </a:r>
          </a:p>
        </p:txBody>
      </p:sp>
      <p:sp>
        <p:nvSpPr>
          <p:cNvPr id="346" name="Shape 346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96" name="Shape 96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Plugins</a:t>
            </a:r>
          </a:p>
        </p:txBody>
      </p:sp>
      <p:sp>
        <p:nvSpPr>
          <p:cNvPr id="97" name="Shape 97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411175"/>
            <a:ext cx="8520599" cy="400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spcAft>
                <a:spcPts val="2300"/>
              </a:spcAft>
              <a:buNone/>
            </a:pPr>
            <a:r>
              <a:rPr b="1" lang="en">
                <a:solidFill>
                  <a:srgbClr val="474C57"/>
                </a:solidFill>
                <a:highlight>
                  <a:srgbClr val="FFFFFF"/>
                </a:highlight>
              </a:rPr>
              <a:t>Install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1770300" y="2035000"/>
            <a:ext cx="56033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3000"/>
              </a:spcAft>
              <a:buNone/>
            </a:pPr>
            <a:r>
              <a:rPr lang="en" sz="1800">
                <a:solidFill>
                  <a:srgbClr val="4D4D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$&gt; cordova plugin add &lt;cordova-plugin-name&gt;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794525" y="3409050"/>
            <a:ext cx="7387799" cy="1427699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en" sz="1800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  <a:t>$ionicPlatform.ready(</a:t>
            </a:r>
            <a:r>
              <a:rPr i="1" lang="en" sz="1800">
                <a:solidFill>
                  <a:srgbClr val="4685DD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1800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br>
              <a:rPr lang="en" sz="1800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  <a:t>  $cordovaPlugin.someFunction().then(success, error);</a:t>
            </a:r>
            <a:br>
              <a:rPr lang="en" sz="1800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Camera</a:t>
            </a:r>
          </a:p>
        </p:txBody>
      </p:sp>
      <p:sp>
        <p:nvSpPr>
          <p:cNvPr id="106" name="Shape 106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07" name="Shape 107"/>
          <p:cNvSpPr txBox="1"/>
          <p:nvPr/>
        </p:nvSpPr>
        <p:spPr>
          <a:xfrm>
            <a:off x="1143000" y="1254500"/>
            <a:ext cx="7164600" cy="5268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42857"/>
              </a:lnSpc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  <a:t>module.controller(</a:t>
            </a:r>
            <a:r>
              <a:rPr lang="en">
                <a:solidFill>
                  <a:srgbClr val="DD3240"/>
                </a:solidFill>
                <a:latin typeface="Consolas"/>
                <a:ea typeface="Consolas"/>
                <a:cs typeface="Consolas"/>
                <a:sym typeface="Consolas"/>
              </a:rPr>
              <a:t>'PictureCtrl'</a:t>
            </a:r>
            <a:r>
              <a:rPr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1" lang="en">
                <a:solidFill>
                  <a:srgbClr val="4685DD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  <a:t>($scope, $cordovaCamera) {</a:t>
            </a:r>
            <a:br>
              <a:rPr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0086B3"/>
                </a:solidFill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  <a:t>.addEventListener(</a:t>
            </a:r>
            <a:r>
              <a:rPr lang="en">
                <a:solidFill>
                  <a:srgbClr val="DD3240"/>
                </a:solidFill>
                <a:latin typeface="Consolas"/>
                <a:ea typeface="Consolas"/>
                <a:cs typeface="Consolas"/>
                <a:sym typeface="Consolas"/>
              </a:rPr>
              <a:t>"deviceready"</a:t>
            </a:r>
            <a:r>
              <a:rPr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1" lang="en">
                <a:solidFill>
                  <a:srgbClr val="4685DD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  <a:t> () {</a:t>
            </a:r>
            <a:br>
              <a:rPr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n">
                <a:solidFill>
                  <a:srgbClr val="4685DD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  <a:t> options </a:t>
            </a:r>
            <a:r>
              <a:rPr b="1"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  <a:t>      quality</a:t>
            </a:r>
            <a:r>
              <a:rPr b="1"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D99A85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r>
              <a:rPr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  <a:t>      destinationType</a:t>
            </a:r>
            <a:r>
              <a:rPr b="1"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  <a:t> Camera.DestinationType.DATA_URL,</a:t>
            </a:r>
            <a:br>
              <a:rPr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  <a:t>      sourceType</a:t>
            </a:r>
            <a:r>
              <a:rPr b="1"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  <a:t> Camera.PictureSourceType.CAMERA,</a:t>
            </a:r>
            <a:br>
              <a:rPr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  <a:t>      allowEdit</a:t>
            </a:r>
            <a:r>
              <a:rPr b="1"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4685DD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  <a:t>      encodingType</a:t>
            </a:r>
            <a:r>
              <a:rPr b="1"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  <a:t> Camera.EncodingType.JPEG,</a:t>
            </a:r>
            <a:br>
              <a:rPr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  <a:t>      ...</a:t>
            </a:r>
            <a:br>
              <a:rPr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  <a:t>    };</a:t>
            </a:r>
            <a:br>
              <a:rPr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  <a:t>    $cordovaCamera.getPicture(options).then(</a:t>
            </a:r>
            <a:r>
              <a:rPr i="1" lang="en">
                <a:solidFill>
                  <a:srgbClr val="4685DD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  <a:t>(imageData) {</a:t>
            </a:r>
            <a:br>
              <a:rPr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i="1" lang="en">
                <a:solidFill>
                  <a:srgbClr val="4685DD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  <a:t> image </a:t>
            </a:r>
            <a:r>
              <a:rPr b="1"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86B3"/>
                </a:solidFill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  <a:t>.getElementById(</a:t>
            </a:r>
            <a:r>
              <a:rPr lang="en">
                <a:solidFill>
                  <a:srgbClr val="DD3240"/>
                </a:solidFill>
                <a:latin typeface="Consolas"/>
                <a:ea typeface="Consolas"/>
                <a:cs typeface="Consolas"/>
                <a:sym typeface="Consolas"/>
              </a:rPr>
              <a:t>'myImage'</a:t>
            </a:r>
            <a:r>
              <a:rPr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  <a:t>      image.src </a:t>
            </a:r>
            <a:r>
              <a:rPr b="1"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DD3240"/>
                </a:solidFill>
                <a:latin typeface="Consolas"/>
                <a:ea typeface="Consolas"/>
                <a:cs typeface="Consolas"/>
                <a:sym typeface="Consolas"/>
              </a:rPr>
              <a:t>"data:image/jpeg;base64,"</a:t>
            </a:r>
            <a:r>
              <a:rPr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  <a:t> imageData;</a:t>
            </a:r>
            <a:br>
              <a:rPr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  <a:t>    }, </a:t>
            </a:r>
            <a:r>
              <a:rPr i="1" lang="en">
                <a:solidFill>
                  <a:srgbClr val="4685DD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  <a:t>(err) { // error });</a:t>
            </a:r>
            <a:br>
              <a:rPr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  <a:t>  }, </a:t>
            </a:r>
            <a:r>
              <a:rPr b="1" lang="en">
                <a:solidFill>
                  <a:srgbClr val="4685DD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 txBox="1"/>
          <p:nvPr/>
        </p:nvSpPr>
        <p:spPr>
          <a:xfrm>
            <a:off x="375425" y="6430325"/>
            <a:ext cx="3401100" cy="5246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Documentation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/>
        </p:nvSpPr>
        <p:spPr>
          <a:xfrm>
            <a:off x="1143000" y="1254500"/>
            <a:ext cx="7164600" cy="5268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42857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  <a:t>module.controller(</a:t>
            </a:r>
            <a:r>
              <a:rPr lang="en">
                <a:solidFill>
                  <a:srgbClr val="DD3240"/>
                </a:solidFill>
                <a:latin typeface="Consolas"/>
                <a:ea typeface="Consolas"/>
                <a:cs typeface="Consolas"/>
                <a:sym typeface="Consolas"/>
              </a:rPr>
              <a:t>'GeoCtrl'</a:t>
            </a:r>
            <a:r>
              <a:rPr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1" lang="en">
                <a:solidFill>
                  <a:srgbClr val="4685DD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  <a:t>($cordovaGeolocation) {</a:t>
            </a:r>
            <a:br>
              <a:rPr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i="1" lang="en">
                <a:solidFill>
                  <a:srgbClr val="4685DD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  <a:t> posOptions </a:t>
            </a:r>
            <a:r>
              <a:rPr b="1"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  <a:t> {timeout</a:t>
            </a:r>
            <a:r>
              <a:rPr b="1"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D99A85"/>
                </a:solidFill>
                <a:latin typeface="Consolas"/>
                <a:ea typeface="Consolas"/>
                <a:cs typeface="Consolas"/>
                <a:sym typeface="Consolas"/>
              </a:rPr>
              <a:t>10000</a:t>
            </a:r>
            <a:r>
              <a:rPr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  <a:t>, enableHighAccuracy</a:t>
            </a:r>
            <a:r>
              <a:rPr b="1"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4685DD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br>
              <a:rPr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  <a:t>  $cordovaGeolocation</a:t>
            </a:r>
            <a:br>
              <a:rPr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  <a:t>    .getCurrentPosition(posOptions)</a:t>
            </a:r>
            <a:br>
              <a:rPr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  <a:t>    .then(</a:t>
            </a:r>
            <a:r>
              <a:rPr i="1" lang="en">
                <a:solidFill>
                  <a:srgbClr val="4685DD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  <a:t> (position) {</a:t>
            </a:r>
            <a:br>
              <a:rPr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i="1" lang="en">
                <a:solidFill>
                  <a:srgbClr val="4685DD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  <a:t> lat  </a:t>
            </a:r>
            <a:r>
              <a:rPr b="1"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  <a:t> position.coords.latitude</a:t>
            </a:r>
            <a:br>
              <a:rPr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i="1" lang="en">
                <a:solidFill>
                  <a:srgbClr val="4685DD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  <a:t>long</a:t>
            </a:r>
            <a:r>
              <a:rPr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  <a:t> position.coords.longitude</a:t>
            </a:r>
            <a:br>
              <a:rPr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  <a:t>    }, </a:t>
            </a:r>
            <a:r>
              <a:rPr i="1" lang="en">
                <a:solidFill>
                  <a:srgbClr val="4685DD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  <a:t>(err) {</a:t>
            </a:r>
            <a:br>
              <a:rPr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i="1" lang="en">
                <a:solidFill>
                  <a:srgbClr val="788690"/>
                </a:solidFill>
                <a:latin typeface="Consolas"/>
                <a:ea typeface="Consolas"/>
                <a:cs typeface="Consolas"/>
                <a:sym typeface="Consolas"/>
              </a:rPr>
              <a:t>// error</a:t>
            </a:r>
            <a:br>
              <a:rPr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  <a:t>    });</a:t>
            </a:r>
            <a:br>
              <a:rPr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</a:p>
        </p:txBody>
      </p:sp>
      <p:sp>
        <p:nvSpPr>
          <p:cNvPr id="114" name="Shape 114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Geolocation</a:t>
            </a:r>
          </a:p>
        </p:txBody>
      </p:sp>
      <p:sp>
        <p:nvSpPr>
          <p:cNvPr id="115" name="Shape 115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16" name="Shape 116"/>
          <p:cNvSpPr txBox="1"/>
          <p:nvPr/>
        </p:nvSpPr>
        <p:spPr>
          <a:xfrm>
            <a:off x="375425" y="6430325"/>
            <a:ext cx="3401100" cy="5246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Documentation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SQLite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311500" y="1254500"/>
            <a:ext cx="8520599" cy="5268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42857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  <a:t>module.controller(</a:t>
            </a:r>
            <a:r>
              <a:rPr lang="en">
                <a:solidFill>
                  <a:srgbClr val="DD3240"/>
                </a:solidFill>
                <a:latin typeface="Consolas"/>
                <a:ea typeface="Consolas"/>
                <a:cs typeface="Consolas"/>
                <a:sym typeface="Consolas"/>
              </a:rPr>
              <a:t>'MyCtrl'</a:t>
            </a:r>
            <a:r>
              <a:rPr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1" lang="en">
                <a:solidFill>
                  <a:srgbClr val="4685DD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  <a:t>($scope, $cordovaSQLite) {</a:t>
            </a:r>
            <a:br>
              <a:rPr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i="1" lang="en">
                <a:solidFill>
                  <a:srgbClr val="4685DD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  <a:t> db </a:t>
            </a:r>
            <a:r>
              <a:rPr b="1"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  <a:t> $cordovaSQLite.openDB({ name</a:t>
            </a:r>
            <a:r>
              <a:rPr b="1"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DD3240"/>
                </a:solidFill>
                <a:latin typeface="Consolas"/>
                <a:ea typeface="Consolas"/>
                <a:cs typeface="Consolas"/>
                <a:sym typeface="Consolas"/>
              </a:rPr>
              <a:t>"my.db"</a:t>
            </a:r>
            <a:r>
              <a:rPr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  <a:t> });</a:t>
            </a:r>
            <a:br>
              <a:rPr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i="1" lang="en">
                <a:solidFill>
                  <a:srgbClr val="788690"/>
                </a:solidFill>
                <a:latin typeface="Consolas"/>
                <a:ea typeface="Consolas"/>
                <a:cs typeface="Consolas"/>
                <a:sym typeface="Consolas"/>
              </a:rPr>
              <a:t>// for opening a background db:</a:t>
            </a:r>
            <a:br>
              <a:rPr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i="1" lang="en">
                <a:solidFill>
                  <a:srgbClr val="4685DD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  <a:t> db </a:t>
            </a:r>
            <a:r>
              <a:rPr b="1"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  <a:t> $cordovaSQLite.openDB({ name</a:t>
            </a:r>
            <a:r>
              <a:rPr b="1"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DD3240"/>
                </a:solidFill>
                <a:latin typeface="Consolas"/>
                <a:ea typeface="Consolas"/>
                <a:cs typeface="Consolas"/>
                <a:sym typeface="Consolas"/>
              </a:rPr>
              <a:t>"my.db"</a:t>
            </a:r>
            <a:r>
              <a:rPr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  <a:t>, bgType</a:t>
            </a:r>
            <a:r>
              <a:rPr b="1"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D99A85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  <a:t> });</a:t>
            </a:r>
            <a:br>
              <a:rPr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  <a:t>  $scope.execute </a:t>
            </a:r>
            <a:r>
              <a:rPr b="1"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n">
                <a:solidFill>
                  <a:srgbClr val="4685DD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br>
              <a:rPr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n">
                <a:solidFill>
                  <a:srgbClr val="4685DD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  <a:t> query </a:t>
            </a:r>
            <a:r>
              <a:rPr b="1"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DD3240"/>
                </a:solidFill>
                <a:latin typeface="Consolas"/>
                <a:ea typeface="Consolas"/>
                <a:cs typeface="Consolas"/>
                <a:sym typeface="Consolas"/>
              </a:rPr>
              <a:t>"INSERT INTO test_table (data, data_num) VALUES (?,?)"</a:t>
            </a:r>
            <a:r>
              <a:rPr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  <a:t>    $cordovaSQLite.execute(db, query, [</a:t>
            </a:r>
            <a:r>
              <a:rPr lang="en">
                <a:solidFill>
                  <a:srgbClr val="DD3240"/>
                </a:solidFill>
                <a:latin typeface="Consolas"/>
                <a:ea typeface="Consolas"/>
                <a:cs typeface="Consolas"/>
                <a:sym typeface="Consolas"/>
              </a:rPr>
              <a:t>"test"</a:t>
            </a:r>
            <a:r>
              <a:rPr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D99A85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  <a:t>]).then(</a:t>
            </a:r>
            <a:r>
              <a:rPr i="1" lang="en">
                <a:solidFill>
                  <a:srgbClr val="4685DD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  <a:t>(res) {</a:t>
            </a:r>
            <a:br>
              <a:rPr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  <a:t>      console.log(</a:t>
            </a:r>
            <a:r>
              <a:rPr lang="en">
                <a:solidFill>
                  <a:srgbClr val="DD3240"/>
                </a:solidFill>
                <a:latin typeface="Consolas"/>
                <a:ea typeface="Consolas"/>
                <a:cs typeface="Consolas"/>
                <a:sym typeface="Consolas"/>
              </a:rPr>
              <a:t>"insertId: "</a:t>
            </a:r>
            <a:r>
              <a:rPr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  <a:t> res.insertId);</a:t>
            </a:r>
            <a:br>
              <a:rPr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  <a:t>    }, </a:t>
            </a:r>
            <a:r>
              <a:rPr i="1" lang="en">
                <a:solidFill>
                  <a:srgbClr val="4685DD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  <a:t> (err) {</a:t>
            </a:r>
            <a:br>
              <a:rPr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  <a:t>      console.error(err);</a:t>
            </a:r>
            <a:br>
              <a:rPr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  <a:t>    });</a:t>
            </a:r>
            <a:br>
              <a:rPr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  <a:t>  };</a:t>
            </a:r>
            <a:br>
              <a:rPr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4A4A4C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</a:p>
        </p:txBody>
      </p:sp>
      <p:sp>
        <p:nvSpPr>
          <p:cNvPr id="123" name="Shape 123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24" name="Shape 124"/>
          <p:cNvSpPr txBox="1"/>
          <p:nvPr/>
        </p:nvSpPr>
        <p:spPr>
          <a:xfrm>
            <a:off x="375425" y="6430325"/>
            <a:ext cx="3401100" cy="5246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Documentation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400"/>
              <a:t>AdMob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400"/>
              <a:t>Battery Status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400"/>
              <a:t>Device orientation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400"/>
              <a:t>iBeacon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400"/>
              <a:t>Touch ID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400"/>
              <a:t>Oauth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400"/>
              <a:t>Progress indicator</a:t>
            </a:r>
          </a:p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31" name="Shape 131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And many more...</a:t>
            </a:r>
          </a:p>
        </p:txBody>
      </p:sp>
      <p:sp>
        <p:nvSpPr>
          <p:cNvPr id="132" name="Shape 132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33" name="Shape 133"/>
          <p:cNvSpPr txBox="1"/>
          <p:nvPr/>
        </p:nvSpPr>
        <p:spPr>
          <a:xfrm>
            <a:off x="375425" y="6430325"/>
            <a:ext cx="3401100" cy="5246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Cordova Plugins list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Platform? </a:t>
            </a:r>
          </a:p>
          <a:p>
            <a: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Was not a framework?</a:t>
            </a:r>
          </a:p>
        </p:txBody>
      </p:sp>
      <p:sp>
        <p:nvSpPr>
          <p:cNvPr id="139" name="Shape 139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40" name="Shape 140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Ionic Platform </a:t>
            </a:r>
          </a:p>
        </p:txBody>
      </p:sp>
      <p:sp>
        <p:nvSpPr>
          <p:cNvPr id="141" name="Shape 141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theme/theme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