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3.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HelveticaNeue-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1cbe53b1b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351cbe53b1b_0_1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t>Hello everyone! I am Niyati and this is Niket, and we will be presenting our project - Fairness aware credit scoring, </a:t>
            </a:r>
            <a:endParaRPr/>
          </a:p>
          <a:p>
            <a:pPr indent="0" lvl="0" marL="0" rtl="0" algn="l">
              <a:lnSpc>
                <a:spcPct val="100000"/>
              </a:lnSpc>
              <a:spcBef>
                <a:spcPts val="0"/>
              </a:spcBef>
              <a:spcAft>
                <a:spcPts val="0"/>
              </a:spcAft>
              <a:buSzPts val="1400"/>
              <a:buNone/>
            </a:pPr>
            <a:r>
              <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began by evaluating one baseline model — </a:t>
            </a:r>
            <a:r>
              <a:rPr b="1" lang="en">
                <a:solidFill>
                  <a:schemeClr val="dk1"/>
                </a:solidFill>
              </a:rPr>
              <a:t>XGBoost</a:t>
            </a:r>
            <a:r>
              <a:rPr lang="en">
                <a:solidFill>
                  <a:schemeClr val="dk1"/>
                </a:solidFill>
              </a:rPr>
              <a:t> — along with </a:t>
            </a:r>
            <a:r>
              <a:rPr b="1" lang="en">
                <a:solidFill>
                  <a:schemeClr val="dk1"/>
                </a:solidFill>
              </a:rPr>
              <a:t>11 fairness-aware models</a:t>
            </a:r>
            <a:r>
              <a:rPr lang="en">
                <a:solidFill>
                  <a:schemeClr val="dk1"/>
                </a:solidFill>
              </a:rPr>
              <a:t> across </a:t>
            </a:r>
            <a:r>
              <a:rPr b="1" lang="en">
                <a:solidFill>
                  <a:schemeClr val="dk1"/>
                </a:solidFill>
              </a:rPr>
              <a:t>four credit datasets</a:t>
            </a:r>
            <a:r>
              <a:rPr lang="en">
                <a:solidFill>
                  <a:schemeClr val="dk1"/>
                </a:solidFill>
              </a:rPr>
              <a:t>, using </a:t>
            </a:r>
            <a:r>
              <a:rPr b="1" lang="en">
                <a:solidFill>
                  <a:schemeClr val="dk1"/>
                </a:solidFill>
              </a:rPr>
              <a:t>standard fairness and accuracy metrics</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 proposed a </a:t>
            </a:r>
            <a:r>
              <a:rPr b="1" lang="en">
                <a:solidFill>
                  <a:schemeClr val="dk1"/>
                </a:solidFill>
              </a:rPr>
              <a:t>novel composite metric</a:t>
            </a:r>
            <a:r>
              <a:rPr lang="en">
                <a:solidFill>
                  <a:schemeClr val="dk1"/>
                </a:solidFill>
              </a:rPr>
              <a:t> that captures both fairness and accuracy, which we used to re-evaluate all the models.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we conducted an </a:t>
            </a:r>
            <a:r>
              <a:rPr b="1" lang="en">
                <a:solidFill>
                  <a:schemeClr val="dk1"/>
                </a:solidFill>
              </a:rPr>
              <a:t>in-depth analysis</a:t>
            </a:r>
            <a:r>
              <a:rPr lang="en">
                <a:solidFill>
                  <a:schemeClr val="dk1"/>
                </a:solidFill>
              </a:rPr>
              <a:t> on the </a:t>
            </a:r>
            <a:r>
              <a:rPr b="1" lang="en">
                <a:solidFill>
                  <a:schemeClr val="dk1"/>
                </a:solidFill>
              </a:rPr>
              <a:t>HMDA dataset</a:t>
            </a:r>
            <a:r>
              <a:rPr lang="en">
                <a:solidFill>
                  <a:schemeClr val="dk1"/>
                </a:solidFill>
              </a:rPr>
              <a:t> and developed a </a:t>
            </a:r>
            <a:r>
              <a:rPr b="1" lang="en">
                <a:solidFill>
                  <a:schemeClr val="dk1"/>
                </a:solidFill>
              </a:rPr>
              <a:t>hybrid fairness model</a:t>
            </a:r>
            <a:r>
              <a:rPr lang="en">
                <a:solidFill>
                  <a:schemeClr val="dk1"/>
                </a:solidFill>
              </a:rPr>
              <a:t>, aiming to optimize both </a:t>
            </a:r>
            <a:r>
              <a:rPr b="1" lang="en">
                <a:solidFill>
                  <a:schemeClr val="dk1"/>
                </a:solidFill>
              </a:rPr>
              <a:t>ethical fairness</a:t>
            </a:r>
            <a:r>
              <a:rPr lang="en">
                <a:solidFill>
                  <a:schemeClr val="dk1"/>
                </a:solidFill>
              </a:rPr>
              <a:t> and </a:t>
            </a:r>
            <a:r>
              <a:rPr b="1" lang="en">
                <a:solidFill>
                  <a:schemeClr val="dk1"/>
                </a:solidFill>
              </a:rPr>
              <a:t>predictive performance</a:t>
            </a:r>
            <a:r>
              <a:rPr lang="en">
                <a:solidFill>
                  <a:schemeClr val="dk1"/>
                </a:solidFill>
              </a:rPr>
              <a:t>.</a:t>
            </a:r>
            <a:endParaRPr>
              <a:solidFill>
                <a:schemeClr val="dk1"/>
              </a:solidFill>
            </a:endParaRPr>
          </a:p>
          <a:p>
            <a:pPr indent="0" lvl="0" marL="0" rtl="0" algn="l">
              <a:lnSpc>
                <a:spcPct val="100000"/>
              </a:lnSpc>
              <a:spcBef>
                <a:spcPts val="1200"/>
              </a:spcBef>
              <a:spcAft>
                <a:spcPts val="0"/>
              </a:spcAft>
              <a:buSzPts val="1400"/>
              <a:buNone/>
            </a:pPr>
            <a:r>
              <a:t/>
            </a:r>
            <a:endParaRPr/>
          </a:p>
        </p:txBody>
      </p:sp>
      <p:sp>
        <p:nvSpPr>
          <p:cNvPr id="332" name="Google Shape;332;g351cbe53b1b_0_1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51cbe53b1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51cbe53b1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51cbe53b1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51cbe53b1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better evaluate our models, we created a composite metric called the </a:t>
            </a:r>
            <a:r>
              <a:rPr b="1" lang="en">
                <a:solidFill>
                  <a:schemeClr val="dk1"/>
                </a:solidFill>
              </a:rPr>
              <a:t>Responsibility Score</a:t>
            </a:r>
            <a:r>
              <a:rPr lang="en">
                <a:solidFill>
                  <a:schemeClr val="dk1"/>
                </a:solidFill>
              </a:rPr>
              <a:t>, or 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It combines </a:t>
            </a:r>
            <a:r>
              <a:rPr b="1" lang="en">
                <a:solidFill>
                  <a:schemeClr val="dk1"/>
                </a:solidFill>
              </a:rPr>
              <a:t>accuracy</a:t>
            </a:r>
            <a:r>
              <a:rPr lang="en">
                <a:solidFill>
                  <a:schemeClr val="dk1"/>
                </a:solidFill>
              </a:rPr>
              <a:t>, </a:t>
            </a:r>
            <a:r>
              <a:rPr b="1" lang="en">
                <a:solidFill>
                  <a:schemeClr val="dk1"/>
                </a:solidFill>
              </a:rPr>
              <a:t>Statistical Parity Difference</a:t>
            </a:r>
            <a:r>
              <a:rPr lang="en">
                <a:solidFill>
                  <a:schemeClr val="dk1"/>
                </a:solidFill>
              </a:rPr>
              <a:t>, and </a:t>
            </a:r>
            <a:r>
              <a:rPr b="1" lang="en">
                <a:solidFill>
                  <a:schemeClr val="dk1"/>
                </a:solidFill>
              </a:rPr>
              <a:t>Equal Opportunity Difference</a:t>
            </a:r>
            <a:r>
              <a:rPr lang="en">
                <a:solidFill>
                  <a:schemeClr val="dk1"/>
                </a:solidFill>
              </a:rPr>
              <a:t> using a </a:t>
            </a:r>
            <a:r>
              <a:rPr b="1" lang="en">
                <a:solidFill>
                  <a:schemeClr val="dk1"/>
                </a:solidFill>
              </a:rPr>
              <a:t>weighted formula</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chose weights </a:t>
            </a:r>
            <a:r>
              <a:rPr b="1" lang="en">
                <a:solidFill>
                  <a:schemeClr val="dk1"/>
                </a:solidFill>
              </a:rPr>
              <a:t>α = 1, β = 2, γ = 2</a:t>
            </a:r>
            <a:r>
              <a:rPr lang="en">
                <a:solidFill>
                  <a:schemeClr val="dk1"/>
                </a:solidFill>
              </a:rPr>
              <a:t> to put more emphasis on </a:t>
            </a:r>
            <a:r>
              <a:rPr b="1" lang="en">
                <a:solidFill>
                  <a:schemeClr val="dk1"/>
                </a:solidFill>
              </a:rPr>
              <a:t>fairness</a:t>
            </a:r>
            <a:r>
              <a:rPr lang="en">
                <a:solidFill>
                  <a:schemeClr val="dk1"/>
                </a:solidFill>
              </a:rPr>
              <a:t>, since we're working in a high-stakes domain like credit scoring.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formula is flexible — people can </a:t>
            </a:r>
            <a:r>
              <a:rPr b="1" lang="en">
                <a:solidFill>
                  <a:schemeClr val="dk1"/>
                </a:solidFill>
              </a:rPr>
              <a:t>customize the weights</a:t>
            </a:r>
            <a:r>
              <a:rPr lang="en">
                <a:solidFill>
                  <a:schemeClr val="dk1"/>
                </a:solidFill>
              </a:rPr>
              <a:t> based on their priorities.</a:t>
            </a:r>
            <a:br>
              <a:rPr lang="en">
                <a:solidFill>
                  <a:schemeClr val="dk1"/>
                </a:solidFill>
              </a:rPr>
            </a:br>
            <a:r>
              <a:rPr lang="en">
                <a:solidFill>
                  <a:schemeClr val="dk1"/>
                </a:solidFill>
              </a:rPr>
              <a:t> For example, a bank might prioritize accuracy, while a regulator might care more about fairness.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a:t>
            </a:r>
            <a:r>
              <a:rPr b="1" lang="en">
                <a:solidFill>
                  <a:schemeClr val="dk1"/>
                </a:solidFill>
              </a:rPr>
              <a:t>higher RS</a:t>
            </a:r>
            <a:r>
              <a:rPr lang="en">
                <a:solidFill>
                  <a:schemeClr val="dk1"/>
                </a:solidFill>
              </a:rPr>
              <a:t> means a model is doing well overall — it’s accurate </a:t>
            </a:r>
            <a:r>
              <a:rPr b="1" lang="en">
                <a:solidFill>
                  <a:schemeClr val="dk1"/>
                </a:solidFill>
              </a:rPr>
              <a:t>and</a:t>
            </a:r>
            <a:r>
              <a:rPr lang="en">
                <a:solidFill>
                  <a:schemeClr val="dk1"/>
                </a:solidFill>
              </a:rPr>
              <a:t> fair — making it easier to identify the most responsible models.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51cbe53b1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51cbe53b1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based on the responsibility score as well, LFR </a:t>
            </a:r>
            <a:r>
              <a:rPr lang="en"/>
              <a:t>performed</a:t>
            </a:r>
            <a:r>
              <a:rPr lang="en"/>
              <a:t> the best.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51cbe53b1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51cbe53b1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51b4ef490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51b4ef490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took the average of the metrics for all the kinds of fairness models to see what type performs best.</a:t>
            </a:r>
            <a:endParaRPr/>
          </a:p>
          <a:p>
            <a:pPr indent="0" lvl="0" marL="0" rtl="0" algn="l">
              <a:spcBef>
                <a:spcPts val="0"/>
              </a:spcBef>
              <a:spcAft>
                <a:spcPts val="0"/>
              </a:spcAft>
              <a:buNone/>
            </a:pPr>
            <a:r>
              <a:rPr lang="en"/>
              <a:t>And as we can see , pre processing </a:t>
            </a:r>
            <a:r>
              <a:rPr lang="en"/>
              <a:t>models have the best accuracy and also perform well when it comes to fairness. Maybe not much for SPD, but good for disparate impact and EOD.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51b4ef490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51b4ef490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based on responsibility score, pre processing models - LFR, Reweighing and disparate impact remover, perform the best overall.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51b4ef490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51b4ef49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51cbe53b1b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51cbe53b1b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Hi everyone</a:t>
            </a:r>
            <a:r>
              <a:rPr lang="en"/>
              <a:t>! This section focuses on ensuring fairness in automated credit decision systems using real-world data. Specifically, we explore a hybrid approach combining two fairness interventions — one that adjusts data, and one that adjusts model training — applied to mortgage approval data from HMDA.</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51cbe53b1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51cbe53b1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comes from the Home Mortgage Disclosure Act for the year 2018, focusing on Illinois. It includes details like applicant demographics, loan amounts, credit scores, and whether the loan was approved. This makes it ideal for fairness analysis because it contains both sensitive attributes and decision outcomes.</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We selected three key protected attributes: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Race: White as privileged, Black or African American as unprivileged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Ethnicity: Hispanic or Latino as privileged, others as unprivileged</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Age: Age ≤ 62 is considered privileged, above 62 is unprivileged</a:t>
            </a:r>
            <a:br>
              <a:rPr lang="en">
                <a:solidFill>
                  <a:schemeClr val="dk1"/>
                </a:solidFill>
              </a:rPr>
            </a:br>
            <a:r>
              <a:rPr lang="en">
                <a:solidFill>
                  <a:schemeClr val="dk1"/>
                </a:solidFill>
              </a:rPr>
              <a:t> These definitions help us study systemic disparities in approval decisions across groups.</a:t>
            </a:r>
            <a:br>
              <a:rPr lang="en">
                <a:solidFill>
                  <a:schemeClr val="dk1"/>
                </a:solidFill>
              </a:rPr>
            </a:b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51cbe53b1b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51cbe53b1b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br>
              <a:rPr lang="en">
                <a:solidFill>
                  <a:schemeClr val="dk1"/>
                </a:solidFill>
              </a:rPr>
            </a:br>
            <a:r>
              <a:rPr lang="en">
                <a:solidFill>
                  <a:schemeClr val="dk1"/>
                </a:solidFill>
              </a:rPr>
              <a:t>Our baseline model — a Random Forest — achieved high accuracy: over 98%. It had excellent precision and recall, especially for approved loans. But the key question is: despite great performance, is this model fair?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51b99cd07b_1_9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51b99cd07b_1_90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As we know, these days many financial institutions have started using machine learning models to make credit-related decisions — such as loan approvals. Basically to determine the credit-worthiness of an individual.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But while these models are powerful, they can also unintentionally </a:t>
            </a:r>
            <a:r>
              <a:rPr b="1" lang="en">
                <a:solidFill>
                  <a:schemeClr val="dk1"/>
                </a:solidFill>
              </a:rPr>
              <a:t>perpetuate </a:t>
            </a:r>
            <a:r>
              <a:rPr b="1" lang="en">
                <a:solidFill>
                  <a:schemeClr val="dk1"/>
                </a:solidFill>
              </a:rPr>
              <a:t>historical </a:t>
            </a:r>
            <a:r>
              <a:rPr b="1" lang="en">
                <a:solidFill>
                  <a:schemeClr val="dk1"/>
                </a:solidFill>
              </a:rPr>
              <a:t>biases, which is basically bias that is embedded in the data due to past real world discrimination</a:t>
            </a:r>
            <a:r>
              <a:rPr lang="en">
                <a:solidFill>
                  <a:schemeClr val="dk1"/>
                </a:solidFill>
              </a:rPr>
              <a:t>. This can result in </a:t>
            </a:r>
            <a:r>
              <a:rPr b="1" lang="en">
                <a:solidFill>
                  <a:schemeClr val="dk1"/>
                </a:solidFill>
              </a:rPr>
              <a:t>unfair treatment of certain groups</a:t>
            </a:r>
            <a:r>
              <a:rPr lang="en">
                <a:solidFill>
                  <a:schemeClr val="dk1"/>
                </a:solidFill>
              </a:rPr>
              <a:t>, especially based on age, race, or gender. In out project we focus specifically on age.</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That’s why </a:t>
            </a:r>
            <a:r>
              <a:rPr b="1" lang="en">
                <a:solidFill>
                  <a:schemeClr val="dk1"/>
                </a:solidFill>
              </a:rPr>
              <a:t>fairness in credit scoring</a:t>
            </a:r>
            <a:r>
              <a:rPr lang="en">
                <a:solidFill>
                  <a:schemeClr val="dk1"/>
                </a:solidFill>
              </a:rPr>
              <a:t> is very important — and is essential for </a:t>
            </a:r>
            <a:r>
              <a:rPr b="1" lang="en">
                <a:solidFill>
                  <a:schemeClr val="dk1"/>
                </a:solidFill>
              </a:rPr>
              <a:t>financial access to everyone.</a:t>
            </a:r>
            <a:endParaRPr/>
          </a:p>
        </p:txBody>
      </p:sp>
      <p:sp>
        <p:nvSpPr>
          <p:cNvPr id="355" name="Google Shape;355;g351b99cd07b_1_90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51cbe53b1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51cbe53b1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 We evaluated fairness using standard metrics. For race, the Disparate Impact was below 0.8 and SPD was below -0.1, signaling bias. Among all protected groups, race showed the highest disparity, making it our main focus for mitigation.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51cbe53b1b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51cbe53b1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This slide visually compares fairness across attributes. As you can see, derived_race consistently violates fairness metrics more than ethnicity or age. This confirms it’s the most affected and in need of corrective intervention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51cbe53b1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51cbe53b1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We adopted a hybrid fairness pipeline to address both systemic bias in the data and bias introduced during model training.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Disparate Impact Remover (DIR) corrects for biases present in the input features, tackling structural inequalities in the data</a:t>
            </a:r>
            <a:r>
              <a:rPr lang="en">
                <a:solidFill>
                  <a:schemeClr val="dk1"/>
                </a:solidFill>
              </a:rPr>
              <a:t> </a:t>
            </a:r>
            <a:r>
              <a:rPr lang="en">
                <a:solidFill>
                  <a:schemeClr val="dk1"/>
                </a:solidFill>
              </a:rPr>
              <a:t>itself.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Exponentiated Gradient Reduction (EGR) enforces fairness constraints during training, ensuring the model’s decisions are not discriminatory. </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This combination allows us to treat both the cause (biased features) and the symptom (biased predictions) — resulting in a more robust and fair model with minimal loss in accuracy.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51cbe53b1b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51cbe53b1b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is the workflow:</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Raw data is passed through the Disparate Impact Remover</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Fair-transformed features go into the Exponentiated Gradient classifier</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 We tested two scenarios — a full repair (aggressive fairness) and a partial repair (moderate fairness) — and compared results on both performance and equity.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51cbe53b1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51cbe53b1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In this aggressive setup, we almost eliminated fairness gaps — DI was close to 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But accuracy suffered significantly, especially for class 0 (denials), where recall dropped to 8%. This approach is not deployable in practice due to poor predictive performance for negative class.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51cbe53b1b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51cbe53b1b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scenario achieved a strong balance. Accuracy remained high (~96%), and fairness metrics improved significantly. This shows that partial repair is a more practical solution for real-world deployment — it reduces bias without heavily sacrificing performance.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51cbe53b1b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51cbe53b1b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Counterfactual analysis checks if changing protected attributes would change predictions. We achieved a high counterfactual fairness score of 0.9249, but disparities remained — the unprivileged group had more prediction flips. Still, this suggests the model treats individuals consistently across demographic changes post-mitigation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G: Set of protected groups (e.g., races)</a:t>
            </a:r>
            <a:br>
              <a:rPr lang="en">
                <a:solidFill>
                  <a:schemeClr val="dk1"/>
                </a:solidFill>
              </a:rPr>
            </a:br>
            <a:r>
              <a:rPr lang="en">
                <a:solidFill>
                  <a:schemeClr val="dk1"/>
                </a:solidFill>
              </a:rPr>
              <a:t>N: Total number of individuals</a:t>
            </a:r>
            <a:br>
              <a:rPr lang="en">
                <a:solidFill>
                  <a:schemeClr val="dk1"/>
                </a:solidFill>
              </a:rPr>
            </a:br>
            <a:r>
              <a:rPr lang="en">
                <a:solidFill>
                  <a:schemeClr val="dk1"/>
                </a:solidFill>
              </a:rPr>
              <a:t>Ng​: Number of individuals in group g</a:t>
            </a:r>
            <a:br>
              <a:rPr lang="en">
                <a:solidFill>
                  <a:schemeClr val="dk1"/>
                </a:solidFill>
              </a:rPr>
            </a:br>
            <a:r>
              <a:rPr lang="en">
                <a:solidFill>
                  <a:schemeClr val="dk1"/>
                </a:solidFill>
              </a:rPr>
              <a:t>Cg​: Number of individuals in group g whose prediction </a:t>
            </a:r>
            <a:r>
              <a:rPr b="1" lang="en">
                <a:solidFill>
                  <a:schemeClr val="dk1"/>
                </a:solidFill>
              </a:rPr>
              <a:t>changed</a:t>
            </a:r>
            <a:r>
              <a:rPr lang="en">
                <a:solidFill>
                  <a:schemeClr val="dk1"/>
                </a:solidFill>
              </a:rPr>
              <a:t> under any counterfactual switch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Cg\Ng​​: Unfairness rate within group 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NgN​​: Weight of group gin the total population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51cbe53b1b_0_3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51cbe53b1b_0_3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SHAP helps us interpret what features the model uses most. Top drivers were financial — loan amount, DTI, loan purpose, property value. </a:t>
            </a:r>
            <a:endParaRPr/>
          </a:p>
          <a:p>
            <a:pPr indent="0" lvl="0" marL="0" rtl="0" algn="l">
              <a:spcBef>
                <a:spcPts val="0"/>
              </a:spcBef>
              <a:spcAft>
                <a:spcPts val="0"/>
              </a:spcAft>
              <a:buNone/>
            </a:pPr>
            <a:r>
              <a:rPr lang="en"/>
              <a:t>Sensitive attributes like ethnicity and sex had very low influence, which is great. </a:t>
            </a:r>
            <a:endParaRPr/>
          </a:p>
          <a:p>
            <a:pPr indent="0" lvl="0" marL="0" rtl="0" algn="l">
              <a:spcBef>
                <a:spcPts val="0"/>
              </a:spcBef>
              <a:spcAft>
                <a:spcPts val="0"/>
              </a:spcAft>
              <a:buNone/>
            </a:pPr>
            <a:r>
              <a:rPr lang="en"/>
              <a:t>However, tract-level location features still pose a proxy risk and should be monitored</a:t>
            </a:r>
            <a:endParaRPr/>
          </a:p>
        </p:txBody>
      </p:sp>
      <p:sp>
        <p:nvSpPr>
          <p:cNvPr id="556" name="Google Shape;556;g351cbe53b1b_0_38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51cbe53b1b_0_4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51cbe53b1b_0_40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 the hybrid model improved fairness significantly. Partial repair with EG achieved a good balance of accuracy and fairness, confirmed by SHAP and counterfactual analysis</a:t>
            </a:r>
            <a:endParaRPr/>
          </a:p>
        </p:txBody>
      </p:sp>
      <p:sp>
        <p:nvSpPr>
          <p:cNvPr id="568" name="Google Shape;568;g351cbe53b1b_0_405: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51cbe53b1b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51cbe53b1b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 our results show that combining pre- and in-processing techniques reduces bias without major performance loss. This approach is practical and effective.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51b99cd07b_1_8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51b99cd07b_1_8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Even with regulations like Equal credit opportunity act, discrimination still happens — often against </a:t>
            </a:r>
            <a:r>
              <a:rPr b="1" lang="en">
                <a:solidFill>
                  <a:schemeClr val="dk1"/>
                </a:solidFill>
              </a:rPr>
              <a:t>young or minority applicants</a:t>
            </a:r>
            <a:r>
              <a:rPr lang="en">
                <a:solidFill>
                  <a:schemeClr val="dk1"/>
                </a:solidFill>
              </a:rPr>
              <a:t>.</a:t>
            </a:r>
            <a:endParaRPr>
              <a:solidFill>
                <a:schemeClr val="dk1"/>
              </a:solidFill>
            </a:endParaRPr>
          </a:p>
          <a:p>
            <a:pPr indent="0" lvl="0" marL="0" rtl="0" algn="l">
              <a:spcBef>
                <a:spcPts val="1200"/>
              </a:spcBef>
              <a:spcAft>
                <a:spcPts val="0"/>
              </a:spcAft>
              <a:buNone/>
            </a:pPr>
            <a:r>
              <a:t/>
            </a:r>
            <a:endParaRPr/>
          </a:p>
        </p:txBody>
      </p:sp>
      <p:sp>
        <p:nvSpPr>
          <p:cNvPr id="363" name="Google Shape;363;g351b99cd07b_1_89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51cbe53b1b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51cbe53b1b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faced several challenges — metric conflicts, data inconsistencies across datasets, tuning trade-offs, and ensuring interpretability post-fairness repair. SHAP helped regain transparency.</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51b4ef490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51b4ef490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confirms that fairness in ML isn’t just possible but measurable. With the right combination of techniques, we can build models that are both accurate and equitable — though careful tuning and interpretability are essential.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51b4ef490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51b4ef490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Thank you for your attention. We happy to take any questions or feedback on the approach and findings.</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Applying Disparate Impact Remover (gentler repair)</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Optimizing: α × Accuracy – β × |SPD| – γ × |EOD|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eps=0.01, Accuracy=0.962, SPD=0.071, EOD=0.018, Score=0.912</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eps=0.05, Accuracy=0.959, SPD=0.051, EOD=0.012, Score=0.924</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eps=0.10, Accuracy=0.959, SPD=0.058, EOD=0.011, Score=0.920</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eps=0.20, Accuracy=0.959, SPD=0.058, EOD=0.012, Score=0.920</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Final Classification Report: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precision    recall  f1-score   support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0.0       0.88      0.94      0.91     15067</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1.0       0.98      0.96      0.97     54200</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accuracy                           0.96     69267</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macro avg       0.93      0.95      0.94     69267</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weighted avg       0.96      0.96      0.96     69267</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Final Confusion Matrix:</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[[14229   838]</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[ 1985 52215]]</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Final Fairness Metrics:</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Accuracy 		 Disparate Impact (DI)  Statistical Parity Difference (SPD)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0.959245              			 0.934232                        		 -0.050685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Equal Opportunity Difference (EOD) 	 Average Odds Difference (AOD)  </a:t>
            </a:r>
            <a:endParaRPr sz="1200">
              <a:solidFill>
                <a:schemeClr val="dk1"/>
              </a:solidFill>
            </a:endParaRPr>
          </a:p>
          <a:p>
            <a:pPr indent="457200" lvl="0" marL="457200" rtl="0" algn="l">
              <a:lnSpc>
                <a:spcPct val="115000"/>
              </a:lnSpc>
              <a:spcBef>
                <a:spcPts val="0"/>
              </a:spcBef>
              <a:spcAft>
                <a:spcPts val="0"/>
              </a:spcAft>
              <a:buNone/>
            </a:pPr>
            <a:r>
              <a:rPr lang="en" sz="1200">
                <a:solidFill>
                  <a:schemeClr val="dk1"/>
                </a:solidFill>
              </a:rPr>
              <a:t>              0.011981                       		0.158406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51b99cd07b_1_8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51b99cd07b_1_8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Many different research has introduced new fair models, like LFR(Learning fair representations), Adversarial Debiasing etc.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But one major challenge is that </a:t>
            </a:r>
            <a:r>
              <a:rPr b="1" lang="en">
                <a:solidFill>
                  <a:schemeClr val="dk1"/>
                </a:solidFill>
              </a:rPr>
              <a:t>fairness and accuracy often conflict</a:t>
            </a:r>
            <a:r>
              <a:rPr lang="en">
                <a:solidFill>
                  <a:schemeClr val="dk1"/>
                </a:solidFill>
              </a:rPr>
              <a:t>, and there’s no easy way to compare models using separate metrics.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Some composite metrics like </a:t>
            </a:r>
            <a:r>
              <a:rPr b="1" lang="en">
                <a:solidFill>
                  <a:schemeClr val="dk1"/>
                </a:solidFill>
              </a:rPr>
              <a:t>Fairness-Area-Under-the-Curve, that plots fairness metrics (e.g., SPD, EOD) against accuracy at different thresholds or fairness constraint levels.</a:t>
            </a:r>
            <a:r>
              <a:rPr lang="en">
                <a:solidFill>
                  <a:schemeClr val="dk1"/>
                </a:solidFill>
              </a:rPr>
              <a:t> try to address this, but they often lack transparency or flexibility.</a:t>
            </a:r>
            <a:endParaRPr>
              <a:solidFill>
                <a:schemeClr val="dk1"/>
              </a:solidFill>
            </a:endParaRPr>
          </a:p>
          <a:p>
            <a:pPr indent="0" lvl="0" marL="0" rtl="0" algn="l">
              <a:spcBef>
                <a:spcPts val="1200"/>
              </a:spcBef>
              <a:spcAft>
                <a:spcPts val="0"/>
              </a:spcAft>
              <a:buNone/>
            </a:pPr>
            <a:r>
              <a:t/>
            </a:r>
            <a:endParaRPr/>
          </a:p>
        </p:txBody>
      </p:sp>
      <p:sp>
        <p:nvSpPr>
          <p:cNvPr id="370" name="Google Shape;370;g351b99cd07b_1_89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51b4ef490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51b4ef490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51b4ef490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51b4ef490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51cbe53b1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51cbe53b1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4 real world datasets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1cbe53b1b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1cbe53b1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51cbe53b1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51cbe53b1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we ran the baseline model - XGBoost, 3 pre processing models - LFR, Disparate Impact Remover and Reweighing, 5 in processing models - Gerryfair, Prejudice Remover, Exponentiated Gradient, Grid Search,  Adversarial Debiasing and 3 post processing models - Reject Option Classification, </a:t>
            </a:r>
            <a:r>
              <a:rPr lang="en"/>
              <a:t>Calibrated</a:t>
            </a:r>
            <a:r>
              <a:rPr lang="en"/>
              <a:t> Equalized Odds and Equalized Odds over our 4 datasets, and evaluated the values of Accuracy, Disparate Impact, Statistical Parity Difference and Equal Opportunity Difference over all of them. </a:t>
            </a:r>
            <a:br>
              <a:rPr lang="en"/>
            </a:br>
            <a:r>
              <a:rPr lang="en"/>
              <a:t>Then we took the mean of the metrics over all the datasets and plotted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that LFR, which is a pre processing model, has performed consistently well in terms of all metrics. It has high accuracy, EOD very close to 0, disparate impact close to 1. It does lack a bit in SPD as compared to other models but it has been mostly consistent throughout. </a:t>
            </a:r>
            <a:endParaRPr/>
          </a:p>
          <a:p>
            <a:pPr indent="0" lvl="0" marL="0" rtl="0" algn="l">
              <a:spcBef>
                <a:spcPts val="0"/>
              </a:spcBef>
              <a:spcAft>
                <a:spcPts val="0"/>
              </a:spcAft>
              <a:buNone/>
            </a:pPr>
            <a:r>
              <a:t/>
            </a:r>
            <a:endParaRPr/>
          </a:p>
          <a:p>
            <a:pPr indent="-317500" lvl="0" marL="457200" rtl="0" algn="l">
              <a:spcBef>
                <a:spcPts val="0"/>
              </a:spcBef>
              <a:spcAft>
                <a:spcPts val="0"/>
              </a:spcAft>
              <a:buClr>
                <a:schemeClr val="dk1"/>
              </a:buClr>
              <a:buSzPts val="1400"/>
              <a:buChar char="•"/>
            </a:pPr>
            <a:r>
              <a:rPr b="1" lang="en" sz="1400">
                <a:solidFill>
                  <a:schemeClr val="dk1"/>
                </a:solidFill>
              </a:rPr>
              <a:t>Equalized Odds</a:t>
            </a:r>
            <a:r>
              <a:rPr lang="en" sz="1400">
                <a:solidFill>
                  <a:schemeClr val="dk1"/>
                </a:solidFill>
              </a:rPr>
              <a:t> stood out as the most </a:t>
            </a:r>
            <a:r>
              <a:rPr b="1" lang="en" sz="1400">
                <a:solidFill>
                  <a:schemeClr val="dk1"/>
                </a:solidFill>
              </a:rPr>
              <a:t>fairness-consistent model</a:t>
            </a:r>
            <a:r>
              <a:rPr lang="en" sz="1400">
                <a:solidFill>
                  <a:schemeClr val="dk1"/>
                </a:solidFill>
              </a:rPr>
              <a:t>, achieving near-zero SPD and EOD values across datasets with minimal impact on accuracy.</a:t>
            </a:r>
            <a:endParaRPr sz="1400">
              <a:solidFill>
                <a:schemeClr val="dk1"/>
              </a:solidFill>
            </a:endParaRPr>
          </a:p>
          <a:p>
            <a:pPr indent="-317500" lvl="0" marL="457200" rtl="0" algn="l">
              <a:spcBef>
                <a:spcPts val="1000"/>
              </a:spcBef>
              <a:spcAft>
                <a:spcPts val="0"/>
              </a:spcAft>
              <a:buClr>
                <a:schemeClr val="dk1"/>
              </a:buClr>
              <a:buSzPts val="1400"/>
              <a:buChar char="•"/>
            </a:pPr>
            <a:r>
              <a:rPr b="1" lang="en" sz="1400">
                <a:solidFill>
                  <a:schemeClr val="dk1"/>
                </a:solidFill>
              </a:rPr>
              <a:t>Grid Search</a:t>
            </a:r>
            <a:r>
              <a:rPr lang="en" sz="1400">
                <a:solidFill>
                  <a:schemeClr val="dk1"/>
                </a:solidFill>
              </a:rPr>
              <a:t> and </a:t>
            </a:r>
            <a:r>
              <a:rPr b="1" lang="en" sz="1400">
                <a:solidFill>
                  <a:schemeClr val="dk1"/>
                </a:solidFill>
              </a:rPr>
              <a:t>Exponentiated Gradient</a:t>
            </a:r>
            <a:r>
              <a:rPr lang="en" sz="1400">
                <a:solidFill>
                  <a:schemeClr val="dk1"/>
                </a:solidFill>
              </a:rPr>
              <a:t> also performed well, offering a </a:t>
            </a:r>
            <a:r>
              <a:rPr b="1" lang="en" sz="1400">
                <a:solidFill>
                  <a:schemeClr val="dk1"/>
                </a:solidFill>
              </a:rPr>
              <a:t>balanced trade-off</a:t>
            </a:r>
            <a:r>
              <a:rPr lang="en" sz="1400">
                <a:solidFill>
                  <a:schemeClr val="dk1"/>
                </a:solidFill>
              </a:rPr>
              <a:t> between accuracy and fairness metrics.</a:t>
            </a:r>
            <a:endParaRPr sz="1400">
              <a:solidFill>
                <a:schemeClr val="dk1"/>
              </a:solidFill>
            </a:endParaRPr>
          </a:p>
          <a:p>
            <a:pPr indent="-317500" lvl="0" marL="457200" rtl="0" algn="l">
              <a:spcBef>
                <a:spcPts val="1000"/>
              </a:spcBef>
              <a:spcAft>
                <a:spcPts val="0"/>
              </a:spcAft>
              <a:buClr>
                <a:schemeClr val="dk1"/>
              </a:buClr>
              <a:buSzPts val="1400"/>
              <a:buChar char="•"/>
            </a:pPr>
            <a:r>
              <a:rPr b="1" lang="en" sz="1400">
                <a:solidFill>
                  <a:schemeClr val="dk1"/>
                </a:solidFill>
              </a:rPr>
              <a:t>Reject Option Classification</a:t>
            </a:r>
            <a:r>
              <a:rPr lang="en" sz="1400">
                <a:solidFill>
                  <a:schemeClr val="dk1"/>
                </a:solidFill>
              </a:rPr>
              <a:t> although was considerably fair, was the most </a:t>
            </a:r>
            <a:r>
              <a:rPr b="1" lang="en" sz="1400">
                <a:solidFill>
                  <a:schemeClr val="dk1"/>
                </a:solidFill>
              </a:rPr>
              <a:t>unstable</a:t>
            </a:r>
            <a:r>
              <a:rPr lang="en" sz="1400">
                <a:solidFill>
                  <a:schemeClr val="dk1"/>
                </a:solidFill>
              </a:rPr>
              <a:t>, with an extremely high Disparate Impact (~707) and low accuracy, making it impractical in real-world scenarios.</a:t>
            </a:r>
            <a:endParaRPr sz="1400">
              <a:solidFill>
                <a:schemeClr val="dk1"/>
              </a:solidFill>
            </a:endParaRPr>
          </a:p>
          <a:p>
            <a:pPr indent="-317500" lvl="0" marL="457200" rtl="0" algn="l">
              <a:spcBef>
                <a:spcPts val="1000"/>
              </a:spcBef>
              <a:spcAft>
                <a:spcPts val="1000"/>
              </a:spcAft>
              <a:buClr>
                <a:schemeClr val="dk1"/>
              </a:buClr>
              <a:buSzPts val="1400"/>
              <a:buChar char="•"/>
            </a:pPr>
            <a:r>
              <a:rPr b="1" lang="en" sz="1400">
                <a:solidFill>
                  <a:schemeClr val="dk1"/>
                </a:solidFill>
              </a:rPr>
              <a:t>Calibrated Equalized Odds</a:t>
            </a:r>
            <a:r>
              <a:rPr lang="en" sz="1400">
                <a:solidFill>
                  <a:schemeClr val="dk1"/>
                </a:solidFill>
              </a:rPr>
              <a:t> and </a:t>
            </a:r>
            <a:r>
              <a:rPr b="1" lang="en" sz="1400">
                <a:solidFill>
                  <a:schemeClr val="dk1"/>
                </a:solidFill>
              </a:rPr>
              <a:t>Prejudice Remover</a:t>
            </a:r>
            <a:r>
              <a:rPr lang="en" sz="1400">
                <a:solidFill>
                  <a:schemeClr val="dk1"/>
                </a:solidFill>
              </a:rPr>
              <a:t> had </a:t>
            </a:r>
            <a:r>
              <a:rPr b="1" lang="en" sz="1400">
                <a:solidFill>
                  <a:schemeClr val="dk1"/>
                </a:solidFill>
              </a:rPr>
              <a:t>lower accuracy</a:t>
            </a:r>
            <a:r>
              <a:rPr lang="en" sz="1400">
                <a:solidFill>
                  <a:schemeClr val="dk1"/>
                </a:solidFill>
              </a:rPr>
              <a:t> and inconsistent fairness performance.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 name="Shape 50"/>
        <p:cNvGrpSpPr/>
        <p:nvPr/>
      </p:nvGrpSpPr>
      <p:grpSpPr>
        <a:xfrm>
          <a:off x="0" y="0"/>
          <a:ext cx="0" cy="0"/>
          <a:chOff x="0" y="0"/>
          <a:chExt cx="0" cy="0"/>
        </a:xfrm>
      </p:grpSpPr>
      <p:grpSp>
        <p:nvGrpSpPr>
          <p:cNvPr id="51" name="Google Shape;51;p13"/>
          <p:cNvGrpSpPr/>
          <p:nvPr/>
        </p:nvGrpSpPr>
        <p:grpSpPr>
          <a:xfrm>
            <a:off x="4651041" y="0"/>
            <a:ext cx="4492959" cy="5143501"/>
            <a:chOff x="6201388" y="0"/>
            <a:chExt cx="5990612" cy="6858001"/>
          </a:xfrm>
        </p:grpSpPr>
        <p:sp>
          <p:nvSpPr>
            <p:cNvPr id="52" name="Google Shape;52;p13"/>
            <p:cNvSpPr/>
            <p:nvPr/>
          </p:nvSpPr>
          <p:spPr>
            <a:xfrm>
              <a:off x="6201388" y="354939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 name="Google Shape;53;p13"/>
            <p:cNvSpPr/>
            <p:nvPr/>
          </p:nvSpPr>
          <p:spPr>
            <a:xfrm>
              <a:off x="6201389" y="1"/>
              <a:ext cx="1130725" cy="565575"/>
            </a:xfrm>
            <a:custGeom>
              <a:rect b="b" l="l" r="r" t="t"/>
              <a:pathLst>
                <a:path extrusionOk="0" h="565575" w="113072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4" name="Google Shape;54;p13"/>
            <p:cNvSpPr/>
            <p:nvPr/>
          </p:nvSpPr>
          <p:spPr>
            <a:xfrm>
              <a:off x="7564255" y="6292426"/>
              <a:ext cx="1130723" cy="565575"/>
            </a:xfrm>
            <a:custGeom>
              <a:rect b="b" l="l" r="r" t="t"/>
              <a:pathLst>
                <a:path extrusionOk="0" h="565575" w="1130723">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 name="Google Shape;55;p13"/>
            <p:cNvSpPr/>
            <p:nvPr/>
          </p:nvSpPr>
          <p:spPr>
            <a:xfrm>
              <a:off x="7564253" y="354939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6" name="Google Shape;56;p13"/>
            <p:cNvSpPr/>
            <p:nvPr/>
          </p:nvSpPr>
          <p:spPr>
            <a:xfrm>
              <a:off x="7564253" y="2177881"/>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7" name="Google Shape;57;p13"/>
            <p:cNvSpPr/>
            <p:nvPr/>
          </p:nvSpPr>
          <p:spPr>
            <a:xfrm>
              <a:off x="7564253" y="806366"/>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8" name="Google Shape;58;p13"/>
            <p:cNvSpPr/>
            <p:nvPr/>
          </p:nvSpPr>
          <p:spPr>
            <a:xfrm>
              <a:off x="7564254" y="1"/>
              <a:ext cx="1130725" cy="565575"/>
            </a:xfrm>
            <a:custGeom>
              <a:rect b="b" l="l" r="r" t="t"/>
              <a:pathLst>
                <a:path extrusionOk="0" h="565575" w="113072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9" name="Google Shape;59;p13"/>
            <p:cNvSpPr/>
            <p:nvPr/>
          </p:nvSpPr>
          <p:spPr>
            <a:xfrm>
              <a:off x="8927118" y="6292426"/>
              <a:ext cx="1130724" cy="565575"/>
            </a:xfrm>
            <a:custGeom>
              <a:rect b="b" l="l" r="r" t="t"/>
              <a:pathLst>
                <a:path extrusionOk="0" h="565575" w="1130724">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 name="Google Shape;60;p13"/>
            <p:cNvSpPr/>
            <p:nvPr/>
          </p:nvSpPr>
          <p:spPr>
            <a:xfrm>
              <a:off x="8927118" y="4920911"/>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 name="Google Shape;61;p13"/>
            <p:cNvSpPr/>
            <p:nvPr/>
          </p:nvSpPr>
          <p:spPr>
            <a:xfrm>
              <a:off x="8927118" y="3549396"/>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 name="Google Shape;62;p13"/>
            <p:cNvSpPr/>
            <p:nvPr/>
          </p:nvSpPr>
          <p:spPr>
            <a:xfrm>
              <a:off x="8927118" y="2177881"/>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13"/>
            <p:cNvSpPr/>
            <p:nvPr/>
          </p:nvSpPr>
          <p:spPr>
            <a:xfrm>
              <a:off x="8927118" y="80636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 name="Google Shape;64;p13"/>
            <p:cNvSpPr/>
            <p:nvPr/>
          </p:nvSpPr>
          <p:spPr>
            <a:xfrm>
              <a:off x="8927117" y="0"/>
              <a:ext cx="1130726" cy="565576"/>
            </a:xfrm>
            <a:custGeom>
              <a:rect b="b" l="l" r="r" t="t"/>
              <a:pathLst>
                <a:path extrusionOk="0" h="565576" w="113072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10289984" y="6292426"/>
              <a:ext cx="1130724" cy="565575"/>
            </a:xfrm>
            <a:custGeom>
              <a:rect b="b" l="l" r="r" t="t"/>
              <a:pathLst>
                <a:path extrusionOk="0" h="565575" w="1130724">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10289984" y="4920911"/>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3"/>
            <p:cNvSpPr/>
            <p:nvPr/>
          </p:nvSpPr>
          <p:spPr>
            <a:xfrm>
              <a:off x="10289984" y="354939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8" name="Google Shape;68;p13"/>
            <p:cNvSpPr/>
            <p:nvPr/>
          </p:nvSpPr>
          <p:spPr>
            <a:xfrm>
              <a:off x="10289984" y="80636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9" name="Google Shape;69;p13"/>
            <p:cNvSpPr/>
            <p:nvPr/>
          </p:nvSpPr>
          <p:spPr>
            <a:xfrm>
              <a:off x="10289983" y="0"/>
              <a:ext cx="1130726" cy="565576"/>
            </a:xfrm>
            <a:custGeom>
              <a:rect b="b" l="l" r="r" t="t"/>
              <a:pathLst>
                <a:path extrusionOk="0" h="565576" w="113072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0" name="Google Shape;70;p13"/>
            <p:cNvSpPr/>
            <p:nvPr/>
          </p:nvSpPr>
          <p:spPr>
            <a:xfrm>
              <a:off x="11652854" y="6295069"/>
              <a:ext cx="539146" cy="562931"/>
            </a:xfrm>
            <a:custGeom>
              <a:rect b="b" l="l" r="r" t="t"/>
              <a:pathLst>
                <a:path extrusionOk="0" h="562931" w="539146">
                  <a:moveTo>
                    <a:pt x="539146" y="0"/>
                  </a:moveTo>
                  <a:lnTo>
                    <a:pt x="539146" y="562931"/>
                  </a:lnTo>
                  <a:lnTo>
                    <a:pt x="21" y="562931"/>
                  </a:lnTo>
                  <a:lnTo>
                    <a:pt x="0" y="562719"/>
                  </a:lnTo>
                  <a:cubicBezTo>
                    <a:pt x="0" y="289508"/>
                    <a:pt x="193796" y="61561"/>
                    <a:pt x="451422"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1" name="Google Shape;71;p13"/>
            <p:cNvSpPr/>
            <p:nvPr/>
          </p:nvSpPr>
          <p:spPr>
            <a:xfrm>
              <a:off x="11652853" y="4923555"/>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 name="Google Shape;72;p13"/>
            <p:cNvSpPr/>
            <p:nvPr/>
          </p:nvSpPr>
          <p:spPr>
            <a:xfrm>
              <a:off x="11652853" y="3552039"/>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 name="Google Shape;73;p13"/>
            <p:cNvSpPr/>
            <p:nvPr/>
          </p:nvSpPr>
          <p:spPr>
            <a:xfrm>
              <a:off x="11652853" y="2180524"/>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 name="Google Shape;74;p13"/>
            <p:cNvSpPr/>
            <p:nvPr/>
          </p:nvSpPr>
          <p:spPr>
            <a:xfrm>
              <a:off x="11652853" y="809010"/>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 name="Google Shape;75;p13"/>
            <p:cNvSpPr/>
            <p:nvPr/>
          </p:nvSpPr>
          <p:spPr>
            <a:xfrm>
              <a:off x="11652853" y="1"/>
              <a:ext cx="539147" cy="562933"/>
            </a:xfrm>
            <a:custGeom>
              <a:rect b="b" l="l" r="r" t="t"/>
              <a:pathLst>
                <a:path extrusionOk="0" h="562933" w="539147">
                  <a:moveTo>
                    <a:pt x="22" y="0"/>
                  </a:moveTo>
                  <a:lnTo>
                    <a:pt x="539147" y="0"/>
                  </a:lnTo>
                  <a:lnTo>
                    <a:pt x="539147" y="562933"/>
                  </a:lnTo>
                  <a:lnTo>
                    <a:pt x="451423" y="554090"/>
                  </a:lnTo>
                  <a:cubicBezTo>
                    <a:pt x="193797" y="501372"/>
                    <a:pt x="0" y="273425"/>
                    <a:pt x="0" y="214"/>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76" name="Google Shape;76;p13"/>
          <p:cNvSpPr txBox="1"/>
          <p:nvPr>
            <p:ph type="title"/>
          </p:nvPr>
        </p:nvSpPr>
        <p:spPr>
          <a:xfrm>
            <a:off x="423863" y="576263"/>
            <a:ext cx="3799500" cy="17511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Google Shape;77;p13"/>
          <p:cNvSpPr txBox="1"/>
          <p:nvPr>
            <p:ph idx="1" type="body"/>
          </p:nvPr>
        </p:nvSpPr>
        <p:spPr>
          <a:xfrm>
            <a:off x="423863" y="3191590"/>
            <a:ext cx="3799500" cy="11253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700"/>
              </a:spcBef>
              <a:spcAft>
                <a:spcPts val="0"/>
              </a:spcAft>
              <a:buClr>
                <a:srgbClr val="A5A5A5"/>
              </a:buClr>
              <a:buSzPts val="1800"/>
              <a:buNone/>
              <a:defRPr sz="1800">
                <a:solidFill>
                  <a:srgbClr val="A5A5A5"/>
                </a:solidFill>
              </a:defRPr>
            </a:lvl1pPr>
            <a:lvl2pPr indent="-228600" lvl="1" marL="914400" algn="l">
              <a:lnSpc>
                <a:spcPct val="100000"/>
              </a:lnSpc>
              <a:spcBef>
                <a:spcPts val="1200"/>
              </a:spcBef>
              <a:spcAft>
                <a:spcPts val="0"/>
              </a:spcAft>
              <a:buClr>
                <a:srgbClr val="888888"/>
              </a:buClr>
              <a:buSzPts val="1500"/>
              <a:buNone/>
              <a:defRPr sz="1500">
                <a:solidFill>
                  <a:srgbClr val="888888"/>
                </a:solidFill>
              </a:defRPr>
            </a:lvl2pPr>
            <a:lvl3pPr indent="-228600" lvl="2" marL="1371600" algn="l">
              <a:lnSpc>
                <a:spcPct val="100000"/>
              </a:lnSpc>
              <a:spcBef>
                <a:spcPts val="1200"/>
              </a:spcBef>
              <a:spcAft>
                <a:spcPts val="0"/>
              </a:spcAft>
              <a:buClr>
                <a:srgbClr val="888888"/>
              </a:buClr>
              <a:buSzPts val="1400"/>
              <a:buNone/>
              <a:defRPr sz="1400">
                <a:solidFill>
                  <a:srgbClr val="888888"/>
                </a:solidFill>
              </a:defRPr>
            </a:lvl3pPr>
            <a:lvl4pPr indent="-228600" lvl="3" marL="1828800" algn="l">
              <a:lnSpc>
                <a:spcPct val="100000"/>
              </a:lnSpc>
              <a:spcBef>
                <a:spcPts val="1200"/>
              </a:spcBef>
              <a:spcAft>
                <a:spcPts val="0"/>
              </a:spcAft>
              <a:buClr>
                <a:srgbClr val="888888"/>
              </a:buClr>
              <a:buSzPts val="1200"/>
              <a:buNone/>
              <a:defRPr sz="1200">
                <a:solidFill>
                  <a:srgbClr val="888888"/>
                </a:solidFill>
              </a:defRPr>
            </a:lvl4pPr>
            <a:lvl5pPr indent="-228600" lvl="4" marL="2286000" algn="l">
              <a:lnSpc>
                <a:spcPct val="100000"/>
              </a:lnSpc>
              <a:spcBef>
                <a:spcPts val="1200"/>
              </a:spcBef>
              <a:spcAft>
                <a:spcPts val="0"/>
              </a:spcAft>
              <a:buClr>
                <a:srgbClr val="888888"/>
              </a:buClr>
              <a:buSzPts val="1200"/>
              <a:buNone/>
              <a:defRPr sz="1200">
                <a:solidFill>
                  <a:srgbClr val="888888"/>
                </a:solidFill>
              </a:defRPr>
            </a:lvl5pPr>
            <a:lvl6pPr indent="-228600" lvl="5" marL="2743200" algn="l">
              <a:lnSpc>
                <a:spcPct val="90000"/>
              </a:lnSpc>
              <a:spcBef>
                <a:spcPts val="1200"/>
              </a:spcBef>
              <a:spcAft>
                <a:spcPts val="0"/>
              </a:spcAft>
              <a:buClr>
                <a:srgbClr val="888888"/>
              </a:buClr>
              <a:buSzPts val="1200"/>
              <a:buNone/>
              <a:defRPr sz="1200">
                <a:solidFill>
                  <a:srgbClr val="888888"/>
                </a:solidFill>
              </a:defRPr>
            </a:lvl6pPr>
            <a:lvl7pPr indent="-228600" lvl="6" marL="3200400" algn="l">
              <a:lnSpc>
                <a:spcPct val="90000"/>
              </a:lnSpc>
              <a:spcBef>
                <a:spcPts val="1200"/>
              </a:spcBef>
              <a:spcAft>
                <a:spcPts val="0"/>
              </a:spcAft>
              <a:buClr>
                <a:srgbClr val="888888"/>
              </a:buClr>
              <a:buSzPts val="1200"/>
              <a:buNone/>
              <a:defRPr sz="1200">
                <a:solidFill>
                  <a:srgbClr val="888888"/>
                </a:solidFill>
              </a:defRPr>
            </a:lvl7pPr>
            <a:lvl8pPr indent="-228600" lvl="7" marL="3657600" algn="l">
              <a:lnSpc>
                <a:spcPct val="90000"/>
              </a:lnSpc>
              <a:spcBef>
                <a:spcPts val="1200"/>
              </a:spcBef>
              <a:spcAft>
                <a:spcPts val="0"/>
              </a:spcAft>
              <a:buClr>
                <a:srgbClr val="888888"/>
              </a:buClr>
              <a:buSzPts val="1200"/>
              <a:buNone/>
              <a:defRPr sz="1200">
                <a:solidFill>
                  <a:srgbClr val="888888"/>
                </a:solidFill>
              </a:defRPr>
            </a:lvl8pPr>
            <a:lvl9pPr indent="-228600" lvl="8" marL="411480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78" name="Google Shape;78;p13"/>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9" name="Google Shape;79;p13"/>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80" name="Google Shape;80;p13"/>
          <p:cNvSpPr txBox="1"/>
          <p:nvPr>
            <p:ph idx="12" type="sldNum"/>
          </p:nvPr>
        </p:nvSpPr>
        <p:spPr>
          <a:xfrm>
            <a:off x="3613001" y="4605814"/>
            <a:ext cx="6105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1" name="Google Shape;81;p13"/>
          <p:cNvCxnSpPr/>
          <p:nvPr/>
        </p:nvCxnSpPr>
        <p:spPr>
          <a:xfrm>
            <a:off x="423863" y="4565333"/>
            <a:ext cx="37995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8" name="Shape 88"/>
        <p:cNvGrpSpPr/>
        <p:nvPr/>
      </p:nvGrpSpPr>
      <p:grpSpPr>
        <a:xfrm>
          <a:off x="0" y="0"/>
          <a:ext cx="0" cy="0"/>
          <a:chOff x="0" y="0"/>
          <a:chExt cx="0" cy="0"/>
        </a:xfrm>
      </p:grpSpPr>
      <p:grpSp>
        <p:nvGrpSpPr>
          <p:cNvPr id="89" name="Google Shape;89;p15"/>
          <p:cNvGrpSpPr/>
          <p:nvPr/>
        </p:nvGrpSpPr>
        <p:grpSpPr>
          <a:xfrm>
            <a:off x="4651041" y="0"/>
            <a:ext cx="4492959" cy="5143501"/>
            <a:chOff x="6201388" y="0"/>
            <a:chExt cx="5990612" cy="6858001"/>
          </a:xfrm>
        </p:grpSpPr>
        <p:sp>
          <p:nvSpPr>
            <p:cNvPr id="90" name="Google Shape;90;p15"/>
            <p:cNvSpPr/>
            <p:nvPr/>
          </p:nvSpPr>
          <p:spPr>
            <a:xfrm>
              <a:off x="6201388" y="354939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15"/>
            <p:cNvSpPr/>
            <p:nvPr/>
          </p:nvSpPr>
          <p:spPr>
            <a:xfrm>
              <a:off x="6201389" y="1"/>
              <a:ext cx="1130725" cy="565575"/>
            </a:xfrm>
            <a:custGeom>
              <a:rect b="b" l="l" r="r" t="t"/>
              <a:pathLst>
                <a:path extrusionOk="0" h="565575" w="113072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15"/>
            <p:cNvSpPr/>
            <p:nvPr/>
          </p:nvSpPr>
          <p:spPr>
            <a:xfrm>
              <a:off x="7564255" y="6292426"/>
              <a:ext cx="1130723" cy="565575"/>
            </a:xfrm>
            <a:custGeom>
              <a:rect b="b" l="l" r="r" t="t"/>
              <a:pathLst>
                <a:path extrusionOk="0" h="565575" w="1130723">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15"/>
            <p:cNvSpPr/>
            <p:nvPr/>
          </p:nvSpPr>
          <p:spPr>
            <a:xfrm>
              <a:off x="7564253" y="354939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5"/>
            <p:cNvSpPr/>
            <p:nvPr/>
          </p:nvSpPr>
          <p:spPr>
            <a:xfrm>
              <a:off x="7564253" y="2177881"/>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15"/>
            <p:cNvSpPr/>
            <p:nvPr/>
          </p:nvSpPr>
          <p:spPr>
            <a:xfrm>
              <a:off x="7564253" y="806366"/>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6" name="Google Shape;96;p15"/>
            <p:cNvSpPr/>
            <p:nvPr/>
          </p:nvSpPr>
          <p:spPr>
            <a:xfrm>
              <a:off x="7564254" y="1"/>
              <a:ext cx="1130725" cy="565575"/>
            </a:xfrm>
            <a:custGeom>
              <a:rect b="b" l="l" r="r" t="t"/>
              <a:pathLst>
                <a:path extrusionOk="0" h="565575" w="113072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7" name="Google Shape;97;p15"/>
            <p:cNvSpPr/>
            <p:nvPr/>
          </p:nvSpPr>
          <p:spPr>
            <a:xfrm>
              <a:off x="8927118" y="6292426"/>
              <a:ext cx="1130724" cy="565575"/>
            </a:xfrm>
            <a:custGeom>
              <a:rect b="b" l="l" r="r" t="t"/>
              <a:pathLst>
                <a:path extrusionOk="0" h="565575" w="1130724">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8" name="Google Shape;98;p15"/>
            <p:cNvSpPr/>
            <p:nvPr/>
          </p:nvSpPr>
          <p:spPr>
            <a:xfrm>
              <a:off x="8927118" y="4920911"/>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9" name="Google Shape;99;p15"/>
            <p:cNvSpPr/>
            <p:nvPr/>
          </p:nvSpPr>
          <p:spPr>
            <a:xfrm>
              <a:off x="8927118" y="3549396"/>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0" name="Google Shape;100;p15"/>
            <p:cNvSpPr/>
            <p:nvPr/>
          </p:nvSpPr>
          <p:spPr>
            <a:xfrm>
              <a:off x="8927118" y="2177881"/>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1" name="Google Shape;101;p15"/>
            <p:cNvSpPr/>
            <p:nvPr/>
          </p:nvSpPr>
          <p:spPr>
            <a:xfrm>
              <a:off x="8927118" y="80636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15"/>
            <p:cNvSpPr/>
            <p:nvPr/>
          </p:nvSpPr>
          <p:spPr>
            <a:xfrm>
              <a:off x="8927117" y="0"/>
              <a:ext cx="1130726" cy="565576"/>
            </a:xfrm>
            <a:custGeom>
              <a:rect b="b" l="l" r="r" t="t"/>
              <a:pathLst>
                <a:path extrusionOk="0" h="565576" w="113072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p15"/>
            <p:cNvSpPr/>
            <p:nvPr/>
          </p:nvSpPr>
          <p:spPr>
            <a:xfrm>
              <a:off x="10289984" y="6292426"/>
              <a:ext cx="1130724" cy="565575"/>
            </a:xfrm>
            <a:custGeom>
              <a:rect b="b" l="l" r="r" t="t"/>
              <a:pathLst>
                <a:path extrusionOk="0" h="565575" w="1130724">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15"/>
            <p:cNvSpPr/>
            <p:nvPr/>
          </p:nvSpPr>
          <p:spPr>
            <a:xfrm>
              <a:off x="10289984" y="4920911"/>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15"/>
            <p:cNvSpPr/>
            <p:nvPr/>
          </p:nvSpPr>
          <p:spPr>
            <a:xfrm>
              <a:off x="10289984" y="354939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p15"/>
            <p:cNvSpPr/>
            <p:nvPr/>
          </p:nvSpPr>
          <p:spPr>
            <a:xfrm>
              <a:off x="10289984" y="80636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7" name="Google Shape;107;p15"/>
            <p:cNvSpPr/>
            <p:nvPr/>
          </p:nvSpPr>
          <p:spPr>
            <a:xfrm>
              <a:off x="10289983" y="0"/>
              <a:ext cx="1130726" cy="565576"/>
            </a:xfrm>
            <a:custGeom>
              <a:rect b="b" l="l" r="r" t="t"/>
              <a:pathLst>
                <a:path extrusionOk="0" h="565576" w="113072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8" name="Google Shape;108;p15"/>
            <p:cNvSpPr/>
            <p:nvPr/>
          </p:nvSpPr>
          <p:spPr>
            <a:xfrm>
              <a:off x="11652854" y="6295069"/>
              <a:ext cx="539146" cy="562931"/>
            </a:xfrm>
            <a:custGeom>
              <a:rect b="b" l="l" r="r" t="t"/>
              <a:pathLst>
                <a:path extrusionOk="0" h="562931" w="539146">
                  <a:moveTo>
                    <a:pt x="539146" y="0"/>
                  </a:moveTo>
                  <a:lnTo>
                    <a:pt x="539146" y="562931"/>
                  </a:lnTo>
                  <a:lnTo>
                    <a:pt x="21" y="562931"/>
                  </a:lnTo>
                  <a:lnTo>
                    <a:pt x="0" y="562719"/>
                  </a:lnTo>
                  <a:cubicBezTo>
                    <a:pt x="0" y="289508"/>
                    <a:pt x="193796" y="61561"/>
                    <a:pt x="451422"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9" name="Google Shape;109;p15"/>
            <p:cNvSpPr/>
            <p:nvPr/>
          </p:nvSpPr>
          <p:spPr>
            <a:xfrm>
              <a:off x="11652853" y="4923555"/>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0" name="Google Shape;110;p15"/>
            <p:cNvSpPr/>
            <p:nvPr/>
          </p:nvSpPr>
          <p:spPr>
            <a:xfrm>
              <a:off x="11652853" y="3552039"/>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1" name="Google Shape;111;p15"/>
            <p:cNvSpPr/>
            <p:nvPr/>
          </p:nvSpPr>
          <p:spPr>
            <a:xfrm>
              <a:off x="11652853" y="2180524"/>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2" name="Google Shape;112;p15"/>
            <p:cNvSpPr/>
            <p:nvPr/>
          </p:nvSpPr>
          <p:spPr>
            <a:xfrm>
              <a:off x="11652853" y="809010"/>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3" name="Google Shape;113;p15"/>
            <p:cNvSpPr/>
            <p:nvPr/>
          </p:nvSpPr>
          <p:spPr>
            <a:xfrm>
              <a:off x="11652853" y="1"/>
              <a:ext cx="539147" cy="562933"/>
            </a:xfrm>
            <a:custGeom>
              <a:rect b="b" l="l" r="r" t="t"/>
              <a:pathLst>
                <a:path extrusionOk="0" h="562933" w="539147">
                  <a:moveTo>
                    <a:pt x="22" y="0"/>
                  </a:moveTo>
                  <a:lnTo>
                    <a:pt x="539147" y="0"/>
                  </a:lnTo>
                  <a:lnTo>
                    <a:pt x="539147" y="562933"/>
                  </a:lnTo>
                  <a:lnTo>
                    <a:pt x="451423" y="554090"/>
                  </a:lnTo>
                  <a:cubicBezTo>
                    <a:pt x="193797" y="501372"/>
                    <a:pt x="0" y="273425"/>
                    <a:pt x="0" y="214"/>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14" name="Google Shape;114;p15"/>
          <p:cNvSpPr txBox="1"/>
          <p:nvPr>
            <p:ph type="ctrTitle"/>
          </p:nvPr>
        </p:nvSpPr>
        <p:spPr>
          <a:xfrm>
            <a:off x="423863" y="576251"/>
            <a:ext cx="3799500" cy="21498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15"/>
          <p:cNvSpPr txBox="1"/>
          <p:nvPr>
            <p:ph idx="1" type="subTitle"/>
          </p:nvPr>
        </p:nvSpPr>
        <p:spPr>
          <a:xfrm>
            <a:off x="423863" y="3212429"/>
            <a:ext cx="3799500" cy="11064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700"/>
              </a:spcBef>
              <a:spcAft>
                <a:spcPts val="0"/>
              </a:spcAft>
              <a:buClr>
                <a:schemeClr val="dk1"/>
              </a:buClr>
              <a:buSzPts val="1500"/>
              <a:buNone/>
              <a:defRPr sz="1500"/>
            </a:lvl1pPr>
            <a:lvl2pPr lvl="1" algn="ctr">
              <a:lnSpc>
                <a:spcPct val="100000"/>
              </a:lnSpc>
              <a:spcBef>
                <a:spcPts val="700"/>
              </a:spcBef>
              <a:spcAft>
                <a:spcPts val="0"/>
              </a:spcAft>
              <a:buClr>
                <a:schemeClr val="dk1"/>
              </a:buClr>
              <a:buSzPts val="1500"/>
              <a:buNone/>
              <a:defRPr sz="1500"/>
            </a:lvl2pPr>
            <a:lvl3pPr lvl="2" algn="ctr">
              <a:lnSpc>
                <a:spcPct val="100000"/>
              </a:lnSpc>
              <a:spcBef>
                <a:spcPts val="700"/>
              </a:spcBef>
              <a:spcAft>
                <a:spcPts val="0"/>
              </a:spcAft>
              <a:buClr>
                <a:schemeClr val="dk1"/>
              </a:buClr>
              <a:buSzPts val="1400"/>
              <a:buNone/>
              <a:defRPr sz="1400"/>
            </a:lvl3pPr>
            <a:lvl4pPr lvl="3" algn="ctr">
              <a:lnSpc>
                <a:spcPct val="100000"/>
              </a:lnSpc>
              <a:spcBef>
                <a:spcPts val="700"/>
              </a:spcBef>
              <a:spcAft>
                <a:spcPts val="0"/>
              </a:spcAft>
              <a:buClr>
                <a:schemeClr val="dk1"/>
              </a:buClr>
              <a:buSzPts val="1200"/>
              <a:buNone/>
              <a:defRPr sz="1200"/>
            </a:lvl4pPr>
            <a:lvl5pPr lvl="4" algn="ctr">
              <a:lnSpc>
                <a:spcPct val="100000"/>
              </a:lnSpc>
              <a:spcBef>
                <a:spcPts val="7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16" name="Google Shape;116;p15"/>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5"/>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15"/>
          <p:cNvSpPr txBox="1"/>
          <p:nvPr>
            <p:ph idx="12" type="sldNum"/>
          </p:nvPr>
        </p:nvSpPr>
        <p:spPr>
          <a:xfrm>
            <a:off x="3613001"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9" name="Google Shape;119;p15"/>
          <p:cNvCxnSpPr/>
          <p:nvPr/>
        </p:nvCxnSpPr>
        <p:spPr>
          <a:xfrm>
            <a:off x="423863" y="4565333"/>
            <a:ext cx="37995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grpSp>
        <p:nvGrpSpPr>
          <p:cNvPr id="121" name="Google Shape;121;p16"/>
          <p:cNvGrpSpPr/>
          <p:nvPr/>
        </p:nvGrpSpPr>
        <p:grpSpPr>
          <a:xfrm>
            <a:off x="7717736" y="0"/>
            <a:ext cx="1426265" cy="5143500"/>
            <a:chOff x="10290315" y="0"/>
            <a:chExt cx="1901686" cy="6858000"/>
          </a:xfrm>
        </p:grpSpPr>
        <p:sp>
          <p:nvSpPr>
            <p:cNvPr id="122" name="Google Shape;122;p16"/>
            <p:cNvSpPr/>
            <p:nvPr/>
          </p:nvSpPr>
          <p:spPr>
            <a:xfrm>
              <a:off x="10290315" y="806362"/>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3" name="Google Shape;123;p16"/>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4" name="Google Shape;124;p16"/>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5" name="Google Shape;125;p16"/>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6" name="Google Shape;126;p16"/>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7" name="Google Shape;127;p16"/>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28" name="Google Shape;128;p16"/>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29" name="Google Shape;129;p16"/>
          <p:cNvSpPr txBox="1"/>
          <p:nvPr>
            <p:ph type="title"/>
          </p:nvPr>
        </p:nvSpPr>
        <p:spPr>
          <a:xfrm>
            <a:off x="423863" y="578167"/>
            <a:ext cx="5502000" cy="951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0" name="Google Shape;130;p16"/>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16"/>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2" name="Google Shape;132;p16"/>
          <p:cNvSpPr txBox="1"/>
          <p:nvPr>
            <p:ph idx="12" type="sldNum"/>
          </p:nvPr>
        </p:nvSpPr>
        <p:spPr>
          <a:xfrm>
            <a:off x="8107259"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3" name="Google Shape;133;p16"/>
          <p:cNvCxnSpPr/>
          <p:nvPr/>
        </p:nvCxnSpPr>
        <p:spPr>
          <a:xfrm>
            <a:off x="423863" y="4565333"/>
            <a:ext cx="82938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4" name="Shape 134"/>
        <p:cNvGrpSpPr/>
        <p:nvPr/>
      </p:nvGrpSpPr>
      <p:grpSpPr>
        <a:xfrm>
          <a:off x="0" y="0"/>
          <a:ext cx="0" cy="0"/>
          <a:chOff x="0" y="0"/>
          <a:chExt cx="0" cy="0"/>
        </a:xfrm>
      </p:grpSpPr>
      <p:grpSp>
        <p:nvGrpSpPr>
          <p:cNvPr id="135" name="Google Shape;135;p17"/>
          <p:cNvGrpSpPr/>
          <p:nvPr/>
        </p:nvGrpSpPr>
        <p:grpSpPr>
          <a:xfrm>
            <a:off x="6696396" y="0"/>
            <a:ext cx="2447604" cy="5143500"/>
            <a:chOff x="8928528" y="0"/>
            <a:chExt cx="3263472" cy="6858000"/>
          </a:xfrm>
        </p:grpSpPr>
        <p:sp>
          <p:nvSpPr>
            <p:cNvPr id="136" name="Google Shape;136;p17"/>
            <p:cNvSpPr/>
            <p:nvPr/>
          </p:nvSpPr>
          <p:spPr>
            <a:xfrm>
              <a:off x="8928528" y="806362"/>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17"/>
            <p:cNvSpPr/>
            <p:nvPr/>
          </p:nvSpPr>
          <p:spPr>
            <a:xfrm>
              <a:off x="8928528" y="0"/>
              <a:ext cx="1130724" cy="565573"/>
            </a:xfrm>
            <a:custGeom>
              <a:rect b="b" l="l" r="r" t="t"/>
              <a:pathLst>
                <a:path extrusionOk="0" h="565573" w="1130724">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17"/>
            <p:cNvSpPr/>
            <p:nvPr/>
          </p:nvSpPr>
          <p:spPr>
            <a:xfrm>
              <a:off x="10291391" y="6292417"/>
              <a:ext cx="1130724" cy="565583"/>
            </a:xfrm>
            <a:custGeom>
              <a:rect b="b" l="l" r="r" t="t"/>
              <a:pathLst>
                <a:path extrusionOk="0" h="565583" w="1130724">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17"/>
            <p:cNvSpPr/>
            <p:nvPr/>
          </p:nvSpPr>
          <p:spPr>
            <a:xfrm>
              <a:off x="10291392" y="3549390"/>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0" name="Google Shape;140;p17"/>
            <p:cNvSpPr/>
            <p:nvPr/>
          </p:nvSpPr>
          <p:spPr>
            <a:xfrm>
              <a:off x="10291392" y="217787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17"/>
            <p:cNvSpPr/>
            <p:nvPr/>
          </p:nvSpPr>
          <p:spPr>
            <a:xfrm>
              <a:off x="10291392" y="806363"/>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17"/>
            <p:cNvSpPr/>
            <p:nvPr/>
          </p:nvSpPr>
          <p:spPr>
            <a:xfrm>
              <a:off x="10291392"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17"/>
            <p:cNvSpPr/>
            <p:nvPr/>
          </p:nvSpPr>
          <p:spPr>
            <a:xfrm>
              <a:off x="11654256" y="6295201"/>
              <a:ext cx="537744" cy="562799"/>
            </a:xfrm>
            <a:custGeom>
              <a:rect b="b" l="l" r="r" t="t"/>
              <a:pathLst>
                <a:path extrusionOk="0" h="562799" w="537744">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17"/>
            <p:cNvSpPr/>
            <p:nvPr/>
          </p:nvSpPr>
          <p:spPr>
            <a:xfrm>
              <a:off x="11654256" y="4923687"/>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17"/>
            <p:cNvSpPr/>
            <p:nvPr/>
          </p:nvSpPr>
          <p:spPr>
            <a:xfrm>
              <a:off x="11654256" y="3552173"/>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17"/>
            <p:cNvSpPr/>
            <p:nvPr/>
          </p:nvSpPr>
          <p:spPr>
            <a:xfrm>
              <a:off x="11654256" y="2180659"/>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17"/>
            <p:cNvSpPr/>
            <p:nvPr/>
          </p:nvSpPr>
          <p:spPr>
            <a:xfrm>
              <a:off x="11654256" y="809146"/>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 name="Google Shape;148;p17"/>
            <p:cNvSpPr/>
            <p:nvPr/>
          </p:nvSpPr>
          <p:spPr>
            <a:xfrm>
              <a:off x="11654256" y="0"/>
              <a:ext cx="537744" cy="562788"/>
            </a:xfrm>
            <a:custGeom>
              <a:rect b="b" l="l" r="r" t="t"/>
              <a:pathLst>
                <a:path extrusionOk="0" h="562788" w="537744">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49" name="Google Shape;149;p17"/>
          <p:cNvSpPr txBox="1"/>
          <p:nvPr>
            <p:ph type="title"/>
          </p:nvPr>
        </p:nvSpPr>
        <p:spPr>
          <a:xfrm>
            <a:off x="423863" y="578167"/>
            <a:ext cx="5502000" cy="951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0" name="Google Shape;150;p17"/>
          <p:cNvSpPr txBox="1"/>
          <p:nvPr>
            <p:ph idx="1" type="body"/>
          </p:nvPr>
        </p:nvSpPr>
        <p:spPr>
          <a:xfrm>
            <a:off x="423863" y="1620012"/>
            <a:ext cx="5502000" cy="27009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700"/>
              </a:spcBef>
              <a:spcAft>
                <a:spcPts val="0"/>
              </a:spcAft>
              <a:buClr>
                <a:schemeClr val="dk1"/>
              </a:buClr>
              <a:buSzPts val="1400"/>
              <a:buChar char="•"/>
              <a:defRPr/>
            </a:lvl1pPr>
            <a:lvl2pPr indent="-317500" lvl="1" marL="914400" algn="l">
              <a:lnSpc>
                <a:spcPct val="100000"/>
              </a:lnSpc>
              <a:spcBef>
                <a:spcPts val="700"/>
              </a:spcBef>
              <a:spcAft>
                <a:spcPts val="0"/>
              </a:spcAft>
              <a:buClr>
                <a:schemeClr val="dk1"/>
              </a:buClr>
              <a:buSzPts val="1400"/>
              <a:buChar char="•"/>
              <a:defRPr/>
            </a:lvl2pPr>
            <a:lvl3pPr indent="-317500" lvl="2" marL="1371600" algn="l">
              <a:lnSpc>
                <a:spcPct val="100000"/>
              </a:lnSpc>
              <a:spcBef>
                <a:spcPts val="700"/>
              </a:spcBef>
              <a:spcAft>
                <a:spcPts val="0"/>
              </a:spcAft>
              <a:buClr>
                <a:schemeClr val="dk1"/>
              </a:buClr>
              <a:buSzPts val="1400"/>
              <a:buChar char="•"/>
              <a:defRPr/>
            </a:lvl3pPr>
            <a:lvl4pPr indent="-317500" lvl="3" marL="1828800" algn="l">
              <a:lnSpc>
                <a:spcPct val="100000"/>
              </a:lnSpc>
              <a:spcBef>
                <a:spcPts val="700"/>
              </a:spcBef>
              <a:spcAft>
                <a:spcPts val="0"/>
              </a:spcAft>
              <a:buClr>
                <a:schemeClr val="dk1"/>
              </a:buClr>
              <a:buSzPts val="1400"/>
              <a:buChar char="•"/>
              <a:defRPr/>
            </a:lvl4pPr>
            <a:lvl5pPr indent="-317500" lvl="4" marL="2286000" algn="l">
              <a:lnSpc>
                <a:spcPct val="100000"/>
              </a:lnSpc>
              <a:spcBef>
                <a:spcPts val="7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17"/>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2" name="Google Shape;152;p17"/>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3" name="Google Shape;153;p17"/>
          <p:cNvSpPr txBox="1"/>
          <p:nvPr>
            <p:ph idx="12" type="sldNum"/>
          </p:nvPr>
        </p:nvSpPr>
        <p:spPr>
          <a:xfrm>
            <a:off x="5315377"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4" name="Google Shape;154;p17"/>
          <p:cNvCxnSpPr/>
          <p:nvPr/>
        </p:nvCxnSpPr>
        <p:spPr>
          <a:xfrm>
            <a:off x="423863" y="4565333"/>
            <a:ext cx="55020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5" name="Shape 155"/>
        <p:cNvGrpSpPr/>
        <p:nvPr/>
      </p:nvGrpSpPr>
      <p:grpSpPr>
        <a:xfrm>
          <a:off x="0" y="0"/>
          <a:ext cx="0" cy="0"/>
          <a:chOff x="0" y="0"/>
          <a:chExt cx="0" cy="0"/>
        </a:xfrm>
      </p:grpSpPr>
      <p:grpSp>
        <p:nvGrpSpPr>
          <p:cNvPr id="156" name="Google Shape;156;p18"/>
          <p:cNvGrpSpPr/>
          <p:nvPr/>
        </p:nvGrpSpPr>
        <p:grpSpPr>
          <a:xfrm>
            <a:off x="4651041" y="0"/>
            <a:ext cx="4492959" cy="5143501"/>
            <a:chOff x="6201388" y="0"/>
            <a:chExt cx="5990612" cy="6858001"/>
          </a:xfrm>
        </p:grpSpPr>
        <p:sp>
          <p:nvSpPr>
            <p:cNvPr id="157" name="Google Shape;157;p18"/>
            <p:cNvSpPr/>
            <p:nvPr/>
          </p:nvSpPr>
          <p:spPr>
            <a:xfrm>
              <a:off x="6201388" y="354939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8" name="Google Shape;158;p18"/>
            <p:cNvSpPr/>
            <p:nvPr/>
          </p:nvSpPr>
          <p:spPr>
            <a:xfrm>
              <a:off x="6201389" y="1"/>
              <a:ext cx="1130725" cy="565575"/>
            </a:xfrm>
            <a:custGeom>
              <a:rect b="b" l="l" r="r" t="t"/>
              <a:pathLst>
                <a:path extrusionOk="0" h="565575" w="113072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9" name="Google Shape;159;p18"/>
            <p:cNvSpPr/>
            <p:nvPr/>
          </p:nvSpPr>
          <p:spPr>
            <a:xfrm>
              <a:off x="7564255" y="6292426"/>
              <a:ext cx="1130723" cy="565575"/>
            </a:xfrm>
            <a:custGeom>
              <a:rect b="b" l="l" r="r" t="t"/>
              <a:pathLst>
                <a:path extrusionOk="0" h="565575" w="1130723">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0" name="Google Shape;160;p18"/>
            <p:cNvSpPr/>
            <p:nvPr/>
          </p:nvSpPr>
          <p:spPr>
            <a:xfrm>
              <a:off x="7564253" y="354939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Google Shape;161;p18"/>
            <p:cNvSpPr/>
            <p:nvPr/>
          </p:nvSpPr>
          <p:spPr>
            <a:xfrm>
              <a:off x="7564253" y="2177881"/>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2" name="Google Shape;162;p18"/>
            <p:cNvSpPr/>
            <p:nvPr/>
          </p:nvSpPr>
          <p:spPr>
            <a:xfrm>
              <a:off x="7564253" y="806366"/>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p18"/>
            <p:cNvSpPr/>
            <p:nvPr/>
          </p:nvSpPr>
          <p:spPr>
            <a:xfrm>
              <a:off x="7564254" y="1"/>
              <a:ext cx="1130725" cy="565575"/>
            </a:xfrm>
            <a:custGeom>
              <a:rect b="b" l="l" r="r" t="t"/>
              <a:pathLst>
                <a:path extrusionOk="0" h="565575" w="113072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18"/>
            <p:cNvSpPr/>
            <p:nvPr/>
          </p:nvSpPr>
          <p:spPr>
            <a:xfrm>
              <a:off x="8927118" y="6292426"/>
              <a:ext cx="1130724" cy="565575"/>
            </a:xfrm>
            <a:custGeom>
              <a:rect b="b" l="l" r="r" t="t"/>
              <a:pathLst>
                <a:path extrusionOk="0" h="565575" w="1130724">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18"/>
            <p:cNvSpPr/>
            <p:nvPr/>
          </p:nvSpPr>
          <p:spPr>
            <a:xfrm>
              <a:off x="8927118" y="4920911"/>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18"/>
            <p:cNvSpPr/>
            <p:nvPr/>
          </p:nvSpPr>
          <p:spPr>
            <a:xfrm>
              <a:off x="8927118" y="3549396"/>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18"/>
            <p:cNvSpPr/>
            <p:nvPr/>
          </p:nvSpPr>
          <p:spPr>
            <a:xfrm>
              <a:off x="8927118" y="2177881"/>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18"/>
            <p:cNvSpPr/>
            <p:nvPr/>
          </p:nvSpPr>
          <p:spPr>
            <a:xfrm>
              <a:off x="8927118" y="80636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p18"/>
            <p:cNvSpPr/>
            <p:nvPr/>
          </p:nvSpPr>
          <p:spPr>
            <a:xfrm>
              <a:off x="8927117" y="0"/>
              <a:ext cx="1130726" cy="565576"/>
            </a:xfrm>
            <a:custGeom>
              <a:rect b="b" l="l" r="r" t="t"/>
              <a:pathLst>
                <a:path extrusionOk="0" h="565576" w="113072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0" name="Google Shape;170;p18"/>
            <p:cNvSpPr/>
            <p:nvPr/>
          </p:nvSpPr>
          <p:spPr>
            <a:xfrm>
              <a:off x="10289984" y="6292426"/>
              <a:ext cx="1130724" cy="565575"/>
            </a:xfrm>
            <a:custGeom>
              <a:rect b="b" l="l" r="r" t="t"/>
              <a:pathLst>
                <a:path extrusionOk="0" h="565575" w="1130724">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1" name="Google Shape;171;p18"/>
            <p:cNvSpPr/>
            <p:nvPr/>
          </p:nvSpPr>
          <p:spPr>
            <a:xfrm>
              <a:off x="10289984" y="4920911"/>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p18"/>
            <p:cNvSpPr/>
            <p:nvPr/>
          </p:nvSpPr>
          <p:spPr>
            <a:xfrm>
              <a:off x="10289984" y="354939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p18"/>
            <p:cNvSpPr/>
            <p:nvPr/>
          </p:nvSpPr>
          <p:spPr>
            <a:xfrm>
              <a:off x="10289984" y="80636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p18"/>
            <p:cNvSpPr/>
            <p:nvPr/>
          </p:nvSpPr>
          <p:spPr>
            <a:xfrm>
              <a:off x="10289983" y="0"/>
              <a:ext cx="1130726" cy="565576"/>
            </a:xfrm>
            <a:custGeom>
              <a:rect b="b" l="l" r="r" t="t"/>
              <a:pathLst>
                <a:path extrusionOk="0" h="565576" w="113072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5" name="Google Shape;175;p18"/>
            <p:cNvSpPr/>
            <p:nvPr/>
          </p:nvSpPr>
          <p:spPr>
            <a:xfrm>
              <a:off x="11652854" y="6295069"/>
              <a:ext cx="539146" cy="562931"/>
            </a:xfrm>
            <a:custGeom>
              <a:rect b="b" l="l" r="r" t="t"/>
              <a:pathLst>
                <a:path extrusionOk="0" h="562931" w="539146">
                  <a:moveTo>
                    <a:pt x="539146" y="0"/>
                  </a:moveTo>
                  <a:lnTo>
                    <a:pt x="539146" y="562931"/>
                  </a:lnTo>
                  <a:lnTo>
                    <a:pt x="21" y="562931"/>
                  </a:lnTo>
                  <a:lnTo>
                    <a:pt x="0" y="562719"/>
                  </a:lnTo>
                  <a:cubicBezTo>
                    <a:pt x="0" y="289508"/>
                    <a:pt x="193796" y="61561"/>
                    <a:pt x="451422"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6" name="Google Shape;176;p18"/>
            <p:cNvSpPr/>
            <p:nvPr/>
          </p:nvSpPr>
          <p:spPr>
            <a:xfrm>
              <a:off x="11652853" y="4923555"/>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7" name="Google Shape;177;p18"/>
            <p:cNvSpPr/>
            <p:nvPr/>
          </p:nvSpPr>
          <p:spPr>
            <a:xfrm>
              <a:off x="11652853" y="3552039"/>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8" name="Google Shape;178;p18"/>
            <p:cNvSpPr/>
            <p:nvPr/>
          </p:nvSpPr>
          <p:spPr>
            <a:xfrm>
              <a:off x="11652853" y="2180524"/>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9" name="Google Shape;179;p18"/>
            <p:cNvSpPr/>
            <p:nvPr/>
          </p:nvSpPr>
          <p:spPr>
            <a:xfrm>
              <a:off x="11652853" y="809010"/>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0" name="Google Shape;180;p18"/>
            <p:cNvSpPr/>
            <p:nvPr/>
          </p:nvSpPr>
          <p:spPr>
            <a:xfrm>
              <a:off x="11652853" y="1"/>
              <a:ext cx="539147" cy="562933"/>
            </a:xfrm>
            <a:custGeom>
              <a:rect b="b" l="l" r="r" t="t"/>
              <a:pathLst>
                <a:path extrusionOk="0" h="562933" w="539147">
                  <a:moveTo>
                    <a:pt x="22" y="0"/>
                  </a:moveTo>
                  <a:lnTo>
                    <a:pt x="539147" y="0"/>
                  </a:lnTo>
                  <a:lnTo>
                    <a:pt x="539147" y="562933"/>
                  </a:lnTo>
                  <a:lnTo>
                    <a:pt x="451423" y="554090"/>
                  </a:lnTo>
                  <a:cubicBezTo>
                    <a:pt x="193797" y="501372"/>
                    <a:pt x="0" y="273425"/>
                    <a:pt x="0" y="214"/>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81" name="Google Shape;181;p18"/>
          <p:cNvSpPr txBox="1"/>
          <p:nvPr>
            <p:ph type="title"/>
          </p:nvPr>
        </p:nvSpPr>
        <p:spPr>
          <a:xfrm>
            <a:off x="423863" y="576263"/>
            <a:ext cx="3799500" cy="17511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3600"/>
              <a:buFont typeface="Arial"/>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2" name="Google Shape;182;p18"/>
          <p:cNvSpPr txBox="1"/>
          <p:nvPr>
            <p:ph idx="1" type="body"/>
          </p:nvPr>
        </p:nvSpPr>
        <p:spPr>
          <a:xfrm>
            <a:off x="423863" y="3191590"/>
            <a:ext cx="3799500" cy="11253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700"/>
              </a:spcBef>
              <a:spcAft>
                <a:spcPts val="0"/>
              </a:spcAft>
              <a:buClr>
                <a:srgbClr val="A5A5A5"/>
              </a:buClr>
              <a:buSzPts val="1800"/>
              <a:buNone/>
              <a:defRPr sz="1800">
                <a:solidFill>
                  <a:srgbClr val="A5A5A5"/>
                </a:solidFill>
              </a:defRPr>
            </a:lvl1pPr>
            <a:lvl2pPr indent="-228600" lvl="1" marL="914400" algn="l">
              <a:lnSpc>
                <a:spcPct val="100000"/>
              </a:lnSpc>
              <a:spcBef>
                <a:spcPts val="700"/>
              </a:spcBef>
              <a:spcAft>
                <a:spcPts val="0"/>
              </a:spcAft>
              <a:buClr>
                <a:srgbClr val="888888"/>
              </a:buClr>
              <a:buSzPts val="1500"/>
              <a:buNone/>
              <a:defRPr sz="1500">
                <a:solidFill>
                  <a:srgbClr val="888888"/>
                </a:solidFill>
              </a:defRPr>
            </a:lvl2pPr>
            <a:lvl3pPr indent="-228600" lvl="2" marL="1371600" algn="l">
              <a:lnSpc>
                <a:spcPct val="100000"/>
              </a:lnSpc>
              <a:spcBef>
                <a:spcPts val="700"/>
              </a:spcBef>
              <a:spcAft>
                <a:spcPts val="0"/>
              </a:spcAft>
              <a:buClr>
                <a:srgbClr val="888888"/>
              </a:buClr>
              <a:buSzPts val="1400"/>
              <a:buNone/>
              <a:defRPr sz="1400">
                <a:solidFill>
                  <a:srgbClr val="888888"/>
                </a:solidFill>
              </a:defRPr>
            </a:lvl3pPr>
            <a:lvl4pPr indent="-228600" lvl="3" marL="1828800" algn="l">
              <a:lnSpc>
                <a:spcPct val="100000"/>
              </a:lnSpc>
              <a:spcBef>
                <a:spcPts val="700"/>
              </a:spcBef>
              <a:spcAft>
                <a:spcPts val="0"/>
              </a:spcAft>
              <a:buClr>
                <a:srgbClr val="888888"/>
              </a:buClr>
              <a:buSzPts val="1200"/>
              <a:buNone/>
              <a:defRPr sz="1200">
                <a:solidFill>
                  <a:srgbClr val="888888"/>
                </a:solidFill>
              </a:defRPr>
            </a:lvl4pPr>
            <a:lvl5pPr indent="-228600" lvl="4" marL="2286000" algn="l">
              <a:lnSpc>
                <a:spcPct val="100000"/>
              </a:lnSpc>
              <a:spcBef>
                <a:spcPts val="7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83" name="Google Shape;183;p18"/>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18"/>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5" name="Google Shape;185;p18"/>
          <p:cNvSpPr txBox="1"/>
          <p:nvPr>
            <p:ph idx="12" type="sldNum"/>
          </p:nvPr>
        </p:nvSpPr>
        <p:spPr>
          <a:xfrm>
            <a:off x="3613001"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86" name="Google Shape;186;p18"/>
          <p:cNvCxnSpPr/>
          <p:nvPr/>
        </p:nvCxnSpPr>
        <p:spPr>
          <a:xfrm>
            <a:off x="423863" y="4565333"/>
            <a:ext cx="37995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7" name="Shape 187"/>
        <p:cNvGrpSpPr/>
        <p:nvPr/>
      </p:nvGrpSpPr>
      <p:grpSpPr>
        <a:xfrm>
          <a:off x="0" y="0"/>
          <a:ext cx="0" cy="0"/>
          <a:chOff x="0" y="0"/>
          <a:chExt cx="0" cy="0"/>
        </a:xfrm>
      </p:grpSpPr>
      <p:grpSp>
        <p:nvGrpSpPr>
          <p:cNvPr id="188" name="Google Shape;188;p19"/>
          <p:cNvGrpSpPr/>
          <p:nvPr/>
        </p:nvGrpSpPr>
        <p:grpSpPr>
          <a:xfrm>
            <a:off x="7717736" y="0"/>
            <a:ext cx="1426265" cy="5143500"/>
            <a:chOff x="10290315" y="0"/>
            <a:chExt cx="1901686" cy="6858000"/>
          </a:xfrm>
        </p:grpSpPr>
        <p:sp>
          <p:nvSpPr>
            <p:cNvPr id="189" name="Google Shape;189;p19"/>
            <p:cNvSpPr/>
            <p:nvPr/>
          </p:nvSpPr>
          <p:spPr>
            <a:xfrm>
              <a:off x="10290315" y="806362"/>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19"/>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p19"/>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 name="Google Shape;192;p19"/>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19"/>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19"/>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5" name="Google Shape;195;p19"/>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96" name="Google Shape;196;p19"/>
          <p:cNvSpPr txBox="1"/>
          <p:nvPr>
            <p:ph type="title"/>
          </p:nvPr>
        </p:nvSpPr>
        <p:spPr>
          <a:xfrm>
            <a:off x="423863" y="578167"/>
            <a:ext cx="5502000" cy="951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7" name="Google Shape;197;p19"/>
          <p:cNvSpPr txBox="1"/>
          <p:nvPr>
            <p:ph idx="1" type="body"/>
          </p:nvPr>
        </p:nvSpPr>
        <p:spPr>
          <a:xfrm>
            <a:off x="422138" y="1774316"/>
            <a:ext cx="3929700" cy="25464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700"/>
              </a:spcBef>
              <a:spcAft>
                <a:spcPts val="0"/>
              </a:spcAft>
              <a:buClr>
                <a:schemeClr val="dk1"/>
              </a:buClr>
              <a:buSzPts val="1400"/>
              <a:buChar char="•"/>
              <a:defRPr/>
            </a:lvl1pPr>
            <a:lvl2pPr indent="-317500" lvl="1" marL="914400" algn="l">
              <a:lnSpc>
                <a:spcPct val="100000"/>
              </a:lnSpc>
              <a:spcBef>
                <a:spcPts val="700"/>
              </a:spcBef>
              <a:spcAft>
                <a:spcPts val="0"/>
              </a:spcAft>
              <a:buClr>
                <a:schemeClr val="dk1"/>
              </a:buClr>
              <a:buSzPts val="1400"/>
              <a:buChar char="•"/>
              <a:defRPr/>
            </a:lvl2pPr>
            <a:lvl3pPr indent="-317500" lvl="2" marL="1371600" algn="l">
              <a:lnSpc>
                <a:spcPct val="100000"/>
              </a:lnSpc>
              <a:spcBef>
                <a:spcPts val="700"/>
              </a:spcBef>
              <a:spcAft>
                <a:spcPts val="0"/>
              </a:spcAft>
              <a:buClr>
                <a:schemeClr val="dk1"/>
              </a:buClr>
              <a:buSzPts val="1400"/>
              <a:buChar char="•"/>
              <a:defRPr/>
            </a:lvl3pPr>
            <a:lvl4pPr indent="-317500" lvl="3" marL="1828800" algn="l">
              <a:lnSpc>
                <a:spcPct val="100000"/>
              </a:lnSpc>
              <a:spcBef>
                <a:spcPts val="700"/>
              </a:spcBef>
              <a:spcAft>
                <a:spcPts val="0"/>
              </a:spcAft>
              <a:buClr>
                <a:schemeClr val="dk1"/>
              </a:buClr>
              <a:buSzPts val="1400"/>
              <a:buChar char="•"/>
              <a:defRPr/>
            </a:lvl4pPr>
            <a:lvl5pPr indent="-317500" lvl="4" marL="2286000" algn="l">
              <a:lnSpc>
                <a:spcPct val="100000"/>
              </a:lnSpc>
              <a:spcBef>
                <a:spcPts val="7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8" name="Google Shape;198;p19"/>
          <p:cNvSpPr txBox="1"/>
          <p:nvPr>
            <p:ph idx="2" type="body"/>
          </p:nvPr>
        </p:nvSpPr>
        <p:spPr>
          <a:xfrm>
            <a:off x="4792229" y="1774316"/>
            <a:ext cx="3929700" cy="25464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700"/>
              </a:spcBef>
              <a:spcAft>
                <a:spcPts val="0"/>
              </a:spcAft>
              <a:buClr>
                <a:schemeClr val="dk1"/>
              </a:buClr>
              <a:buSzPts val="1400"/>
              <a:buChar char="•"/>
              <a:defRPr/>
            </a:lvl1pPr>
            <a:lvl2pPr indent="-317500" lvl="1" marL="914400" algn="l">
              <a:lnSpc>
                <a:spcPct val="100000"/>
              </a:lnSpc>
              <a:spcBef>
                <a:spcPts val="700"/>
              </a:spcBef>
              <a:spcAft>
                <a:spcPts val="0"/>
              </a:spcAft>
              <a:buClr>
                <a:schemeClr val="dk1"/>
              </a:buClr>
              <a:buSzPts val="1400"/>
              <a:buChar char="•"/>
              <a:defRPr/>
            </a:lvl2pPr>
            <a:lvl3pPr indent="-317500" lvl="2" marL="1371600" algn="l">
              <a:lnSpc>
                <a:spcPct val="100000"/>
              </a:lnSpc>
              <a:spcBef>
                <a:spcPts val="700"/>
              </a:spcBef>
              <a:spcAft>
                <a:spcPts val="0"/>
              </a:spcAft>
              <a:buClr>
                <a:schemeClr val="dk1"/>
              </a:buClr>
              <a:buSzPts val="1400"/>
              <a:buChar char="•"/>
              <a:defRPr/>
            </a:lvl3pPr>
            <a:lvl4pPr indent="-317500" lvl="3" marL="1828800" algn="l">
              <a:lnSpc>
                <a:spcPct val="100000"/>
              </a:lnSpc>
              <a:spcBef>
                <a:spcPts val="700"/>
              </a:spcBef>
              <a:spcAft>
                <a:spcPts val="0"/>
              </a:spcAft>
              <a:buClr>
                <a:schemeClr val="dk1"/>
              </a:buClr>
              <a:buSzPts val="1400"/>
              <a:buChar char="•"/>
              <a:defRPr/>
            </a:lvl4pPr>
            <a:lvl5pPr indent="-317500" lvl="4" marL="2286000" algn="l">
              <a:lnSpc>
                <a:spcPct val="100000"/>
              </a:lnSpc>
              <a:spcBef>
                <a:spcPts val="7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19"/>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0" name="Google Shape;200;p19"/>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1" name="Google Shape;201;p19"/>
          <p:cNvSpPr txBox="1"/>
          <p:nvPr>
            <p:ph idx="12" type="sldNum"/>
          </p:nvPr>
        </p:nvSpPr>
        <p:spPr>
          <a:xfrm>
            <a:off x="8107259"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02" name="Google Shape;202;p19"/>
          <p:cNvCxnSpPr/>
          <p:nvPr/>
        </p:nvCxnSpPr>
        <p:spPr>
          <a:xfrm>
            <a:off x="423863" y="4565333"/>
            <a:ext cx="82938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3" name="Shape 203"/>
        <p:cNvGrpSpPr/>
        <p:nvPr/>
      </p:nvGrpSpPr>
      <p:grpSpPr>
        <a:xfrm>
          <a:off x="0" y="0"/>
          <a:ext cx="0" cy="0"/>
          <a:chOff x="0" y="0"/>
          <a:chExt cx="0" cy="0"/>
        </a:xfrm>
      </p:grpSpPr>
      <p:grpSp>
        <p:nvGrpSpPr>
          <p:cNvPr id="204" name="Google Shape;204;p20"/>
          <p:cNvGrpSpPr/>
          <p:nvPr/>
        </p:nvGrpSpPr>
        <p:grpSpPr>
          <a:xfrm>
            <a:off x="7717736" y="0"/>
            <a:ext cx="1426265" cy="5143500"/>
            <a:chOff x="10290315" y="0"/>
            <a:chExt cx="1901686" cy="6858000"/>
          </a:xfrm>
        </p:grpSpPr>
        <p:sp>
          <p:nvSpPr>
            <p:cNvPr id="205" name="Google Shape;205;p20"/>
            <p:cNvSpPr/>
            <p:nvPr/>
          </p:nvSpPr>
          <p:spPr>
            <a:xfrm>
              <a:off x="10290315" y="806362"/>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6" name="Google Shape;206;p20"/>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7" name="Google Shape;207;p20"/>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8" name="Google Shape;208;p20"/>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9" name="Google Shape;209;p20"/>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0" name="Google Shape;210;p20"/>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20"/>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12" name="Google Shape;212;p20"/>
          <p:cNvSpPr txBox="1"/>
          <p:nvPr>
            <p:ph type="title"/>
          </p:nvPr>
        </p:nvSpPr>
        <p:spPr>
          <a:xfrm>
            <a:off x="425196" y="576072"/>
            <a:ext cx="5500200" cy="9534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3" name="Google Shape;213;p20"/>
          <p:cNvSpPr txBox="1"/>
          <p:nvPr>
            <p:ph idx="1" type="body"/>
          </p:nvPr>
        </p:nvSpPr>
        <p:spPr>
          <a:xfrm>
            <a:off x="421612" y="1774317"/>
            <a:ext cx="39297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700"/>
              </a:spcBef>
              <a:spcAft>
                <a:spcPts val="0"/>
              </a:spcAft>
              <a:buClr>
                <a:schemeClr val="dk1"/>
              </a:buClr>
              <a:buSzPts val="1800"/>
              <a:buNone/>
              <a:defRPr b="1" sz="1800"/>
            </a:lvl1pPr>
            <a:lvl2pPr indent="-228600" lvl="1" marL="914400" algn="l">
              <a:lnSpc>
                <a:spcPct val="100000"/>
              </a:lnSpc>
              <a:spcBef>
                <a:spcPts val="700"/>
              </a:spcBef>
              <a:spcAft>
                <a:spcPts val="0"/>
              </a:spcAft>
              <a:buClr>
                <a:schemeClr val="dk1"/>
              </a:buClr>
              <a:buSzPts val="1500"/>
              <a:buNone/>
              <a:defRPr b="1" sz="1500"/>
            </a:lvl2pPr>
            <a:lvl3pPr indent="-228600" lvl="2" marL="1371600" algn="l">
              <a:lnSpc>
                <a:spcPct val="100000"/>
              </a:lnSpc>
              <a:spcBef>
                <a:spcPts val="700"/>
              </a:spcBef>
              <a:spcAft>
                <a:spcPts val="0"/>
              </a:spcAft>
              <a:buClr>
                <a:schemeClr val="dk1"/>
              </a:buClr>
              <a:buSzPts val="1400"/>
              <a:buNone/>
              <a:defRPr b="1" sz="1400"/>
            </a:lvl3pPr>
            <a:lvl4pPr indent="-228600" lvl="3" marL="1828800" algn="l">
              <a:lnSpc>
                <a:spcPct val="100000"/>
              </a:lnSpc>
              <a:spcBef>
                <a:spcPts val="700"/>
              </a:spcBef>
              <a:spcAft>
                <a:spcPts val="0"/>
              </a:spcAft>
              <a:buClr>
                <a:schemeClr val="dk1"/>
              </a:buClr>
              <a:buSzPts val="1200"/>
              <a:buNone/>
              <a:defRPr b="1" sz="1200"/>
            </a:lvl4pPr>
            <a:lvl5pPr indent="-228600" lvl="4" marL="2286000" algn="l">
              <a:lnSpc>
                <a:spcPct val="100000"/>
              </a:lnSpc>
              <a:spcBef>
                <a:spcPts val="7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14" name="Google Shape;214;p20"/>
          <p:cNvSpPr txBox="1"/>
          <p:nvPr>
            <p:ph idx="2" type="body"/>
          </p:nvPr>
        </p:nvSpPr>
        <p:spPr>
          <a:xfrm>
            <a:off x="421612" y="2392251"/>
            <a:ext cx="3929700" cy="1928700"/>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700"/>
              </a:spcBef>
              <a:spcAft>
                <a:spcPts val="0"/>
              </a:spcAft>
              <a:buClr>
                <a:schemeClr val="dk1"/>
              </a:buClr>
              <a:buSzPts val="1500"/>
              <a:buChar char="•"/>
              <a:defRPr sz="1500"/>
            </a:lvl1pPr>
            <a:lvl2pPr indent="-317500" lvl="1" marL="914400" algn="l">
              <a:lnSpc>
                <a:spcPct val="100000"/>
              </a:lnSpc>
              <a:spcBef>
                <a:spcPts val="700"/>
              </a:spcBef>
              <a:spcAft>
                <a:spcPts val="0"/>
              </a:spcAft>
              <a:buClr>
                <a:schemeClr val="dk1"/>
              </a:buClr>
              <a:buSzPts val="1400"/>
              <a:buChar char="•"/>
              <a:defRPr sz="1400"/>
            </a:lvl2pPr>
            <a:lvl3pPr indent="-304800" lvl="2" marL="1371600" algn="l">
              <a:lnSpc>
                <a:spcPct val="100000"/>
              </a:lnSpc>
              <a:spcBef>
                <a:spcPts val="700"/>
              </a:spcBef>
              <a:spcAft>
                <a:spcPts val="0"/>
              </a:spcAft>
              <a:buClr>
                <a:schemeClr val="dk1"/>
              </a:buClr>
              <a:buSzPts val="1200"/>
              <a:buChar char="•"/>
              <a:defRPr sz="1200"/>
            </a:lvl3pPr>
            <a:lvl4pPr indent="-298450" lvl="3" marL="1828800" algn="l">
              <a:lnSpc>
                <a:spcPct val="100000"/>
              </a:lnSpc>
              <a:spcBef>
                <a:spcPts val="700"/>
              </a:spcBef>
              <a:spcAft>
                <a:spcPts val="0"/>
              </a:spcAft>
              <a:buClr>
                <a:schemeClr val="dk1"/>
              </a:buClr>
              <a:buSzPts val="1100"/>
              <a:buChar char="•"/>
              <a:defRPr sz="1100"/>
            </a:lvl4pPr>
            <a:lvl5pPr indent="-298450" lvl="4" marL="2286000" algn="l">
              <a:lnSpc>
                <a:spcPct val="100000"/>
              </a:lnSpc>
              <a:spcBef>
                <a:spcPts val="7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5" name="Google Shape;215;p20"/>
          <p:cNvSpPr txBox="1"/>
          <p:nvPr>
            <p:ph idx="3" type="body"/>
          </p:nvPr>
        </p:nvSpPr>
        <p:spPr>
          <a:xfrm>
            <a:off x="4787299" y="1774317"/>
            <a:ext cx="39297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700"/>
              </a:spcBef>
              <a:spcAft>
                <a:spcPts val="0"/>
              </a:spcAft>
              <a:buClr>
                <a:schemeClr val="dk1"/>
              </a:buClr>
              <a:buSzPts val="1800"/>
              <a:buNone/>
              <a:defRPr b="1" sz="1800"/>
            </a:lvl1pPr>
            <a:lvl2pPr indent="-228600" lvl="1" marL="914400" algn="l">
              <a:lnSpc>
                <a:spcPct val="100000"/>
              </a:lnSpc>
              <a:spcBef>
                <a:spcPts val="700"/>
              </a:spcBef>
              <a:spcAft>
                <a:spcPts val="0"/>
              </a:spcAft>
              <a:buClr>
                <a:schemeClr val="dk1"/>
              </a:buClr>
              <a:buSzPts val="1500"/>
              <a:buNone/>
              <a:defRPr b="1" sz="1500"/>
            </a:lvl2pPr>
            <a:lvl3pPr indent="-228600" lvl="2" marL="1371600" algn="l">
              <a:lnSpc>
                <a:spcPct val="100000"/>
              </a:lnSpc>
              <a:spcBef>
                <a:spcPts val="700"/>
              </a:spcBef>
              <a:spcAft>
                <a:spcPts val="0"/>
              </a:spcAft>
              <a:buClr>
                <a:schemeClr val="dk1"/>
              </a:buClr>
              <a:buSzPts val="1400"/>
              <a:buNone/>
              <a:defRPr b="1" sz="1400"/>
            </a:lvl3pPr>
            <a:lvl4pPr indent="-228600" lvl="3" marL="1828800" algn="l">
              <a:lnSpc>
                <a:spcPct val="100000"/>
              </a:lnSpc>
              <a:spcBef>
                <a:spcPts val="700"/>
              </a:spcBef>
              <a:spcAft>
                <a:spcPts val="0"/>
              </a:spcAft>
              <a:buClr>
                <a:schemeClr val="dk1"/>
              </a:buClr>
              <a:buSzPts val="1200"/>
              <a:buNone/>
              <a:defRPr b="1" sz="1200"/>
            </a:lvl4pPr>
            <a:lvl5pPr indent="-228600" lvl="4" marL="2286000" algn="l">
              <a:lnSpc>
                <a:spcPct val="100000"/>
              </a:lnSpc>
              <a:spcBef>
                <a:spcPts val="7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16" name="Google Shape;216;p20"/>
          <p:cNvSpPr txBox="1"/>
          <p:nvPr>
            <p:ph idx="4" type="body"/>
          </p:nvPr>
        </p:nvSpPr>
        <p:spPr>
          <a:xfrm>
            <a:off x="4787299" y="2392251"/>
            <a:ext cx="3929700" cy="1928700"/>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700"/>
              </a:spcBef>
              <a:spcAft>
                <a:spcPts val="0"/>
              </a:spcAft>
              <a:buClr>
                <a:schemeClr val="dk1"/>
              </a:buClr>
              <a:buSzPts val="1500"/>
              <a:buChar char="•"/>
              <a:defRPr sz="1500"/>
            </a:lvl1pPr>
            <a:lvl2pPr indent="-317500" lvl="1" marL="914400" algn="l">
              <a:lnSpc>
                <a:spcPct val="100000"/>
              </a:lnSpc>
              <a:spcBef>
                <a:spcPts val="700"/>
              </a:spcBef>
              <a:spcAft>
                <a:spcPts val="0"/>
              </a:spcAft>
              <a:buClr>
                <a:schemeClr val="dk1"/>
              </a:buClr>
              <a:buSzPts val="1400"/>
              <a:buChar char="•"/>
              <a:defRPr sz="1400"/>
            </a:lvl2pPr>
            <a:lvl3pPr indent="-304800" lvl="2" marL="1371600" algn="l">
              <a:lnSpc>
                <a:spcPct val="100000"/>
              </a:lnSpc>
              <a:spcBef>
                <a:spcPts val="700"/>
              </a:spcBef>
              <a:spcAft>
                <a:spcPts val="0"/>
              </a:spcAft>
              <a:buClr>
                <a:schemeClr val="dk1"/>
              </a:buClr>
              <a:buSzPts val="1200"/>
              <a:buChar char="•"/>
              <a:defRPr sz="1200"/>
            </a:lvl3pPr>
            <a:lvl4pPr indent="-298450" lvl="3" marL="1828800" algn="l">
              <a:lnSpc>
                <a:spcPct val="100000"/>
              </a:lnSpc>
              <a:spcBef>
                <a:spcPts val="700"/>
              </a:spcBef>
              <a:spcAft>
                <a:spcPts val="0"/>
              </a:spcAft>
              <a:buClr>
                <a:schemeClr val="dk1"/>
              </a:buClr>
              <a:buSzPts val="1100"/>
              <a:buChar char="•"/>
              <a:defRPr sz="1100"/>
            </a:lvl4pPr>
            <a:lvl5pPr indent="-298450" lvl="4" marL="2286000" algn="l">
              <a:lnSpc>
                <a:spcPct val="100000"/>
              </a:lnSpc>
              <a:spcBef>
                <a:spcPts val="700"/>
              </a:spcBef>
              <a:spcAft>
                <a:spcPts val="0"/>
              </a:spcAft>
              <a:buClr>
                <a:schemeClr val="dk1"/>
              </a:buClr>
              <a:buSzPts val="1100"/>
              <a:buChar char="•"/>
              <a:defRPr sz="11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7" name="Google Shape;217;p20"/>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8" name="Google Shape;218;p20"/>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9" name="Google Shape;219;p20"/>
          <p:cNvSpPr txBox="1"/>
          <p:nvPr>
            <p:ph idx="12" type="sldNum"/>
          </p:nvPr>
        </p:nvSpPr>
        <p:spPr>
          <a:xfrm>
            <a:off x="8107259"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20" name="Google Shape;220;p20"/>
          <p:cNvCxnSpPr/>
          <p:nvPr/>
        </p:nvCxnSpPr>
        <p:spPr>
          <a:xfrm>
            <a:off x="423863" y="4565333"/>
            <a:ext cx="82938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1" name="Shape 221"/>
        <p:cNvGrpSpPr/>
        <p:nvPr/>
      </p:nvGrpSpPr>
      <p:grpSpPr>
        <a:xfrm>
          <a:off x="0" y="0"/>
          <a:ext cx="0" cy="0"/>
          <a:chOff x="0" y="0"/>
          <a:chExt cx="0" cy="0"/>
        </a:xfrm>
      </p:grpSpPr>
      <p:sp>
        <p:nvSpPr>
          <p:cNvPr id="222" name="Google Shape;222;p21"/>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3" name="Google Shape;223;p21"/>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4" name="Google Shape;224;p21"/>
          <p:cNvSpPr txBox="1"/>
          <p:nvPr>
            <p:ph idx="12" type="sldNum"/>
          </p:nvPr>
        </p:nvSpPr>
        <p:spPr>
          <a:xfrm>
            <a:off x="8107259"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5" name="Shape 225"/>
        <p:cNvGrpSpPr/>
        <p:nvPr/>
      </p:nvGrpSpPr>
      <p:grpSpPr>
        <a:xfrm>
          <a:off x="0" y="0"/>
          <a:ext cx="0" cy="0"/>
          <a:chOff x="0" y="0"/>
          <a:chExt cx="0" cy="0"/>
        </a:xfrm>
      </p:grpSpPr>
      <p:grpSp>
        <p:nvGrpSpPr>
          <p:cNvPr id="226" name="Google Shape;226;p22"/>
          <p:cNvGrpSpPr/>
          <p:nvPr/>
        </p:nvGrpSpPr>
        <p:grpSpPr>
          <a:xfrm>
            <a:off x="7717736" y="0"/>
            <a:ext cx="1426265" cy="5143500"/>
            <a:chOff x="10290315" y="0"/>
            <a:chExt cx="1901686" cy="6858000"/>
          </a:xfrm>
        </p:grpSpPr>
        <p:sp>
          <p:nvSpPr>
            <p:cNvPr id="227" name="Google Shape;227;p22"/>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 name="Google Shape;228;p22"/>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22"/>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22"/>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22"/>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2" name="Google Shape;232;p22"/>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33" name="Google Shape;233;p22"/>
          <p:cNvSpPr txBox="1"/>
          <p:nvPr>
            <p:ph type="title"/>
          </p:nvPr>
        </p:nvSpPr>
        <p:spPr>
          <a:xfrm>
            <a:off x="423863" y="573730"/>
            <a:ext cx="2707500" cy="10464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34" name="Google Shape;234;p22"/>
          <p:cNvSpPr txBox="1"/>
          <p:nvPr>
            <p:ph idx="1" type="body"/>
          </p:nvPr>
        </p:nvSpPr>
        <p:spPr>
          <a:xfrm>
            <a:off x="3828624" y="578167"/>
            <a:ext cx="4584300" cy="36006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700"/>
              </a:spcBef>
              <a:spcAft>
                <a:spcPts val="0"/>
              </a:spcAft>
              <a:buClr>
                <a:schemeClr val="dk1"/>
              </a:buClr>
              <a:buSzPts val="2100"/>
              <a:buChar char="•"/>
              <a:defRPr sz="2100"/>
            </a:lvl1pPr>
            <a:lvl2pPr indent="-342900" lvl="1" marL="914400" algn="l">
              <a:lnSpc>
                <a:spcPct val="100000"/>
              </a:lnSpc>
              <a:spcBef>
                <a:spcPts val="700"/>
              </a:spcBef>
              <a:spcAft>
                <a:spcPts val="0"/>
              </a:spcAft>
              <a:buClr>
                <a:schemeClr val="dk1"/>
              </a:buClr>
              <a:buSzPts val="1800"/>
              <a:buChar char="•"/>
              <a:defRPr sz="1800"/>
            </a:lvl2pPr>
            <a:lvl3pPr indent="-323850" lvl="2" marL="1371600" algn="l">
              <a:lnSpc>
                <a:spcPct val="100000"/>
              </a:lnSpc>
              <a:spcBef>
                <a:spcPts val="700"/>
              </a:spcBef>
              <a:spcAft>
                <a:spcPts val="0"/>
              </a:spcAft>
              <a:buClr>
                <a:schemeClr val="dk1"/>
              </a:buClr>
              <a:buSzPts val="1500"/>
              <a:buChar char="•"/>
              <a:defRPr sz="1500"/>
            </a:lvl3pPr>
            <a:lvl4pPr indent="-317500" lvl="3" marL="1828800" algn="l">
              <a:lnSpc>
                <a:spcPct val="100000"/>
              </a:lnSpc>
              <a:spcBef>
                <a:spcPts val="700"/>
              </a:spcBef>
              <a:spcAft>
                <a:spcPts val="0"/>
              </a:spcAft>
              <a:buClr>
                <a:schemeClr val="dk1"/>
              </a:buClr>
              <a:buSzPts val="1400"/>
              <a:buChar char="•"/>
              <a:defRPr sz="1400"/>
            </a:lvl4pPr>
            <a:lvl5pPr indent="-304800" lvl="4" marL="2286000" algn="l">
              <a:lnSpc>
                <a:spcPct val="100000"/>
              </a:lnSpc>
              <a:spcBef>
                <a:spcPts val="700"/>
              </a:spcBef>
              <a:spcAft>
                <a:spcPts val="0"/>
              </a:spcAft>
              <a:buClr>
                <a:schemeClr val="dk1"/>
              </a:buClr>
              <a:buSzPts val="1200"/>
              <a:buChar char="•"/>
              <a:defRPr sz="12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35" name="Google Shape;235;p22"/>
          <p:cNvSpPr txBox="1"/>
          <p:nvPr>
            <p:ph idx="2" type="body"/>
          </p:nvPr>
        </p:nvSpPr>
        <p:spPr>
          <a:xfrm>
            <a:off x="423863" y="1620012"/>
            <a:ext cx="2707500" cy="27816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700"/>
              </a:spcBef>
              <a:spcAft>
                <a:spcPts val="0"/>
              </a:spcAft>
              <a:buClr>
                <a:schemeClr val="dk1"/>
              </a:buClr>
              <a:buSzPts val="1200"/>
              <a:buNone/>
              <a:defRPr sz="1200"/>
            </a:lvl1pPr>
            <a:lvl2pPr indent="-228600" lvl="1" marL="914400" algn="l">
              <a:lnSpc>
                <a:spcPct val="100000"/>
              </a:lnSpc>
              <a:spcBef>
                <a:spcPts val="700"/>
              </a:spcBef>
              <a:spcAft>
                <a:spcPts val="0"/>
              </a:spcAft>
              <a:buClr>
                <a:schemeClr val="dk1"/>
              </a:buClr>
              <a:buSzPts val="1100"/>
              <a:buNone/>
              <a:defRPr sz="1100"/>
            </a:lvl2pPr>
            <a:lvl3pPr indent="-228600" lvl="2" marL="1371600" algn="l">
              <a:lnSpc>
                <a:spcPct val="100000"/>
              </a:lnSpc>
              <a:spcBef>
                <a:spcPts val="700"/>
              </a:spcBef>
              <a:spcAft>
                <a:spcPts val="0"/>
              </a:spcAft>
              <a:buClr>
                <a:schemeClr val="dk1"/>
              </a:buClr>
              <a:buSzPts val="900"/>
              <a:buNone/>
              <a:defRPr sz="900"/>
            </a:lvl3pPr>
            <a:lvl4pPr indent="-228600" lvl="3" marL="1828800" algn="l">
              <a:lnSpc>
                <a:spcPct val="100000"/>
              </a:lnSpc>
              <a:spcBef>
                <a:spcPts val="700"/>
              </a:spcBef>
              <a:spcAft>
                <a:spcPts val="0"/>
              </a:spcAft>
              <a:buClr>
                <a:schemeClr val="dk1"/>
              </a:buClr>
              <a:buSzPts val="800"/>
              <a:buNone/>
              <a:defRPr sz="800"/>
            </a:lvl4pPr>
            <a:lvl5pPr indent="-228600" lvl="4" marL="2286000" algn="l">
              <a:lnSpc>
                <a:spcPct val="100000"/>
              </a:lnSpc>
              <a:spcBef>
                <a:spcPts val="7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36" name="Google Shape;236;p22"/>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7" name="Google Shape;237;p22"/>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8" name="Google Shape;238;p22"/>
          <p:cNvSpPr txBox="1"/>
          <p:nvPr>
            <p:ph idx="12" type="sldNum"/>
          </p:nvPr>
        </p:nvSpPr>
        <p:spPr>
          <a:xfrm>
            <a:off x="8107259"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39" name="Google Shape;239;p22"/>
          <p:cNvCxnSpPr/>
          <p:nvPr/>
        </p:nvCxnSpPr>
        <p:spPr>
          <a:xfrm>
            <a:off x="423863" y="4565333"/>
            <a:ext cx="82938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0" name="Shape 240"/>
        <p:cNvGrpSpPr/>
        <p:nvPr/>
      </p:nvGrpSpPr>
      <p:grpSpPr>
        <a:xfrm>
          <a:off x="0" y="0"/>
          <a:ext cx="0" cy="0"/>
          <a:chOff x="0" y="0"/>
          <a:chExt cx="0" cy="0"/>
        </a:xfrm>
      </p:grpSpPr>
      <p:grpSp>
        <p:nvGrpSpPr>
          <p:cNvPr id="241" name="Google Shape;241;p23"/>
          <p:cNvGrpSpPr/>
          <p:nvPr/>
        </p:nvGrpSpPr>
        <p:grpSpPr>
          <a:xfrm>
            <a:off x="7717736" y="0"/>
            <a:ext cx="1426265" cy="5143500"/>
            <a:chOff x="10290315" y="0"/>
            <a:chExt cx="1901686" cy="6858000"/>
          </a:xfrm>
        </p:grpSpPr>
        <p:sp>
          <p:nvSpPr>
            <p:cNvPr id="242" name="Google Shape;242;p23"/>
            <p:cNvSpPr/>
            <p:nvPr/>
          </p:nvSpPr>
          <p:spPr>
            <a:xfrm>
              <a:off x="10290315" y="806362"/>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3" name="Google Shape;243;p23"/>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23"/>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5" name="Google Shape;245;p23"/>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6" name="Google Shape;246;p23"/>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7" name="Google Shape;247;p23"/>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8" name="Google Shape;248;p23"/>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49" name="Google Shape;249;p23"/>
          <p:cNvSpPr txBox="1"/>
          <p:nvPr>
            <p:ph type="title"/>
          </p:nvPr>
        </p:nvSpPr>
        <p:spPr>
          <a:xfrm>
            <a:off x="423863" y="578167"/>
            <a:ext cx="2707500" cy="10419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50" name="Google Shape;250;p23"/>
          <p:cNvSpPr/>
          <p:nvPr>
            <p:ph idx="2" type="pic"/>
          </p:nvPr>
        </p:nvSpPr>
        <p:spPr>
          <a:xfrm>
            <a:off x="3917879" y="668112"/>
            <a:ext cx="4545000" cy="3652800"/>
          </a:xfrm>
          <a:prstGeom prst="rect">
            <a:avLst/>
          </a:prstGeom>
          <a:solidFill>
            <a:schemeClr val="lt2"/>
          </a:solidFill>
          <a:ln>
            <a:noFill/>
          </a:ln>
        </p:spPr>
      </p:sp>
      <p:sp>
        <p:nvSpPr>
          <p:cNvPr id="251" name="Google Shape;251;p23"/>
          <p:cNvSpPr txBox="1"/>
          <p:nvPr>
            <p:ph idx="1" type="body"/>
          </p:nvPr>
        </p:nvSpPr>
        <p:spPr>
          <a:xfrm>
            <a:off x="423863" y="1620012"/>
            <a:ext cx="2707500" cy="27009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700"/>
              </a:spcBef>
              <a:spcAft>
                <a:spcPts val="0"/>
              </a:spcAft>
              <a:buClr>
                <a:schemeClr val="dk1"/>
              </a:buClr>
              <a:buSzPts val="1200"/>
              <a:buNone/>
              <a:defRPr sz="1200"/>
            </a:lvl1pPr>
            <a:lvl2pPr indent="-228600" lvl="1" marL="914400" algn="l">
              <a:lnSpc>
                <a:spcPct val="100000"/>
              </a:lnSpc>
              <a:spcBef>
                <a:spcPts val="700"/>
              </a:spcBef>
              <a:spcAft>
                <a:spcPts val="0"/>
              </a:spcAft>
              <a:buClr>
                <a:schemeClr val="dk1"/>
              </a:buClr>
              <a:buSzPts val="1100"/>
              <a:buNone/>
              <a:defRPr sz="1100"/>
            </a:lvl2pPr>
            <a:lvl3pPr indent="-228600" lvl="2" marL="1371600" algn="l">
              <a:lnSpc>
                <a:spcPct val="100000"/>
              </a:lnSpc>
              <a:spcBef>
                <a:spcPts val="700"/>
              </a:spcBef>
              <a:spcAft>
                <a:spcPts val="0"/>
              </a:spcAft>
              <a:buClr>
                <a:schemeClr val="dk1"/>
              </a:buClr>
              <a:buSzPts val="900"/>
              <a:buNone/>
              <a:defRPr sz="900"/>
            </a:lvl3pPr>
            <a:lvl4pPr indent="-228600" lvl="3" marL="1828800" algn="l">
              <a:lnSpc>
                <a:spcPct val="100000"/>
              </a:lnSpc>
              <a:spcBef>
                <a:spcPts val="700"/>
              </a:spcBef>
              <a:spcAft>
                <a:spcPts val="0"/>
              </a:spcAft>
              <a:buClr>
                <a:schemeClr val="dk1"/>
              </a:buClr>
              <a:buSzPts val="800"/>
              <a:buNone/>
              <a:defRPr sz="800"/>
            </a:lvl4pPr>
            <a:lvl5pPr indent="-228600" lvl="4" marL="2286000" algn="l">
              <a:lnSpc>
                <a:spcPct val="100000"/>
              </a:lnSpc>
              <a:spcBef>
                <a:spcPts val="7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52" name="Google Shape;252;p23"/>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3" name="Google Shape;253;p23"/>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4" name="Google Shape;254;p23"/>
          <p:cNvSpPr txBox="1"/>
          <p:nvPr>
            <p:ph idx="12" type="sldNum"/>
          </p:nvPr>
        </p:nvSpPr>
        <p:spPr>
          <a:xfrm>
            <a:off x="8107259"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55" name="Google Shape;255;p23"/>
          <p:cNvCxnSpPr/>
          <p:nvPr/>
        </p:nvCxnSpPr>
        <p:spPr>
          <a:xfrm>
            <a:off x="423863" y="4565333"/>
            <a:ext cx="82938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6" name="Shape 256"/>
        <p:cNvGrpSpPr/>
        <p:nvPr/>
      </p:nvGrpSpPr>
      <p:grpSpPr>
        <a:xfrm>
          <a:off x="0" y="0"/>
          <a:ext cx="0" cy="0"/>
          <a:chOff x="0" y="0"/>
          <a:chExt cx="0" cy="0"/>
        </a:xfrm>
      </p:grpSpPr>
      <p:grpSp>
        <p:nvGrpSpPr>
          <p:cNvPr id="257" name="Google Shape;257;p24"/>
          <p:cNvGrpSpPr/>
          <p:nvPr/>
        </p:nvGrpSpPr>
        <p:grpSpPr>
          <a:xfrm>
            <a:off x="6696396" y="0"/>
            <a:ext cx="2447604" cy="5143500"/>
            <a:chOff x="8928528" y="0"/>
            <a:chExt cx="3263472" cy="6858000"/>
          </a:xfrm>
        </p:grpSpPr>
        <p:sp>
          <p:nvSpPr>
            <p:cNvPr id="258" name="Google Shape;258;p24"/>
            <p:cNvSpPr/>
            <p:nvPr/>
          </p:nvSpPr>
          <p:spPr>
            <a:xfrm>
              <a:off x="8928528" y="4918120"/>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9" name="Google Shape;259;p24"/>
            <p:cNvSpPr/>
            <p:nvPr/>
          </p:nvSpPr>
          <p:spPr>
            <a:xfrm>
              <a:off x="8928528" y="0"/>
              <a:ext cx="1130724" cy="565573"/>
            </a:xfrm>
            <a:custGeom>
              <a:rect b="b" l="l" r="r" t="t"/>
              <a:pathLst>
                <a:path extrusionOk="0" h="565573" w="1130724">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0" name="Google Shape;260;p24"/>
            <p:cNvSpPr/>
            <p:nvPr/>
          </p:nvSpPr>
          <p:spPr>
            <a:xfrm>
              <a:off x="10291391" y="6292417"/>
              <a:ext cx="1130724" cy="565583"/>
            </a:xfrm>
            <a:custGeom>
              <a:rect b="b" l="l" r="r" t="t"/>
              <a:pathLst>
                <a:path extrusionOk="0" h="565583" w="1130724">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1" name="Google Shape;261;p24"/>
            <p:cNvSpPr/>
            <p:nvPr/>
          </p:nvSpPr>
          <p:spPr>
            <a:xfrm>
              <a:off x="10291392" y="3549390"/>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24"/>
            <p:cNvSpPr/>
            <p:nvPr/>
          </p:nvSpPr>
          <p:spPr>
            <a:xfrm>
              <a:off x="10291392" y="2177876"/>
              <a:ext cx="1130700" cy="1130700"/>
            </a:xfrm>
            <a:prstGeom prst="ellipse">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24"/>
            <p:cNvSpPr/>
            <p:nvPr/>
          </p:nvSpPr>
          <p:spPr>
            <a:xfrm>
              <a:off x="10291392" y="806363"/>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4" name="Google Shape;264;p24"/>
            <p:cNvSpPr/>
            <p:nvPr/>
          </p:nvSpPr>
          <p:spPr>
            <a:xfrm>
              <a:off x="10291392"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p24"/>
            <p:cNvSpPr/>
            <p:nvPr/>
          </p:nvSpPr>
          <p:spPr>
            <a:xfrm>
              <a:off x="11654256" y="6295201"/>
              <a:ext cx="537744" cy="562799"/>
            </a:xfrm>
            <a:custGeom>
              <a:rect b="b" l="l" r="r" t="t"/>
              <a:pathLst>
                <a:path extrusionOk="0" h="562799" w="537744">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6" name="Google Shape;266;p24"/>
            <p:cNvSpPr/>
            <p:nvPr/>
          </p:nvSpPr>
          <p:spPr>
            <a:xfrm>
              <a:off x="11654256" y="4923687"/>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7" name="Google Shape;267;p24"/>
            <p:cNvSpPr/>
            <p:nvPr/>
          </p:nvSpPr>
          <p:spPr>
            <a:xfrm>
              <a:off x="11654256" y="3552173"/>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8" name="Google Shape;268;p24"/>
            <p:cNvSpPr/>
            <p:nvPr/>
          </p:nvSpPr>
          <p:spPr>
            <a:xfrm>
              <a:off x="11654256" y="2180659"/>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9" name="Google Shape;269;p24"/>
            <p:cNvSpPr/>
            <p:nvPr/>
          </p:nvSpPr>
          <p:spPr>
            <a:xfrm>
              <a:off x="11654256" y="809146"/>
              <a:ext cx="537744" cy="1125156"/>
            </a:xfrm>
            <a:custGeom>
              <a:rect b="b" l="l" r="r" t="t"/>
              <a:pathLst>
                <a:path extrusionOk="0" h="1125156" w="537744">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0" name="Google Shape;270;p24"/>
            <p:cNvSpPr/>
            <p:nvPr/>
          </p:nvSpPr>
          <p:spPr>
            <a:xfrm>
              <a:off x="11654256" y="0"/>
              <a:ext cx="537744" cy="562788"/>
            </a:xfrm>
            <a:custGeom>
              <a:rect b="b" l="l" r="r" t="t"/>
              <a:pathLst>
                <a:path extrusionOk="0" h="562788" w="537744">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71" name="Google Shape;271;p24"/>
          <p:cNvSpPr txBox="1"/>
          <p:nvPr>
            <p:ph type="title"/>
          </p:nvPr>
        </p:nvSpPr>
        <p:spPr>
          <a:xfrm>
            <a:off x="423863" y="578167"/>
            <a:ext cx="5502000" cy="951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2" name="Google Shape;272;p24"/>
          <p:cNvSpPr txBox="1"/>
          <p:nvPr>
            <p:ph idx="1" type="body"/>
          </p:nvPr>
        </p:nvSpPr>
        <p:spPr>
          <a:xfrm rot="5400000">
            <a:off x="1824289" y="219462"/>
            <a:ext cx="2700900" cy="55020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700"/>
              </a:spcBef>
              <a:spcAft>
                <a:spcPts val="0"/>
              </a:spcAft>
              <a:buClr>
                <a:schemeClr val="dk1"/>
              </a:buClr>
              <a:buSzPts val="1400"/>
              <a:buChar char="•"/>
              <a:defRPr/>
            </a:lvl1pPr>
            <a:lvl2pPr indent="-317500" lvl="1" marL="914400" algn="l">
              <a:lnSpc>
                <a:spcPct val="100000"/>
              </a:lnSpc>
              <a:spcBef>
                <a:spcPts val="700"/>
              </a:spcBef>
              <a:spcAft>
                <a:spcPts val="0"/>
              </a:spcAft>
              <a:buClr>
                <a:schemeClr val="dk1"/>
              </a:buClr>
              <a:buSzPts val="1400"/>
              <a:buChar char="•"/>
              <a:defRPr/>
            </a:lvl2pPr>
            <a:lvl3pPr indent="-317500" lvl="2" marL="1371600" algn="l">
              <a:lnSpc>
                <a:spcPct val="100000"/>
              </a:lnSpc>
              <a:spcBef>
                <a:spcPts val="700"/>
              </a:spcBef>
              <a:spcAft>
                <a:spcPts val="0"/>
              </a:spcAft>
              <a:buClr>
                <a:schemeClr val="dk1"/>
              </a:buClr>
              <a:buSzPts val="1400"/>
              <a:buChar char="•"/>
              <a:defRPr/>
            </a:lvl3pPr>
            <a:lvl4pPr indent="-317500" lvl="3" marL="1828800" algn="l">
              <a:lnSpc>
                <a:spcPct val="100000"/>
              </a:lnSpc>
              <a:spcBef>
                <a:spcPts val="700"/>
              </a:spcBef>
              <a:spcAft>
                <a:spcPts val="0"/>
              </a:spcAft>
              <a:buClr>
                <a:schemeClr val="dk1"/>
              </a:buClr>
              <a:buSzPts val="1400"/>
              <a:buChar char="•"/>
              <a:defRPr/>
            </a:lvl4pPr>
            <a:lvl5pPr indent="-317500" lvl="4" marL="2286000" algn="l">
              <a:lnSpc>
                <a:spcPct val="100000"/>
              </a:lnSpc>
              <a:spcBef>
                <a:spcPts val="7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73" name="Google Shape;273;p24"/>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4" name="Google Shape;274;p24"/>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5" name="Google Shape;275;p24"/>
          <p:cNvSpPr txBox="1"/>
          <p:nvPr>
            <p:ph idx="12" type="sldNum"/>
          </p:nvPr>
        </p:nvSpPr>
        <p:spPr>
          <a:xfrm>
            <a:off x="5314860"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76" name="Google Shape;276;p24"/>
          <p:cNvCxnSpPr/>
          <p:nvPr/>
        </p:nvCxnSpPr>
        <p:spPr>
          <a:xfrm>
            <a:off x="423863" y="4565333"/>
            <a:ext cx="55011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7" name="Shape 277"/>
        <p:cNvGrpSpPr/>
        <p:nvPr/>
      </p:nvGrpSpPr>
      <p:grpSpPr>
        <a:xfrm>
          <a:off x="0" y="0"/>
          <a:ext cx="0" cy="0"/>
          <a:chOff x="0" y="0"/>
          <a:chExt cx="0" cy="0"/>
        </a:xfrm>
      </p:grpSpPr>
      <p:grpSp>
        <p:nvGrpSpPr>
          <p:cNvPr id="278" name="Google Shape;278;p25"/>
          <p:cNvGrpSpPr/>
          <p:nvPr/>
        </p:nvGrpSpPr>
        <p:grpSpPr>
          <a:xfrm>
            <a:off x="7717736" y="0"/>
            <a:ext cx="1426265" cy="5143500"/>
            <a:chOff x="10290315" y="0"/>
            <a:chExt cx="1901686" cy="6858000"/>
          </a:xfrm>
        </p:grpSpPr>
        <p:sp>
          <p:nvSpPr>
            <p:cNvPr id="279" name="Google Shape;279;p25"/>
            <p:cNvSpPr/>
            <p:nvPr/>
          </p:nvSpPr>
          <p:spPr>
            <a:xfrm>
              <a:off x="10290315" y="0"/>
              <a:ext cx="1130724" cy="565573"/>
            </a:xfrm>
            <a:custGeom>
              <a:rect b="b" l="l" r="r" t="t"/>
              <a:pathLst>
                <a:path extrusionOk="0" h="565573" w="1130724">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25"/>
            <p:cNvSpPr/>
            <p:nvPr/>
          </p:nvSpPr>
          <p:spPr>
            <a:xfrm>
              <a:off x="11653180" y="6295093"/>
              <a:ext cx="538821" cy="562907"/>
            </a:xfrm>
            <a:custGeom>
              <a:rect b="b" l="l" r="r" t="t"/>
              <a:pathLst>
                <a:path extrusionOk="0" h="562907" w="538821">
                  <a:moveTo>
                    <a:pt x="538821" y="0"/>
                  </a:moveTo>
                  <a:lnTo>
                    <a:pt x="538821" y="562907"/>
                  </a:lnTo>
                  <a:lnTo>
                    <a:pt x="22" y="562907"/>
                  </a:lnTo>
                  <a:lnTo>
                    <a:pt x="0" y="562686"/>
                  </a:ln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1" name="Google Shape;281;p25"/>
            <p:cNvSpPr/>
            <p:nvPr/>
          </p:nvSpPr>
          <p:spPr>
            <a:xfrm>
              <a:off x="11653180" y="3552066"/>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2" name="Google Shape;282;p25"/>
            <p:cNvSpPr/>
            <p:nvPr/>
          </p:nvSpPr>
          <p:spPr>
            <a:xfrm>
              <a:off x="11653180" y="2180552"/>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3" name="Google Shape;283;p25"/>
            <p:cNvSpPr/>
            <p:nvPr/>
          </p:nvSpPr>
          <p:spPr>
            <a:xfrm>
              <a:off x="11653180" y="809039"/>
              <a:ext cx="538821" cy="1125373"/>
            </a:xfrm>
            <a:custGeom>
              <a:rect b="b" l="l" r="r" t="t"/>
              <a:pathLst>
                <a:path extrusionOk="0" h="1125373" w="538821">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4" name="Google Shape;284;p25"/>
            <p:cNvSpPr/>
            <p:nvPr/>
          </p:nvSpPr>
          <p:spPr>
            <a:xfrm>
              <a:off x="11653180" y="0"/>
              <a:ext cx="538821" cy="562898"/>
            </a:xfrm>
            <a:custGeom>
              <a:rect b="b" l="l" r="r" t="t"/>
              <a:pathLst>
                <a:path extrusionOk="0" h="562898" w="538821">
                  <a:moveTo>
                    <a:pt x="21" y="0"/>
                  </a:moveTo>
                  <a:lnTo>
                    <a:pt x="538821" y="0"/>
                  </a:lnTo>
                  <a:lnTo>
                    <a:pt x="538821" y="562898"/>
                  </a:lnTo>
                  <a:lnTo>
                    <a:pt x="451422" y="554087"/>
                  </a:lnTo>
                  <a:cubicBezTo>
                    <a:pt x="193796" y="501369"/>
                    <a:pt x="0" y="273422"/>
                    <a:pt x="0" y="211"/>
                  </a:cubicBezTo>
                  <a:close/>
                </a:path>
              </a:pathLst>
            </a:cu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285" name="Google Shape;285;p25"/>
          <p:cNvSpPr txBox="1"/>
          <p:nvPr>
            <p:ph type="title"/>
          </p:nvPr>
        </p:nvSpPr>
        <p:spPr>
          <a:xfrm rot="5400000">
            <a:off x="5769002" y="1676122"/>
            <a:ext cx="3588600" cy="17013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86" name="Google Shape;286;p25"/>
          <p:cNvSpPr txBox="1"/>
          <p:nvPr>
            <p:ph idx="1" type="body"/>
          </p:nvPr>
        </p:nvSpPr>
        <p:spPr>
          <a:xfrm rot="5400000">
            <a:off x="1728605" y="-572227"/>
            <a:ext cx="3588600" cy="61980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700"/>
              </a:spcBef>
              <a:spcAft>
                <a:spcPts val="0"/>
              </a:spcAft>
              <a:buClr>
                <a:schemeClr val="dk1"/>
              </a:buClr>
              <a:buSzPts val="1400"/>
              <a:buChar char="•"/>
              <a:defRPr/>
            </a:lvl1pPr>
            <a:lvl2pPr indent="-317500" lvl="1" marL="914400" algn="l">
              <a:lnSpc>
                <a:spcPct val="100000"/>
              </a:lnSpc>
              <a:spcBef>
                <a:spcPts val="700"/>
              </a:spcBef>
              <a:spcAft>
                <a:spcPts val="0"/>
              </a:spcAft>
              <a:buClr>
                <a:schemeClr val="dk1"/>
              </a:buClr>
              <a:buSzPts val="1400"/>
              <a:buChar char="•"/>
              <a:defRPr/>
            </a:lvl2pPr>
            <a:lvl3pPr indent="-317500" lvl="2" marL="1371600" algn="l">
              <a:lnSpc>
                <a:spcPct val="100000"/>
              </a:lnSpc>
              <a:spcBef>
                <a:spcPts val="700"/>
              </a:spcBef>
              <a:spcAft>
                <a:spcPts val="0"/>
              </a:spcAft>
              <a:buClr>
                <a:schemeClr val="dk1"/>
              </a:buClr>
              <a:buSzPts val="1400"/>
              <a:buChar char="•"/>
              <a:defRPr/>
            </a:lvl3pPr>
            <a:lvl4pPr indent="-317500" lvl="3" marL="1828800" algn="l">
              <a:lnSpc>
                <a:spcPct val="100000"/>
              </a:lnSpc>
              <a:spcBef>
                <a:spcPts val="700"/>
              </a:spcBef>
              <a:spcAft>
                <a:spcPts val="0"/>
              </a:spcAft>
              <a:buClr>
                <a:schemeClr val="dk1"/>
              </a:buClr>
              <a:buSzPts val="1400"/>
              <a:buChar char="•"/>
              <a:defRPr/>
            </a:lvl4pPr>
            <a:lvl5pPr indent="-317500" lvl="4" marL="2286000" algn="l">
              <a:lnSpc>
                <a:spcPct val="100000"/>
              </a:lnSpc>
              <a:spcBef>
                <a:spcPts val="7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87" name="Google Shape;287;p25"/>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8" name="Google Shape;288;p25"/>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9" name="Google Shape;289;p25"/>
          <p:cNvSpPr txBox="1"/>
          <p:nvPr>
            <p:ph idx="12" type="sldNum"/>
          </p:nvPr>
        </p:nvSpPr>
        <p:spPr>
          <a:xfrm>
            <a:off x="8107259" y="4605814"/>
            <a:ext cx="6105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90" name="Google Shape;290;p25"/>
          <p:cNvCxnSpPr/>
          <p:nvPr/>
        </p:nvCxnSpPr>
        <p:spPr>
          <a:xfrm>
            <a:off x="423863" y="4565333"/>
            <a:ext cx="8293800" cy="0"/>
          </a:xfrm>
          <a:prstGeom prst="straightConnector1">
            <a:avLst/>
          </a:prstGeom>
          <a:noFill/>
          <a:ln cap="flat" cmpd="sng" w="12700">
            <a:solidFill>
              <a:srgbClr val="A5A5A5"/>
            </a:solidFill>
            <a:prstDash val="solid"/>
            <a:miter lim="800000"/>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7" name="Shape 297"/>
        <p:cNvGrpSpPr/>
        <p:nvPr/>
      </p:nvGrpSpPr>
      <p:grpSpPr>
        <a:xfrm>
          <a:off x="0" y="0"/>
          <a:ext cx="0" cy="0"/>
          <a:chOff x="0" y="0"/>
          <a:chExt cx="0" cy="0"/>
        </a:xfrm>
      </p:grpSpPr>
      <p:grpSp>
        <p:nvGrpSpPr>
          <p:cNvPr id="298" name="Google Shape;298;p27"/>
          <p:cNvGrpSpPr/>
          <p:nvPr/>
        </p:nvGrpSpPr>
        <p:grpSpPr>
          <a:xfrm>
            <a:off x="4651041" y="0"/>
            <a:ext cx="4492959" cy="5143501"/>
            <a:chOff x="6201388" y="0"/>
            <a:chExt cx="5990612" cy="6858001"/>
          </a:xfrm>
        </p:grpSpPr>
        <p:sp>
          <p:nvSpPr>
            <p:cNvPr id="299" name="Google Shape;299;p27"/>
            <p:cNvSpPr/>
            <p:nvPr/>
          </p:nvSpPr>
          <p:spPr>
            <a:xfrm>
              <a:off x="6201388" y="3549396"/>
              <a:ext cx="1130700" cy="11307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0" name="Google Shape;300;p27"/>
            <p:cNvSpPr/>
            <p:nvPr/>
          </p:nvSpPr>
          <p:spPr>
            <a:xfrm>
              <a:off x="6201389" y="1"/>
              <a:ext cx="1130725" cy="565575"/>
            </a:xfrm>
            <a:custGeom>
              <a:rect b="b" l="l" r="r" t="t"/>
              <a:pathLst>
                <a:path extrusionOk="0" h="565575" w="113072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1" name="Google Shape;301;p27"/>
            <p:cNvSpPr/>
            <p:nvPr/>
          </p:nvSpPr>
          <p:spPr>
            <a:xfrm>
              <a:off x="7564255" y="6292426"/>
              <a:ext cx="1130723" cy="565575"/>
            </a:xfrm>
            <a:custGeom>
              <a:rect b="b" l="l" r="r" t="t"/>
              <a:pathLst>
                <a:path extrusionOk="0" h="565575" w="1130723">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2" name="Google Shape;302;p27"/>
            <p:cNvSpPr/>
            <p:nvPr/>
          </p:nvSpPr>
          <p:spPr>
            <a:xfrm>
              <a:off x="7564253" y="3549396"/>
              <a:ext cx="1130700" cy="11307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3" name="Google Shape;303;p27"/>
            <p:cNvSpPr/>
            <p:nvPr/>
          </p:nvSpPr>
          <p:spPr>
            <a:xfrm>
              <a:off x="7564253" y="2177881"/>
              <a:ext cx="1130700" cy="11307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4" name="Google Shape;304;p27"/>
            <p:cNvSpPr/>
            <p:nvPr/>
          </p:nvSpPr>
          <p:spPr>
            <a:xfrm>
              <a:off x="7564253" y="806366"/>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5" name="Google Shape;305;p27"/>
            <p:cNvSpPr/>
            <p:nvPr/>
          </p:nvSpPr>
          <p:spPr>
            <a:xfrm>
              <a:off x="7564254" y="1"/>
              <a:ext cx="1130725" cy="565575"/>
            </a:xfrm>
            <a:custGeom>
              <a:rect b="b" l="l" r="r" t="t"/>
              <a:pathLst>
                <a:path extrusionOk="0" h="565575" w="113072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6" name="Google Shape;306;p27"/>
            <p:cNvSpPr/>
            <p:nvPr/>
          </p:nvSpPr>
          <p:spPr>
            <a:xfrm>
              <a:off x="8927118" y="6292426"/>
              <a:ext cx="1130724" cy="565575"/>
            </a:xfrm>
            <a:custGeom>
              <a:rect b="b" l="l" r="r" t="t"/>
              <a:pathLst>
                <a:path extrusionOk="0" h="565575" w="1130724">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7" name="Google Shape;307;p27"/>
            <p:cNvSpPr/>
            <p:nvPr/>
          </p:nvSpPr>
          <p:spPr>
            <a:xfrm>
              <a:off x="8927118" y="4920911"/>
              <a:ext cx="1130700" cy="11307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8" name="Google Shape;308;p27"/>
            <p:cNvSpPr/>
            <p:nvPr/>
          </p:nvSpPr>
          <p:spPr>
            <a:xfrm>
              <a:off x="8927118" y="3549396"/>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9" name="Google Shape;309;p27"/>
            <p:cNvSpPr/>
            <p:nvPr/>
          </p:nvSpPr>
          <p:spPr>
            <a:xfrm>
              <a:off x="8927118" y="2177881"/>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0" name="Google Shape;310;p27"/>
            <p:cNvSpPr/>
            <p:nvPr/>
          </p:nvSpPr>
          <p:spPr>
            <a:xfrm>
              <a:off x="8927118" y="806366"/>
              <a:ext cx="1130700" cy="11307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1" name="Google Shape;311;p27"/>
            <p:cNvSpPr/>
            <p:nvPr/>
          </p:nvSpPr>
          <p:spPr>
            <a:xfrm>
              <a:off x="8927117" y="0"/>
              <a:ext cx="1130726" cy="565576"/>
            </a:xfrm>
            <a:custGeom>
              <a:rect b="b" l="l" r="r" t="t"/>
              <a:pathLst>
                <a:path extrusionOk="0" h="565576" w="113072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2" name="Google Shape;312;p27"/>
            <p:cNvSpPr/>
            <p:nvPr/>
          </p:nvSpPr>
          <p:spPr>
            <a:xfrm>
              <a:off x="10289984" y="6292426"/>
              <a:ext cx="1130724" cy="565575"/>
            </a:xfrm>
            <a:custGeom>
              <a:rect b="b" l="l" r="r" t="t"/>
              <a:pathLst>
                <a:path extrusionOk="0" h="565575" w="1130724">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3" name="Google Shape;313;p27"/>
            <p:cNvSpPr/>
            <p:nvPr/>
          </p:nvSpPr>
          <p:spPr>
            <a:xfrm>
              <a:off x="10289984" y="4920911"/>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4" name="Google Shape;314;p27"/>
            <p:cNvSpPr/>
            <p:nvPr/>
          </p:nvSpPr>
          <p:spPr>
            <a:xfrm>
              <a:off x="10289984" y="3549396"/>
              <a:ext cx="1130700" cy="11307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5" name="Google Shape;315;p27"/>
            <p:cNvSpPr/>
            <p:nvPr/>
          </p:nvSpPr>
          <p:spPr>
            <a:xfrm>
              <a:off x="10289984" y="806366"/>
              <a:ext cx="1130700" cy="113070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6" name="Google Shape;316;p27"/>
            <p:cNvSpPr/>
            <p:nvPr/>
          </p:nvSpPr>
          <p:spPr>
            <a:xfrm>
              <a:off x="10289983" y="0"/>
              <a:ext cx="1130726" cy="565576"/>
            </a:xfrm>
            <a:custGeom>
              <a:rect b="b" l="l" r="r" t="t"/>
              <a:pathLst>
                <a:path extrusionOk="0" h="565576" w="113072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p27"/>
            <p:cNvSpPr/>
            <p:nvPr/>
          </p:nvSpPr>
          <p:spPr>
            <a:xfrm>
              <a:off x="11652854" y="6295069"/>
              <a:ext cx="539146" cy="562931"/>
            </a:xfrm>
            <a:custGeom>
              <a:rect b="b" l="l" r="r" t="t"/>
              <a:pathLst>
                <a:path extrusionOk="0" h="562931" w="539146">
                  <a:moveTo>
                    <a:pt x="539146" y="0"/>
                  </a:moveTo>
                  <a:lnTo>
                    <a:pt x="539146" y="562931"/>
                  </a:lnTo>
                  <a:lnTo>
                    <a:pt x="21" y="562931"/>
                  </a:lnTo>
                  <a:lnTo>
                    <a:pt x="0" y="562719"/>
                  </a:lnTo>
                  <a:cubicBezTo>
                    <a:pt x="0" y="289508"/>
                    <a:pt x="193796" y="61561"/>
                    <a:pt x="451422" y="884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8" name="Google Shape;318;p27"/>
            <p:cNvSpPr/>
            <p:nvPr/>
          </p:nvSpPr>
          <p:spPr>
            <a:xfrm>
              <a:off x="11652853" y="4923555"/>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9" name="Google Shape;319;p27"/>
            <p:cNvSpPr/>
            <p:nvPr/>
          </p:nvSpPr>
          <p:spPr>
            <a:xfrm>
              <a:off x="11652853" y="3552039"/>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0" name="Google Shape;320;p27"/>
            <p:cNvSpPr/>
            <p:nvPr/>
          </p:nvSpPr>
          <p:spPr>
            <a:xfrm>
              <a:off x="11652853" y="2180524"/>
              <a:ext cx="539147" cy="1125438"/>
            </a:xfrm>
            <a:custGeom>
              <a:rect b="b" l="l" r="r" t="t"/>
              <a:pathLst>
                <a:path extrusionOk="0" h="1125438" w="539147">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1" name="Google Shape;321;p27"/>
            <p:cNvSpPr/>
            <p:nvPr/>
          </p:nvSpPr>
          <p:spPr>
            <a:xfrm>
              <a:off x="11652853" y="809010"/>
              <a:ext cx="539147" cy="1125439"/>
            </a:xfrm>
            <a:custGeom>
              <a:rect b="b" l="l" r="r" t="t"/>
              <a:pathLst>
                <a:path extrusionOk="0" h="1125439" w="539147">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2" name="Google Shape;322;p27"/>
            <p:cNvSpPr/>
            <p:nvPr/>
          </p:nvSpPr>
          <p:spPr>
            <a:xfrm>
              <a:off x="11652853" y="1"/>
              <a:ext cx="539147" cy="562933"/>
            </a:xfrm>
            <a:custGeom>
              <a:rect b="b" l="l" r="r" t="t"/>
              <a:pathLst>
                <a:path extrusionOk="0" h="562933" w="539147">
                  <a:moveTo>
                    <a:pt x="22" y="0"/>
                  </a:moveTo>
                  <a:lnTo>
                    <a:pt x="539147" y="0"/>
                  </a:lnTo>
                  <a:lnTo>
                    <a:pt x="539147" y="562933"/>
                  </a:lnTo>
                  <a:lnTo>
                    <a:pt x="451423" y="554090"/>
                  </a:lnTo>
                  <a:cubicBezTo>
                    <a:pt x="193797" y="501372"/>
                    <a:pt x="0" y="273425"/>
                    <a:pt x="0" y="214"/>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23" name="Google Shape;323;p27"/>
          <p:cNvSpPr txBox="1"/>
          <p:nvPr>
            <p:ph type="ctrTitle"/>
          </p:nvPr>
        </p:nvSpPr>
        <p:spPr>
          <a:xfrm>
            <a:off x="423863" y="576251"/>
            <a:ext cx="3799500" cy="21498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lt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4" name="Google Shape;324;p27"/>
          <p:cNvSpPr txBox="1"/>
          <p:nvPr>
            <p:ph idx="1" type="subTitle"/>
          </p:nvPr>
        </p:nvSpPr>
        <p:spPr>
          <a:xfrm>
            <a:off x="423863" y="3212429"/>
            <a:ext cx="3799500" cy="11064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700"/>
              </a:spcBef>
              <a:spcAft>
                <a:spcPts val="0"/>
              </a:spcAft>
              <a:buClr>
                <a:schemeClr val="lt1"/>
              </a:buClr>
              <a:buSzPts val="1500"/>
              <a:buNone/>
              <a:defRPr sz="1500"/>
            </a:lvl1pPr>
            <a:lvl2pPr lvl="1" algn="ctr">
              <a:lnSpc>
                <a:spcPct val="100000"/>
              </a:lnSpc>
              <a:spcBef>
                <a:spcPts val="700"/>
              </a:spcBef>
              <a:spcAft>
                <a:spcPts val="0"/>
              </a:spcAft>
              <a:buClr>
                <a:schemeClr val="lt1"/>
              </a:buClr>
              <a:buSzPts val="1500"/>
              <a:buNone/>
              <a:defRPr sz="1500"/>
            </a:lvl2pPr>
            <a:lvl3pPr lvl="2" algn="ctr">
              <a:lnSpc>
                <a:spcPct val="100000"/>
              </a:lnSpc>
              <a:spcBef>
                <a:spcPts val="700"/>
              </a:spcBef>
              <a:spcAft>
                <a:spcPts val="0"/>
              </a:spcAft>
              <a:buClr>
                <a:schemeClr val="lt1"/>
              </a:buClr>
              <a:buSzPts val="1400"/>
              <a:buNone/>
              <a:defRPr sz="1400"/>
            </a:lvl3pPr>
            <a:lvl4pPr lvl="3" algn="ctr">
              <a:lnSpc>
                <a:spcPct val="100000"/>
              </a:lnSpc>
              <a:spcBef>
                <a:spcPts val="700"/>
              </a:spcBef>
              <a:spcAft>
                <a:spcPts val="0"/>
              </a:spcAft>
              <a:buClr>
                <a:schemeClr val="lt1"/>
              </a:buClr>
              <a:buSzPts val="1200"/>
              <a:buNone/>
              <a:defRPr sz="1200"/>
            </a:lvl4pPr>
            <a:lvl5pPr lvl="4" algn="ctr">
              <a:lnSpc>
                <a:spcPct val="100000"/>
              </a:lnSpc>
              <a:spcBef>
                <a:spcPts val="7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325" name="Google Shape;325;p27"/>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6" name="Google Shape;326;p27"/>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7" name="Google Shape;327;p27"/>
          <p:cNvSpPr txBox="1"/>
          <p:nvPr>
            <p:ph idx="12" type="sldNum"/>
          </p:nvPr>
        </p:nvSpPr>
        <p:spPr>
          <a:xfrm>
            <a:off x="3613001" y="4605814"/>
            <a:ext cx="6105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28" name="Google Shape;328;p27"/>
          <p:cNvCxnSpPr/>
          <p:nvPr/>
        </p:nvCxnSpPr>
        <p:spPr>
          <a:xfrm>
            <a:off x="423863" y="4565333"/>
            <a:ext cx="3799500" cy="0"/>
          </a:xfrm>
          <a:prstGeom prst="straightConnector1">
            <a:avLst/>
          </a:prstGeom>
          <a:noFill/>
          <a:ln cap="flat" cmpd="sng" w="12700">
            <a:solidFill>
              <a:schemeClr val="dk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4"/>
          <p:cNvSpPr txBox="1"/>
          <p:nvPr>
            <p:ph type="title"/>
          </p:nvPr>
        </p:nvSpPr>
        <p:spPr>
          <a:xfrm>
            <a:off x="423863" y="578167"/>
            <a:ext cx="5502000" cy="951600"/>
          </a:xfrm>
          <a:prstGeom prst="rect">
            <a:avLst/>
          </a:prstGeom>
          <a:noFill/>
          <a:ln>
            <a:noFill/>
          </a:ln>
        </p:spPr>
        <p:txBody>
          <a:bodyPr anchorCtr="0" anchor="t" bIns="34275" lIns="68575" spcFirstLastPara="1" rIns="68575" wrap="square" tIns="34275">
            <a:normAutofit/>
          </a:bodyPr>
          <a:lstStyle>
            <a:lvl1pPr lvl="0" marR="0" algn="l">
              <a:lnSpc>
                <a:spcPct val="100000"/>
              </a:lnSpc>
              <a:spcBef>
                <a:spcPts val="0"/>
              </a:spcBef>
              <a:spcAft>
                <a:spcPts val="0"/>
              </a:spcAft>
              <a:buClr>
                <a:schemeClr val="dk1"/>
              </a:buClr>
              <a:buSzPts val="3000"/>
              <a:buFont typeface="Arial"/>
              <a:buNone/>
              <a:defRPr b="1" i="0" sz="30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84" name="Google Shape;84;p14"/>
          <p:cNvSpPr txBox="1"/>
          <p:nvPr>
            <p:ph idx="1" type="body"/>
          </p:nvPr>
        </p:nvSpPr>
        <p:spPr>
          <a:xfrm>
            <a:off x="423863" y="1620012"/>
            <a:ext cx="5502000" cy="2700900"/>
          </a:xfrm>
          <a:prstGeom prst="rect">
            <a:avLst/>
          </a:prstGeom>
          <a:noFill/>
          <a:ln>
            <a:noFill/>
          </a:ln>
        </p:spPr>
        <p:txBody>
          <a:bodyPr anchorCtr="0" anchor="t" bIns="34275" lIns="68575" spcFirstLastPara="1" rIns="68575" wrap="square" tIns="34275">
            <a:normAutofit/>
          </a:bodyPr>
          <a:lstStyle>
            <a:lvl1pPr indent="-342900" lvl="0" marL="457200" marR="0" algn="l">
              <a:lnSpc>
                <a:spcPct val="100000"/>
              </a:lnSpc>
              <a:spcBef>
                <a:spcPts val="7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23850" lvl="1" marL="914400" marR="0" algn="l">
              <a:lnSpc>
                <a:spcPct val="100000"/>
              </a:lnSpc>
              <a:spcBef>
                <a:spcPts val="7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2pPr>
            <a:lvl3pPr indent="-317500" lvl="2" marL="1371600" marR="0" algn="l">
              <a:lnSpc>
                <a:spcPct val="100000"/>
              </a:lnSpc>
              <a:spcBef>
                <a:spcPts val="7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algn="l">
              <a:lnSpc>
                <a:spcPct val="100000"/>
              </a:lnSpc>
              <a:spcBef>
                <a:spcPts val="7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298450" lvl="4" marL="2286000" marR="0" algn="l">
              <a:lnSpc>
                <a:spcPct val="100000"/>
              </a:lnSpc>
              <a:spcBef>
                <a:spcPts val="7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5" name="Google Shape;85;p14"/>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8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86" name="Google Shape;86;p14"/>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800" u="none" cap="none" strike="noStrike">
                <a:solidFill>
                  <a:srgbClr val="888888"/>
                </a:solidFill>
                <a:latin typeface="Arial"/>
                <a:ea typeface="Arial"/>
                <a:cs typeface="Arial"/>
                <a:sym typeface="Arial"/>
              </a:defRPr>
            </a:lvl1pPr>
            <a:lvl2pPr lvl="1" marR="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87" name="Google Shape;87;p14"/>
          <p:cNvSpPr txBox="1"/>
          <p:nvPr>
            <p:ph idx="12" type="sldNum"/>
          </p:nvPr>
        </p:nvSpPr>
        <p:spPr>
          <a:xfrm>
            <a:off x="8107259" y="4605814"/>
            <a:ext cx="6105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800" u="none" cap="none" strike="noStrike">
                <a:solidFill>
                  <a:srgbClr val="888888"/>
                </a:solidFill>
                <a:latin typeface="Arial"/>
                <a:ea typeface="Arial"/>
                <a:cs typeface="Arial"/>
                <a:sym typeface="Arial"/>
              </a:defRPr>
            </a:lvl1pPr>
            <a:lvl2pPr indent="0" lvl="1" marL="0" marR="0" algn="r">
              <a:spcBef>
                <a:spcPts val="0"/>
              </a:spcBef>
              <a:buNone/>
              <a:defRPr b="0" i="0" sz="800" u="none" cap="none" strike="noStrike">
                <a:solidFill>
                  <a:srgbClr val="888888"/>
                </a:solidFill>
                <a:latin typeface="Arial"/>
                <a:ea typeface="Arial"/>
                <a:cs typeface="Arial"/>
                <a:sym typeface="Arial"/>
              </a:defRPr>
            </a:lvl2pPr>
            <a:lvl3pPr indent="0" lvl="2" marL="0" marR="0" algn="r">
              <a:spcBef>
                <a:spcPts val="0"/>
              </a:spcBef>
              <a:buNone/>
              <a:defRPr b="0" i="0" sz="800" u="none" cap="none" strike="noStrike">
                <a:solidFill>
                  <a:srgbClr val="888888"/>
                </a:solidFill>
                <a:latin typeface="Arial"/>
                <a:ea typeface="Arial"/>
                <a:cs typeface="Arial"/>
                <a:sym typeface="Arial"/>
              </a:defRPr>
            </a:lvl3pPr>
            <a:lvl4pPr indent="0" lvl="3" marL="0" marR="0" algn="r">
              <a:spcBef>
                <a:spcPts val="0"/>
              </a:spcBef>
              <a:buNone/>
              <a:defRPr b="0" i="0" sz="800" u="none" cap="none" strike="noStrike">
                <a:solidFill>
                  <a:srgbClr val="888888"/>
                </a:solidFill>
                <a:latin typeface="Arial"/>
                <a:ea typeface="Arial"/>
                <a:cs typeface="Arial"/>
                <a:sym typeface="Arial"/>
              </a:defRPr>
            </a:lvl4pPr>
            <a:lvl5pPr indent="0" lvl="4" marL="0" marR="0" algn="r">
              <a:spcBef>
                <a:spcPts val="0"/>
              </a:spcBef>
              <a:buNone/>
              <a:defRPr b="0" i="0" sz="800" u="none" cap="none" strike="noStrike">
                <a:solidFill>
                  <a:srgbClr val="888888"/>
                </a:solidFill>
                <a:latin typeface="Arial"/>
                <a:ea typeface="Arial"/>
                <a:cs typeface="Arial"/>
                <a:sym typeface="Arial"/>
              </a:defRPr>
            </a:lvl5pPr>
            <a:lvl6pPr indent="0" lvl="5" marL="0" marR="0" algn="r">
              <a:spcBef>
                <a:spcPts val="0"/>
              </a:spcBef>
              <a:buNone/>
              <a:defRPr b="0" i="0" sz="800" u="none" cap="none" strike="noStrike">
                <a:solidFill>
                  <a:srgbClr val="888888"/>
                </a:solidFill>
                <a:latin typeface="Arial"/>
                <a:ea typeface="Arial"/>
                <a:cs typeface="Arial"/>
                <a:sym typeface="Arial"/>
              </a:defRPr>
            </a:lvl6pPr>
            <a:lvl7pPr indent="0" lvl="6" marL="0" marR="0" algn="r">
              <a:spcBef>
                <a:spcPts val="0"/>
              </a:spcBef>
              <a:buNone/>
              <a:defRPr b="0" i="0" sz="800" u="none" cap="none" strike="noStrike">
                <a:solidFill>
                  <a:srgbClr val="888888"/>
                </a:solidFill>
                <a:latin typeface="Arial"/>
                <a:ea typeface="Arial"/>
                <a:cs typeface="Arial"/>
                <a:sym typeface="Arial"/>
              </a:defRPr>
            </a:lvl7pPr>
            <a:lvl8pPr indent="0" lvl="7" marL="0" marR="0" algn="r">
              <a:spcBef>
                <a:spcPts val="0"/>
              </a:spcBef>
              <a:buNone/>
              <a:defRPr b="0" i="0" sz="800" u="none" cap="none" strike="noStrike">
                <a:solidFill>
                  <a:srgbClr val="888888"/>
                </a:solidFill>
                <a:latin typeface="Arial"/>
                <a:ea typeface="Arial"/>
                <a:cs typeface="Arial"/>
                <a:sym typeface="Arial"/>
              </a:defRPr>
            </a:lvl8pPr>
            <a:lvl9pPr indent="0" lvl="8" marL="0" marR="0" algn="r">
              <a:spcBef>
                <a:spcPts val="0"/>
              </a:spcBef>
              <a:buNone/>
              <a:defRPr b="0" i="0" sz="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1" name="Shape 291"/>
        <p:cNvGrpSpPr/>
        <p:nvPr/>
      </p:nvGrpSpPr>
      <p:grpSpPr>
        <a:xfrm>
          <a:off x="0" y="0"/>
          <a:ext cx="0" cy="0"/>
          <a:chOff x="0" y="0"/>
          <a:chExt cx="0" cy="0"/>
        </a:xfrm>
      </p:grpSpPr>
      <p:sp>
        <p:nvSpPr>
          <p:cNvPr id="292" name="Google Shape;292;p26"/>
          <p:cNvSpPr txBox="1"/>
          <p:nvPr>
            <p:ph type="title"/>
          </p:nvPr>
        </p:nvSpPr>
        <p:spPr>
          <a:xfrm>
            <a:off x="423863" y="578167"/>
            <a:ext cx="5502000" cy="951600"/>
          </a:xfrm>
          <a:prstGeom prst="rect">
            <a:avLst/>
          </a:prstGeom>
          <a:noFill/>
          <a:ln>
            <a:noFill/>
          </a:ln>
        </p:spPr>
        <p:txBody>
          <a:bodyPr anchorCtr="0" anchor="t" bIns="34275" lIns="68575" spcFirstLastPara="1" rIns="68575" wrap="square" tIns="34275">
            <a:normAutofit/>
          </a:bodyPr>
          <a:lstStyle>
            <a:lvl1pPr lvl="0" marR="0" algn="l">
              <a:lnSpc>
                <a:spcPct val="100000"/>
              </a:lnSpc>
              <a:spcBef>
                <a:spcPts val="0"/>
              </a:spcBef>
              <a:spcAft>
                <a:spcPts val="0"/>
              </a:spcAft>
              <a:buClr>
                <a:schemeClr val="lt1"/>
              </a:buClr>
              <a:buSzPts val="3000"/>
              <a:buFont typeface="Arial"/>
              <a:buNone/>
              <a:defRPr b="1" i="0" sz="30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93" name="Google Shape;293;p26"/>
          <p:cNvSpPr txBox="1"/>
          <p:nvPr>
            <p:ph idx="1" type="body"/>
          </p:nvPr>
        </p:nvSpPr>
        <p:spPr>
          <a:xfrm>
            <a:off x="423863" y="1620012"/>
            <a:ext cx="5502000" cy="2700900"/>
          </a:xfrm>
          <a:prstGeom prst="rect">
            <a:avLst/>
          </a:prstGeom>
          <a:noFill/>
          <a:ln>
            <a:noFill/>
          </a:ln>
        </p:spPr>
        <p:txBody>
          <a:bodyPr anchorCtr="0" anchor="t" bIns="34275" lIns="68575" spcFirstLastPara="1" rIns="68575" wrap="square" tIns="34275">
            <a:normAutofit/>
          </a:bodyPr>
          <a:lstStyle>
            <a:lvl1pPr indent="-342900" lvl="0" marL="457200" marR="0" algn="l">
              <a:lnSpc>
                <a:spcPct val="100000"/>
              </a:lnSpc>
              <a:spcBef>
                <a:spcPts val="7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1pPr>
            <a:lvl2pPr indent="-323850" lvl="1" marL="914400" marR="0" algn="l">
              <a:lnSpc>
                <a:spcPct val="100000"/>
              </a:lnSpc>
              <a:spcBef>
                <a:spcPts val="700"/>
              </a:spcBef>
              <a:spcAft>
                <a:spcPts val="0"/>
              </a:spcAft>
              <a:buClr>
                <a:schemeClr val="lt1"/>
              </a:buClr>
              <a:buSzPts val="1500"/>
              <a:buFont typeface="Arial"/>
              <a:buChar char="•"/>
              <a:defRPr b="0" i="0" sz="1500" u="none" cap="none" strike="noStrike">
                <a:solidFill>
                  <a:schemeClr val="lt1"/>
                </a:solidFill>
                <a:latin typeface="Arial"/>
                <a:ea typeface="Arial"/>
                <a:cs typeface="Arial"/>
                <a:sym typeface="Arial"/>
              </a:defRPr>
            </a:lvl2pPr>
            <a:lvl3pPr indent="-317500" lvl="2" marL="1371600" marR="0" algn="l">
              <a:lnSpc>
                <a:spcPct val="100000"/>
              </a:lnSpc>
              <a:spcBef>
                <a:spcPts val="7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3pPr>
            <a:lvl4pPr indent="-304800" lvl="3" marL="1828800" marR="0" algn="l">
              <a:lnSpc>
                <a:spcPct val="100000"/>
              </a:lnSpc>
              <a:spcBef>
                <a:spcPts val="7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4pPr>
            <a:lvl5pPr indent="-298450" lvl="4" marL="2286000" marR="0" algn="l">
              <a:lnSpc>
                <a:spcPct val="100000"/>
              </a:lnSpc>
              <a:spcBef>
                <a:spcPts val="7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5pPr>
            <a:lvl6pPr indent="-317500" lvl="5" marL="2743200" marR="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8pPr>
            <a:lvl9pPr indent="-317500" lvl="8" marL="4114800" marR="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9pPr>
          </a:lstStyle>
          <a:p/>
        </p:txBody>
      </p:sp>
      <p:sp>
        <p:nvSpPr>
          <p:cNvPr id="294" name="Google Shape;294;p26"/>
          <p:cNvSpPr txBox="1"/>
          <p:nvPr>
            <p:ph idx="10" type="dt"/>
          </p:nvPr>
        </p:nvSpPr>
        <p:spPr>
          <a:xfrm>
            <a:off x="425196" y="342900"/>
            <a:ext cx="27060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8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9pPr>
          </a:lstStyle>
          <a:p/>
        </p:txBody>
      </p:sp>
      <p:sp>
        <p:nvSpPr>
          <p:cNvPr id="295" name="Google Shape;295;p26"/>
          <p:cNvSpPr txBox="1"/>
          <p:nvPr>
            <p:ph idx="11" type="ftr"/>
          </p:nvPr>
        </p:nvSpPr>
        <p:spPr>
          <a:xfrm>
            <a:off x="423863" y="4605814"/>
            <a:ext cx="27060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800" u="none" cap="none" strike="noStrike">
                <a:solidFill>
                  <a:schemeClr val="lt1"/>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Arial"/>
                <a:ea typeface="Arial"/>
                <a:cs typeface="Arial"/>
                <a:sym typeface="Arial"/>
              </a:defRPr>
            </a:lvl9pPr>
          </a:lstStyle>
          <a:p/>
        </p:txBody>
      </p:sp>
      <p:sp>
        <p:nvSpPr>
          <p:cNvPr id="296" name="Google Shape;296;p26"/>
          <p:cNvSpPr txBox="1"/>
          <p:nvPr>
            <p:ph idx="12" type="sldNum"/>
          </p:nvPr>
        </p:nvSpPr>
        <p:spPr>
          <a:xfrm>
            <a:off x="8107259" y="4605814"/>
            <a:ext cx="6105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3" name="Shape 333"/>
        <p:cNvGrpSpPr/>
        <p:nvPr/>
      </p:nvGrpSpPr>
      <p:grpSpPr>
        <a:xfrm>
          <a:off x="0" y="0"/>
          <a:ext cx="0" cy="0"/>
          <a:chOff x="0" y="0"/>
          <a:chExt cx="0" cy="0"/>
        </a:xfrm>
      </p:grpSpPr>
      <p:sp>
        <p:nvSpPr>
          <p:cNvPr id="334" name="Google Shape;334;p28"/>
          <p:cNvSpPr/>
          <p:nvPr/>
        </p:nvSpPr>
        <p:spPr>
          <a:xfrm>
            <a:off x="0" y="0"/>
            <a:ext cx="91440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35" name="Google Shape;335;p28"/>
          <p:cNvSpPr txBox="1"/>
          <p:nvPr>
            <p:ph type="ctrTitle"/>
          </p:nvPr>
        </p:nvSpPr>
        <p:spPr>
          <a:xfrm>
            <a:off x="423875" y="576250"/>
            <a:ext cx="7142100" cy="2149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916"/>
              <a:buFont typeface="Arial"/>
              <a:buNone/>
            </a:pPr>
            <a:r>
              <a:rPr lang="en" sz="4436"/>
              <a:t>Fairness-Aware Credit Scoring</a:t>
            </a:r>
            <a:endParaRPr sz="4436"/>
          </a:p>
          <a:p>
            <a:pPr indent="0" lvl="0" marL="0" rtl="0" algn="l">
              <a:spcBef>
                <a:spcPts val="0"/>
              </a:spcBef>
              <a:spcAft>
                <a:spcPts val="0"/>
              </a:spcAft>
              <a:buClr>
                <a:schemeClr val="dk1"/>
              </a:buClr>
              <a:buSzPts val="2916"/>
              <a:buFont typeface="Arial"/>
              <a:buNone/>
            </a:pPr>
            <a:r>
              <a:t/>
            </a:r>
            <a:endParaRPr sz="1836"/>
          </a:p>
          <a:p>
            <a:pPr indent="0" lvl="0" marL="0" rtl="0" algn="l">
              <a:spcBef>
                <a:spcPts val="0"/>
              </a:spcBef>
              <a:spcAft>
                <a:spcPts val="0"/>
              </a:spcAft>
              <a:buClr>
                <a:schemeClr val="dk1"/>
              </a:buClr>
              <a:buSzPts val="2916"/>
              <a:buFont typeface="Arial"/>
              <a:buNone/>
            </a:pPr>
            <a:r>
              <a:rPr lang="en" sz="2500"/>
              <a:t>A Comparative Study and a</a:t>
            </a:r>
            <a:endParaRPr sz="2500"/>
          </a:p>
          <a:p>
            <a:pPr indent="0" lvl="0" marL="0" rtl="0" algn="l">
              <a:spcBef>
                <a:spcPts val="0"/>
              </a:spcBef>
              <a:spcAft>
                <a:spcPts val="0"/>
              </a:spcAft>
              <a:buClr>
                <a:schemeClr val="dk1"/>
              </a:buClr>
              <a:buSzPts val="2916"/>
              <a:buFont typeface="Arial"/>
              <a:buNone/>
            </a:pPr>
            <a:r>
              <a:rPr lang="en" sz="2500"/>
              <a:t>Hybrid Model Approach</a:t>
            </a:r>
            <a:endParaRPr sz="2500"/>
          </a:p>
          <a:p>
            <a:pPr indent="0" lvl="0" marL="0" rtl="0" algn="l">
              <a:lnSpc>
                <a:spcPct val="90000"/>
              </a:lnSpc>
              <a:spcBef>
                <a:spcPts val="0"/>
              </a:spcBef>
              <a:spcAft>
                <a:spcPts val="0"/>
              </a:spcAft>
              <a:buClr>
                <a:schemeClr val="lt1"/>
              </a:buClr>
              <a:buSzPts val="3780"/>
              <a:buFont typeface="Helvetica Neue"/>
              <a:buNone/>
            </a:pPr>
            <a:r>
              <a:t/>
            </a:r>
            <a:endParaRPr sz="4380">
              <a:latin typeface="Helvetica Neue"/>
              <a:ea typeface="Helvetica Neue"/>
              <a:cs typeface="Helvetica Neue"/>
              <a:sym typeface="Helvetica Neue"/>
            </a:endParaRPr>
          </a:p>
        </p:txBody>
      </p:sp>
      <p:cxnSp>
        <p:nvCxnSpPr>
          <p:cNvPr id="336" name="Google Shape;336;p28"/>
          <p:cNvCxnSpPr/>
          <p:nvPr/>
        </p:nvCxnSpPr>
        <p:spPr>
          <a:xfrm>
            <a:off x="423863" y="4565333"/>
            <a:ext cx="5502000" cy="0"/>
          </a:xfrm>
          <a:prstGeom prst="straightConnector1">
            <a:avLst/>
          </a:prstGeom>
          <a:noFill/>
          <a:ln cap="flat" cmpd="sng" w="12700">
            <a:solidFill>
              <a:schemeClr val="lt2"/>
            </a:solidFill>
            <a:prstDash val="solid"/>
            <a:miter lim="800000"/>
            <a:headEnd len="sm" w="sm" type="none"/>
            <a:tailEnd len="sm" w="sm" type="none"/>
          </a:ln>
        </p:spPr>
      </p:cxnSp>
      <p:grpSp>
        <p:nvGrpSpPr>
          <p:cNvPr id="337" name="Google Shape;337;p28"/>
          <p:cNvGrpSpPr/>
          <p:nvPr/>
        </p:nvGrpSpPr>
        <p:grpSpPr>
          <a:xfrm>
            <a:off x="6694480" y="0"/>
            <a:ext cx="2449519" cy="5143501"/>
            <a:chOff x="8925974" y="0"/>
            <a:chExt cx="3266026" cy="6858001"/>
          </a:xfrm>
        </p:grpSpPr>
        <p:sp>
          <p:nvSpPr>
            <p:cNvPr id="338" name="Google Shape;338;p28"/>
            <p:cNvSpPr/>
            <p:nvPr/>
          </p:nvSpPr>
          <p:spPr>
            <a:xfrm>
              <a:off x="10290057" y="806366"/>
              <a:ext cx="1130700" cy="1130700"/>
            </a:xfrm>
            <a:prstGeom prst="ellipse">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39" name="Google Shape;339;p28"/>
            <p:cNvSpPr/>
            <p:nvPr/>
          </p:nvSpPr>
          <p:spPr>
            <a:xfrm>
              <a:off x="11652922" y="6295076"/>
              <a:ext cx="539078" cy="562924"/>
            </a:xfrm>
            <a:custGeom>
              <a:rect b="b" l="l" r="r" t="t"/>
              <a:pathLst>
                <a:path extrusionOk="0" h="562924" w="539078">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0" name="Google Shape;340;p28"/>
            <p:cNvSpPr/>
            <p:nvPr/>
          </p:nvSpPr>
          <p:spPr>
            <a:xfrm>
              <a:off x="11652922" y="3552046"/>
              <a:ext cx="539078" cy="1125424"/>
            </a:xfrm>
            <a:custGeom>
              <a:rect b="b" l="l" r="r" t="t"/>
              <a:pathLst>
                <a:path extrusionOk="0" h="1125424" w="539078">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1" name="Google Shape;341;p28"/>
            <p:cNvSpPr/>
            <p:nvPr/>
          </p:nvSpPr>
          <p:spPr>
            <a:xfrm>
              <a:off x="11652922" y="2180532"/>
              <a:ext cx="539078" cy="1125425"/>
            </a:xfrm>
            <a:custGeom>
              <a:rect b="b" l="l" r="r" t="t"/>
              <a:pathLst>
                <a:path extrusionOk="0" h="1125425" w="539078">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2" name="Google Shape;342;p28"/>
            <p:cNvSpPr/>
            <p:nvPr/>
          </p:nvSpPr>
          <p:spPr>
            <a:xfrm>
              <a:off x="11652922" y="0"/>
              <a:ext cx="539078" cy="562926"/>
            </a:xfrm>
            <a:custGeom>
              <a:rect b="b" l="l" r="r" t="t"/>
              <a:pathLst>
                <a:path extrusionOk="0" h="562926" w="539078">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3" name="Google Shape;343;p28"/>
            <p:cNvSpPr/>
            <p:nvPr/>
          </p:nvSpPr>
          <p:spPr>
            <a:xfrm>
              <a:off x="8925976" y="0"/>
              <a:ext cx="1130725" cy="565362"/>
            </a:xfrm>
            <a:custGeom>
              <a:rect b="b" l="l" r="r" t="t"/>
              <a:pathLst>
                <a:path extrusionOk="0" h="565362" w="1130725">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4" name="Google Shape;344;p28"/>
            <p:cNvSpPr/>
            <p:nvPr/>
          </p:nvSpPr>
          <p:spPr>
            <a:xfrm>
              <a:off x="10290805" y="0"/>
              <a:ext cx="1130726" cy="565362"/>
            </a:xfrm>
            <a:custGeom>
              <a:rect b="b" l="l" r="r" t="t"/>
              <a:pathLst>
                <a:path extrusionOk="0" h="565362" w="1130726">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5" name="Google Shape;345;p28"/>
            <p:cNvSpPr/>
            <p:nvPr/>
          </p:nvSpPr>
          <p:spPr>
            <a:xfrm>
              <a:off x="11655636" y="809288"/>
              <a:ext cx="536364" cy="1124878"/>
            </a:xfrm>
            <a:custGeom>
              <a:rect b="b" l="l" r="r" t="t"/>
              <a:pathLst>
                <a:path extrusionOk="0" h="1124878" w="536364">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6" name="Google Shape;346;p28"/>
            <p:cNvSpPr/>
            <p:nvPr/>
          </p:nvSpPr>
          <p:spPr>
            <a:xfrm>
              <a:off x="10290805" y="2178092"/>
              <a:ext cx="1130726" cy="1130724"/>
            </a:xfrm>
            <a:custGeom>
              <a:rect b="b" l="l" r="r" t="t"/>
              <a:pathLst>
                <a:path extrusionOk="0" h="1130724" w="1130726">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7" name="Google Shape;347;p28"/>
            <p:cNvSpPr/>
            <p:nvPr/>
          </p:nvSpPr>
          <p:spPr>
            <a:xfrm>
              <a:off x="8925974" y="806365"/>
              <a:ext cx="1130726" cy="1130724"/>
            </a:xfrm>
            <a:custGeom>
              <a:rect b="b" l="l" r="r" t="t"/>
              <a:pathLst>
                <a:path extrusionOk="0" h="1130724" w="1130726">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8" name="Google Shape;348;p28"/>
            <p:cNvSpPr/>
            <p:nvPr/>
          </p:nvSpPr>
          <p:spPr>
            <a:xfrm>
              <a:off x="10290805" y="3549819"/>
              <a:ext cx="1130726" cy="1130724"/>
            </a:xfrm>
            <a:custGeom>
              <a:rect b="b" l="l" r="r" t="t"/>
              <a:pathLst>
                <a:path extrusionOk="0" h="1130724" w="1130726">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9" name="Google Shape;349;p28"/>
            <p:cNvSpPr/>
            <p:nvPr/>
          </p:nvSpPr>
          <p:spPr>
            <a:xfrm>
              <a:off x="11655636" y="4924471"/>
              <a:ext cx="536364" cy="1124877"/>
            </a:xfrm>
            <a:custGeom>
              <a:rect b="b" l="l" r="r" t="t"/>
              <a:pathLst>
                <a:path extrusionOk="0" h="1124877" w="536364">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50" name="Google Shape;350;p28"/>
            <p:cNvSpPr/>
            <p:nvPr/>
          </p:nvSpPr>
          <p:spPr>
            <a:xfrm>
              <a:off x="10290869" y="6293274"/>
              <a:ext cx="1130598" cy="564727"/>
            </a:xfrm>
            <a:custGeom>
              <a:rect b="b" l="l" r="r" t="t"/>
              <a:pathLst>
                <a:path extrusionOk="0" h="564727" w="1130598">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Arial"/>
                <a:ea typeface="Arial"/>
                <a:cs typeface="Arial"/>
                <a:sym typeface="Arial"/>
              </a:endParaRPr>
            </a:p>
          </p:txBody>
        </p:sp>
      </p:grpSp>
      <p:sp>
        <p:nvSpPr>
          <p:cNvPr id="351" name="Google Shape;351;p28"/>
          <p:cNvSpPr txBox="1"/>
          <p:nvPr/>
        </p:nvSpPr>
        <p:spPr>
          <a:xfrm>
            <a:off x="423863" y="3572617"/>
            <a:ext cx="66219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FFFFFF"/>
              </a:buClr>
              <a:buSzPts val="1500"/>
              <a:buFont typeface="Helvetica Neue"/>
              <a:buNone/>
            </a:pPr>
            <a:r>
              <a:rPr b="1" i="0" lang="en" sz="1500" u="none" cap="none" strike="noStrike">
                <a:solidFill>
                  <a:schemeClr val="lt1"/>
                </a:solidFill>
                <a:latin typeface="Helvetica Neue"/>
                <a:ea typeface="Helvetica Neue"/>
                <a:cs typeface="Helvetica Neue"/>
                <a:sym typeface="Helvetica Neue"/>
              </a:rPr>
              <a:t>Presented by –</a:t>
            </a:r>
            <a:r>
              <a:rPr lang="en" sz="1500">
                <a:solidFill>
                  <a:schemeClr val="lt1"/>
                </a:solidFill>
              </a:rPr>
              <a:t>Niyati Malik, Niket Pathak</a:t>
            </a:r>
            <a:endParaRPr sz="1500">
              <a:solidFill>
                <a:schemeClr val="lt1"/>
              </a:solidFill>
            </a:endParaRPr>
          </a:p>
          <a:p>
            <a:pPr indent="0" lvl="0" marL="0" marR="0" rtl="0" algn="l">
              <a:lnSpc>
                <a:spcPct val="100000"/>
              </a:lnSpc>
              <a:spcBef>
                <a:spcPts val="0"/>
              </a:spcBef>
              <a:spcAft>
                <a:spcPts val="0"/>
              </a:spcAft>
              <a:buClr>
                <a:srgbClr val="FFFFFF"/>
              </a:buClr>
              <a:buSzPts val="1500"/>
              <a:buFont typeface="Helvetica Neue"/>
              <a:buNone/>
            </a:pPr>
            <a:r>
              <a:rPr lang="en" sz="1500">
                <a:solidFill>
                  <a:schemeClr val="lt1"/>
                </a:solidFill>
                <a:latin typeface="Helvetica Neue"/>
                <a:ea typeface="Helvetica Neue"/>
                <a:cs typeface="Helvetica Neue"/>
                <a:sym typeface="Helvetica Neue"/>
              </a:rPr>
              <a:t>Responsible Data Science and Algorithmic Fairness </a:t>
            </a:r>
            <a:r>
              <a:rPr b="0" i="0" lang="en" sz="1500" u="none" cap="none" strike="noStrike">
                <a:solidFill>
                  <a:schemeClr val="lt1"/>
                </a:solidFill>
                <a:latin typeface="Helvetica Neue"/>
                <a:ea typeface="Helvetica Neue"/>
                <a:cs typeface="Helvetica Neue"/>
                <a:sym typeface="Helvetica Neue"/>
              </a:rPr>
              <a:t>(CS 5</a:t>
            </a:r>
            <a:r>
              <a:rPr lang="en" sz="1500">
                <a:solidFill>
                  <a:schemeClr val="lt1"/>
                </a:solidFill>
                <a:latin typeface="Helvetica Neue"/>
                <a:ea typeface="Helvetica Neue"/>
                <a:cs typeface="Helvetica Neue"/>
                <a:sym typeface="Helvetica Neue"/>
              </a:rPr>
              <a:t>16</a:t>
            </a:r>
            <a:r>
              <a:rPr b="0" i="0" lang="en" sz="1500" u="none" cap="none" strike="noStrike">
                <a:solidFill>
                  <a:schemeClr val="lt1"/>
                </a:solidFill>
                <a:latin typeface="Helvetica Neue"/>
                <a:ea typeface="Helvetica Neue"/>
                <a:cs typeface="Helvetica Neue"/>
                <a:sym typeface="Helvetica Neue"/>
              </a:rPr>
              <a:t>)</a:t>
            </a:r>
            <a:endParaRPr b="0" i="0" sz="15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FFFFFF"/>
              </a:buClr>
              <a:buSzPts val="1500"/>
              <a:buFont typeface="Helvetica Neue"/>
              <a:buNone/>
            </a:pPr>
            <a:r>
              <a:rPr b="0" i="0" lang="en" sz="1500" u="none" cap="none" strike="noStrike">
                <a:solidFill>
                  <a:schemeClr val="lt1"/>
                </a:solidFill>
                <a:latin typeface="Helvetica Neue"/>
                <a:ea typeface="Helvetica Neue"/>
                <a:cs typeface="Helvetica Neue"/>
                <a:sym typeface="Helvetica Neue"/>
              </a:rPr>
              <a:t>Spring 2025, UIC</a:t>
            </a:r>
            <a:endParaRPr b="0" i="0" sz="15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7"/>
          <p:cNvSpPr txBox="1"/>
          <p:nvPr>
            <p:ph type="title"/>
          </p:nvPr>
        </p:nvSpPr>
        <p:spPr>
          <a:xfrm>
            <a:off x="423875" y="20667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RQ1 </a:t>
            </a:r>
            <a:endParaRPr sz="3500">
              <a:solidFill>
                <a:schemeClr val="dk2"/>
              </a:solidFill>
            </a:endParaRPr>
          </a:p>
        </p:txBody>
      </p:sp>
      <p:sp>
        <p:nvSpPr>
          <p:cNvPr id="411" name="Google Shape;411;p37"/>
          <p:cNvSpPr txBox="1"/>
          <p:nvPr>
            <p:ph idx="4294967295" type="body"/>
          </p:nvPr>
        </p:nvSpPr>
        <p:spPr>
          <a:xfrm>
            <a:off x="423875" y="1030800"/>
            <a:ext cx="8154600" cy="3081900"/>
          </a:xfrm>
          <a:prstGeom prst="rect">
            <a:avLst/>
          </a:prstGeom>
        </p:spPr>
        <p:txBody>
          <a:bodyPr anchorCtr="0" anchor="t" bIns="34275" lIns="68575" spcFirstLastPara="1" rIns="68575" wrap="square" tIns="34275">
            <a:noAutofit/>
          </a:bodyPr>
          <a:lstStyle/>
          <a:p>
            <a:pPr indent="0" lvl="0" marL="0" rtl="0" algn="l">
              <a:spcBef>
                <a:spcPts val="700"/>
              </a:spcBef>
              <a:spcAft>
                <a:spcPts val="0"/>
              </a:spcAft>
              <a:buNone/>
            </a:pPr>
            <a:r>
              <a:rPr b="1" lang="en" sz="1400"/>
              <a:t>How do fairness-aware ML models perform across multiple real-world credit datasets in terms of both accuracy and fairness?</a:t>
            </a:r>
            <a:endParaRPr b="1" sz="1400"/>
          </a:p>
          <a:p>
            <a:pPr indent="-317500" lvl="0" marL="457200" rtl="0" algn="l">
              <a:spcBef>
                <a:spcPts val="700"/>
              </a:spcBef>
              <a:spcAft>
                <a:spcPts val="0"/>
              </a:spcAft>
              <a:buSzPts val="1400"/>
              <a:buChar char="•"/>
            </a:pPr>
            <a:r>
              <a:rPr b="1" lang="en" sz="1400"/>
              <a:t>LFR</a:t>
            </a:r>
            <a:r>
              <a:rPr lang="en" sz="1400"/>
              <a:t> consistently delivered </a:t>
            </a:r>
            <a:r>
              <a:rPr b="1" lang="en" sz="1400"/>
              <a:t>the highest accuracy (~99.9%)</a:t>
            </a:r>
            <a:r>
              <a:rPr lang="en" sz="1400"/>
              <a:t> and strong fairness It was the best-performing model overall.</a:t>
            </a:r>
            <a:endParaRPr sz="1400"/>
          </a:p>
          <a:p>
            <a:pPr indent="-317500" lvl="0" marL="457200" rtl="0" algn="l">
              <a:spcBef>
                <a:spcPts val="1000"/>
              </a:spcBef>
              <a:spcAft>
                <a:spcPts val="0"/>
              </a:spcAft>
              <a:buSzPts val="1400"/>
              <a:buChar char="•"/>
            </a:pPr>
            <a:r>
              <a:rPr b="1" lang="en" sz="1400"/>
              <a:t>Equalized Odds</a:t>
            </a:r>
            <a:r>
              <a:rPr lang="en" sz="1400"/>
              <a:t> stood out as the most </a:t>
            </a:r>
            <a:r>
              <a:rPr b="1" lang="en" sz="1400"/>
              <a:t>fairness-consistent model</a:t>
            </a:r>
            <a:r>
              <a:rPr lang="en" sz="1400"/>
              <a:t>, achieving near-zero SPD and EOD values across datasets with minimal impact on accuracy.</a:t>
            </a:r>
            <a:endParaRPr sz="1400"/>
          </a:p>
          <a:p>
            <a:pPr indent="-317500" lvl="0" marL="457200" rtl="0" algn="l">
              <a:spcBef>
                <a:spcPts val="1000"/>
              </a:spcBef>
              <a:spcAft>
                <a:spcPts val="0"/>
              </a:spcAft>
              <a:buSzPts val="1400"/>
              <a:buChar char="•"/>
            </a:pPr>
            <a:r>
              <a:rPr b="1" lang="en" sz="1400"/>
              <a:t>Grid Search</a:t>
            </a:r>
            <a:r>
              <a:rPr lang="en" sz="1400"/>
              <a:t> and </a:t>
            </a:r>
            <a:r>
              <a:rPr b="1" lang="en" sz="1400"/>
              <a:t>Exponentiated Gradient</a:t>
            </a:r>
            <a:r>
              <a:rPr lang="en" sz="1400"/>
              <a:t> also performed well, offering a </a:t>
            </a:r>
            <a:r>
              <a:rPr b="1" lang="en" sz="1400"/>
              <a:t>balanced trade-off</a:t>
            </a:r>
            <a:r>
              <a:rPr lang="en" sz="1400"/>
              <a:t> between accuracy and fairness metrics.</a:t>
            </a:r>
            <a:endParaRPr sz="1400"/>
          </a:p>
          <a:p>
            <a:pPr indent="-317500" lvl="0" marL="457200" rtl="0" algn="l">
              <a:spcBef>
                <a:spcPts val="1000"/>
              </a:spcBef>
              <a:spcAft>
                <a:spcPts val="0"/>
              </a:spcAft>
              <a:buSzPts val="1400"/>
              <a:buChar char="•"/>
            </a:pPr>
            <a:r>
              <a:rPr b="1" lang="en" sz="1400"/>
              <a:t>Reject Option Classification</a:t>
            </a:r>
            <a:r>
              <a:rPr lang="en" sz="1400"/>
              <a:t> although was fair, was the most </a:t>
            </a:r>
            <a:r>
              <a:rPr b="1" lang="en" sz="1400"/>
              <a:t>unstable</a:t>
            </a:r>
            <a:r>
              <a:rPr lang="en" sz="1400"/>
              <a:t>, with an extremely high Disparate Impact (~707) and low accuracy, making it impractical in real-world scenarios.</a:t>
            </a:r>
            <a:endParaRPr sz="1400"/>
          </a:p>
          <a:p>
            <a:pPr indent="-317500" lvl="0" marL="457200" rtl="0" algn="l">
              <a:spcBef>
                <a:spcPts val="1000"/>
              </a:spcBef>
              <a:spcAft>
                <a:spcPts val="0"/>
              </a:spcAft>
              <a:buSzPts val="1400"/>
              <a:buChar char="•"/>
            </a:pPr>
            <a:r>
              <a:rPr b="1" lang="en" sz="1400"/>
              <a:t>Calibrated Equalized Odds</a:t>
            </a:r>
            <a:r>
              <a:rPr lang="en" sz="1400"/>
              <a:t> and </a:t>
            </a:r>
            <a:r>
              <a:rPr b="1" lang="en" sz="1400"/>
              <a:t>Prejudice Remover</a:t>
            </a:r>
            <a:r>
              <a:rPr lang="en" sz="1400"/>
              <a:t> had </a:t>
            </a:r>
            <a:r>
              <a:rPr b="1" lang="en" sz="1400"/>
              <a:t>lower accuracy</a:t>
            </a:r>
            <a:r>
              <a:rPr lang="en" sz="1400"/>
              <a:t> and inconsistent fairness performance, placing them near the bottom in Responsibility Score rankings.</a:t>
            </a:r>
            <a:endParaRPr sz="1400"/>
          </a:p>
          <a:p>
            <a:pPr indent="0" lvl="0" marL="0" rtl="0" algn="l">
              <a:spcBef>
                <a:spcPts val="1000"/>
              </a:spcBef>
              <a:spcAft>
                <a:spcPts val="0"/>
              </a:spcAft>
              <a:buNone/>
            </a:pPr>
            <a:br>
              <a:rPr lang="en" sz="1600"/>
            </a:br>
            <a:endParaRPr sz="1600"/>
          </a:p>
          <a:p>
            <a:pPr indent="0" lvl="0" marL="457200" rtl="0" algn="l">
              <a:spcBef>
                <a:spcPts val="700"/>
              </a:spcBef>
              <a:spcAft>
                <a:spcPts val="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8"/>
          <p:cNvSpPr txBox="1"/>
          <p:nvPr>
            <p:ph type="title"/>
          </p:nvPr>
        </p:nvSpPr>
        <p:spPr>
          <a:xfrm>
            <a:off x="423875" y="20667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Responsibility Score</a:t>
            </a:r>
            <a:r>
              <a:rPr lang="en" sz="3500">
                <a:solidFill>
                  <a:schemeClr val="dk2"/>
                </a:solidFill>
              </a:rPr>
              <a:t> </a:t>
            </a:r>
            <a:endParaRPr sz="3500">
              <a:solidFill>
                <a:schemeClr val="dk2"/>
              </a:solidFill>
            </a:endParaRPr>
          </a:p>
        </p:txBody>
      </p:sp>
      <p:sp>
        <p:nvSpPr>
          <p:cNvPr id="417" name="Google Shape;417;p38"/>
          <p:cNvSpPr txBox="1"/>
          <p:nvPr>
            <p:ph idx="4294967295" type="body"/>
          </p:nvPr>
        </p:nvSpPr>
        <p:spPr>
          <a:xfrm>
            <a:off x="423875" y="1030800"/>
            <a:ext cx="8154600" cy="30819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 sz="1400"/>
              <a:t>A single score that reflects both ethical and predictive performance.</a:t>
            </a:r>
            <a:endParaRPr sz="1400"/>
          </a:p>
          <a:p>
            <a:pPr indent="0" lvl="0" marL="0" rtl="0" algn="l">
              <a:lnSpc>
                <a:spcPct val="115000"/>
              </a:lnSpc>
              <a:spcBef>
                <a:spcPts val="1200"/>
              </a:spcBef>
              <a:spcAft>
                <a:spcPts val="0"/>
              </a:spcAft>
              <a:buClr>
                <a:schemeClr val="dk1"/>
              </a:buClr>
              <a:buSzPts val="1100"/>
              <a:buFont typeface="Arial"/>
              <a:buNone/>
            </a:pPr>
            <a:r>
              <a:rPr b="1" lang="en" sz="1400"/>
              <a:t>Responsibility Score (RS)</a:t>
            </a:r>
            <a:r>
              <a:rPr lang="en" sz="1400"/>
              <a:t> =</a:t>
            </a:r>
            <a:endParaRPr sz="1400"/>
          </a:p>
          <a:p>
            <a:pPr indent="0" lvl="0" marL="0" rtl="0" algn="l">
              <a:lnSpc>
                <a:spcPct val="115000"/>
              </a:lnSpc>
              <a:spcBef>
                <a:spcPts val="1200"/>
              </a:spcBef>
              <a:spcAft>
                <a:spcPts val="0"/>
              </a:spcAft>
              <a:buNone/>
            </a:pPr>
            <a:r>
              <a:rPr lang="en" sz="1600"/>
              <a:t>   </a:t>
            </a:r>
            <a:r>
              <a:rPr b="1" lang="en" sz="1600"/>
              <a:t>α × Accuracy</a:t>
            </a:r>
            <a:r>
              <a:rPr lang="en" sz="1600"/>
              <a:t> – </a:t>
            </a:r>
            <a:r>
              <a:rPr b="1" lang="en" sz="1600"/>
              <a:t>β × |Statistical Parity Diff|</a:t>
            </a:r>
            <a:r>
              <a:rPr lang="en" sz="1600"/>
              <a:t> – </a:t>
            </a:r>
            <a:r>
              <a:rPr b="1" lang="en" sz="1600"/>
              <a:t>γ × |Equal Opportunity Diff|</a:t>
            </a:r>
            <a:endParaRPr b="1" sz="1600"/>
          </a:p>
          <a:p>
            <a:pPr indent="0" lvl="0" marL="0" rtl="0" algn="l">
              <a:lnSpc>
                <a:spcPct val="115000"/>
              </a:lnSpc>
              <a:spcBef>
                <a:spcPts val="1200"/>
              </a:spcBef>
              <a:spcAft>
                <a:spcPts val="0"/>
              </a:spcAft>
              <a:buClr>
                <a:schemeClr val="dk1"/>
              </a:buClr>
              <a:buSzPts val="1100"/>
              <a:buFont typeface="Arial"/>
              <a:buNone/>
            </a:pPr>
            <a:r>
              <a:rPr lang="en" sz="1400"/>
              <a:t>Where,:</a:t>
            </a:r>
            <a:endParaRPr sz="1400"/>
          </a:p>
          <a:p>
            <a:pPr indent="-317500" lvl="0" marL="457200" rtl="0" algn="l">
              <a:lnSpc>
                <a:spcPct val="115000"/>
              </a:lnSpc>
              <a:spcBef>
                <a:spcPts val="0"/>
              </a:spcBef>
              <a:spcAft>
                <a:spcPts val="0"/>
              </a:spcAft>
              <a:buSzPts val="1400"/>
              <a:buChar char="●"/>
            </a:pPr>
            <a:r>
              <a:rPr b="1" lang="en" sz="1400"/>
              <a:t>α, β, γ</a:t>
            </a:r>
            <a:r>
              <a:rPr lang="en" sz="1400"/>
              <a:t> are weights (we took., α = 1, β = 2,, γ = 2)</a:t>
            </a:r>
            <a:endParaRPr sz="1400"/>
          </a:p>
          <a:p>
            <a:pPr indent="-317500" lvl="0" marL="457200" rtl="0" algn="l">
              <a:lnSpc>
                <a:spcPct val="115000"/>
              </a:lnSpc>
              <a:spcBef>
                <a:spcPts val="0"/>
              </a:spcBef>
              <a:spcAft>
                <a:spcPts val="0"/>
              </a:spcAft>
              <a:buSzPts val="1400"/>
              <a:buChar char="●"/>
            </a:pPr>
            <a:r>
              <a:rPr lang="en" sz="1400"/>
              <a:t>Higher RS means </a:t>
            </a:r>
            <a:r>
              <a:rPr b="1" lang="en" sz="1400"/>
              <a:t>better overall model behavior</a:t>
            </a:r>
            <a:endParaRPr b="1" sz="1400"/>
          </a:p>
          <a:p>
            <a:pPr indent="-317500" lvl="0" marL="457200" rtl="0" algn="l">
              <a:lnSpc>
                <a:spcPct val="115000"/>
              </a:lnSpc>
              <a:spcBef>
                <a:spcPts val="0"/>
              </a:spcBef>
              <a:spcAft>
                <a:spcPts val="0"/>
              </a:spcAft>
              <a:buSzPts val="1400"/>
              <a:buChar char="●"/>
            </a:pPr>
            <a:r>
              <a:rPr lang="en" sz="1400"/>
              <a:t>Models with high RS perform well </a:t>
            </a:r>
            <a:r>
              <a:rPr b="1" lang="en" sz="1400"/>
              <a:t>without being unfair.</a:t>
            </a:r>
            <a:endParaRPr b="1" sz="1400"/>
          </a:p>
          <a:p>
            <a:pPr indent="-317500" lvl="0" marL="457200" rtl="0" algn="l">
              <a:lnSpc>
                <a:spcPct val="115000"/>
              </a:lnSpc>
              <a:spcBef>
                <a:spcPts val="0"/>
              </a:spcBef>
              <a:spcAft>
                <a:spcPts val="0"/>
              </a:spcAft>
              <a:buSzPts val="1400"/>
              <a:buChar char="●"/>
            </a:pPr>
            <a:r>
              <a:rPr lang="en" sz="1400"/>
              <a:t>Helps identify </a:t>
            </a:r>
            <a:r>
              <a:rPr b="1" lang="en" sz="1400"/>
              <a:t>balanced models</a:t>
            </a:r>
            <a:r>
              <a:rPr lang="en" sz="1400"/>
              <a:t>, not just accurate or just fair.</a:t>
            </a:r>
            <a:endParaRPr sz="1400"/>
          </a:p>
          <a:p>
            <a:pPr indent="0" lvl="0" marL="0" rtl="0" algn="l">
              <a:lnSpc>
                <a:spcPct val="115000"/>
              </a:lnSpc>
              <a:spcBef>
                <a:spcPts val="1200"/>
              </a:spcBef>
              <a:spcAft>
                <a:spcPts val="0"/>
              </a:spcAft>
              <a:buNone/>
            </a:pPr>
            <a:r>
              <a:t/>
            </a:r>
            <a:endParaRPr b="1" sz="1400"/>
          </a:p>
          <a:p>
            <a:pPr indent="0" lvl="0" marL="0" rtl="0" algn="l">
              <a:lnSpc>
                <a:spcPct val="115000"/>
              </a:lnSpc>
              <a:spcBef>
                <a:spcPts val="1200"/>
              </a:spcBef>
              <a:spcAft>
                <a:spcPts val="0"/>
              </a:spcAft>
              <a:buNone/>
            </a:pPr>
            <a:br>
              <a:rPr lang="en" sz="1400"/>
            </a:br>
            <a:endParaRPr sz="1400"/>
          </a:p>
          <a:p>
            <a:pPr indent="0" lvl="0" marL="0" rtl="0" algn="l">
              <a:spcBef>
                <a:spcPts val="1200"/>
              </a:spcBef>
              <a:spcAft>
                <a:spcPts val="0"/>
              </a:spcAft>
              <a:buNone/>
            </a:pPr>
            <a:r>
              <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p39"/>
          <p:cNvPicPr preferRelativeResize="0"/>
          <p:nvPr/>
        </p:nvPicPr>
        <p:blipFill>
          <a:blip r:embed="rId3">
            <a:alphaModFix/>
          </a:blip>
          <a:stretch>
            <a:fillRect/>
          </a:stretch>
        </p:blipFill>
        <p:spPr>
          <a:xfrm>
            <a:off x="152400" y="0"/>
            <a:ext cx="8868083"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0"/>
          <p:cNvSpPr txBox="1"/>
          <p:nvPr>
            <p:ph type="title"/>
          </p:nvPr>
        </p:nvSpPr>
        <p:spPr>
          <a:xfrm>
            <a:off x="423875" y="20667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RQ2 </a:t>
            </a:r>
            <a:endParaRPr sz="3500">
              <a:solidFill>
                <a:schemeClr val="dk2"/>
              </a:solidFill>
            </a:endParaRPr>
          </a:p>
        </p:txBody>
      </p:sp>
      <p:sp>
        <p:nvSpPr>
          <p:cNvPr id="428" name="Google Shape;428;p40"/>
          <p:cNvSpPr txBox="1"/>
          <p:nvPr>
            <p:ph idx="4294967295" type="body"/>
          </p:nvPr>
        </p:nvSpPr>
        <p:spPr>
          <a:xfrm>
            <a:off x="423875" y="1030800"/>
            <a:ext cx="8154600" cy="3081900"/>
          </a:xfrm>
          <a:prstGeom prst="rect">
            <a:avLst/>
          </a:prstGeom>
        </p:spPr>
        <p:txBody>
          <a:bodyPr anchorCtr="0" anchor="t" bIns="34275" lIns="68575" spcFirstLastPara="1" rIns="68575" wrap="square" tIns="34275">
            <a:noAutofit/>
          </a:bodyPr>
          <a:lstStyle/>
          <a:p>
            <a:pPr indent="0" lvl="0" marL="0" rtl="0" algn="l">
              <a:spcBef>
                <a:spcPts val="700"/>
              </a:spcBef>
              <a:spcAft>
                <a:spcPts val="0"/>
              </a:spcAft>
              <a:buNone/>
            </a:pPr>
            <a:r>
              <a:rPr b="1" lang="en" sz="1400"/>
              <a:t>Can a composite metric (Responsibility Score) better capture the balance between fairness and accuracy?</a:t>
            </a:r>
            <a:endParaRPr b="1" sz="1400"/>
          </a:p>
          <a:p>
            <a:pPr indent="-317500" lvl="0" marL="457200" rtl="0" algn="l">
              <a:lnSpc>
                <a:spcPct val="115000"/>
              </a:lnSpc>
              <a:spcBef>
                <a:spcPts val="1200"/>
              </a:spcBef>
              <a:spcAft>
                <a:spcPts val="0"/>
              </a:spcAft>
              <a:buSzPts val="1400"/>
              <a:buChar char="•"/>
            </a:pPr>
            <a:r>
              <a:rPr lang="en" sz="1400"/>
              <a:t>Responsibility</a:t>
            </a:r>
            <a:r>
              <a:rPr lang="en" sz="1400"/>
              <a:t> Score </a:t>
            </a:r>
            <a:r>
              <a:rPr b="1" lang="en" sz="1400"/>
              <a:t>effectively captured</a:t>
            </a:r>
            <a:r>
              <a:rPr lang="en" sz="1400"/>
              <a:t> the trade-off between fairness and accuracy in a single, interpretable value.</a:t>
            </a:r>
            <a:endParaRPr sz="1400"/>
          </a:p>
          <a:p>
            <a:pPr indent="-317500" lvl="0" marL="457200" rtl="0" algn="l">
              <a:lnSpc>
                <a:spcPct val="115000"/>
              </a:lnSpc>
              <a:spcBef>
                <a:spcPts val="0"/>
              </a:spcBef>
              <a:spcAft>
                <a:spcPts val="0"/>
              </a:spcAft>
              <a:buSzPts val="1400"/>
              <a:buChar char="•"/>
            </a:pPr>
            <a:r>
              <a:rPr b="1" lang="en" sz="1400"/>
              <a:t>Simplified evaluation</a:t>
            </a:r>
            <a:r>
              <a:rPr lang="en" sz="1400"/>
              <a:t>, helped </a:t>
            </a:r>
            <a:r>
              <a:rPr b="1" lang="en" sz="1400"/>
              <a:t>identify ethically balanced models</a:t>
            </a:r>
            <a:r>
              <a:rPr lang="en" sz="1400"/>
              <a:t>, and supported more </a:t>
            </a:r>
            <a:r>
              <a:rPr b="1" lang="en" sz="1400"/>
              <a:t>responsible model selection</a:t>
            </a:r>
            <a:r>
              <a:rPr lang="en" sz="1400"/>
              <a:t> in high-stakes domains like credit scoring.</a:t>
            </a:r>
            <a:endParaRPr sz="1400"/>
          </a:p>
          <a:p>
            <a:pPr indent="-317500" lvl="0" marL="457200" rtl="0" algn="l">
              <a:spcBef>
                <a:spcPts val="700"/>
              </a:spcBef>
              <a:spcAft>
                <a:spcPts val="0"/>
              </a:spcAft>
              <a:buSzPts val="1400"/>
              <a:buChar char="•"/>
            </a:pPr>
            <a:r>
              <a:rPr b="1" lang="en" sz="1400"/>
              <a:t>LFR</a:t>
            </a:r>
            <a:r>
              <a:rPr lang="en" sz="1400"/>
              <a:t> achieved the highest RS across datasets, showing near-perfect accuracy and strong fairness — making it the top-performing model overall.</a:t>
            </a:r>
            <a:endParaRPr sz="1400"/>
          </a:p>
          <a:p>
            <a:pPr indent="-317500" lvl="0" marL="457200" rtl="0" algn="l">
              <a:spcBef>
                <a:spcPts val="1000"/>
              </a:spcBef>
              <a:spcAft>
                <a:spcPts val="0"/>
              </a:spcAft>
              <a:buSzPts val="1400"/>
              <a:buChar char="•"/>
            </a:pPr>
            <a:r>
              <a:rPr b="1" lang="en" sz="1400"/>
              <a:t>Equalized Odds</a:t>
            </a:r>
            <a:r>
              <a:rPr lang="en" sz="1400"/>
              <a:t> and </a:t>
            </a:r>
            <a:r>
              <a:rPr b="1" lang="en" sz="1400"/>
              <a:t>Grid Search</a:t>
            </a:r>
            <a:r>
              <a:rPr lang="en" sz="1400"/>
              <a:t> also ranked high under RS, demonstrating its ability to highlight </a:t>
            </a:r>
            <a:r>
              <a:rPr b="1" lang="en" sz="1400"/>
              <a:t>well-rounded models</a:t>
            </a:r>
            <a:r>
              <a:rPr lang="en" sz="1400"/>
              <a:t>.</a:t>
            </a:r>
            <a:endParaRPr sz="1400"/>
          </a:p>
          <a:p>
            <a:pPr indent="-317500" lvl="0" marL="457200" rtl="0" algn="l">
              <a:spcBef>
                <a:spcPts val="1000"/>
              </a:spcBef>
              <a:spcAft>
                <a:spcPts val="0"/>
              </a:spcAft>
              <a:buSzPts val="1400"/>
              <a:buChar char="•"/>
            </a:pPr>
            <a:r>
              <a:rPr lang="en" sz="1400"/>
              <a:t>Models with extreme fairness violations or very low accuracy naturally received lower RS, reflecting their practical limitations.</a:t>
            </a:r>
            <a:endParaRPr sz="1400"/>
          </a:p>
          <a:p>
            <a:pPr indent="0" lvl="0" marL="457200" rtl="0" algn="l">
              <a:spcBef>
                <a:spcPts val="1000"/>
              </a:spcBef>
              <a:spcAft>
                <a:spcPts val="0"/>
              </a:spcAft>
              <a:buNone/>
            </a:pPr>
            <a:r>
              <a:t/>
            </a:r>
            <a:endParaRPr b="1" sz="1400"/>
          </a:p>
          <a:p>
            <a:pPr indent="0" lvl="0" marL="0" rtl="0" algn="l">
              <a:spcBef>
                <a:spcPts val="1000"/>
              </a:spcBef>
              <a:spcAft>
                <a:spcPts val="0"/>
              </a:spcAft>
              <a:buNone/>
            </a:pPr>
            <a:br>
              <a:rPr lang="en" sz="1600"/>
            </a:br>
            <a:endParaRPr sz="1600"/>
          </a:p>
          <a:p>
            <a:pPr indent="0" lvl="0" marL="457200" rtl="0" algn="l">
              <a:spcBef>
                <a:spcPts val="700"/>
              </a:spcBef>
              <a:spcAft>
                <a:spcPts val="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41"/>
          <p:cNvPicPr preferRelativeResize="0"/>
          <p:nvPr/>
        </p:nvPicPr>
        <p:blipFill>
          <a:blip r:embed="rId3">
            <a:alphaModFix/>
          </a:blip>
          <a:stretch>
            <a:fillRect/>
          </a:stretch>
        </p:blipFill>
        <p:spPr>
          <a:xfrm>
            <a:off x="457200" y="0"/>
            <a:ext cx="8260764"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42"/>
          <p:cNvPicPr preferRelativeResize="0"/>
          <p:nvPr/>
        </p:nvPicPr>
        <p:blipFill>
          <a:blip r:embed="rId3">
            <a:alphaModFix/>
          </a:blip>
          <a:stretch>
            <a:fillRect/>
          </a:stretch>
        </p:blipFill>
        <p:spPr>
          <a:xfrm>
            <a:off x="457200" y="0"/>
            <a:ext cx="8324089" cy="5143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3"/>
          <p:cNvSpPr txBox="1"/>
          <p:nvPr>
            <p:ph type="title"/>
          </p:nvPr>
        </p:nvSpPr>
        <p:spPr>
          <a:xfrm>
            <a:off x="423875" y="20667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RQ3 </a:t>
            </a:r>
            <a:endParaRPr sz="3500">
              <a:solidFill>
                <a:schemeClr val="dk2"/>
              </a:solidFill>
            </a:endParaRPr>
          </a:p>
        </p:txBody>
      </p:sp>
      <p:sp>
        <p:nvSpPr>
          <p:cNvPr id="444" name="Google Shape;444;p43"/>
          <p:cNvSpPr txBox="1"/>
          <p:nvPr>
            <p:ph idx="4294967295" type="body"/>
          </p:nvPr>
        </p:nvSpPr>
        <p:spPr>
          <a:xfrm>
            <a:off x="423875" y="1030800"/>
            <a:ext cx="8154600" cy="3081900"/>
          </a:xfrm>
          <a:prstGeom prst="rect">
            <a:avLst/>
          </a:prstGeom>
        </p:spPr>
        <p:txBody>
          <a:bodyPr anchorCtr="0" anchor="t" bIns="34275" lIns="68575" spcFirstLastPara="1" rIns="68575" wrap="square" tIns="34275">
            <a:noAutofit/>
          </a:bodyPr>
          <a:lstStyle/>
          <a:p>
            <a:pPr indent="0" lvl="0" marL="0" rtl="0" algn="l">
              <a:spcBef>
                <a:spcPts val="700"/>
              </a:spcBef>
              <a:spcAft>
                <a:spcPts val="0"/>
              </a:spcAft>
              <a:buNone/>
            </a:pPr>
            <a:r>
              <a:rPr b="1" lang="en" sz="1400"/>
              <a:t>Which fairness strategy — pre-, in-, or post-processing — offers the most consistent and responsible outcomes?</a:t>
            </a:r>
            <a:endParaRPr b="1" sz="900"/>
          </a:p>
          <a:p>
            <a:pPr indent="0" lvl="0" marL="0" rtl="0" algn="l">
              <a:spcBef>
                <a:spcPts val="700"/>
              </a:spcBef>
              <a:spcAft>
                <a:spcPts val="0"/>
              </a:spcAft>
              <a:buNone/>
            </a:pPr>
            <a:r>
              <a:t/>
            </a:r>
            <a:endParaRPr b="1" sz="900"/>
          </a:p>
          <a:p>
            <a:pPr indent="0" lvl="0" marL="0" rtl="0" algn="l">
              <a:lnSpc>
                <a:spcPct val="115000"/>
              </a:lnSpc>
              <a:spcBef>
                <a:spcPts val="0"/>
              </a:spcBef>
              <a:spcAft>
                <a:spcPts val="0"/>
              </a:spcAft>
              <a:buNone/>
            </a:pPr>
            <a:r>
              <a:rPr b="1" lang="en" sz="1400"/>
              <a:t>Pre-processing methods</a:t>
            </a:r>
            <a:r>
              <a:rPr lang="en" sz="1400"/>
              <a:t> achieved the </a:t>
            </a:r>
            <a:r>
              <a:rPr b="1" lang="en" sz="1400"/>
              <a:t>highest average accuracy and Responsibility Score</a:t>
            </a:r>
            <a:r>
              <a:rPr lang="en" sz="1400"/>
              <a:t>.</a:t>
            </a:r>
            <a:endParaRPr sz="1400"/>
          </a:p>
          <a:p>
            <a:pPr indent="-317500" lvl="1" marL="914400" rtl="0" algn="l">
              <a:lnSpc>
                <a:spcPct val="115000"/>
              </a:lnSpc>
              <a:spcBef>
                <a:spcPts val="0"/>
              </a:spcBef>
              <a:spcAft>
                <a:spcPts val="0"/>
              </a:spcAft>
              <a:buSzPts val="1400"/>
              <a:buChar char="•"/>
            </a:pPr>
            <a:r>
              <a:rPr b="1" lang="en" sz="1400"/>
              <a:t>LFR</a:t>
            </a:r>
            <a:r>
              <a:rPr lang="en" sz="1400"/>
              <a:t> had near-perfect accuracy and the highest RS overall.</a:t>
            </a:r>
            <a:endParaRPr sz="1400"/>
          </a:p>
          <a:p>
            <a:pPr indent="0" lvl="0" marL="9144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400"/>
              <a:t> </a:t>
            </a:r>
            <a:r>
              <a:rPr b="1" lang="en" sz="1400"/>
              <a:t>In-processing methods</a:t>
            </a:r>
            <a:r>
              <a:rPr lang="en" sz="1400"/>
              <a:t> (e.g., Exponentiated Gradient) offered </a:t>
            </a:r>
            <a:r>
              <a:rPr b="1" lang="en" sz="1400"/>
              <a:t>moderate fairness improvement</a:t>
            </a:r>
            <a:r>
              <a:rPr lang="en" sz="1400"/>
              <a:t>, but sometimes reduced accuracy.</a:t>
            </a:r>
            <a:endParaRPr sz="1400"/>
          </a:p>
          <a:p>
            <a:pPr indent="-317500" lvl="1" marL="914400" rtl="0" algn="l">
              <a:lnSpc>
                <a:spcPct val="115000"/>
              </a:lnSpc>
              <a:spcBef>
                <a:spcPts val="0"/>
              </a:spcBef>
              <a:spcAft>
                <a:spcPts val="0"/>
              </a:spcAft>
              <a:buSzPts val="1400"/>
              <a:buChar char="•"/>
            </a:pPr>
            <a:r>
              <a:rPr lang="en" sz="1400"/>
              <a:t>Performance was </a:t>
            </a:r>
            <a:r>
              <a:rPr b="1" lang="en" sz="1400"/>
              <a:t>less stable</a:t>
            </a:r>
            <a:r>
              <a:rPr lang="en" sz="1400"/>
              <a:t> across datasets.</a:t>
            </a:r>
            <a:endParaRPr sz="1400"/>
          </a:p>
          <a:p>
            <a:pPr indent="0" lvl="0" marL="91440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lang="en" sz="1400"/>
              <a:t>Post-processing methods</a:t>
            </a:r>
            <a:r>
              <a:rPr lang="en" sz="1400"/>
              <a:t> showed the </a:t>
            </a:r>
            <a:r>
              <a:rPr b="1" lang="en" sz="1400"/>
              <a:t>least consistency</a:t>
            </a:r>
            <a:r>
              <a:rPr lang="en" sz="1400"/>
              <a:t>:</a:t>
            </a:r>
            <a:endParaRPr sz="1400"/>
          </a:p>
          <a:p>
            <a:pPr indent="-317500" lvl="1" marL="914400" rtl="0" algn="l">
              <a:lnSpc>
                <a:spcPct val="115000"/>
              </a:lnSpc>
              <a:spcBef>
                <a:spcPts val="0"/>
              </a:spcBef>
              <a:spcAft>
                <a:spcPts val="0"/>
              </a:spcAft>
              <a:buSzPts val="1400"/>
              <a:buChar char="•"/>
            </a:pPr>
            <a:r>
              <a:rPr b="1" lang="en" sz="1400"/>
              <a:t>Reject Option Classification</a:t>
            </a:r>
            <a:r>
              <a:rPr lang="en" sz="1400"/>
              <a:t> produced extreme values (e.g., DI &gt; 700), skewing the group average.</a:t>
            </a:r>
            <a:endParaRPr sz="1400"/>
          </a:p>
          <a:p>
            <a:pPr indent="-317500" lvl="1" marL="914400" rtl="0" algn="l">
              <a:lnSpc>
                <a:spcPct val="115000"/>
              </a:lnSpc>
              <a:spcBef>
                <a:spcPts val="0"/>
              </a:spcBef>
              <a:spcAft>
                <a:spcPts val="0"/>
              </a:spcAft>
              <a:buSzPts val="1400"/>
              <a:buChar char="•"/>
            </a:pPr>
            <a:r>
              <a:rPr lang="en" sz="1400"/>
              <a:t>While </a:t>
            </a:r>
            <a:r>
              <a:rPr b="1" lang="en" sz="1400"/>
              <a:t>Equalized Odds</a:t>
            </a:r>
            <a:r>
              <a:rPr lang="en" sz="1400"/>
              <a:t> performed well in fairness, others like Calibrated EqOdds had low accuracy.</a:t>
            </a:r>
            <a:br>
              <a:rPr lang="en" sz="1400"/>
            </a:br>
            <a:endParaRPr sz="1400"/>
          </a:p>
          <a:p>
            <a:pPr indent="0" lvl="0" marL="457200" rtl="0" algn="l">
              <a:spcBef>
                <a:spcPts val="1200"/>
              </a:spcBef>
              <a:spcAft>
                <a:spcPts val="0"/>
              </a:spcAft>
              <a:buNone/>
            </a:pPr>
            <a:r>
              <a:t/>
            </a:r>
            <a:endParaRPr sz="1400"/>
          </a:p>
          <a:p>
            <a:pPr indent="0" lvl="0" marL="457200" rtl="0" algn="l">
              <a:spcBef>
                <a:spcPts val="1000"/>
              </a:spcBef>
              <a:spcAft>
                <a:spcPts val="0"/>
              </a:spcAft>
              <a:buNone/>
            </a:pPr>
            <a:r>
              <a:t/>
            </a:r>
            <a:endParaRPr b="1" sz="1400"/>
          </a:p>
          <a:p>
            <a:pPr indent="0" lvl="0" marL="0" rtl="0" algn="l">
              <a:spcBef>
                <a:spcPts val="1000"/>
              </a:spcBef>
              <a:spcAft>
                <a:spcPts val="0"/>
              </a:spcAft>
              <a:buNone/>
            </a:pPr>
            <a:br>
              <a:rPr lang="en" sz="1600"/>
            </a:br>
            <a:endParaRPr sz="1600"/>
          </a:p>
          <a:p>
            <a:pPr indent="0" lvl="0" marL="457200" rtl="0" algn="l">
              <a:spcBef>
                <a:spcPts val="700"/>
              </a:spcBef>
              <a:spcAft>
                <a:spcPts val="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4"/>
          <p:cNvSpPr txBox="1"/>
          <p:nvPr>
            <p:ph idx="4294967295" type="body"/>
          </p:nvPr>
        </p:nvSpPr>
        <p:spPr>
          <a:xfrm>
            <a:off x="423875" y="1151875"/>
            <a:ext cx="7026000" cy="3525600"/>
          </a:xfrm>
          <a:prstGeom prst="rect">
            <a:avLst/>
          </a:prstGeom>
        </p:spPr>
        <p:txBody>
          <a:bodyPr anchorCtr="0" anchor="t" bIns="34275" lIns="68575" spcFirstLastPara="1" rIns="68575" wrap="square" tIns="34275">
            <a:noAutofit/>
          </a:bodyPr>
          <a:lstStyle/>
          <a:p>
            <a:pPr indent="0" lvl="0" marL="0" rtl="0" algn="l">
              <a:lnSpc>
                <a:spcPct val="90000"/>
              </a:lnSpc>
              <a:spcBef>
                <a:spcPts val="700"/>
              </a:spcBef>
              <a:spcAft>
                <a:spcPts val="0"/>
              </a:spcAft>
              <a:buSzPts val="1018"/>
              <a:buNone/>
            </a:pPr>
            <a:r>
              <a:t/>
            </a:r>
            <a:endParaRPr sz="2500"/>
          </a:p>
          <a:p>
            <a:pPr indent="0" lvl="0" marL="0" rtl="0" algn="l">
              <a:lnSpc>
                <a:spcPct val="90000"/>
              </a:lnSpc>
              <a:spcBef>
                <a:spcPts val="700"/>
              </a:spcBef>
              <a:spcAft>
                <a:spcPts val="0"/>
              </a:spcAft>
              <a:buSzPts val="1018"/>
              <a:buNone/>
            </a:pPr>
            <a:r>
              <a:rPr b="1" lang="en" sz="4465">
                <a:solidFill>
                  <a:schemeClr val="dk2"/>
                </a:solidFill>
              </a:rPr>
              <a:t>Fair ML Interventions on HMDA Loan Approvals</a:t>
            </a:r>
            <a:endParaRPr b="1" sz="4465">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type="title"/>
          </p:nvPr>
        </p:nvSpPr>
        <p:spPr>
          <a:xfrm>
            <a:off x="344700" y="272950"/>
            <a:ext cx="8454600" cy="951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3500">
                <a:solidFill>
                  <a:schemeClr val="dk2"/>
                </a:solidFill>
              </a:rPr>
              <a:t>Overview of the HMDA Dataset</a:t>
            </a:r>
            <a:endParaRPr sz="3500">
              <a:solidFill>
                <a:schemeClr val="dk2"/>
              </a:solidFill>
            </a:endParaRPr>
          </a:p>
        </p:txBody>
      </p:sp>
      <p:sp>
        <p:nvSpPr>
          <p:cNvPr id="455" name="Google Shape;455;p45"/>
          <p:cNvSpPr txBox="1"/>
          <p:nvPr/>
        </p:nvSpPr>
        <p:spPr>
          <a:xfrm>
            <a:off x="493550" y="981075"/>
            <a:ext cx="7700400" cy="210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Source: </a:t>
            </a:r>
            <a:r>
              <a:rPr b="1" lang="en">
                <a:solidFill>
                  <a:schemeClr val="dk1"/>
                </a:solidFill>
              </a:rPr>
              <a:t>Home Mortgage Disclosure Act (HMDA)</a:t>
            </a:r>
            <a:r>
              <a:rPr lang="en">
                <a:solidFill>
                  <a:schemeClr val="dk1"/>
                </a:solidFill>
              </a:rPr>
              <a:t> data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Focus Area: </a:t>
            </a:r>
            <a:r>
              <a:rPr b="1" lang="en">
                <a:solidFill>
                  <a:schemeClr val="dk1"/>
                </a:solidFill>
              </a:rPr>
              <a:t>State of Illinois	</a:t>
            </a:r>
            <a:r>
              <a:rPr lang="en">
                <a:solidFill>
                  <a:schemeClr val="dk1"/>
                </a:solidFill>
              </a:rPr>
              <a:t>Year: </a:t>
            </a:r>
            <a:r>
              <a:rPr b="1" lang="en">
                <a:solidFill>
                  <a:schemeClr val="dk1"/>
                </a:solidFill>
              </a:rPr>
              <a:t>2018</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Content: Mortgage application records with applicant demographics, financial variables, and approval outcomes</a:t>
            </a:r>
            <a:br>
              <a:rPr lang="en">
                <a:solidFill>
                  <a:schemeClr val="dk1"/>
                </a:solidFill>
              </a:rPr>
            </a:b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456" name="Google Shape;456;p45"/>
          <p:cNvSpPr txBox="1"/>
          <p:nvPr/>
        </p:nvSpPr>
        <p:spPr>
          <a:xfrm>
            <a:off x="919150" y="3326600"/>
            <a:ext cx="62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pic>
        <p:nvPicPr>
          <p:cNvPr id="457" name="Google Shape;457;p45"/>
          <p:cNvPicPr preferRelativeResize="0"/>
          <p:nvPr/>
        </p:nvPicPr>
        <p:blipFill rotWithShape="1">
          <a:blip r:embed="rId3">
            <a:alphaModFix/>
          </a:blip>
          <a:srcRect b="-49696" l="0" r="-73701" t="-24005"/>
          <a:stretch/>
        </p:blipFill>
        <p:spPr>
          <a:xfrm>
            <a:off x="493550" y="2571740"/>
            <a:ext cx="9144001" cy="2778520"/>
          </a:xfrm>
          <a:prstGeom prst="rect">
            <a:avLst/>
          </a:prstGeom>
          <a:noFill/>
          <a:ln>
            <a:noFill/>
          </a:ln>
        </p:spPr>
      </p:pic>
      <p:sp>
        <p:nvSpPr>
          <p:cNvPr id="458" name="Google Shape;458;p45"/>
          <p:cNvSpPr txBox="1"/>
          <p:nvPr/>
        </p:nvSpPr>
        <p:spPr>
          <a:xfrm>
            <a:off x="493550" y="2571750"/>
            <a:ext cx="62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Protected Attributes and Group Definitions</a:t>
            </a:r>
            <a:endParaRPr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txBox="1"/>
          <p:nvPr>
            <p:ph type="title"/>
          </p:nvPr>
        </p:nvSpPr>
        <p:spPr>
          <a:xfrm>
            <a:off x="344700" y="272950"/>
            <a:ext cx="8454600" cy="951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3500">
                <a:solidFill>
                  <a:schemeClr val="dk2"/>
                </a:solidFill>
              </a:rPr>
              <a:t>Baseline Model: Random Forest Classifier</a:t>
            </a:r>
            <a:endParaRPr sz="3500">
              <a:solidFill>
                <a:schemeClr val="dk2"/>
              </a:solidFill>
            </a:endParaRPr>
          </a:p>
        </p:txBody>
      </p:sp>
      <p:sp>
        <p:nvSpPr>
          <p:cNvPr id="464" name="Google Shape;464;p46"/>
          <p:cNvSpPr txBox="1"/>
          <p:nvPr/>
        </p:nvSpPr>
        <p:spPr>
          <a:xfrm>
            <a:off x="344700" y="1414125"/>
            <a:ext cx="770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465" name="Google Shape;465;p46"/>
          <p:cNvSpPr txBox="1"/>
          <p:nvPr/>
        </p:nvSpPr>
        <p:spPr>
          <a:xfrm>
            <a:off x="919150" y="3326600"/>
            <a:ext cx="62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pic>
        <p:nvPicPr>
          <p:cNvPr id="466" name="Google Shape;466;p46"/>
          <p:cNvPicPr preferRelativeResize="0"/>
          <p:nvPr/>
        </p:nvPicPr>
        <p:blipFill>
          <a:blip r:embed="rId3">
            <a:alphaModFix/>
          </a:blip>
          <a:stretch>
            <a:fillRect/>
          </a:stretch>
        </p:blipFill>
        <p:spPr>
          <a:xfrm>
            <a:off x="253013" y="1864405"/>
            <a:ext cx="4318900" cy="1412107"/>
          </a:xfrm>
          <a:prstGeom prst="rect">
            <a:avLst/>
          </a:prstGeom>
          <a:noFill/>
          <a:ln>
            <a:noFill/>
          </a:ln>
        </p:spPr>
      </p:pic>
      <p:pic>
        <p:nvPicPr>
          <p:cNvPr id="467" name="Google Shape;467;p46"/>
          <p:cNvPicPr preferRelativeResize="0"/>
          <p:nvPr/>
        </p:nvPicPr>
        <p:blipFill rotWithShape="1">
          <a:blip r:embed="rId4">
            <a:alphaModFix/>
          </a:blip>
          <a:srcRect b="6094" l="0" r="2704" t="0"/>
          <a:stretch/>
        </p:blipFill>
        <p:spPr>
          <a:xfrm>
            <a:off x="4669275" y="1864412"/>
            <a:ext cx="4202300" cy="1412100"/>
          </a:xfrm>
          <a:prstGeom prst="rect">
            <a:avLst/>
          </a:prstGeom>
          <a:noFill/>
          <a:ln>
            <a:noFill/>
          </a:ln>
        </p:spPr>
      </p:pic>
      <p:sp>
        <p:nvSpPr>
          <p:cNvPr id="468" name="Google Shape;468;p46"/>
          <p:cNvSpPr txBox="1"/>
          <p:nvPr/>
        </p:nvSpPr>
        <p:spPr>
          <a:xfrm>
            <a:off x="193525" y="3326575"/>
            <a:ext cx="4318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Confusion Matrix</a:t>
            </a:r>
            <a:endParaRPr>
              <a:solidFill>
                <a:schemeClr val="dk1"/>
              </a:solidFill>
            </a:endParaRPr>
          </a:p>
        </p:txBody>
      </p:sp>
      <p:sp>
        <p:nvSpPr>
          <p:cNvPr id="469" name="Google Shape;469;p46"/>
          <p:cNvSpPr txBox="1"/>
          <p:nvPr/>
        </p:nvSpPr>
        <p:spPr>
          <a:xfrm>
            <a:off x="4741675" y="3276500"/>
            <a:ext cx="405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Classification Report</a:t>
            </a:r>
            <a:endParaRPr>
              <a:solidFill>
                <a:schemeClr val="dk1"/>
              </a:solidFill>
            </a:endParaRPr>
          </a:p>
        </p:txBody>
      </p:sp>
      <p:sp>
        <p:nvSpPr>
          <p:cNvPr id="470" name="Google Shape;470;p46"/>
          <p:cNvSpPr txBox="1"/>
          <p:nvPr/>
        </p:nvSpPr>
        <p:spPr>
          <a:xfrm>
            <a:off x="344700" y="1414125"/>
            <a:ext cx="62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Accuracy: </a:t>
            </a:r>
            <a:r>
              <a:rPr b="1" lang="en">
                <a:solidFill>
                  <a:schemeClr val="dk1"/>
                </a:solidFill>
              </a:rPr>
              <a:t>98.31%</a:t>
            </a:r>
            <a:endParaRPr b="1">
              <a:solidFill>
                <a:schemeClr val="dk1"/>
              </a:solidFill>
            </a:endParaRPr>
          </a:p>
        </p:txBody>
      </p:sp>
      <p:sp>
        <p:nvSpPr>
          <p:cNvPr id="471" name="Google Shape;471;p46"/>
          <p:cNvSpPr txBox="1"/>
          <p:nvPr/>
        </p:nvSpPr>
        <p:spPr>
          <a:xfrm>
            <a:off x="253025" y="3788300"/>
            <a:ext cx="62634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Extremely high precision and recall for the approved class (1).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Minor false positives and false negatives — strong model reliability.</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9"/>
          <p:cNvSpPr txBox="1"/>
          <p:nvPr>
            <p:ph type="title"/>
          </p:nvPr>
        </p:nvSpPr>
        <p:spPr>
          <a:xfrm>
            <a:off x="423875" y="305225"/>
            <a:ext cx="4371000" cy="951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Introduction</a:t>
            </a:r>
            <a:endParaRPr sz="3500">
              <a:solidFill>
                <a:schemeClr val="dk2"/>
              </a:solidFill>
            </a:endParaRPr>
          </a:p>
        </p:txBody>
      </p:sp>
      <p:sp>
        <p:nvSpPr>
          <p:cNvPr id="358" name="Google Shape;358;p29"/>
          <p:cNvSpPr txBox="1"/>
          <p:nvPr>
            <p:ph idx="1" type="body"/>
          </p:nvPr>
        </p:nvSpPr>
        <p:spPr>
          <a:xfrm>
            <a:off x="114650" y="1151875"/>
            <a:ext cx="4680300" cy="3525600"/>
          </a:xfrm>
          <a:prstGeom prst="rect">
            <a:avLst/>
          </a:prstGeom>
        </p:spPr>
        <p:txBody>
          <a:bodyPr anchorCtr="0" anchor="t" bIns="34275" lIns="68575" spcFirstLastPara="1" rIns="68575" wrap="square" tIns="34275">
            <a:noAutofit/>
          </a:bodyPr>
          <a:lstStyle/>
          <a:p>
            <a:pPr indent="-317500" lvl="0" marL="457200" rtl="0" algn="l">
              <a:spcBef>
                <a:spcPts val="700"/>
              </a:spcBef>
              <a:spcAft>
                <a:spcPts val="0"/>
              </a:spcAft>
              <a:buSzPts val="1400"/>
              <a:buChar char="•"/>
            </a:pPr>
            <a:r>
              <a:rPr lang="en" sz="1400"/>
              <a:t>Credit scoring models are widely used in lending decisions, impacting individuals' access to financial opportunities.</a:t>
            </a:r>
            <a:br>
              <a:rPr lang="en" sz="1400"/>
            </a:br>
            <a:endParaRPr sz="1400"/>
          </a:p>
          <a:p>
            <a:pPr indent="-317500" lvl="0" marL="457200" rtl="0" algn="l">
              <a:spcBef>
                <a:spcPts val="0"/>
              </a:spcBef>
              <a:spcAft>
                <a:spcPts val="0"/>
              </a:spcAft>
              <a:buSzPts val="1400"/>
              <a:buChar char="•"/>
            </a:pPr>
            <a:r>
              <a:rPr lang="en" sz="1400"/>
              <a:t>These models can inadvertently perpetuate existing biases, leading to unfair treatment of certain demographic groups.</a:t>
            </a:r>
            <a:br>
              <a:rPr lang="en" sz="1400"/>
            </a:br>
            <a:endParaRPr sz="1400"/>
          </a:p>
          <a:p>
            <a:pPr indent="-317500" lvl="0" marL="457200" rtl="0" algn="l">
              <a:spcBef>
                <a:spcPts val="0"/>
              </a:spcBef>
              <a:spcAft>
                <a:spcPts val="0"/>
              </a:spcAft>
              <a:buSzPts val="1400"/>
              <a:buChar char="•"/>
            </a:pPr>
            <a:r>
              <a:rPr lang="en" sz="1400"/>
              <a:t>Ensuring fairness in credit scoring is crucial for promoting financial inclusion and equity.</a:t>
            </a:r>
            <a:br>
              <a:rPr lang="en" sz="1400"/>
            </a:br>
            <a:endParaRPr sz="1400"/>
          </a:p>
        </p:txBody>
      </p:sp>
      <p:pic>
        <p:nvPicPr>
          <p:cNvPr id="359" name="Google Shape;359;p29"/>
          <p:cNvPicPr preferRelativeResize="0"/>
          <p:nvPr/>
        </p:nvPicPr>
        <p:blipFill>
          <a:blip r:embed="rId3">
            <a:alphaModFix/>
          </a:blip>
          <a:stretch>
            <a:fillRect/>
          </a:stretch>
        </p:blipFill>
        <p:spPr>
          <a:xfrm>
            <a:off x="5072125" y="1151875"/>
            <a:ext cx="3925825" cy="31206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7"/>
          <p:cNvSpPr txBox="1"/>
          <p:nvPr>
            <p:ph type="title"/>
          </p:nvPr>
        </p:nvSpPr>
        <p:spPr>
          <a:xfrm>
            <a:off x="344700" y="272950"/>
            <a:ext cx="8454600" cy="951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3500">
                <a:solidFill>
                  <a:schemeClr val="dk2"/>
                </a:solidFill>
              </a:rPr>
              <a:t>Baseline Fairness Metrics</a:t>
            </a:r>
            <a:endParaRPr sz="3500">
              <a:solidFill>
                <a:schemeClr val="dk2"/>
              </a:solidFill>
            </a:endParaRPr>
          </a:p>
        </p:txBody>
      </p:sp>
      <p:sp>
        <p:nvSpPr>
          <p:cNvPr id="477" name="Google Shape;477;p47"/>
          <p:cNvSpPr txBox="1"/>
          <p:nvPr/>
        </p:nvSpPr>
        <p:spPr>
          <a:xfrm>
            <a:off x="493550" y="981075"/>
            <a:ext cx="77004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br>
              <a:rPr lang="en">
                <a:solidFill>
                  <a:schemeClr val="dk1"/>
                </a:solidFill>
              </a:rPr>
            </a:b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478" name="Google Shape;478;p47"/>
          <p:cNvSpPr txBox="1"/>
          <p:nvPr/>
        </p:nvSpPr>
        <p:spPr>
          <a:xfrm>
            <a:off x="919150" y="3326600"/>
            <a:ext cx="626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479" name="Google Shape;479;p47"/>
          <p:cNvSpPr txBox="1"/>
          <p:nvPr/>
        </p:nvSpPr>
        <p:spPr>
          <a:xfrm>
            <a:off x="493550" y="2571750"/>
            <a:ext cx="62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endParaRPr>
          </a:p>
        </p:txBody>
      </p:sp>
      <p:sp>
        <p:nvSpPr>
          <p:cNvPr id="480" name="Google Shape;480;p47"/>
          <p:cNvSpPr txBox="1"/>
          <p:nvPr/>
        </p:nvSpPr>
        <p:spPr>
          <a:xfrm>
            <a:off x="344700" y="3183725"/>
            <a:ext cx="6263400" cy="2040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Char char="●"/>
            </a:pPr>
            <a:r>
              <a:rPr b="1" lang="en">
                <a:solidFill>
                  <a:schemeClr val="dk1"/>
                </a:solidFill>
              </a:rPr>
              <a:t>DI &lt; 0.8</a:t>
            </a:r>
            <a:r>
              <a:rPr lang="en">
                <a:solidFill>
                  <a:schemeClr val="dk1"/>
                </a:solidFill>
              </a:rPr>
              <a:t> signals potential disparate impact.</a:t>
            </a:r>
            <a:br>
              <a:rPr lang="en">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SPD &lt; -0.1</a:t>
            </a:r>
            <a:r>
              <a:rPr lang="en">
                <a:solidFill>
                  <a:schemeClr val="dk1"/>
                </a:solidFill>
              </a:rPr>
              <a:t> indicates meaningful difference in selection rate.</a:t>
            </a:r>
            <a:br>
              <a:rPr lang="en">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derived_race shows the </a:t>
            </a:r>
            <a:r>
              <a:rPr b="1" lang="en">
                <a:solidFill>
                  <a:schemeClr val="dk1"/>
                </a:solidFill>
              </a:rPr>
              <a:t>most significant fairness violation</a:t>
            </a:r>
            <a:r>
              <a:rPr lang="en">
                <a:solidFill>
                  <a:schemeClr val="dk1"/>
                </a:solidFill>
              </a:rPr>
              <a:t>.</a:t>
            </a:r>
            <a:br>
              <a:rPr lang="en">
                <a:solidFill>
                  <a:schemeClr val="dk1"/>
                </a:solidFill>
              </a:rPr>
            </a:br>
            <a:endParaRPr>
              <a:solidFill>
                <a:schemeClr val="dk1"/>
              </a:solidFill>
            </a:endParaRPr>
          </a:p>
          <a:p>
            <a:pPr indent="0" lvl="0" marL="0" rtl="0" algn="l">
              <a:spcBef>
                <a:spcPts val="1200"/>
              </a:spcBef>
              <a:spcAft>
                <a:spcPts val="0"/>
              </a:spcAft>
              <a:buNone/>
            </a:pPr>
            <a:r>
              <a:t/>
            </a:r>
            <a:endParaRPr>
              <a:solidFill>
                <a:schemeClr val="dk1"/>
              </a:solidFill>
            </a:endParaRPr>
          </a:p>
        </p:txBody>
      </p:sp>
      <p:pic>
        <p:nvPicPr>
          <p:cNvPr id="481" name="Google Shape;481;p47"/>
          <p:cNvPicPr preferRelativeResize="0"/>
          <p:nvPr/>
        </p:nvPicPr>
        <p:blipFill>
          <a:blip r:embed="rId3">
            <a:alphaModFix/>
          </a:blip>
          <a:stretch>
            <a:fillRect/>
          </a:stretch>
        </p:blipFill>
        <p:spPr>
          <a:xfrm>
            <a:off x="493550" y="813223"/>
            <a:ext cx="6468049" cy="2158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8"/>
          <p:cNvSpPr txBox="1"/>
          <p:nvPr>
            <p:ph type="title"/>
          </p:nvPr>
        </p:nvSpPr>
        <p:spPr>
          <a:xfrm>
            <a:off x="240450" y="304325"/>
            <a:ext cx="8663100" cy="9516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lang="en" sz="3500">
                <a:solidFill>
                  <a:schemeClr val="dk2"/>
                </a:solidFill>
              </a:rPr>
              <a:t>Fairness Metric Comparison</a:t>
            </a:r>
            <a:endParaRPr sz="3500">
              <a:solidFill>
                <a:schemeClr val="dk2"/>
              </a:solidFill>
            </a:endParaRPr>
          </a:p>
          <a:p>
            <a:pPr indent="0" lvl="0" marL="0" rtl="0" algn="l">
              <a:spcBef>
                <a:spcPts val="400"/>
              </a:spcBef>
              <a:spcAft>
                <a:spcPts val="0"/>
              </a:spcAft>
              <a:buNone/>
            </a:pPr>
            <a:r>
              <a:t/>
            </a:r>
            <a:endParaRPr sz="4000"/>
          </a:p>
        </p:txBody>
      </p:sp>
      <p:pic>
        <p:nvPicPr>
          <p:cNvPr id="487" name="Google Shape;487;p48"/>
          <p:cNvPicPr preferRelativeResize="0"/>
          <p:nvPr/>
        </p:nvPicPr>
        <p:blipFill>
          <a:blip r:embed="rId3">
            <a:alphaModFix/>
          </a:blip>
          <a:stretch>
            <a:fillRect/>
          </a:stretch>
        </p:blipFill>
        <p:spPr>
          <a:xfrm>
            <a:off x="331000" y="1063025"/>
            <a:ext cx="5971290" cy="3582774"/>
          </a:xfrm>
          <a:prstGeom prst="rect">
            <a:avLst/>
          </a:prstGeom>
          <a:noFill/>
          <a:ln>
            <a:noFill/>
          </a:ln>
        </p:spPr>
      </p:pic>
      <p:sp>
        <p:nvSpPr>
          <p:cNvPr id="488" name="Google Shape;488;p48"/>
          <p:cNvSpPr txBox="1"/>
          <p:nvPr/>
        </p:nvSpPr>
        <p:spPr>
          <a:xfrm>
            <a:off x="6373625" y="2161700"/>
            <a:ext cx="265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endParaRPr>
          </a:p>
        </p:txBody>
      </p:sp>
      <p:sp>
        <p:nvSpPr>
          <p:cNvPr id="489" name="Google Shape;489;p48"/>
          <p:cNvSpPr/>
          <p:nvPr/>
        </p:nvSpPr>
        <p:spPr>
          <a:xfrm>
            <a:off x="6421350" y="2221138"/>
            <a:ext cx="2226600" cy="15360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t>derived_race </a:t>
            </a:r>
            <a:r>
              <a:rPr lang="en"/>
              <a:t>consistently shows the most severe fairness violations across metrics. Thus is the primary focus for mitigation.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9"/>
          <p:cNvSpPr txBox="1"/>
          <p:nvPr>
            <p:ph type="title"/>
          </p:nvPr>
        </p:nvSpPr>
        <p:spPr>
          <a:xfrm>
            <a:off x="240450" y="304325"/>
            <a:ext cx="8663100" cy="9516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None/>
            </a:pPr>
            <a:r>
              <a:rPr lang="en" sz="3500">
                <a:solidFill>
                  <a:schemeClr val="dk2"/>
                </a:solidFill>
              </a:rPr>
              <a:t>Hybrid Fairness Interventions</a:t>
            </a:r>
            <a:endParaRPr sz="3500">
              <a:solidFill>
                <a:schemeClr val="dk2"/>
              </a:solidFill>
            </a:endParaRPr>
          </a:p>
          <a:p>
            <a:pPr indent="0" lvl="0" marL="0" rtl="0" algn="l">
              <a:spcBef>
                <a:spcPts val="400"/>
              </a:spcBef>
              <a:spcAft>
                <a:spcPts val="0"/>
              </a:spcAft>
              <a:buNone/>
            </a:pPr>
            <a:r>
              <a:t/>
            </a:r>
            <a:endParaRPr sz="4000"/>
          </a:p>
        </p:txBody>
      </p:sp>
      <p:sp>
        <p:nvSpPr>
          <p:cNvPr id="495" name="Google Shape;495;p49"/>
          <p:cNvSpPr txBox="1"/>
          <p:nvPr/>
        </p:nvSpPr>
        <p:spPr>
          <a:xfrm>
            <a:off x="6373625" y="2161700"/>
            <a:ext cx="265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endParaRPr>
          </a:p>
        </p:txBody>
      </p:sp>
      <p:sp>
        <p:nvSpPr>
          <p:cNvPr id="496" name="Google Shape;496;p49"/>
          <p:cNvSpPr txBox="1"/>
          <p:nvPr/>
        </p:nvSpPr>
        <p:spPr>
          <a:xfrm>
            <a:off x="240450" y="1314425"/>
            <a:ext cx="62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 Why Hybrid?</a:t>
            </a:r>
            <a:endParaRPr b="1">
              <a:solidFill>
                <a:schemeClr val="dk1"/>
              </a:solidFill>
            </a:endParaRPr>
          </a:p>
        </p:txBody>
      </p:sp>
      <p:sp>
        <p:nvSpPr>
          <p:cNvPr id="497" name="Google Shape;497;p49"/>
          <p:cNvSpPr txBox="1"/>
          <p:nvPr/>
        </p:nvSpPr>
        <p:spPr>
          <a:xfrm>
            <a:off x="240450" y="1961500"/>
            <a:ext cx="73461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en">
                <a:solidFill>
                  <a:schemeClr val="dk1"/>
                </a:solidFill>
              </a:rPr>
              <a:t>DIR</a:t>
            </a:r>
            <a:r>
              <a:rPr lang="en">
                <a:solidFill>
                  <a:schemeClr val="dk1"/>
                </a:solidFill>
              </a:rPr>
              <a:t> addresses systemic bias in the </a:t>
            </a:r>
            <a:r>
              <a:rPr b="1" lang="en">
                <a:solidFill>
                  <a:schemeClr val="dk1"/>
                </a:solidFill>
              </a:rPr>
              <a:t>data</a:t>
            </a:r>
            <a:r>
              <a:rPr lang="en">
                <a:solidFill>
                  <a:schemeClr val="dk1"/>
                </a:solidFill>
              </a:rPr>
              <a:t>.</a:t>
            </a:r>
            <a:br>
              <a:rPr lang="en">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EGR</a:t>
            </a:r>
            <a:r>
              <a:rPr lang="en">
                <a:solidFill>
                  <a:schemeClr val="dk1"/>
                </a:solidFill>
              </a:rPr>
              <a:t> targets residual bias in </a:t>
            </a:r>
            <a:r>
              <a:rPr b="1" lang="en">
                <a:solidFill>
                  <a:schemeClr val="dk1"/>
                </a:solidFill>
              </a:rPr>
              <a:t>model predictions</a:t>
            </a:r>
            <a:r>
              <a:rPr lang="en">
                <a:solidFill>
                  <a:schemeClr val="dk1"/>
                </a:solidFill>
              </a:rPr>
              <a:t>.</a:t>
            </a:r>
            <a:br>
              <a:rPr lang="en">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Like treating both the </a:t>
            </a:r>
            <a:r>
              <a:rPr b="1" lang="en">
                <a:solidFill>
                  <a:schemeClr val="dk1"/>
                </a:solidFill>
              </a:rPr>
              <a:t>cause</a:t>
            </a:r>
            <a:r>
              <a:rPr lang="en">
                <a:solidFill>
                  <a:schemeClr val="dk1"/>
                </a:solidFill>
              </a:rPr>
              <a:t> (biased features) and </a:t>
            </a:r>
            <a:r>
              <a:rPr b="1" lang="en">
                <a:solidFill>
                  <a:schemeClr val="dk1"/>
                </a:solidFill>
              </a:rPr>
              <a:t>symptom</a:t>
            </a:r>
            <a:r>
              <a:rPr lang="en">
                <a:solidFill>
                  <a:schemeClr val="dk1"/>
                </a:solidFill>
              </a:rPr>
              <a:t> (biased outputs).</a:t>
            </a:r>
            <a:br>
              <a:rPr lang="en">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Provides </a:t>
            </a:r>
            <a:r>
              <a:rPr b="1" lang="en">
                <a:solidFill>
                  <a:schemeClr val="dk1"/>
                </a:solidFill>
              </a:rPr>
              <a:t>robustness</a:t>
            </a:r>
            <a:r>
              <a:rPr lang="en">
                <a:solidFill>
                  <a:schemeClr val="dk1"/>
                </a:solidFill>
              </a:rPr>
              <a:t>: one compensates if the other falls short.</a:t>
            </a:r>
            <a:br>
              <a:rPr lang="en">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Enables </a:t>
            </a:r>
            <a:r>
              <a:rPr b="1" lang="en">
                <a:solidFill>
                  <a:schemeClr val="dk1"/>
                </a:solidFill>
              </a:rPr>
              <a:t>fairness without excessive accuracy loss</a:t>
            </a:r>
            <a:r>
              <a:rPr lang="en">
                <a:solidFill>
                  <a:schemeClr val="dk1"/>
                </a:solidFill>
              </a:rPr>
              <a:t>.</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0"/>
          <p:cNvSpPr txBox="1"/>
          <p:nvPr>
            <p:ph type="title"/>
          </p:nvPr>
        </p:nvSpPr>
        <p:spPr>
          <a:xfrm>
            <a:off x="240450" y="304325"/>
            <a:ext cx="8663100" cy="9516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None/>
            </a:pPr>
            <a:r>
              <a:rPr lang="en" sz="3500">
                <a:solidFill>
                  <a:schemeClr val="dk2"/>
                </a:solidFill>
              </a:rPr>
              <a:t>Hybrid Fairness Mitigation Pipeline</a:t>
            </a:r>
            <a:endParaRPr sz="3500">
              <a:solidFill>
                <a:schemeClr val="dk2"/>
              </a:solidFill>
            </a:endParaRPr>
          </a:p>
          <a:p>
            <a:pPr indent="0" lvl="0" marL="0" rtl="0" algn="l">
              <a:spcBef>
                <a:spcPts val="400"/>
              </a:spcBef>
              <a:spcAft>
                <a:spcPts val="0"/>
              </a:spcAft>
              <a:buNone/>
            </a:pPr>
            <a:r>
              <a:t/>
            </a:r>
            <a:endParaRPr sz="3500"/>
          </a:p>
        </p:txBody>
      </p:sp>
      <p:sp>
        <p:nvSpPr>
          <p:cNvPr id="503" name="Google Shape;503;p50"/>
          <p:cNvSpPr txBox="1"/>
          <p:nvPr/>
        </p:nvSpPr>
        <p:spPr>
          <a:xfrm>
            <a:off x="6373625" y="2161700"/>
            <a:ext cx="265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endParaRPr>
          </a:p>
        </p:txBody>
      </p:sp>
      <p:sp>
        <p:nvSpPr>
          <p:cNvPr id="504" name="Google Shape;504;p50"/>
          <p:cNvSpPr/>
          <p:nvPr/>
        </p:nvSpPr>
        <p:spPr>
          <a:xfrm>
            <a:off x="740475" y="3231350"/>
            <a:ext cx="1044000" cy="10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Raw Data</a:t>
            </a:r>
            <a:endParaRPr/>
          </a:p>
        </p:txBody>
      </p:sp>
      <p:sp>
        <p:nvSpPr>
          <p:cNvPr id="505" name="Google Shape;505;p50"/>
          <p:cNvSpPr/>
          <p:nvPr/>
        </p:nvSpPr>
        <p:spPr>
          <a:xfrm>
            <a:off x="2357400" y="3231350"/>
            <a:ext cx="1044000" cy="10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Disparate Impact Remover</a:t>
            </a:r>
            <a:endParaRPr/>
          </a:p>
        </p:txBody>
      </p:sp>
      <p:sp>
        <p:nvSpPr>
          <p:cNvPr id="506" name="Google Shape;506;p50"/>
          <p:cNvSpPr/>
          <p:nvPr/>
        </p:nvSpPr>
        <p:spPr>
          <a:xfrm>
            <a:off x="3974313" y="3231350"/>
            <a:ext cx="1044000" cy="10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Fair Features</a:t>
            </a:r>
            <a:endParaRPr/>
          </a:p>
        </p:txBody>
      </p:sp>
      <p:sp>
        <p:nvSpPr>
          <p:cNvPr id="507" name="Google Shape;507;p50"/>
          <p:cNvSpPr/>
          <p:nvPr/>
        </p:nvSpPr>
        <p:spPr>
          <a:xfrm>
            <a:off x="5519825" y="3231350"/>
            <a:ext cx="1044000" cy="10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Exponentiated Gradient Reduction</a:t>
            </a:r>
            <a:endParaRPr/>
          </a:p>
        </p:txBody>
      </p:sp>
      <p:sp>
        <p:nvSpPr>
          <p:cNvPr id="508" name="Google Shape;508;p50"/>
          <p:cNvSpPr txBox="1"/>
          <p:nvPr/>
        </p:nvSpPr>
        <p:spPr>
          <a:xfrm>
            <a:off x="478625" y="992975"/>
            <a:ext cx="6263400" cy="210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Combination:</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Disparate Impact Remover</a:t>
            </a:r>
            <a:r>
              <a:rPr lang="en">
                <a:solidFill>
                  <a:schemeClr val="dk1"/>
                </a:solidFill>
              </a:rPr>
              <a:t> (Pre-processing)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Exponentiated Gradient Reduction</a:t>
            </a:r>
            <a:r>
              <a:rPr lang="en">
                <a:solidFill>
                  <a:schemeClr val="dk1"/>
                </a:solidFill>
              </a:rPr>
              <a:t> (In-processing)</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Two Scenarios: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Scenario A:</a:t>
            </a:r>
            <a:r>
              <a:rPr b="1" lang="en">
                <a:solidFill>
                  <a:schemeClr val="dk1"/>
                </a:solidFill>
              </a:rPr>
              <a:t> Repair level = 1.0,</a:t>
            </a:r>
            <a:r>
              <a:rPr lang="en">
                <a:solidFill>
                  <a:schemeClr val="dk1"/>
                </a:solidFill>
              </a:rPr>
              <a:t> ε = 0.10</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Scenario B: </a:t>
            </a:r>
            <a:r>
              <a:rPr b="1" lang="en">
                <a:solidFill>
                  <a:schemeClr val="dk1"/>
                </a:solidFill>
              </a:rPr>
              <a:t>Repair level = 0.7,</a:t>
            </a:r>
            <a:r>
              <a:rPr lang="en">
                <a:solidFill>
                  <a:schemeClr val="dk1"/>
                </a:solidFill>
              </a:rPr>
              <a:t> ε = 0.05</a:t>
            </a:r>
            <a:endParaRPr>
              <a:solidFill>
                <a:schemeClr val="dk1"/>
              </a:solidFill>
            </a:endParaRPr>
          </a:p>
        </p:txBody>
      </p:sp>
      <p:sp>
        <p:nvSpPr>
          <p:cNvPr id="509" name="Google Shape;509;p50"/>
          <p:cNvSpPr/>
          <p:nvPr/>
        </p:nvSpPr>
        <p:spPr>
          <a:xfrm>
            <a:off x="7136750" y="3231350"/>
            <a:ext cx="1044000" cy="104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Fair &amp; Accurate Model</a:t>
            </a:r>
            <a:endParaRPr/>
          </a:p>
        </p:txBody>
      </p:sp>
      <p:sp>
        <p:nvSpPr>
          <p:cNvPr id="510" name="Google Shape;510;p50"/>
          <p:cNvSpPr/>
          <p:nvPr/>
        </p:nvSpPr>
        <p:spPr>
          <a:xfrm>
            <a:off x="1851650" y="3573800"/>
            <a:ext cx="375000" cy="35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50"/>
          <p:cNvSpPr/>
          <p:nvPr/>
        </p:nvSpPr>
        <p:spPr>
          <a:xfrm>
            <a:off x="3466613" y="3573800"/>
            <a:ext cx="375000" cy="35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50"/>
          <p:cNvSpPr/>
          <p:nvPr/>
        </p:nvSpPr>
        <p:spPr>
          <a:xfrm>
            <a:off x="6627075" y="3573800"/>
            <a:ext cx="375000" cy="35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50"/>
          <p:cNvSpPr/>
          <p:nvPr/>
        </p:nvSpPr>
        <p:spPr>
          <a:xfrm>
            <a:off x="5081575" y="3573800"/>
            <a:ext cx="375000" cy="35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1"/>
          <p:cNvSpPr txBox="1"/>
          <p:nvPr/>
        </p:nvSpPr>
        <p:spPr>
          <a:xfrm>
            <a:off x="6373625" y="2161700"/>
            <a:ext cx="265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endParaRPr>
          </a:p>
        </p:txBody>
      </p:sp>
      <p:sp>
        <p:nvSpPr>
          <p:cNvPr id="519" name="Google Shape;519;p51"/>
          <p:cNvSpPr txBox="1"/>
          <p:nvPr/>
        </p:nvSpPr>
        <p:spPr>
          <a:xfrm>
            <a:off x="271100" y="346800"/>
            <a:ext cx="8665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2"/>
                </a:solidFill>
              </a:rPr>
              <a:t>Full Repair: repair_level = 1.0, ε = 0.10</a:t>
            </a:r>
            <a:endParaRPr b="1" sz="3500">
              <a:solidFill>
                <a:schemeClr val="dk2"/>
              </a:solidFill>
            </a:endParaRPr>
          </a:p>
        </p:txBody>
      </p:sp>
      <p:pic>
        <p:nvPicPr>
          <p:cNvPr id="520" name="Google Shape;520;p51"/>
          <p:cNvPicPr preferRelativeResize="0"/>
          <p:nvPr/>
        </p:nvPicPr>
        <p:blipFill>
          <a:blip r:embed="rId3">
            <a:alphaModFix/>
          </a:blip>
          <a:stretch>
            <a:fillRect/>
          </a:stretch>
        </p:blipFill>
        <p:spPr>
          <a:xfrm>
            <a:off x="152388" y="1339875"/>
            <a:ext cx="4676775" cy="855925"/>
          </a:xfrm>
          <a:prstGeom prst="rect">
            <a:avLst/>
          </a:prstGeom>
          <a:noFill/>
          <a:ln>
            <a:noFill/>
          </a:ln>
        </p:spPr>
      </p:pic>
      <p:sp>
        <p:nvSpPr>
          <p:cNvPr id="521" name="Google Shape;521;p51"/>
          <p:cNvSpPr txBox="1"/>
          <p:nvPr/>
        </p:nvSpPr>
        <p:spPr>
          <a:xfrm>
            <a:off x="152413" y="2246425"/>
            <a:ext cx="467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Model Evaluation Summary</a:t>
            </a:r>
            <a:endParaRPr>
              <a:solidFill>
                <a:schemeClr val="dk1"/>
              </a:solidFill>
            </a:endParaRPr>
          </a:p>
        </p:txBody>
      </p:sp>
      <p:pic>
        <p:nvPicPr>
          <p:cNvPr id="522" name="Google Shape;522;p51"/>
          <p:cNvPicPr preferRelativeResize="0"/>
          <p:nvPr/>
        </p:nvPicPr>
        <p:blipFill>
          <a:blip r:embed="rId4">
            <a:alphaModFix/>
          </a:blip>
          <a:stretch>
            <a:fillRect/>
          </a:stretch>
        </p:blipFill>
        <p:spPr>
          <a:xfrm>
            <a:off x="152363" y="2697250"/>
            <a:ext cx="4676775" cy="1400175"/>
          </a:xfrm>
          <a:prstGeom prst="rect">
            <a:avLst/>
          </a:prstGeom>
          <a:noFill/>
          <a:ln>
            <a:noFill/>
          </a:ln>
        </p:spPr>
      </p:pic>
      <p:sp>
        <p:nvSpPr>
          <p:cNvPr id="523" name="Google Shape;523;p51"/>
          <p:cNvSpPr txBox="1"/>
          <p:nvPr/>
        </p:nvSpPr>
        <p:spPr>
          <a:xfrm>
            <a:off x="532925" y="4097425"/>
            <a:ext cx="381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Classification Report</a:t>
            </a:r>
            <a:endParaRPr>
              <a:solidFill>
                <a:schemeClr val="dk1"/>
              </a:solidFill>
            </a:endParaRPr>
          </a:p>
        </p:txBody>
      </p:sp>
      <p:sp>
        <p:nvSpPr>
          <p:cNvPr id="524" name="Google Shape;524;p51"/>
          <p:cNvSpPr/>
          <p:nvPr/>
        </p:nvSpPr>
        <p:spPr>
          <a:xfrm>
            <a:off x="5126650" y="1161800"/>
            <a:ext cx="1639800" cy="14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Bias almost fully removed </a:t>
            </a:r>
            <a:endParaRPr/>
          </a:p>
          <a:p>
            <a:pPr indent="0" lvl="0" marL="0" rtl="0" algn="ctr">
              <a:spcBef>
                <a:spcPts val="0"/>
              </a:spcBef>
              <a:spcAft>
                <a:spcPts val="0"/>
              </a:spcAft>
              <a:buNone/>
            </a:pPr>
            <a:r>
              <a:rPr lang="en"/>
              <a:t>(DI ≈ 1).</a:t>
            </a:r>
            <a:endParaRPr/>
          </a:p>
        </p:txBody>
      </p:sp>
      <p:sp>
        <p:nvSpPr>
          <p:cNvPr id="525" name="Google Shape;525;p51"/>
          <p:cNvSpPr/>
          <p:nvPr/>
        </p:nvSpPr>
        <p:spPr>
          <a:xfrm>
            <a:off x="7063925" y="1161800"/>
            <a:ext cx="1639800" cy="14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Massive loss in accuracy: mainly because recall for class 0 dropped to just 8%</a:t>
            </a:r>
            <a:endParaRPr/>
          </a:p>
        </p:txBody>
      </p:sp>
      <p:sp>
        <p:nvSpPr>
          <p:cNvPr id="526" name="Google Shape;526;p51"/>
          <p:cNvSpPr/>
          <p:nvPr/>
        </p:nvSpPr>
        <p:spPr>
          <a:xfrm>
            <a:off x="5126650" y="2901000"/>
            <a:ext cx="3577200" cy="14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Not practical for real-world deployment because it sacrifices minority prediction quality.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2"/>
          <p:cNvSpPr txBox="1"/>
          <p:nvPr/>
        </p:nvSpPr>
        <p:spPr>
          <a:xfrm>
            <a:off x="6373625" y="2161700"/>
            <a:ext cx="265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endParaRPr>
          </a:p>
        </p:txBody>
      </p:sp>
      <p:sp>
        <p:nvSpPr>
          <p:cNvPr id="532" name="Google Shape;532;p52"/>
          <p:cNvSpPr txBox="1"/>
          <p:nvPr/>
        </p:nvSpPr>
        <p:spPr>
          <a:xfrm>
            <a:off x="135600" y="370925"/>
            <a:ext cx="88728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2"/>
                </a:solidFill>
              </a:rPr>
              <a:t>Partial </a:t>
            </a:r>
            <a:r>
              <a:rPr b="1" lang="en" sz="3500">
                <a:solidFill>
                  <a:schemeClr val="dk2"/>
                </a:solidFill>
              </a:rPr>
              <a:t>Repair: repair_level = 0.7, ε = 0.05</a:t>
            </a:r>
            <a:endParaRPr b="1" sz="3500">
              <a:solidFill>
                <a:schemeClr val="dk2"/>
              </a:solidFill>
            </a:endParaRPr>
          </a:p>
        </p:txBody>
      </p:sp>
      <p:sp>
        <p:nvSpPr>
          <p:cNvPr id="533" name="Google Shape;533;p52"/>
          <p:cNvSpPr txBox="1"/>
          <p:nvPr/>
        </p:nvSpPr>
        <p:spPr>
          <a:xfrm>
            <a:off x="152413" y="2246425"/>
            <a:ext cx="4676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Model Evaluation Summary</a:t>
            </a:r>
            <a:endParaRPr>
              <a:solidFill>
                <a:schemeClr val="dk1"/>
              </a:solidFill>
            </a:endParaRPr>
          </a:p>
        </p:txBody>
      </p:sp>
      <p:sp>
        <p:nvSpPr>
          <p:cNvPr id="534" name="Google Shape;534;p52"/>
          <p:cNvSpPr txBox="1"/>
          <p:nvPr/>
        </p:nvSpPr>
        <p:spPr>
          <a:xfrm>
            <a:off x="532925" y="4097425"/>
            <a:ext cx="381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Classification Report</a:t>
            </a:r>
            <a:endParaRPr>
              <a:solidFill>
                <a:schemeClr val="dk1"/>
              </a:solidFill>
            </a:endParaRPr>
          </a:p>
        </p:txBody>
      </p:sp>
      <p:sp>
        <p:nvSpPr>
          <p:cNvPr id="535" name="Google Shape;535;p52"/>
          <p:cNvSpPr/>
          <p:nvPr/>
        </p:nvSpPr>
        <p:spPr>
          <a:xfrm>
            <a:off x="5126650" y="1161800"/>
            <a:ext cx="1639800" cy="14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High fairness achieved while maintaining strong accuracy (~96%)</a:t>
            </a:r>
            <a:endParaRPr/>
          </a:p>
        </p:txBody>
      </p:sp>
      <p:sp>
        <p:nvSpPr>
          <p:cNvPr id="536" name="Google Shape;536;p52"/>
          <p:cNvSpPr/>
          <p:nvPr/>
        </p:nvSpPr>
        <p:spPr>
          <a:xfrm>
            <a:off x="7063925" y="1161800"/>
            <a:ext cx="1639800" cy="14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Minor trade-off between precision and fairness, but much more acceptable</a:t>
            </a:r>
            <a:endParaRPr/>
          </a:p>
        </p:txBody>
      </p:sp>
      <p:sp>
        <p:nvSpPr>
          <p:cNvPr id="537" name="Google Shape;537;p52"/>
          <p:cNvSpPr/>
          <p:nvPr/>
        </p:nvSpPr>
        <p:spPr>
          <a:xfrm>
            <a:off x="5126650" y="2901000"/>
            <a:ext cx="3577200" cy="140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Practical for deployment – improves fairness with minimal impact on accuracy and minority prediction quality.</a:t>
            </a:r>
            <a:endParaRPr/>
          </a:p>
        </p:txBody>
      </p:sp>
      <p:pic>
        <p:nvPicPr>
          <p:cNvPr id="538" name="Google Shape;538;p52"/>
          <p:cNvPicPr preferRelativeResize="0"/>
          <p:nvPr/>
        </p:nvPicPr>
        <p:blipFill>
          <a:blip r:embed="rId3">
            <a:alphaModFix/>
          </a:blip>
          <a:stretch>
            <a:fillRect/>
          </a:stretch>
        </p:blipFill>
        <p:spPr>
          <a:xfrm>
            <a:off x="207375" y="1271875"/>
            <a:ext cx="4569600" cy="923925"/>
          </a:xfrm>
          <a:prstGeom prst="rect">
            <a:avLst/>
          </a:prstGeom>
          <a:noFill/>
          <a:ln>
            <a:noFill/>
          </a:ln>
        </p:spPr>
      </p:pic>
      <p:pic>
        <p:nvPicPr>
          <p:cNvPr id="539" name="Google Shape;539;p52"/>
          <p:cNvPicPr preferRelativeResize="0"/>
          <p:nvPr/>
        </p:nvPicPr>
        <p:blipFill>
          <a:blip r:embed="rId4">
            <a:alphaModFix/>
          </a:blip>
          <a:stretch>
            <a:fillRect/>
          </a:stretch>
        </p:blipFill>
        <p:spPr>
          <a:xfrm>
            <a:off x="207375" y="2799025"/>
            <a:ext cx="4569600" cy="1298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3"/>
          <p:cNvSpPr txBox="1"/>
          <p:nvPr>
            <p:ph type="title"/>
          </p:nvPr>
        </p:nvSpPr>
        <p:spPr>
          <a:xfrm>
            <a:off x="387700" y="252650"/>
            <a:ext cx="7668600" cy="951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SzPts val="990"/>
              <a:buNone/>
            </a:pPr>
            <a:r>
              <a:rPr lang="en" sz="3500">
                <a:solidFill>
                  <a:schemeClr val="dk2"/>
                </a:solidFill>
              </a:rPr>
              <a:t>Counterfactual Fairness Evaluation</a:t>
            </a:r>
            <a:endParaRPr sz="3500">
              <a:solidFill>
                <a:schemeClr val="dk2"/>
              </a:solidFill>
            </a:endParaRPr>
          </a:p>
        </p:txBody>
      </p:sp>
      <p:pic>
        <p:nvPicPr>
          <p:cNvPr id="545" name="Google Shape;545;p53"/>
          <p:cNvPicPr preferRelativeResize="0"/>
          <p:nvPr/>
        </p:nvPicPr>
        <p:blipFill>
          <a:blip r:embed="rId3">
            <a:alphaModFix/>
          </a:blip>
          <a:stretch>
            <a:fillRect/>
          </a:stretch>
        </p:blipFill>
        <p:spPr>
          <a:xfrm>
            <a:off x="345550" y="2475275"/>
            <a:ext cx="4968000" cy="1435975"/>
          </a:xfrm>
          <a:prstGeom prst="rect">
            <a:avLst/>
          </a:prstGeom>
          <a:noFill/>
          <a:ln>
            <a:noFill/>
          </a:ln>
        </p:spPr>
      </p:pic>
      <p:sp>
        <p:nvSpPr>
          <p:cNvPr id="546" name="Google Shape;546;p53"/>
          <p:cNvSpPr txBox="1"/>
          <p:nvPr/>
        </p:nvSpPr>
        <p:spPr>
          <a:xfrm>
            <a:off x="345550" y="3971575"/>
            <a:ext cx="488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Per-Race Unfairness Table</a:t>
            </a:r>
            <a:endParaRPr>
              <a:solidFill>
                <a:schemeClr val="dk1"/>
              </a:solidFill>
            </a:endParaRPr>
          </a:p>
        </p:txBody>
      </p:sp>
      <p:sp>
        <p:nvSpPr>
          <p:cNvPr id="547" name="Google Shape;547;p53"/>
          <p:cNvSpPr txBox="1"/>
          <p:nvPr/>
        </p:nvSpPr>
        <p:spPr>
          <a:xfrm>
            <a:off x="387700" y="1909213"/>
            <a:ext cx="4425600" cy="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Weighted Counterfactual Fairness Score: 0.9249</a:t>
            </a:r>
            <a:endParaRPr b="1">
              <a:solidFill>
                <a:schemeClr val="dk1"/>
              </a:solidFill>
            </a:endParaRPr>
          </a:p>
          <a:p>
            <a:pPr indent="0" lvl="0" marL="0" rtl="0" algn="l">
              <a:spcBef>
                <a:spcPts val="1200"/>
              </a:spcBef>
              <a:spcAft>
                <a:spcPts val="0"/>
              </a:spcAft>
              <a:buNone/>
            </a:pPr>
            <a:r>
              <a:t/>
            </a:r>
            <a:endParaRPr>
              <a:solidFill>
                <a:schemeClr val="dk1"/>
              </a:solidFill>
            </a:endParaRPr>
          </a:p>
        </p:txBody>
      </p:sp>
      <p:pic>
        <p:nvPicPr>
          <p:cNvPr id="548" name="Google Shape;548;p53" title="wcf_score_formula.png"/>
          <p:cNvPicPr preferRelativeResize="0"/>
          <p:nvPr/>
        </p:nvPicPr>
        <p:blipFill rotWithShape="1">
          <a:blip r:embed="rId4">
            <a:alphaModFix/>
          </a:blip>
          <a:srcRect b="0" l="6907" r="0" t="0"/>
          <a:stretch/>
        </p:blipFill>
        <p:spPr>
          <a:xfrm>
            <a:off x="387700" y="1042475"/>
            <a:ext cx="3420025" cy="734750"/>
          </a:xfrm>
          <a:prstGeom prst="rect">
            <a:avLst/>
          </a:prstGeom>
          <a:noFill/>
          <a:ln>
            <a:noFill/>
          </a:ln>
        </p:spPr>
      </p:pic>
      <p:sp>
        <p:nvSpPr>
          <p:cNvPr id="549" name="Google Shape;549;p53"/>
          <p:cNvSpPr/>
          <p:nvPr/>
        </p:nvSpPr>
        <p:spPr>
          <a:xfrm>
            <a:off x="5403950" y="2190000"/>
            <a:ext cx="1482900" cy="104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Overall counterfactual fairness is strong</a:t>
            </a:r>
            <a:endParaRPr/>
          </a:p>
        </p:txBody>
      </p:sp>
      <p:sp>
        <p:nvSpPr>
          <p:cNvPr id="550" name="Google Shape;550;p53"/>
          <p:cNvSpPr/>
          <p:nvPr/>
        </p:nvSpPr>
        <p:spPr>
          <a:xfrm>
            <a:off x="7152350" y="2190000"/>
            <a:ext cx="1482900" cy="104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Unprivileged group still shows higher unfairness</a:t>
            </a:r>
            <a:endParaRPr/>
          </a:p>
        </p:txBody>
      </p:sp>
      <p:sp>
        <p:nvSpPr>
          <p:cNvPr id="551" name="Google Shape;551;p53"/>
          <p:cNvSpPr/>
          <p:nvPr/>
        </p:nvSpPr>
        <p:spPr>
          <a:xfrm>
            <a:off x="5403950" y="3409850"/>
            <a:ext cx="3231300" cy="104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Indicates individuals are generally treated fairly across race after mitigation</a:t>
            </a:r>
            <a:endParaRPr/>
          </a:p>
        </p:txBody>
      </p:sp>
      <p:sp>
        <p:nvSpPr>
          <p:cNvPr id="552" name="Google Shape;552;p53"/>
          <p:cNvSpPr txBox="1"/>
          <p:nvPr/>
        </p:nvSpPr>
        <p:spPr>
          <a:xfrm>
            <a:off x="3872700" y="1102050"/>
            <a:ext cx="38220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en">
                <a:solidFill>
                  <a:schemeClr val="dk1"/>
                </a:solidFill>
              </a:rPr>
              <a:t>0 = highly unfair, </a:t>
            </a:r>
            <a:endParaRPr b="1">
              <a:solidFill>
                <a:schemeClr val="dk1"/>
              </a:solidFill>
            </a:endParaRPr>
          </a:p>
          <a:p>
            <a:pPr indent="-317500" lvl="0" marL="457200" rtl="0" algn="l">
              <a:spcBef>
                <a:spcPts val="0"/>
              </a:spcBef>
              <a:spcAft>
                <a:spcPts val="0"/>
              </a:spcAft>
              <a:buClr>
                <a:schemeClr val="dk1"/>
              </a:buClr>
              <a:buSzPts val="1400"/>
              <a:buChar char="●"/>
            </a:pPr>
            <a:r>
              <a:rPr b="1" lang="en">
                <a:solidFill>
                  <a:schemeClr val="dk1"/>
                </a:solidFill>
              </a:rPr>
              <a:t>1 = perfect counterfactual fairness</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4"/>
          <p:cNvSpPr txBox="1"/>
          <p:nvPr>
            <p:ph type="title"/>
          </p:nvPr>
        </p:nvSpPr>
        <p:spPr>
          <a:xfrm>
            <a:off x="423875" y="24492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SHAP Analysis (Feature Importance)</a:t>
            </a:r>
            <a:endParaRPr sz="3500">
              <a:solidFill>
                <a:schemeClr val="dk2"/>
              </a:solidFill>
            </a:endParaRPr>
          </a:p>
        </p:txBody>
      </p:sp>
      <p:sp>
        <p:nvSpPr>
          <p:cNvPr id="559" name="Google Shape;559;p54"/>
          <p:cNvSpPr txBox="1"/>
          <p:nvPr>
            <p:ph idx="4294967295" type="body"/>
          </p:nvPr>
        </p:nvSpPr>
        <p:spPr>
          <a:xfrm>
            <a:off x="423875" y="1151875"/>
            <a:ext cx="8154600" cy="35256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t/>
            </a:r>
            <a:endParaRPr sz="1700"/>
          </a:p>
          <a:p>
            <a:pPr indent="0" lvl="0" marL="457200" rtl="0" algn="l">
              <a:lnSpc>
                <a:spcPct val="90000"/>
              </a:lnSpc>
              <a:spcBef>
                <a:spcPts val="1200"/>
              </a:spcBef>
              <a:spcAft>
                <a:spcPts val="0"/>
              </a:spcAft>
              <a:buNone/>
            </a:pPr>
            <a:r>
              <a:t/>
            </a:r>
            <a:endParaRPr b="1" sz="2400"/>
          </a:p>
          <a:p>
            <a:pPr indent="0" lvl="0" marL="0" rtl="0" algn="l">
              <a:lnSpc>
                <a:spcPct val="90000"/>
              </a:lnSpc>
              <a:spcBef>
                <a:spcPts val="700"/>
              </a:spcBef>
              <a:spcAft>
                <a:spcPts val="0"/>
              </a:spcAft>
              <a:buSzPts val="1018"/>
              <a:buNone/>
            </a:pPr>
            <a:r>
              <a:t/>
            </a:r>
            <a:endParaRPr sz="3317"/>
          </a:p>
          <a:p>
            <a:pPr indent="0" lvl="0" marL="0" rtl="0" algn="l">
              <a:lnSpc>
                <a:spcPct val="90000"/>
              </a:lnSpc>
              <a:spcBef>
                <a:spcPts val="700"/>
              </a:spcBef>
              <a:spcAft>
                <a:spcPts val="0"/>
              </a:spcAft>
              <a:buSzPts val="1018"/>
              <a:buNone/>
            </a:pPr>
            <a:r>
              <a:t/>
            </a:r>
            <a:endParaRPr sz="3965"/>
          </a:p>
        </p:txBody>
      </p:sp>
      <p:pic>
        <p:nvPicPr>
          <p:cNvPr id="560" name="Google Shape;560;p54" title="shap_top10_features.png"/>
          <p:cNvPicPr preferRelativeResize="0"/>
          <p:nvPr/>
        </p:nvPicPr>
        <p:blipFill rotWithShape="1">
          <a:blip r:embed="rId3">
            <a:alphaModFix/>
          </a:blip>
          <a:srcRect b="0" l="0" r="0" t="0"/>
          <a:stretch/>
        </p:blipFill>
        <p:spPr>
          <a:xfrm>
            <a:off x="84400" y="962525"/>
            <a:ext cx="5285274" cy="2496424"/>
          </a:xfrm>
          <a:prstGeom prst="rect">
            <a:avLst/>
          </a:prstGeom>
          <a:noFill/>
          <a:ln>
            <a:noFill/>
          </a:ln>
        </p:spPr>
      </p:pic>
      <p:sp>
        <p:nvSpPr>
          <p:cNvPr id="561" name="Google Shape;561;p54"/>
          <p:cNvSpPr/>
          <p:nvPr/>
        </p:nvSpPr>
        <p:spPr>
          <a:xfrm>
            <a:off x="5612375" y="1200338"/>
            <a:ext cx="2966100" cy="94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loan_amount, dti_clean, loan_purpose</a:t>
            </a:r>
            <a:r>
              <a:rPr lang="en"/>
              <a:t>, and property_value are the most influential features.</a:t>
            </a:r>
            <a:endParaRPr/>
          </a:p>
        </p:txBody>
      </p:sp>
      <p:sp>
        <p:nvSpPr>
          <p:cNvPr id="562" name="Google Shape;562;p54"/>
          <p:cNvSpPr/>
          <p:nvPr/>
        </p:nvSpPr>
        <p:spPr>
          <a:xfrm>
            <a:off x="5612375" y="2329638"/>
            <a:ext cx="2966100" cy="947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derived_sex </a:t>
            </a:r>
            <a:r>
              <a:rPr lang="en"/>
              <a:t>and </a:t>
            </a:r>
            <a:r>
              <a:rPr b="1" lang="en"/>
              <a:t>derived_ethnicity</a:t>
            </a:r>
            <a:r>
              <a:rPr lang="en"/>
              <a:t> have very low SHAP values, indicating minimal direct influence</a:t>
            </a:r>
            <a:endParaRPr/>
          </a:p>
        </p:txBody>
      </p:sp>
      <p:sp>
        <p:nvSpPr>
          <p:cNvPr id="563" name="Google Shape;563;p54"/>
          <p:cNvSpPr/>
          <p:nvPr/>
        </p:nvSpPr>
        <p:spPr>
          <a:xfrm>
            <a:off x="5612375" y="3458950"/>
            <a:ext cx="2966100" cy="104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Tract-level features may indirectly reflect race or income, posing potential fairness concerns.</a:t>
            </a:r>
            <a:endParaRPr/>
          </a:p>
        </p:txBody>
      </p:sp>
      <p:sp>
        <p:nvSpPr>
          <p:cNvPr id="564" name="Google Shape;564;p54"/>
          <p:cNvSpPr txBox="1"/>
          <p:nvPr/>
        </p:nvSpPr>
        <p:spPr>
          <a:xfrm>
            <a:off x="665550" y="3863050"/>
            <a:ext cx="429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SHAP shows that model predictions are driven by financial factors, not sensitive attributes</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5"/>
          <p:cNvSpPr txBox="1"/>
          <p:nvPr>
            <p:ph type="title"/>
          </p:nvPr>
        </p:nvSpPr>
        <p:spPr>
          <a:xfrm>
            <a:off x="584150" y="244925"/>
            <a:ext cx="8448900" cy="7176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en" sz="3500">
                <a:solidFill>
                  <a:schemeClr val="dk2"/>
                </a:solidFill>
              </a:rPr>
              <a:t>Key Takeaways - Fairness Evaluation</a:t>
            </a:r>
            <a:endParaRPr sz="3500">
              <a:solidFill>
                <a:schemeClr val="dk2"/>
              </a:solidFill>
            </a:endParaRPr>
          </a:p>
        </p:txBody>
      </p:sp>
      <p:pic>
        <p:nvPicPr>
          <p:cNvPr id="571" name="Google Shape;571;p55"/>
          <p:cNvPicPr preferRelativeResize="0"/>
          <p:nvPr/>
        </p:nvPicPr>
        <p:blipFill>
          <a:blip r:embed="rId3">
            <a:alphaModFix/>
          </a:blip>
          <a:stretch>
            <a:fillRect/>
          </a:stretch>
        </p:blipFill>
        <p:spPr>
          <a:xfrm>
            <a:off x="584150" y="1175200"/>
            <a:ext cx="8096250" cy="3105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6"/>
          <p:cNvSpPr txBox="1"/>
          <p:nvPr>
            <p:ph type="title"/>
          </p:nvPr>
        </p:nvSpPr>
        <p:spPr>
          <a:xfrm>
            <a:off x="423875" y="20667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RQ4</a:t>
            </a:r>
            <a:endParaRPr sz="3500">
              <a:solidFill>
                <a:schemeClr val="dk2"/>
              </a:solidFill>
            </a:endParaRPr>
          </a:p>
        </p:txBody>
      </p:sp>
      <p:sp>
        <p:nvSpPr>
          <p:cNvPr id="577" name="Google Shape;577;p56"/>
          <p:cNvSpPr txBox="1"/>
          <p:nvPr>
            <p:ph idx="4294967295" type="body"/>
          </p:nvPr>
        </p:nvSpPr>
        <p:spPr>
          <a:xfrm>
            <a:off x="423875" y="1030800"/>
            <a:ext cx="8154600" cy="3081900"/>
          </a:xfrm>
          <a:prstGeom prst="rect">
            <a:avLst/>
          </a:prstGeom>
        </p:spPr>
        <p:txBody>
          <a:bodyPr anchorCtr="0" anchor="t" bIns="34275" lIns="68575" spcFirstLastPara="1" rIns="68575" wrap="square" tIns="34275">
            <a:noAutofit/>
          </a:bodyPr>
          <a:lstStyle/>
          <a:p>
            <a:pPr indent="0" lvl="0" marL="0" rtl="0" algn="l">
              <a:spcBef>
                <a:spcPts val="700"/>
              </a:spcBef>
              <a:spcAft>
                <a:spcPts val="0"/>
              </a:spcAft>
              <a:buNone/>
            </a:pPr>
            <a:r>
              <a:rPr b="1" lang="en" sz="1400"/>
              <a:t>Does a hybrid model combining pre- and in-processing methods improve fairness while balancing accuracy?</a:t>
            </a:r>
            <a:endParaRPr b="1" sz="1400"/>
          </a:p>
          <a:p>
            <a:pPr indent="0" lvl="0" marL="0" rtl="0" algn="l">
              <a:spcBef>
                <a:spcPts val="700"/>
              </a:spcBef>
              <a:spcAft>
                <a:spcPts val="0"/>
              </a:spcAft>
              <a:buNone/>
            </a:pPr>
            <a:r>
              <a:t/>
            </a:r>
            <a:endParaRPr b="1" sz="1400"/>
          </a:p>
          <a:p>
            <a:pPr indent="0" lvl="0" marL="0" rtl="0" algn="l">
              <a:spcBef>
                <a:spcPts val="700"/>
              </a:spcBef>
              <a:spcAft>
                <a:spcPts val="0"/>
              </a:spcAft>
              <a:buNone/>
            </a:pPr>
            <a:r>
              <a:rPr b="1" lang="en" sz="1400"/>
              <a:t>Answer: Yes</a:t>
            </a:r>
            <a:endParaRPr b="1" sz="1400"/>
          </a:p>
          <a:p>
            <a:pPr indent="-317500" lvl="0" marL="457200" rtl="0" algn="l">
              <a:lnSpc>
                <a:spcPct val="115000"/>
              </a:lnSpc>
              <a:spcBef>
                <a:spcPts val="1200"/>
              </a:spcBef>
              <a:spcAft>
                <a:spcPts val="0"/>
              </a:spcAft>
              <a:buSzPts val="1400"/>
              <a:buChar char="●"/>
            </a:pPr>
            <a:r>
              <a:rPr b="1" lang="en" sz="1400"/>
              <a:t>Hybrid Approach</a:t>
            </a:r>
            <a:r>
              <a:rPr lang="en" sz="1400"/>
              <a:t> (Disparate Impact Remover + Exponentiated Gradient)</a:t>
            </a:r>
            <a:br>
              <a:rPr lang="en" sz="1400"/>
            </a:br>
            <a:r>
              <a:rPr lang="en" sz="1400"/>
              <a:t> significantly </a:t>
            </a:r>
            <a:r>
              <a:rPr b="1" lang="en" sz="1400"/>
              <a:t>reduced fairness disparities</a:t>
            </a:r>
            <a:r>
              <a:rPr lang="en" sz="1400"/>
              <a:t> across race, ethnicity, and age.</a:t>
            </a:r>
            <a:br>
              <a:rPr lang="en" sz="1400"/>
            </a:br>
            <a:endParaRPr sz="1400"/>
          </a:p>
          <a:p>
            <a:pPr indent="-317500" lvl="0" marL="457200" rtl="0" algn="l">
              <a:lnSpc>
                <a:spcPct val="115000"/>
              </a:lnSpc>
              <a:spcBef>
                <a:spcPts val="0"/>
              </a:spcBef>
              <a:spcAft>
                <a:spcPts val="0"/>
              </a:spcAft>
              <a:buSzPts val="1400"/>
              <a:buChar char="●"/>
            </a:pPr>
            <a:r>
              <a:rPr b="1" lang="en" sz="1400"/>
              <a:t>Partial Repair (0.7) + EG (ε = 0.05): </a:t>
            </a:r>
            <a:r>
              <a:rPr lang="en" sz="1400"/>
              <a:t>delivered the </a:t>
            </a:r>
            <a:r>
              <a:rPr b="1" lang="en" sz="1400"/>
              <a:t>best trade-off</a:t>
            </a:r>
            <a:r>
              <a:rPr lang="en" sz="1400"/>
              <a:t>:</a:t>
            </a:r>
            <a:endParaRPr sz="1400"/>
          </a:p>
          <a:p>
            <a:pPr indent="-317500" lvl="1" marL="914400" rtl="0" algn="l">
              <a:lnSpc>
                <a:spcPct val="115000"/>
              </a:lnSpc>
              <a:spcBef>
                <a:spcPts val="0"/>
              </a:spcBef>
              <a:spcAft>
                <a:spcPts val="0"/>
              </a:spcAft>
              <a:buSzPts val="1400"/>
              <a:buChar char="○"/>
            </a:pPr>
            <a:r>
              <a:rPr lang="en" sz="1400"/>
              <a:t>High </a:t>
            </a:r>
            <a:r>
              <a:rPr b="1" lang="en" sz="1400"/>
              <a:t>accuracy (~95.9%)</a:t>
            </a:r>
            <a:endParaRPr b="1" sz="1400"/>
          </a:p>
          <a:p>
            <a:pPr indent="-317500" lvl="1" marL="914400" rtl="0" algn="l">
              <a:lnSpc>
                <a:spcPct val="115000"/>
              </a:lnSpc>
              <a:spcBef>
                <a:spcPts val="0"/>
              </a:spcBef>
              <a:spcAft>
                <a:spcPts val="0"/>
              </a:spcAft>
              <a:buSzPts val="1400"/>
              <a:buChar char="○"/>
            </a:pPr>
            <a:r>
              <a:rPr lang="en" sz="1400"/>
              <a:t>Strong </a:t>
            </a:r>
            <a:r>
              <a:rPr b="1" lang="en" sz="1400"/>
              <a:t>fairness metrics (DI ≈ 0.94, SPD ≈ -0.047)</a:t>
            </a:r>
            <a:br>
              <a:rPr b="1" lang="en" sz="1400"/>
            </a:br>
            <a:endParaRPr b="1" sz="1400"/>
          </a:p>
          <a:p>
            <a:pPr indent="-317500" lvl="0" marL="457200" rtl="0" algn="l">
              <a:lnSpc>
                <a:spcPct val="115000"/>
              </a:lnSpc>
              <a:spcBef>
                <a:spcPts val="0"/>
              </a:spcBef>
              <a:spcAft>
                <a:spcPts val="0"/>
              </a:spcAft>
              <a:buSzPts val="1400"/>
              <a:buChar char="●"/>
            </a:pPr>
            <a:r>
              <a:rPr b="1" lang="en" sz="1400"/>
              <a:t>SHAP &amp; Counterfactual Analysis</a:t>
            </a:r>
            <a:r>
              <a:rPr lang="en" sz="1400"/>
              <a:t> confirmed that decisions are driven by </a:t>
            </a:r>
            <a:r>
              <a:rPr b="1" lang="en" sz="1400"/>
              <a:t>financial features</a:t>
            </a:r>
            <a:r>
              <a:rPr lang="en" sz="1400"/>
              <a:t>, not protected attributes, and </a:t>
            </a:r>
            <a:r>
              <a:rPr b="1" lang="en" sz="1400"/>
              <a:t>individual-level fairness</a:t>
            </a:r>
            <a:r>
              <a:rPr lang="en" sz="1400"/>
              <a:t> is well maintained (</a:t>
            </a:r>
            <a:r>
              <a:rPr b="1" lang="en" sz="1400"/>
              <a:t>WCF Score ≈ 0.92</a:t>
            </a:r>
            <a:r>
              <a:rPr lang="en" sz="1400"/>
              <a:t>).</a:t>
            </a:r>
            <a:endParaRPr sz="1400"/>
          </a:p>
          <a:p>
            <a:pPr indent="0" lvl="0" marL="457200" rtl="0" algn="l">
              <a:spcBef>
                <a:spcPts val="1200"/>
              </a:spcBef>
              <a:spcAft>
                <a:spcPts val="0"/>
              </a:spcAft>
              <a:buNone/>
            </a:pPr>
            <a:r>
              <a:t/>
            </a:r>
            <a:endParaRPr sz="1400"/>
          </a:p>
          <a:p>
            <a:pPr indent="0" lvl="0" marL="457200" rtl="0" algn="l">
              <a:spcBef>
                <a:spcPts val="1000"/>
              </a:spcBef>
              <a:spcAft>
                <a:spcPts val="0"/>
              </a:spcAft>
              <a:buNone/>
            </a:pPr>
            <a:r>
              <a:t/>
            </a:r>
            <a:endParaRPr b="1" sz="1400"/>
          </a:p>
          <a:p>
            <a:pPr indent="0" lvl="0" marL="0" rtl="0" algn="l">
              <a:spcBef>
                <a:spcPts val="1000"/>
              </a:spcBef>
              <a:spcAft>
                <a:spcPts val="0"/>
              </a:spcAft>
              <a:buNone/>
            </a:pPr>
            <a:br>
              <a:rPr lang="en" sz="1600"/>
            </a:br>
            <a:endParaRPr sz="1600"/>
          </a:p>
          <a:p>
            <a:pPr indent="0" lvl="0" marL="457200" rtl="0" algn="l">
              <a:spcBef>
                <a:spcPts val="70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type="title"/>
          </p:nvPr>
        </p:nvSpPr>
        <p:spPr>
          <a:xfrm>
            <a:off x="423875" y="30522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Motivation</a:t>
            </a:r>
            <a:endParaRPr sz="3500">
              <a:solidFill>
                <a:schemeClr val="dk2"/>
              </a:solidFill>
            </a:endParaRPr>
          </a:p>
        </p:txBody>
      </p:sp>
      <p:sp>
        <p:nvSpPr>
          <p:cNvPr id="366" name="Google Shape;366;p30"/>
          <p:cNvSpPr txBox="1"/>
          <p:nvPr>
            <p:ph idx="4294967295" type="body"/>
          </p:nvPr>
        </p:nvSpPr>
        <p:spPr>
          <a:xfrm>
            <a:off x="423875" y="1151875"/>
            <a:ext cx="8154600" cy="3525600"/>
          </a:xfrm>
          <a:prstGeom prst="rect">
            <a:avLst/>
          </a:prstGeom>
        </p:spPr>
        <p:txBody>
          <a:bodyPr anchorCtr="0" anchor="t" bIns="34275" lIns="68575" spcFirstLastPara="1" rIns="68575" wrap="square" tIns="34275">
            <a:noAutofit/>
          </a:bodyPr>
          <a:lstStyle/>
          <a:p>
            <a:pPr indent="-317500" lvl="0" marL="457200" rtl="0" algn="l">
              <a:lnSpc>
                <a:spcPct val="115000"/>
              </a:lnSpc>
              <a:spcBef>
                <a:spcPts val="1200"/>
              </a:spcBef>
              <a:spcAft>
                <a:spcPts val="0"/>
              </a:spcAft>
              <a:buSzPts val="1400"/>
              <a:buChar char="●"/>
            </a:pPr>
            <a:r>
              <a:rPr lang="en" sz="1400"/>
              <a:t>As financial systems become increasingly automated, algorithmic transparency and fairness are no longer optional — they are essential.</a:t>
            </a:r>
            <a:br>
              <a:rPr lang="en" sz="1400"/>
            </a:br>
            <a:endParaRPr sz="1400"/>
          </a:p>
          <a:p>
            <a:pPr indent="-317500" lvl="0" marL="457200" rtl="0" algn="l">
              <a:lnSpc>
                <a:spcPct val="115000"/>
              </a:lnSpc>
              <a:spcBef>
                <a:spcPts val="0"/>
              </a:spcBef>
              <a:spcAft>
                <a:spcPts val="0"/>
              </a:spcAft>
              <a:buSzPts val="1400"/>
              <a:buChar char="●"/>
            </a:pPr>
            <a:r>
              <a:rPr lang="en" sz="1400"/>
              <a:t>In 2023, the UK’s Financial Conduct Authority warned lenders about potential bias in credit scoring algorithms, especially toward young and minority applicants.</a:t>
            </a:r>
            <a:br>
              <a:rPr lang="en" sz="1400"/>
            </a:br>
            <a:endParaRPr sz="1400"/>
          </a:p>
          <a:p>
            <a:pPr indent="-317500" lvl="0" marL="457200" rtl="0" algn="l">
              <a:lnSpc>
                <a:spcPct val="115000"/>
              </a:lnSpc>
              <a:spcBef>
                <a:spcPts val="0"/>
              </a:spcBef>
              <a:spcAft>
                <a:spcPts val="0"/>
              </a:spcAft>
              <a:buSzPts val="1400"/>
              <a:buChar char="●"/>
            </a:pPr>
            <a:r>
              <a:rPr lang="en" sz="1400"/>
              <a:t>Despite regulations like the Equal Credit Opportunity Act (USA) and similar laws globally, data-driven discrimination still occurs — often undetected.</a:t>
            </a:r>
            <a:br>
              <a:rPr lang="en" sz="1400"/>
            </a:br>
            <a:endParaRPr sz="1400"/>
          </a:p>
          <a:p>
            <a:pPr indent="-317500" lvl="0" marL="457200" rtl="0" algn="l">
              <a:lnSpc>
                <a:spcPct val="115000"/>
              </a:lnSpc>
              <a:spcBef>
                <a:spcPts val="0"/>
              </a:spcBef>
              <a:spcAft>
                <a:spcPts val="0"/>
              </a:spcAft>
              <a:buSzPts val="1400"/>
              <a:buChar char="●"/>
            </a:pPr>
            <a:r>
              <a:rPr lang="en" sz="1400"/>
              <a:t>Most credit datasets reflect historic and structural inequalities, which machine learning models may learn and amplify.</a:t>
            </a:r>
            <a:endParaRPr sz="1400"/>
          </a:p>
          <a:p>
            <a:pPr indent="0" lvl="0" marL="0" rtl="0" algn="l">
              <a:lnSpc>
                <a:spcPct val="115000"/>
              </a:lnSpc>
              <a:spcBef>
                <a:spcPts val="1200"/>
              </a:spcBef>
              <a:spcAft>
                <a:spcPts val="0"/>
              </a:spcAft>
              <a:buNone/>
            </a:pPr>
            <a:r>
              <a:rPr lang="en" sz="1400"/>
              <a:t>Fairness in credit scoring is not just a technical challenge — it is a matter of equity, accountability, and trust in automated decision-making.</a:t>
            </a:r>
            <a:endParaRPr sz="1500"/>
          </a:p>
          <a:p>
            <a:pPr indent="0" lvl="0" marL="0" rtl="0" algn="l">
              <a:lnSpc>
                <a:spcPct val="115000"/>
              </a:lnSpc>
              <a:spcBef>
                <a:spcPts val="1200"/>
              </a:spcBef>
              <a:spcAft>
                <a:spcPts val="0"/>
              </a:spcAft>
              <a:buNone/>
            </a:pPr>
            <a:r>
              <a:t/>
            </a:r>
            <a:endParaRPr sz="1700"/>
          </a:p>
          <a:p>
            <a:pPr indent="0" lvl="0" marL="457200" rtl="0" algn="l">
              <a:lnSpc>
                <a:spcPct val="90000"/>
              </a:lnSpc>
              <a:spcBef>
                <a:spcPts val="1200"/>
              </a:spcBef>
              <a:spcAft>
                <a:spcPts val="0"/>
              </a:spcAft>
              <a:buNone/>
            </a:pPr>
            <a:r>
              <a:t/>
            </a:r>
            <a:endParaRPr b="1" sz="2400"/>
          </a:p>
          <a:p>
            <a:pPr indent="0" lvl="0" marL="0" rtl="0" algn="l">
              <a:lnSpc>
                <a:spcPct val="90000"/>
              </a:lnSpc>
              <a:spcBef>
                <a:spcPts val="700"/>
              </a:spcBef>
              <a:spcAft>
                <a:spcPts val="0"/>
              </a:spcAft>
              <a:buSzPts val="1018"/>
              <a:buNone/>
            </a:pPr>
            <a:r>
              <a:t/>
            </a:r>
            <a:endParaRPr sz="3317"/>
          </a:p>
          <a:p>
            <a:pPr indent="0" lvl="0" marL="0" rtl="0" algn="l">
              <a:lnSpc>
                <a:spcPct val="90000"/>
              </a:lnSpc>
              <a:spcBef>
                <a:spcPts val="700"/>
              </a:spcBef>
              <a:spcAft>
                <a:spcPts val="0"/>
              </a:spcAft>
              <a:buSzPts val="1018"/>
              <a:buNone/>
            </a:pPr>
            <a:r>
              <a:t/>
            </a:r>
            <a:endParaRPr sz="396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7"/>
          <p:cNvSpPr txBox="1"/>
          <p:nvPr>
            <p:ph type="title"/>
          </p:nvPr>
        </p:nvSpPr>
        <p:spPr>
          <a:xfrm>
            <a:off x="423875" y="20667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Challenges Faced During the Project</a:t>
            </a:r>
            <a:endParaRPr sz="3500">
              <a:solidFill>
                <a:schemeClr val="dk2"/>
              </a:solidFill>
            </a:endParaRPr>
          </a:p>
        </p:txBody>
      </p:sp>
      <p:sp>
        <p:nvSpPr>
          <p:cNvPr id="583" name="Google Shape;583;p57"/>
          <p:cNvSpPr txBox="1"/>
          <p:nvPr>
            <p:ph idx="4294967295" type="body"/>
          </p:nvPr>
        </p:nvSpPr>
        <p:spPr>
          <a:xfrm>
            <a:off x="423875" y="1211650"/>
            <a:ext cx="8154600" cy="3081900"/>
          </a:xfrm>
          <a:prstGeom prst="rect">
            <a:avLst/>
          </a:prstGeom>
        </p:spPr>
        <p:txBody>
          <a:bodyPr anchorCtr="0" anchor="t" bIns="34275" lIns="68575" spcFirstLastPara="1" rIns="68575" wrap="square" tIns="34275">
            <a:noAutofit/>
          </a:bodyPr>
          <a:lstStyle/>
          <a:p>
            <a:pPr indent="-317500" lvl="0" marL="457200" rtl="0" algn="l">
              <a:spcBef>
                <a:spcPts val="700"/>
              </a:spcBef>
              <a:spcAft>
                <a:spcPts val="0"/>
              </a:spcAft>
              <a:buSzPts val="1400"/>
              <a:buAutoNum type="arabicPeriod"/>
            </a:pPr>
            <a:r>
              <a:rPr lang="en" sz="1400"/>
              <a:t>Different fairness metrics (SPD, EOD, DI) sometimes contradicted each other. It was difficult to compare models holistically without a composite score — hence, the need for the Responsibility Score.</a:t>
            </a:r>
            <a:endParaRPr sz="1400"/>
          </a:p>
          <a:p>
            <a:pPr indent="0" lvl="0" marL="914400" rtl="0" algn="l">
              <a:spcBef>
                <a:spcPts val="1000"/>
              </a:spcBef>
              <a:spcAft>
                <a:spcPts val="0"/>
              </a:spcAft>
              <a:buNone/>
            </a:pPr>
            <a:r>
              <a:t/>
            </a:r>
            <a:endParaRPr sz="500"/>
          </a:p>
          <a:p>
            <a:pPr indent="-317500" lvl="0" marL="457200" rtl="0" algn="l">
              <a:spcBef>
                <a:spcPts val="1000"/>
              </a:spcBef>
              <a:spcAft>
                <a:spcPts val="0"/>
              </a:spcAft>
              <a:buSzPts val="1400"/>
              <a:buAutoNum type="arabicPeriod"/>
            </a:pPr>
            <a:r>
              <a:rPr lang="en" sz="1400"/>
              <a:t>The four datasets had different target labels, feature distributions, and protected attributes, requiring careful preprocessing and normalization for consistent analysis.</a:t>
            </a:r>
            <a:endParaRPr sz="1400"/>
          </a:p>
          <a:p>
            <a:pPr indent="0" lvl="0" marL="914400" rtl="0" algn="l">
              <a:spcBef>
                <a:spcPts val="1000"/>
              </a:spcBef>
              <a:spcAft>
                <a:spcPts val="0"/>
              </a:spcAft>
              <a:buNone/>
            </a:pPr>
            <a:r>
              <a:t/>
            </a:r>
            <a:endParaRPr sz="500"/>
          </a:p>
          <a:p>
            <a:pPr indent="-317500" lvl="0" marL="457200" rtl="0" algn="l">
              <a:spcBef>
                <a:spcPts val="1000"/>
              </a:spcBef>
              <a:spcAft>
                <a:spcPts val="0"/>
              </a:spcAft>
              <a:buSzPts val="1400"/>
              <a:buAutoNum type="arabicPeriod"/>
            </a:pPr>
            <a:r>
              <a:rPr lang="en" sz="1400"/>
              <a:t>Balancing Fairness and Accuracy Finding the right repair level and constraints to reduce bias without compromising model performance required careful experimentation.</a:t>
            </a:r>
            <a:endParaRPr sz="1400"/>
          </a:p>
          <a:p>
            <a:pPr indent="0" lvl="0" marL="914400" rtl="0" algn="l">
              <a:spcBef>
                <a:spcPts val="1000"/>
              </a:spcBef>
              <a:spcAft>
                <a:spcPts val="0"/>
              </a:spcAft>
              <a:buNone/>
            </a:pPr>
            <a:r>
              <a:t/>
            </a:r>
            <a:endParaRPr sz="500"/>
          </a:p>
          <a:p>
            <a:pPr indent="-317500" lvl="0" marL="457200" rtl="0" algn="l">
              <a:spcBef>
                <a:spcPts val="1000"/>
              </a:spcBef>
              <a:spcAft>
                <a:spcPts val="0"/>
              </a:spcAft>
              <a:buSzPts val="1400"/>
              <a:buAutoNum type="arabicPeriod"/>
            </a:pPr>
            <a:r>
              <a:rPr lang="en" sz="1400"/>
              <a:t>Ensuring Transparency Maintaining interpretability after applying fairness interventions required additional analysis using SHAP.</a:t>
            </a:r>
            <a:br>
              <a:rPr lang="en" sz="1400"/>
            </a:br>
            <a:endParaRPr sz="1400"/>
          </a:p>
          <a:p>
            <a:pPr indent="0" lvl="0" marL="457200" rtl="0" algn="l">
              <a:spcBef>
                <a:spcPts val="1000"/>
              </a:spcBef>
              <a:spcAft>
                <a:spcPts val="0"/>
              </a:spcAft>
              <a:buNone/>
            </a:pPr>
            <a:r>
              <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8"/>
          <p:cNvSpPr txBox="1"/>
          <p:nvPr>
            <p:ph type="title"/>
          </p:nvPr>
        </p:nvSpPr>
        <p:spPr>
          <a:xfrm>
            <a:off x="423875" y="494050"/>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Conclusion</a:t>
            </a:r>
            <a:endParaRPr sz="3500">
              <a:solidFill>
                <a:schemeClr val="dk2"/>
              </a:solidFill>
            </a:endParaRPr>
          </a:p>
        </p:txBody>
      </p:sp>
      <p:sp>
        <p:nvSpPr>
          <p:cNvPr id="589" name="Google Shape;589;p58"/>
          <p:cNvSpPr txBox="1"/>
          <p:nvPr>
            <p:ph idx="4294967295" type="body"/>
          </p:nvPr>
        </p:nvSpPr>
        <p:spPr>
          <a:xfrm>
            <a:off x="465425" y="1211650"/>
            <a:ext cx="8154600" cy="30819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None/>
            </a:pPr>
            <a:r>
              <a:rPr lang="en" sz="1400"/>
              <a:t>This project examined fairness-aware machine learning models for credit decision systems using real-world datasets. By comparing models across fairness and accuracy metrics and introducing a unified Responsibility Score, we identified techniques that balance both goals. While some methods showed consistent results, achieving fairness without compromising performance remains a key challenge.</a:t>
            </a:r>
            <a:endParaRPr sz="1400"/>
          </a:p>
          <a:p>
            <a:pPr indent="0" lvl="0" marL="0" rtl="0" algn="l">
              <a:spcBef>
                <a:spcPts val="1200"/>
              </a:spcBef>
              <a:spcAft>
                <a:spcPts val="0"/>
              </a:spcAft>
              <a:buNone/>
            </a:pPr>
            <a:r>
              <a:t/>
            </a:r>
            <a:endParaRPr sz="1400"/>
          </a:p>
          <a:p>
            <a:pPr indent="0" lvl="0" marL="457200" rtl="0" algn="l">
              <a:spcBef>
                <a:spcPts val="1000"/>
              </a:spcBef>
              <a:spcAft>
                <a:spcPts val="0"/>
              </a:spcAft>
              <a:buNone/>
            </a:pPr>
            <a:r>
              <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9"/>
          <p:cNvSpPr txBox="1"/>
          <p:nvPr>
            <p:ph type="title"/>
          </p:nvPr>
        </p:nvSpPr>
        <p:spPr>
          <a:xfrm>
            <a:off x="1976063" y="1865818"/>
            <a:ext cx="5502000" cy="951600"/>
          </a:xfrm>
          <a:prstGeom prst="rect">
            <a:avLst/>
          </a:prstGeom>
        </p:spPr>
        <p:txBody>
          <a:bodyPr anchorCtr="0" anchor="t" bIns="34275" lIns="68575" spcFirstLastPara="1" rIns="68575" wrap="square" tIns="34275">
            <a:normAutofit/>
          </a:bodyPr>
          <a:lstStyle/>
          <a:p>
            <a:pPr indent="0" lvl="0" marL="0" rtl="0" algn="ctr">
              <a:spcBef>
                <a:spcPts val="0"/>
              </a:spcBef>
              <a:spcAft>
                <a:spcPts val="0"/>
              </a:spcAft>
              <a:buNone/>
            </a:pPr>
            <a:r>
              <a:rPr lang="en" sz="4500">
                <a:solidFill>
                  <a:schemeClr val="dk2"/>
                </a:solidFill>
              </a:rPr>
              <a:t>THANK YOU!</a:t>
            </a:r>
            <a:endParaRPr sz="45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1"/>
          <p:cNvSpPr txBox="1"/>
          <p:nvPr>
            <p:ph type="title"/>
          </p:nvPr>
        </p:nvSpPr>
        <p:spPr>
          <a:xfrm>
            <a:off x="423875" y="30522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Literature Review</a:t>
            </a:r>
            <a:endParaRPr sz="3500">
              <a:solidFill>
                <a:schemeClr val="dk2"/>
              </a:solidFill>
            </a:endParaRPr>
          </a:p>
        </p:txBody>
      </p:sp>
      <p:sp>
        <p:nvSpPr>
          <p:cNvPr id="373" name="Google Shape;373;p31"/>
          <p:cNvSpPr txBox="1"/>
          <p:nvPr>
            <p:ph idx="4294967295" type="body"/>
          </p:nvPr>
        </p:nvSpPr>
        <p:spPr>
          <a:xfrm>
            <a:off x="423875" y="1151875"/>
            <a:ext cx="8154600" cy="3525600"/>
          </a:xfrm>
          <a:prstGeom prst="rect">
            <a:avLst/>
          </a:prstGeom>
        </p:spPr>
        <p:txBody>
          <a:bodyPr anchorCtr="0" anchor="t" bIns="34275" lIns="68575" spcFirstLastPara="1" rIns="68575" wrap="square" tIns="34275">
            <a:noAutofit/>
          </a:bodyPr>
          <a:lstStyle/>
          <a:p>
            <a:pPr indent="0" lvl="0" marL="0" rtl="0" algn="l">
              <a:spcBef>
                <a:spcPts val="700"/>
              </a:spcBef>
              <a:spcAft>
                <a:spcPts val="0"/>
              </a:spcAft>
              <a:buClr>
                <a:schemeClr val="dk1"/>
              </a:buClr>
              <a:buSzPts val="1400"/>
              <a:buFont typeface="Arial"/>
              <a:buNone/>
            </a:pPr>
            <a:r>
              <a:rPr b="1" lang="en" sz="1400"/>
              <a:t>Fairness in ML</a:t>
            </a:r>
            <a:r>
              <a:rPr lang="en" sz="1400"/>
              <a:t>:</a:t>
            </a:r>
            <a:br>
              <a:rPr lang="en" sz="1400"/>
            </a:br>
            <a:r>
              <a:rPr lang="en" sz="1400"/>
              <a:t>Dwork et al. (2012), Barocas et al. (2017) etc defined key fairness notions and highlighted data bias.</a:t>
            </a:r>
            <a:br>
              <a:rPr lang="en" sz="1400"/>
            </a:br>
            <a:endParaRPr sz="1000"/>
          </a:p>
          <a:p>
            <a:pPr indent="0" lvl="0" marL="0" rtl="0" algn="l">
              <a:spcBef>
                <a:spcPts val="700"/>
              </a:spcBef>
              <a:spcAft>
                <a:spcPts val="0"/>
              </a:spcAft>
              <a:buClr>
                <a:schemeClr val="dk1"/>
              </a:buClr>
              <a:buSzPts val="1400"/>
              <a:buFont typeface="Arial"/>
              <a:buNone/>
            </a:pPr>
            <a:r>
              <a:rPr b="1" lang="en" sz="1400"/>
              <a:t>Fairness Techniques</a:t>
            </a:r>
            <a:r>
              <a:rPr lang="en" sz="1400"/>
              <a:t>:</a:t>
            </a:r>
            <a:br>
              <a:rPr lang="en" sz="1400"/>
            </a:br>
            <a:r>
              <a:rPr lang="en" sz="1400"/>
              <a:t>AIF360 toolkit (Bellamy et al., 2019) and Exponentiated Gradient (Agarwal et al., 2018) provide popular bias mitigation methods.</a:t>
            </a:r>
            <a:br>
              <a:rPr lang="en" sz="1400"/>
            </a:br>
            <a:endParaRPr sz="1000"/>
          </a:p>
          <a:p>
            <a:pPr indent="0" lvl="0" marL="0" rtl="0" algn="l">
              <a:spcBef>
                <a:spcPts val="700"/>
              </a:spcBef>
              <a:spcAft>
                <a:spcPts val="0"/>
              </a:spcAft>
              <a:buClr>
                <a:schemeClr val="dk1"/>
              </a:buClr>
              <a:buSzPts val="1400"/>
              <a:buFont typeface="Arial"/>
              <a:buNone/>
            </a:pPr>
            <a:r>
              <a:rPr b="1" lang="en" sz="1400"/>
              <a:t>Evaluation Challenges</a:t>
            </a:r>
            <a:r>
              <a:rPr lang="en" sz="1400"/>
              <a:t>:</a:t>
            </a:r>
            <a:br>
              <a:rPr lang="en" sz="1400"/>
            </a:br>
            <a:r>
              <a:rPr lang="en" sz="1400"/>
              <a:t>Fairness and accuracy often conflict; models are hard to compare using separate metrics.</a:t>
            </a:r>
            <a:br>
              <a:rPr lang="en" sz="1400"/>
            </a:br>
            <a:endParaRPr sz="1000"/>
          </a:p>
          <a:p>
            <a:pPr indent="0" lvl="0" marL="0" rtl="0" algn="l">
              <a:spcBef>
                <a:spcPts val="700"/>
              </a:spcBef>
              <a:spcAft>
                <a:spcPts val="0"/>
              </a:spcAft>
              <a:buClr>
                <a:schemeClr val="dk1"/>
              </a:buClr>
              <a:buSzPts val="1400"/>
              <a:buFont typeface="Arial"/>
              <a:buNone/>
            </a:pPr>
            <a:r>
              <a:rPr b="1" lang="en" sz="1400"/>
              <a:t>Composite Metrics</a:t>
            </a:r>
            <a:r>
              <a:rPr lang="en" sz="1400"/>
              <a:t>:</a:t>
            </a:r>
            <a:br>
              <a:rPr lang="en" sz="1400"/>
            </a:br>
            <a:r>
              <a:rPr lang="en" sz="1400"/>
              <a:t>Metrics like FAUC and FBU try to balance fairness and utility, but lack interpretability or tunability.</a:t>
            </a:r>
            <a:br>
              <a:rPr lang="en" sz="1400"/>
            </a:br>
            <a:endParaRPr sz="1000"/>
          </a:p>
          <a:p>
            <a:pPr indent="0" lvl="0" marL="0" rtl="0" algn="l">
              <a:spcBef>
                <a:spcPts val="700"/>
              </a:spcBef>
              <a:spcAft>
                <a:spcPts val="0"/>
              </a:spcAft>
              <a:buClr>
                <a:schemeClr val="dk1"/>
              </a:buClr>
              <a:buSzPts val="1400"/>
              <a:buFont typeface="Arial"/>
              <a:buNone/>
            </a:pPr>
            <a:r>
              <a:rPr b="1" lang="en" sz="1400"/>
              <a:t>Research Gap</a:t>
            </a:r>
            <a:r>
              <a:rPr lang="en" sz="1400"/>
              <a:t>:</a:t>
            </a:r>
            <a:br>
              <a:rPr lang="en" sz="1400"/>
            </a:br>
            <a:r>
              <a:rPr lang="en" sz="1400"/>
              <a:t>No existing metric combines accuracy, SPD, and EOD in a simple, adjustable way</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type="title"/>
          </p:nvPr>
        </p:nvSpPr>
        <p:spPr>
          <a:xfrm>
            <a:off x="423875" y="305225"/>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Research Questions</a:t>
            </a:r>
            <a:endParaRPr sz="3500">
              <a:solidFill>
                <a:schemeClr val="dk2"/>
              </a:solidFill>
            </a:endParaRPr>
          </a:p>
        </p:txBody>
      </p:sp>
      <p:sp>
        <p:nvSpPr>
          <p:cNvPr id="379" name="Google Shape;379;p32"/>
          <p:cNvSpPr txBox="1"/>
          <p:nvPr>
            <p:ph idx="4294967295" type="body"/>
          </p:nvPr>
        </p:nvSpPr>
        <p:spPr>
          <a:xfrm>
            <a:off x="423875" y="1151875"/>
            <a:ext cx="8154600" cy="3081900"/>
          </a:xfrm>
          <a:prstGeom prst="rect">
            <a:avLst/>
          </a:prstGeom>
        </p:spPr>
        <p:txBody>
          <a:bodyPr anchorCtr="0" anchor="t" bIns="34275" lIns="68575" spcFirstLastPara="1" rIns="68575" wrap="square" tIns="34275">
            <a:noAutofit/>
          </a:bodyPr>
          <a:lstStyle/>
          <a:p>
            <a:pPr indent="0" lvl="0" marL="0" rtl="0" algn="l">
              <a:spcBef>
                <a:spcPts val="700"/>
              </a:spcBef>
              <a:spcAft>
                <a:spcPts val="0"/>
              </a:spcAft>
              <a:buNone/>
            </a:pPr>
            <a:r>
              <a:rPr b="1" lang="en" sz="1400"/>
              <a:t>RQ1</a:t>
            </a:r>
            <a:r>
              <a:rPr lang="en" sz="1400"/>
              <a:t>: How do fairness-aware ML models perform across multiple real-world credit datasets in terms of both accuracy and fairness?</a:t>
            </a:r>
            <a:br>
              <a:rPr lang="en" sz="1400"/>
            </a:br>
            <a:endParaRPr sz="1400"/>
          </a:p>
          <a:p>
            <a:pPr indent="0" lvl="0" marL="0" rtl="0" algn="l">
              <a:spcBef>
                <a:spcPts val="700"/>
              </a:spcBef>
              <a:spcAft>
                <a:spcPts val="0"/>
              </a:spcAft>
              <a:buNone/>
            </a:pPr>
            <a:r>
              <a:rPr b="1" lang="en" sz="1400"/>
              <a:t>RQ2</a:t>
            </a:r>
            <a:r>
              <a:rPr lang="en" sz="1400"/>
              <a:t>: Can a composite metric (Responsibility Score) better capture the balance between fairness and accuracy?</a:t>
            </a:r>
            <a:br>
              <a:rPr lang="en" sz="1400"/>
            </a:br>
            <a:endParaRPr sz="1400"/>
          </a:p>
          <a:p>
            <a:pPr indent="0" lvl="0" marL="0" rtl="0" algn="l">
              <a:spcBef>
                <a:spcPts val="700"/>
              </a:spcBef>
              <a:spcAft>
                <a:spcPts val="0"/>
              </a:spcAft>
              <a:buNone/>
            </a:pPr>
            <a:r>
              <a:rPr b="1" lang="en" sz="1400"/>
              <a:t>RQ3</a:t>
            </a:r>
            <a:r>
              <a:rPr lang="en" sz="1400"/>
              <a:t>: Which fairness strategy — pre-, in-, or post-processing — offers the most consistent and responsible outcomes?</a:t>
            </a:r>
            <a:br>
              <a:rPr lang="en" sz="1400"/>
            </a:br>
            <a:endParaRPr sz="1400"/>
          </a:p>
          <a:p>
            <a:pPr indent="0" lvl="0" marL="0" rtl="0" algn="l">
              <a:spcBef>
                <a:spcPts val="700"/>
              </a:spcBef>
              <a:spcAft>
                <a:spcPts val="0"/>
              </a:spcAft>
              <a:buNone/>
            </a:pPr>
            <a:r>
              <a:rPr b="1" lang="en" sz="1400"/>
              <a:t>RQ4</a:t>
            </a:r>
            <a:r>
              <a:rPr lang="en" sz="1400"/>
              <a:t>: Does a hybrid model combining pre- and in-processing methods improve fairness while balancing accuracy?</a:t>
            </a:r>
            <a:endParaRPr sz="1400"/>
          </a:p>
          <a:p>
            <a:pPr indent="0" lvl="0" marL="457200" rtl="0" algn="l">
              <a:spcBef>
                <a:spcPts val="70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3"/>
          <p:cNvSpPr txBox="1"/>
          <p:nvPr>
            <p:ph idx="4294967295" type="body"/>
          </p:nvPr>
        </p:nvSpPr>
        <p:spPr>
          <a:xfrm>
            <a:off x="423875" y="1151875"/>
            <a:ext cx="7026000" cy="3525600"/>
          </a:xfrm>
          <a:prstGeom prst="rect">
            <a:avLst/>
          </a:prstGeom>
        </p:spPr>
        <p:txBody>
          <a:bodyPr anchorCtr="0" anchor="t" bIns="34275" lIns="68575" spcFirstLastPara="1" rIns="68575" wrap="square" tIns="34275">
            <a:noAutofit/>
          </a:bodyPr>
          <a:lstStyle/>
          <a:p>
            <a:pPr indent="0" lvl="0" marL="0" rtl="0" algn="l">
              <a:lnSpc>
                <a:spcPct val="90000"/>
              </a:lnSpc>
              <a:spcBef>
                <a:spcPts val="700"/>
              </a:spcBef>
              <a:spcAft>
                <a:spcPts val="0"/>
              </a:spcAft>
              <a:buSzPts val="1018"/>
              <a:buNone/>
            </a:pPr>
            <a:r>
              <a:t/>
            </a:r>
            <a:endParaRPr sz="2500"/>
          </a:p>
          <a:p>
            <a:pPr indent="0" lvl="0" marL="0" rtl="0" algn="l">
              <a:lnSpc>
                <a:spcPct val="90000"/>
              </a:lnSpc>
              <a:spcBef>
                <a:spcPts val="700"/>
              </a:spcBef>
              <a:spcAft>
                <a:spcPts val="0"/>
              </a:spcAft>
              <a:buSzPts val="1018"/>
              <a:buNone/>
            </a:pPr>
            <a:r>
              <a:rPr b="1" lang="en" sz="4465">
                <a:solidFill>
                  <a:schemeClr val="dk2"/>
                </a:solidFill>
              </a:rPr>
              <a:t>Comparative Evaluation of Fairness Aware Models</a:t>
            </a:r>
            <a:endParaRPr b="1" sz="4465">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423875" y="153650"/>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Overview of the Datasets</a:t>
            </a:r>
            <a:endParaRPr sz="3500">
              <a:solidFill>
                <a:schemeClr val="dk2"/>
              </a:solidFill>
            </a:endParaRPr>
          </a:p>
        </p:txBody>
      </p:sp>
      <p:sp>
        <p:nvSpPr>
          <p:cNvPr id="390" name="Google Shape;390;p34"/>
          <p:cNvSpPr txBox="1"/>
          <p:nvPr>
            <p:ph idx="4294967295" type="body"/>
          </p:nvPr>
        </p:nvSpPr>
        <p:spPr>
          <a:xfrm>
            <a:off x="423875" y="1014325"/>
            <a:ext cx="4051500" cy="33441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en" sz="1600"/>
              <a:t>1. German Credit Dataset</a:t>
            </a:r>
            <a:endParaRPr b="1" sz="1600"/>
          </a:p>
          <a:p>
            <a:pPr indent="-317500" lvl="0" marL="457200" rtl="0" algn="l">
              <a:lnSpc>
                <a:spcPct val="115000"/>
              </a:lnSpc>
              <a:spcBef>
                <a:spcPts val="1200"/>
              </a:spcBef>
              <a:spcAft>
                <a:spcPts val="0"/>
              </a:spcAft>
              <a:buSzPts val="1400"/>
              <a:buChar char="●"/>
            </a:pPr>
            <a:r>
              <a:rPr b="1" lang="en" sz="1400"/>
              <a:t>Source:</a:t>
            </a:r>
            <a:r>
              <a:rPr lang="en" sz="1400"/>
              <a:t> UCI Machine Learning Repository</a:t>
            </a:r>
            <a:endParaRPr sz="1400"/>
          </a:p>
          <a:p>
            <a:pPr indent="-317500" lvl="0" marL="457200" rtl="0" algn="l">
              <a:lnSpc>
                <a:spcPct val="115000"/>
              </a:lnSpc>
              <a:spcBef>
                <a:spcPts val="0"/>
              </a:spcBef>
              <a:spcAft>
                <a:spcPts val="0"/>
              </a:spcAft>
              <a:buSzPts val="1400"/>
              <a:buChar char="●"/>
            </a:pPr>
            <a:r>
              <a:rPr b="1" lang="en" sz="1400"/>
              <a:t>Focus Area:</a:t>
            </a:r>
            <a:r>
              <a:rPr lang="en" sz="1400"/>
              <a:t> Germany</a:t>
            </a:r>
            <a:endParaRPr sz="1400"/>
          </a:p>
          <a:p>
            <a:pPr indent="-317500" lvl="0" marL="457200" rtl="0" algn="l">
              <a:lnSpc>
                <a:spcPct val="115000"/>
              </a:lnSpc>
              <a:spcBef>
                <a:spcPts val="0"/>
              </a:spcBef>
              <a:spcAft>
                <a:spcPts val="0"/>
              </a:spcAft>
              <a:buSzPts val="1400"/>
              <a:buChar char="●"/>
            </a:pPr>
            <a:r>
              <a:rPr b="1" lang="en" sz="1400"/>
              <a:t>Content:</a:t>
            </a:r>
            <a:r>
              <a:rPr lang="en" sz="1400"/>
              <a:t> Personal and financial details of applicants labeled as good/bad credit risk</a:t>
            </a:r>
            <a:endParaRPr sz="1400"/>
          </a:p>
          <a:p>
            <a:pPr indent="0" lvl="0" marL="0" rtl="0" algn="l">
              <a:lnSpc>
                <a:spcPct val="115000"/>
              </a:lnSpc>
              <a:spcBef>
                <a:spcPts val="1400"/>
              </a:spcBef>
              <a:spcAft>
                <a:spcPts val="0"/>
              </a:spcAft>
              <a:buClr>
                <a:schemeClr val="dk1"/>
              </a:buClr>
              <a:buSzPts val="1100"/>
              <a:buFont typeface="Arial"/>
              <a:buNone/>
            </a:pPr>
            <a:r>
              <a:rPr b="1" lang="en" sz="1600"/>
              <a:t>2. Give Me Some Credit</a:t>
            </a:r>
            <a:endParaRPr b="1" sz="1600"/>
          </a:p>
          <a:p>
            <a:pPr indent="-317500" lvl="0" marL="457200" rtl="0" algn="l">
              <a:lnSpc>
                <a:spcPct val="115000"/>
              </a:lnSpc>
              <a:spcBef>
                <a:spcPts val="1200"/>
              </a:spcBef>
              <a:spcAft>
                <a:spcPts val="0"/>
              </a:spcAft>
              <a:buSzPts val="1400"/>
              <a:buChar char="●"/>
            </a:pPr>
            <a:r>
              <a:rPr b="1" lang="en" sz="1400"/>
              <a:t>Source:</a:t>
            </a:r>
            <a:r>
              <a:rPr lang="en" sz="1400"/>
              <a:t> Kaggle</a:t>
            </a:r>
            <a:endParaRPr sz="1400"/>
          </a:p>
          <a:p>
            <a:pPr indent="-317500" lvl="0" marL="457200" rtl="0" algn="l">
              <a:lnSpc>
                <a:spcPct val="115000"/>
              </a:lnSpc>
              <a:spcBef>
                <a:spcPts val="0"/>
              </a:spcBef>
              <a:spcAft>
                <a:spcPts val="0"/>
              </a:spcAft>
              <a:buSzPts val="1400"/>
              <a:buChar char="●"/>
            </a:pPr>
            <a:r>
              <a:rPr b="1" lang="en" sz="1400"/>
              <a:t>Focus Area:</a:t>
            </a:r>
            <a:r>
              <a:rPr lang="en" sz="1400"/>
              <a:t> United States</a:t>
            </a:r>
            <a:endParaRPr sz="1400"/>
          </a:p>
          <a:p>
            <a:pPr indent="-317500" lvl="0" marL="457200" rtl="0" algn="l">
              <a:lnSpc>
                <a:spcPct val="115000"/>
              </a:lnSpc>
              <a:spcBef>
                <a:spcPts val="0"/>
              </a:spcBef>
              <a:spcAft>
                <a:spcPts val="0"/>
              </a:spcAft>
              <a:buSzPts val="1400"/>
              <a:buChar char="●"/>
            </a:pPr>
            <a:r>
              <a:rPr b="1" lang="en" sz="1400"/>
              <a:t>Year:</a:t>
            </a:r>
            <a:r>
              <a:rPr lang="en" sz="1400"/>
              <a:t> ~2000s</a:t>
            </a:r>
            <a:endParaRPr sz="1400"/>
          </a:p>
          <a:p>
            <a:pPr indent="-317500" lvl="0" marL="457200" rtl="0" algn="l">
              <a:lnSpc>
                <a:spcPct val="115000"/>
              </a:lnSpc>
              <a:spcBef>
                <a:spcPts val="0"/>
              </a:spcBef>
              <a:spcAft>
                <a:spcPts val="0"/>
              </a:spcAft>
              <a:buSzPts val="1400"/>
              <a:buChar char="●"/>
            </a:pPr>
            <a:r>
              <a:rPr b="1" lang="en" sz="1400"/>
              <a:t>Content:</a:t>
            </a:r>
            <a:r>
              <a:rPr lang="en" sz="1400"/>
              <a:t> Credit history and delinquency prediction for U.S. applicants</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700"/>
          </a:p>
          <a:p>
            <a:pPr indent="0" lvl="0" marL="457200" rtl="0" algn="l">
              <a:lnSpc>
                <a:spcPct val="90000"/>
              </a:lnSpc>
              <a:spcBef>
                <a:spcPts val="1200"/>
              </a:spcBef>
              <a:spcAft>
                <a:spcPts val="0"/>
              </a:spcAft>
              <a:buNone/>
            </a:pPr>
            <a:r>
              <a:t/>
            </a:r>
            <a:endParaRPr b="1" sz="2700"/>
          </a:p>
          <a:p>
            <a:pPr indent="0" lvl="0" marL="0" rtl="0" algn="l">
              <a:lnSpc>
                <a:spcPct val="90000"/>
              </a:lnSpc>
              <a:spcBef>
                <a:spcPts val="700"/>
              </a:spcBef>
              <a:spcAft>
                <a:spcPts val="0"/>
              </a:spcAft>
              <a:buSzPts val="1018"/>
              <a:buNone/>
            </a:pPr>
            <a:r>
              <a:t/>
            </a:r>
            <a:endParaRPr sz="3617"/>
          </a:p>
          <a:p>
            <a:pPr indent="0" lvl="0" marL="0" rtl="0" algn="l">
              <a:lnSpc>
                <a:spcPct val="90000"/>
              </a:lnSpc>
              <a:spcBef>
                <a:spcPts val="700"/>
              </a:spcBef>
              <a:spcAft>
                <a:spcPts val="0"/>
              </a:spcAft>
              <a:buSzPts val="1018"/>
              <a:buNone/>
            </a:pPr>
            <a:r>
              <a:t/>
            </a:r>
            <a:endParaRPr sz="4265"/>
          </a:p>
        </p:txBody>
      </p:sp>
      <p:pic>
        <p:nvPicPr>
          <p:cNvPr id="391" name="Google Shape;391;p34"/>
          <p:cNvPicPr preferRelativeResize="0"/>
          <p:nvPr/>
        </p:nvPicPr>
        <p:blipFill>
          <a:blip r:embed="rId3">
            <a:alphaModFix/>
          </a:blip>
          <a:stretch>
            <a:fillRect/>
          </a:stretch>
        </p:blipFill>
        <p:spPr>
          <a:xfrm>
            <a:off x="4475375" y="1167875"/>
            <a:ext cx="4572001" cy="1516375"/>
          </a:xfrm>
          <a:prstGeom prst="rect">
            <a:avLst/>
          </a:prstGeom>
          <a:noFill/>
          <a:ln>
            <a:noFill/>
          </a:ln>
        </p:spPr>
      </p:pic>
      <p:pic>
        <p:nvPicPr>
          <p:cNvPr id="392" name="Google Shape;392;p34"/>
          <p:cNvPicPr preferRelativeResize="0"/>
          <p:nvPr/>
        </p:nvPicPr>
        <p:blipFill>
          <a:blip r:embed="rId4">
            <a:alphaModFix/>
          </a:blip>
          <a:stretch>
            <a:fillRect/>
          </a:stretch>
        </p:blipFill>
        <p:spPr>
          <a:xfrm>
            <a:off x="4475375" y="3204925"/>
            <a:ext cx="4571999" cy="107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txBox="1"/>
          <p:nvPr>
            <p:ph type="title"/>
          </p:nvPr>
        </p:nvSpPr>
        <p:spPr>
          <a:xfrm>
            <a:off x="423875" y="153650"/>
            <a:ext cx="7982100" cy="717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sz="3500">
                <a:solidFill>
                  <a:schemeClr val="dk2"/>
                </a:solidFill>
              </a:rPr>
              <a:t>Overview of the Datasets</a:t>
            </a:r>
            <a:endParaRPr sz="3500">
              <a:solidFill>
                <a:schemeClr val="dk2"/>
              </a:solidFill>
            </a:endParaRPr>
          </a:p>
        </p:txBody>
      </p:sp>
      <p:sp>
        <p:nvSpPr>
          <p:cNvPr id="398" name="Google Shape;398;p35"/>
          <p:cNvSpPr txBox="1"/>
          <p:nvPr>
            <p:ph idx="4294967295" type="body"/>
          </p:nvPr>
        </p:nvSpPr>
        <p:spPr>
          <a:xfrm>
            <a:off x="423875" y="1014325"/>
            <a:ext cx="4051500" cy="33441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None/>
            </a:pPr>
            <a:r>
              <a:rPr b="1" lang="en" sz="1600"/>
              <a:t>3</a:t>
            </a:r>
            <a:r>
              <a:rPr b="1" lang="en" sz="1600"/>
              <a:t>. Taiwan Credit Default Dataset</a:t>
            </a:r>
            <a:endParaRPr b="1" sz="1600"/>
          </a:p>
          <a:p>
            <a:pPr indent="-317500" lvl="0" marL="457200" rtl="0" algn="l">
              <a:lnSpc>
                <a:spcPct val="115000"/>
              </a:lnSpc>
              <a:spcBef>
                <a:spcPts val="1200"/>
              </a:spcBef>
              <a:spcAft>
                <a:spcPts val="0"/>
              </a:spcAft>
              <a:buSzPts val="1400"/>
              <a:buChar char="●"/>
            </a:pPr>
            <a:r>
              <a:rPr b="1" lang="en" sz="1400"/>
              <a:t>Source:</a:t>
            </a:r>
            <a:r>
              <a:rPr lang="en" sz="1400"/>
              <a:t> UCI Machine Learning Repository</a:t>
            </a:r>
            <a:endParaRPr sz="1400"/>
          </a:p>
          <a:p>
            <a:pPr indent="-317500" lvl="0" marL="457200" rtl="0" algn="l">
              <a:lnSpc>
                <a:spcPct val="115000"/>
              </a:lnSpc>
              <a:spcBef>
                <a:spcPts val="0"/>
              </a:spcBef>
              <a:spcAft>
                <a:spcPts val="0"/>
              </a:spcAft>
              <a:buSzPts val="1400"/>
              <a:buChar char="●"/>
            </a:pPr>
            <a:r>
              <a:rPr b="1" lang="en" sz="1400"/>
              <a:t>Focus Area:</a:t>
            </a:r>
            <a:r>
              <a:rPr lang="en" sz="1400"/>
              <a:t> Taiwan</a:t>
            </a:r>
            <a:endParaRPr sz="1400"/>
          </a:p>
          <a:p>
            <a:pPr indent="-317500" lvl="0" marL="457200" rtl="0" algn="l">
              <a:lnSpc>
                <a:spcPct val="115000"/>
              </a:lnSpc>
              <a:spcBef>
                <a:spcPts val="0"/>
              </a:spcBef>
              <a:spcAft>
                <a:spcPts val="0"/>
              </a:spcAft>
              <a:buSzPts val="1400"/>
              <a:buChar char="●"/>
            </a:pPr>
            <a:r>
              <a:rPr b="1" lang="en" sz="1400"/>
              <a:t>Year</a:t>
            </a:r>
            <a:r>
              <a:rPr lang="en" sz="1400"/>
              <a:t>: 2005</a:t>
            </a:r>
            <a:endParaRPr sz="1400"/>
          </a:p>
          <a:p>
            <a:pPr indent="-317500" lvl="0" marL="457200" rtl="0" algn="l">
              <a:lnSpc>
                <a:spcPct val="115000"/>
              </a:lnSpc>
              <a:spcBef>
                <a:spcPts val="0"/>
              </a:spcBef>
              <a:spcAft>
                <a:spcPts val="0"/>
              </a:spcAft>
              <a:buSzPts val="1400"/>
              <a:buChar char="●"/>
            </a:pPr>
            <a:r>
              <a:rPr b="1" lang="en" sz="1400"/>
              <a:t>Content:</a:t>
            </a:r>
            <a:r>
              <a:rPr lang="en" sz="1400"/>
              <a:t> </a:t>
            </a:r>
            <a:r>
              <a:rPr lang="en" sz="1400"/>
              <a:t>Credit card client data including bill payments, limits, and default status</a:t>
            </a:r>
            <a:endParaRPr sz="1400"/>
          </a:p>
          <a:p>
            <a:pPr indent="0" lvl="0" marL="0" rtl="0" algn="l">
              <a:lnSpc>
                <a:spcPct val="115000"/>
              </a:lnSpc>
              <a:spcBef>
                <a:spcPts val="1400"/>
              </a:spcBef>
              <a:spcAft>
                <a:spcPts val="0"/>
              </a:spcAft>
              <a:buNone/>
            </a:pPr>
            <a:r>
              <a:rPr b="1" lang="en" sz="1600"/>
              <a:t>4</a:t>
            </a:r>
            <a:r>
              <a:rPr b="1" lang="en" sz="1600"/>
              <a:t>. Credit Card Approval Dataset</a:t>
            </a:r>
            <a:endParaRPr b="1" sz="1600"/>
          </a:p>
          <a:p>
            <a:pPr indent="-317500" lvl="0" marL="457200" rtl="0" algn="l">
              <a:lnSpc>
                <a:spcPct val="115000"/>
              </a:lnSpc>
              <a:spcBef>
                <a:spcPts val="1200"/>
              </a:spcBef>
              <a:spcAft>
                <a:spcPts val="0"/>
              </a:spcAft>
              <a:buSzPts val="1400"/>
              <a:buChar char="●"/>
            </a:pPr>
            <a:r>
              <a:rPr b="1" lang="en" sz="1400"/>
              <a:t>Source:</a:t>
            </a:r>
            <a:r>
              <a:rPr lang="en" sz="1400"/>
              <a:t> </a:t>
            </a:r>
            <a:r>
              <a:rPr lang="en" sz="1400"/>
              <a:t>UCI Machine Learning Repository</a:t>
            </a:r>
            <a:endParaRPr sz="1400"/>
          </a:p>
          <a:p>
            <a:pPr indent="-317500" lvl="0" marL="457200" rtl="0" algn="l">
              <a:lnSpc>
                <a:spcPct val="115000"/>
              </a:lnSpc>
              <a:spcBef>
                <a:spcPts val="0"/>
              </a:spcBef>
              <a:spcAft>
                <a:spcPts val="0"/>
              </a:spcAft>
              <a:buSzPts val="1400"/>
              <a:buChar char="●"/>
            </a:pPr>
            <a:r>
              <a:rPr b="1" lang="en" sz="1400"/>
              <a:t>Focus Area:</a:t>
            </a:r>
            <a:r>
              <a:rPr lang="en" sz="1400"/>
              <a:t> Australia (assumed)</a:t>
            </a:r>
            <a:endParaRPr sz="1400"/>
          </a:p>
          <a:p>
            <a:pPr indent="-317500" lvl="0" marL="457200" rtl="0" algn="l">
              <a:lnSpc>
                <a:spcPct val="115000"/>
              </a:lnSpc>
              <a:spcBef>
                <a:spcPts val="0"/>
              </a:spcBef>
              <a:spcAft>
                <a:spcPts val="0"/>
              </a:spcAft>
              <a:buSzPts val="1400"/>
              <a:buChar char="●"/>
            </a:pPr>
            <a:r>
              <a:rPr b="1" lang="en" sz="1400"/>
              <a:t>Content:</a:t>
            </a:r>
            <a:r>
              <a:rPr lang="en" sz="1400"/>
              <a:t> </a:t>
            </a:r>
            <a:r>
              <a:rPr lang="en" sz="1400"/>
              <a:t>Loan application data including income, status, and decision outcome</a:t>
            </a:r>
            <a:endParaRPr sz="1400"/>
          </a:p>
          <a:p>
            <a:pPr indent="0" lvl="0" marL="0" rtl="0" algn="l">
              <a:lnSpc>
                <a:spcPct val="115000"/>
              </a:lnSpc>
              <a:spcBef>
                <a:spcPts val="1200"/>
              </a:spcBef>
              <a:spcAft>
                <a:spcPts val="0"/>
              </a:spcAft>
              <a:buNone/>
            </a:pPr>
            <a:r>
              <a:t/>
            </a:r>
            <a:endParaRPr sz="1400"/>
          </a:p>
          <a:p>
            <a:pPr indent="0" lvl="0" marL="0" rtl="0" algn="l">
              <a:lnSpc>
                <a:spcPct val="115000"/>
              </a:lnSpc>
              <a:spcBef>
                <a:spcPts val="1200"/>
              </a:spcBef>
              <a:spcAft>
                <a:spcPts val="0"/>
              </a:spcAft>
              <a:buNone/>
            </a:pPr>
            <a:r>
              <a:t/>
            </a:r>
            <a:endParaRPr sz="1700"/>
          </a:p>
          <a:p>
            <a:pPr indent="0" lvl="0" marL="457200" rtl="0" algn="l">
              <a:lnSpc>
                <a:spcPct val="90000"/>
              </a:lnSpc>
              <a:spcBef>
                <a:spcPts val="1200"/>
              </a:spcBef>
              <a:spcAft>
                <a:spcPts val="0"/>
              </a:spcAft>
              <a:buNone/>
            </a:pPr>
            <a:r>
              <a:t/>
            </a:r>
            <a:endParaRPr b="1" sz="2700"/>
          </a:p>
          <a:p>
            <a:pPr indent="0" lvl="0" marL="0" rtl="0" algn="l">
              <a:lnSpc>
                <a:spcPct val="90000"/>
              </a:lnSpc>
              <a:spcBef>
                <a:spcPts val="700"/>
              </a:spcBef>
              <a:spcAft>
                <a:spcPts val="0"/>
              </a:spcAft>
              <a:buSzPts val="1018"/>
              <a:buNone/>
            </a:pPr>
            <a:r>
              <a:t/>
            </a:r>
            <a:endParaRPr sz="3617"/>
          </a:p>
          <a:p>
            <a:pPr indent="0" lvl="0" marL="0" rtl="0" algn="l">
              <a:lnSpc>
                <a:spcPct val="90000"/>
              </a:lnSpc>
              <a:spcBef>
                <a:spcPts val="700"/>
              </a:spcBef>
              <a:spcAft>
                <a:spcPts val="0"/>
              </a:spcAft>
              <a:buSzPts val="1018"/>
              <a:buNone/>
            </a:pPr>
            <a:r>
              <a:t/>
            </a:r>
            <a:endParaRPr sz="4265"/>
          </a:p>
        </p:txBody>
      </p:sp>
      <p:pic>
        <p:nvPicPr>
          <p:cNvPr id="399" name="Google Shape;399;p35"/>
          <p:cNvPicPr preferRelativeResize="0"/>
          <p:nvPr/>
        </p:nvPicPr>
        <p:blipFill>
          <a:blip r:embed="rId3">
            <a:alphaModFix/>
          </a:blip>
          <a:stretch>
            <a:fillRect/>
          </a:stretch>
        </p:blipFill>
        <p:spPr>
          <a:xfrm>
            <a:off x="4475375" y="1244075"/>
            <a:ext cx="4572001" cy="1516375"/>
          </a:xfrm>
          <a:prstGeom prst="rect">
            <a:avLst/>
          </a:prstGeom>
          <a:noFill/>
          <a:ln>
            <a:noFill/>
          </a:ln>
        </p:spPr>
      </p:pic>
      <p:pic>
        <p:nvPicPr>
          <p:cNvPr id="400" name="Google Shape;400;p35"/>
          <p:cNvPicPr preferRelativeResize="0"/>
          <p:nvPr/>
        </p:nvPicPr>
        <p:blipFill>
          <a:blip r:embed="rId3">
            <a:alphaModFix/>
          </a:blip>
          <a:stretch>
            <a:fillRect/>
          </a:stretch>
        </p:blipFill>
        <p:spPr>
          <a:xfrm>
            <a:off x="4475375" y="2935125"/>
            <a:ext cx="4572001" cy="151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36"/>
          <p:cNvPicPr preferRelativeResize="0"/>
          <p:nvPr/>
        </p:nvPicPr>
        <p:blipFill>
          <a:blip r:embed="rId3">
            <a:alphaModFix/>
          </a:blip>
          <a:stretch>
            <a:fillRect/>
          </a:stretch>
        </p:blipFill>
        <p:spPr>
          <a:xfrm>
            <a:off x="398819" y="-3075"/>
            <a:ext cx="8270382"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