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673" r:id="rId2"/>
  </p:sldMasterIdLst>
  <p:notesMasterIdLst>
    <p:notesMasterId r:id="rId39"/>
  </p:notesMasterIdLst>
  <p:sldIdLst>
    <p:sldId id="256" r:id="rId3"/>
    <p:sldId id="1719" r:id="rId4"/>
    <p:sldId id="257" r:id="rId5"/>
    <p:sldId id="1865" r:id="rId6"/>
    <p:sldId id="259" r:id="rId7"/>
    <p:sldId id="260" r:id="rId8"/>
    <p:sldId id="261" r:id="rId9"/>
    <p:sldId id="262" r:id="rId10"/>
    <p:sldId id="265" r:id="rId11"/>
    <p:sldId id="266" r:id="rId12"/>
    <p:sldId id="269" r:id="rId13"/>
    <p:sldId id="270" r:id="rId14"/>
    <p:sldId id="1866"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5" r:id="rId37"/>
    <p:sldId id="296" r:id="rId38"/>
  </p:sldIdLst>
  <p:sldSz cx="9144000" cy="6858000" type="screen4x3"/>
  <p:notesSz cx="6858000" cy="9144000"/>
  <p:embeddedFontLst>
    <p:embeddedFont>
      <p:font typeface="Calibri" panose="020F0502020204030204" pitchFamily="34" charset="0"/>
      <p:regular r:id="rId40"/>
      <p:bold r:id="rId41"/>
      <p:italic r:id="rId42"/>
      <p:boldItalic r:id="rId43"/>
    </p:embeddedFont>
    <p:embeddedFont>
      <p:font typeface="Consolas" panose="020B0609020204030204" pitchFamily="49" charset="0"/>
      <p:regular r:id="rId44"/>
      <p:bold r:id="rId45"/>
      <p:italic r:id="rId46"/>
      <p:boldItalic r:id="rId47"/>
    </p:embeddedFont>
    <p:embeddedFont>
      <p:font typeface="Segoe UI" panose="020B0502040204020203" pitchFamily="34" charset="0"/>
      <p:regular r:id="rId48"/>
      <p:bold r:id="rId49"/>
      <p:italic r:id="rId50"/>
      <p:boldItalic r:id="rId51"/>
    </p:embeddedFont>
    <p:embeddedFont>
      <p:font typeface="Segoe UI Light" panose="020B0502040204020203" pitchFamily="34" charset="0"/>
      <p:regular r:id="rId52"/>
      <p:italic r:id="rId53"/>
    </p:embeddedFont>
    <p:embeddedFont>
      <p:font typeface="Segoe UI Semibold" panose="020B0702040204020203" pitchFamily="34" charset="0"/>
      <p:bold r:id="rId54"/>
      <p:boldItalic r:id="rId55"/>
    </p:embeddedFont>
    <p:embeddedFont>
      <p:font typeface="Segoe UI Semilight" panose="020B0402040204020203" pitchFamily="34" charset="0"/>
      <p:regular r:id="rId56"/>
      <p:italic r:id="rId57"/>
    </p:embeddedFont>
    <p:embeddedFont>
      <p:font typeface="Verdana" panose="020B0604030504040204" pitchFamily="34" charset="0"/>
      <p:regular r:id="rId58"/>
      <p:bold r:id="rId59"/>
      <p:italic r:id="rId60"/>
      <p:boldItalic r:id="rId61"/>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572" autoAdjust="0"/>
    <p:restoredTop sz="75372" autoAdjust="0"/>
  </p:normalViewPr>
  <p:slideViewPr>
    <p:cSldViewPr snapToGrid="0">
      <p:cViewPr varScale="1">
        <p:scale>
          <a:sx n="85" d="100"/>
          <a:sy n="85" d="100"/>
        </p:scale>
        <p:origin x="1116" y="51"/>
      </p:cViewPr>
      <p:guideLst/>
    </p:cSldViewPr>
  </p:slideViewPr>
  <p:notesTextViewPr>
    <p:cViewPr>
      <p:scale>
        <a:sx n="1" d="1"/>
        <a:sy n="1" d="1"/>
      </p:scale>
      <p:origin x="0" y="0"/>
    </p:cViewPr>
  </p:notesTextViewPr>
  <p:sorterViewPr>
    <p:cViewPr>
      <p:scale>
        <a:sx n="100" d="100"/>
        <a:sy n="100" d="100"/>
      </p:scale>
      <p:origin x="0" y="-4770"/>
    </p:cViewPr>
  </p:sorterViewPr>
  <p:notesViewPr>
    <p:cSldViewPr snapToGrid="0">
      <p:cViewPr varScale="1">
        <p:scale>
          <a:sx n="87" d="100"/>
          <a:sy n="87" d="100"/>
        </p:scale>
        <p:origin x="3840"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font" Target="fonts/font19.fntdata"/><Relationship Id="rId5" Type="http://schemas.openxmlformats.org/officeDocument/2006/relationships/slide" Target="slides/slide3.xml"/><Relationship Id="rId61" Type="http://schemas.openxmlformats.org/officeDocument/2006/relationships/font" Target="fonts/font22.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font" Target="fonts/font17.fntdata"/><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font" Target="fonts/font1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7.fntdata"/><Relationship Id="rId59" Type="http://schemas.openxmlformats.org/officeDocument/2006/relationships/font" Target="fonts/font20.fntdata"/><Relationship Id="rId20" Type="http://schemas.openxmlformats.org/officeDocument/2006/relationships/slide" Target="slides/slide18.xml"/><Relationship Id="rId41" Type="http://schemas.openxmlformats.org/officeDocument/2006/relationships/font" Target="fonts/font2.fntdata"/><Relationship Id="rId54" Type="http://schemas.openxmlformats.org/officeDocument/2006/relationships/font" Target="fonts/font15.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0.fntdata"/><Relationship Id="rId57" Type="http://schemas.openxmlformats.org/officeDocument/2006/relationships/font" Target="fonts/font18.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5.fntdata"/><Relationship Id="rId52" Type="http://schemas.openxmlformats.org/officeDocument/2006/relationships/font" Target="fonts/font13.fntdata"/><Relationship Id="rId60" Type="http://schemas.openxmlformats.org/officeDocument/2006/relationships/font" Target="fonts/font21.fntdata"/><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17F9CF-9DC7-47D4-BC0F-821382119D36}" type="datetimeFigureOut">
              <a:rPr lang="en-US" smtClean="0"/>
              <a:t>5/3/2019</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42ADE7-71A3-4587-86E3-64CABE68FB1D}" type="slidenum">
              <a:rPr lang="en-US" smtClean="0"/>
              <a:t>‹#›</a:t>
            </a:fld>
            <a:endParaRPr lang="en-US" dirty="0"/>
          </a:p>
        </p:txBody>
      </p:sp>
    </p:spTree>
    <p:extLst>
      <p:ext uri="{BB962C8B-B14F-4D97-AF65-F5344CB8AC3E}">
        <p14:creationId xmlns:p14="http://schemas.microsoft.com/office/powerpoint/2010/main" val="2425415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 </a:t>
            </a:r>
            <a:r>
              <a:rPr lang="en-US" sz="1000" b="1" dirty="0">
                <a:effectLst/>
                <a:latin typeface="Arial" panose="020B0604020202020204" pitchFamily="34" charset="0"/>
                <a:ea typeface="Calibri" panose="020F0502020204030204" pitchFamily="34" charset="0"/>
                <a:cs typeface="Times New Roman" panose="02020603050405020304" pitchFamily="18" charset="0"/>
              </a:rPr>
              <a:t>75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 </a:t>
            </a:r>
            <a:r>
              <a:rPr lang="en-US" sz="1000" b="1" dirty="0">
                <a:effectLst/>
                <a:latin typeface="Arial" panose="020B0604020202020204" pitchFamily="34" charset="0"/>
                <a:ea typeface="Calibri" panose="020F0502020204030204" pitchFamily="34" charset="0"/>
                <a:cs typeface="Times New Roman" panose="02020603050405020304" pitchFamily="18" charset="0"/>
              </a:rPr>
              <a:t>60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After completing this module, students will be able to:</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Integrate their existing solutions with external identity providers using Azure AD B2B or B2C.</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Design a hybrid identity solution.</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Determine when to use advanced features of Azure AD such as Managed Service Identity, MFA and Privileged Identity Management.</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Secure application secrets using Key Vault.</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Secure application data using SQL Database and Azure Storage features.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Required materials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20535A_00.pptx</a:t>
            </a:r>
            <a:r>
              <a:rPr lang="en-US" sz="1000" dirty="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Read all of this module’s materials.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 covers.</a:t>
            </a:r>
          </a:p>
          <a:p>
            <a:pPr>
              <a:lnSpc>
                <a:spcPct val="107000"/>
              </a:lnSpc>
              <a:spcAft>
                <a:spcPts val="800"/>
              </a:spcAft>
            </a:pPr>
            <a:r>
              <a:rPr lang="en-US"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Azure portal is continually being improved, and the user interface might have updated since this module was written. Therefore, before teaching this module, familiarize yourself with the latest version of the Azure portal.</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942ADE7-71A3-4587-86E3-64CABE68FB1D}" type="slidenum">
              <a:rPr lang="en-US" b="0" smtClean="0"/>
              <a:t>1</a:t>
            </a:fld>
            <a:endParaRPr lang="en-US" b="0" dirty="0"/>
          </a:p>
        </p:txBody>
      </p:sp>
      <p:sp>
        <p:nvSpPr>
          <p:cNvPr id="5" name="Rectangle 4">
            <a:extLst>
              <a:ext uri="{FF2B5EF4-FFF2-40B4-BE49-F238E27FC236}">
                <a16:creationId xmlns:a16="http://schemas.microsoft.com/office/drawing/2014/main" id="{C4A4B333-6F49-426A-8D50-2895A78378C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1F7CB328-BA7B-4264-A50B-52935DE7484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31034118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11</a:t>
            </a:fld>
            <a:endParaRPr lang="en-US" b="0" dirty="0"/>
          </a:p>
        </p:txBody>
      </p:sp>
      <p:sp>
        <p:nvSpPr>
          <p:cNvPr id="5" name="Rectangle 4">
            <a:extLst>
              <a:ext uri="{FF2B5EF4-FFF2-40B4-BE49-F238E27FC236}">
                <a16:creationId xmlns:a16="http://schemas.microsoft.com/office/drawing/2014/main" id="{DB9033D4-2F2C-487E-93A9-335A8B0985F7}"/>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47F246D8-7EE0-4C95-960F-1D00BC7691D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3855944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12</a:t>
            </a:fld>
            <a:endParaRPr lang="en-US" b="0" dirty="0"/>
          </a:p>
        </p:txBody>
      </p:sp>
      <p:sp>
        <p:nvSpPr>
          <p:cNvPr id="5" name="Rectangle 4">
            <a:extLst>
              <a:ext uri="{FF2B5EF4-FFF2-40B4-BE49-F238E27FC236}">
                <a16:creationId xmlns:a16="http://schemas.microsoft.com/office/drawing/2014/main" id="{A5225E0D-43E9-4D60-9592-218CB02D73A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4FC41039-1F2F-47AA-99AD-75D73AC17424}"/>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1765757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marL="342900" marR="0" lvl="0" indent="-342900">
              <a:lnSpc>
                <a:spcPct val="115000"/>
              </a:lnSpc>
              <a:spcBef>
                <a:spcPts val="0"/>
              </a:spcBef>
              <a:spcAft>
                <a:spcPts val="995"/>
              </a:spcAft>
              <a:buFont typeface="+mj-lt"/>
              <a:buAutoNum type="arabicPeriod"/>
              <a:tabLst>
                <a:tab pos="457200" algn="l"/>
              </a:tabLs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Get STS Token from Azure AD.</a:t>
            </a:r>
          </a:p>
          <a:p>
            <a:pPr marL="342900" marR="0" lvl="0" indent="-342900">
              <a:lnSpc>
                <a:spcPct val="115000"/>
              </a:lnSpc>
              <a:spcBef>
                <a:spcPts val="0"/>
              </a:spcBef>
              <a:spcAft>
                <a:spcPts val="995"/>
              </a:spcAft>
              <a:buFont typeface="+mj-lt"/>
              <a:buAutoNum type="arabicPeriod"/>
              <a:tabLst>
                <a:tab pos="457200" algn="l"/>
              </a:tabLs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Return STS Token to Client/Application.</a:t>
            </a:r>
          </a:p>
          <a:p>
            <a:pPr marL="342900" marR="0" lvl="0" indent="-342900">
              <a:lnSpc>
                <a:spcPct val="115000"/>
              </a:lnSpc>
              <a:spcBef>
                <a:spcPts val="0"/>
              </a:spcBef>
              <a:spcAft>
                <a:spcPts val="995"/>
              </a:spcAft>
              <a:buFont typeface="+mj-lt"/>
              <a:buAutoNum type="arabicPeriod"/>
              <a:tabLst>
                <a:tab pos="457200" algn="l"/>
              </a:tabLs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Request resource using trusted STS Token.</a:t>
            </a:r>
          </a:p>
          <a:p>
            <a:pPr marL="342900" marR="0" lvl="0" indent="-342900">
              <a:lnSpc>
                <a:spcPct val="115000"/>
              </a:lnSpc>
              <a:spcBef>
                <a:spcPts val="0"/>
              </a:spcBef>
              <a:spcAft>
                <a:spcPts val="995"/>
              </a:spcAft>
              <a:buFont typeface="+mj-lt"/>
              <a:buAutoNum type="arabicPeriod"/>
              <a:tabLst>
                <a:tab pos="457200" algn="l"/>
              </a:tabLst>
            </a:pPr>
            <a:r>
              <a:rPr lang="en-US"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SSO Can be implemented in your custom applications too.</a:t>
            </a:r>
          </a:p>
        </p:txBody>
      </p:sp>
      <p:sp>
        <p:nvSpPr>
          <p:cNvPr id="4" name="Slide Number Placeholder 3"/>
          <p:cNvSpPr>
            <a:spLocks noGrp="1"/>
          </p:cNvSpPr>
          <p:nvPr>
            <p:ph type="sldNum" sz="quarter" idx="10"/>
          </p:nvPr>
        </p:nvSpPr>
        <p:spPr/>
        <p:txBody>
          <a:bodyPr/>
          <a:lstStyle/>
          <a:p>
            <a:fld id="{E942ADE7-71A3-4587-86E3-64CABE68FB1D}" type="slidenum">
              <a:rPr lang="en-US" b="0" smtClean="0"/>
              <a:t>14</a:t>
            </a:fld>
            <a:endParaRPr lang="en-US" b="0" dirty="0"/>
          </a:p>
        </p:txBody>
      </p:sp>
      <p:sp>
        <p:nvSpPr>
          <p:cNvPr id="5" name="Rectangle 4">
            <a:extLst>
              <a:ext uri="{FF2B5EF4-FFF2-40B4-BE49-F238E27FC236}">
                <a16:creationId xmlns:a16="http://schemas.microsoft.com/office/drawing/2014/main" id="{D22D9A7C-04F6-4C66-A7FB-5506FC221FF9}"/>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D81D79DC-75F7-44D4-8EF9-46FF78195DB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1348524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15</a:t>
            </a:fld>
            <a:endParaRPr lang="en-US" b="0" dirty="0"/>
          </a:p>
        </p:txBody>
      </p:sp>
      <p:sp>
        <p:nvSpPr>
          <p:cNvPr id="5" name="Rectangle 4">
            <a:extLst>
              <a:ext uri="{FF2B5EF4-FFF2-40B4-BE49-F238E27FC236}">
                <a16:creationId xmlns:a16="http://schemas.microsoft.com/office/drawing/2014/main" id="{9BF8F375-A9D9-43B4-B320-98E662018D26}"/>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B8465BCD-AD76-4C31-BEC3-8BE4646AA44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429597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16</a:t>
            </a:fld>
            <a:endParaRPr lang="en-US" b="0" dirty="0"/>
          </a:p>
        </p:txBody>
      </p:sp>
      <p:sp>
        <p:nvSpPr>
          <p:cNvPr id="5" name="Rectangle 4">
            <a:extLst>
              <a:ext uri="{FF2B5EF4-FFF2-40B4-BE49-F238E27FC236}">
                <a16:creationId xmlns:a16="http://schemas.microsoft.com/office/drawing/2014/main" id="{766067ED-5B38-4294-99AB-961F0F5162B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AD767D2C-C81E-4A2B-8E54-E6961C1F6B5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3547252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Azure AD app proxy is a cloud service that allows users to access on-premises apps securely.</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Users connect to the cloud service that routes traffic to the applications via “connectors.”</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Connectors are usually deployed inside the corporate network, next to the applications.</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Users connect to the cloud service that routes their traffic to application resources via the connectors.</a:t>
            </a:r>
          </a:p>
        </p:txBody>
      </p:sp>
      <p:sp>
        <p:nvSpPr>
          <p:cNvPr id="4" name="Slide Number Placeholder 3"/>
          <p:cNvSpPr>
            <a:spLocks noGrp="1"/>
          </p:cNvSpPr>
          <p:nvPr>
            <p:ph type="sldNum" sz="quarter" idx="10"/>
          </p:nvPr>
        </p:nvSpPr>
        <p:spPr/>
        <p:txBody>
          <a:bodyPr/>
          <a:lstStyle/>
          <a:p>
            <a:fld id="{E942ADE7-71A3-4587-86E3-64CABE68FB1D}" type="slidenum">
              <a:rPr lang="en-US" b="0" smtClean="0"/>
              <a:t>17</a:t>
            </a:fld>
            <a:endParaRPr lang="en-US" b="0" dirty="0"/>
          </a:p>
        </p:txBody>
      </p:sp>
      <p:sp>
        <p:nvSpPr>
          <p:cNvPr id="5" name="Rectangle 4">
            <a:extLst>
              <a:ext uri="{FF2B5EF4-FFF2-40B4-BE49-F238E27FC236}">
                <a16:creationId xmlns:a16="http://schemas.microsoft.com/office/drawing/2014/main" id="{C9BA0770-66C5-4711-B569-53036B3B931E}"/>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21DC95D3-867F-48BD-B299-4C25FC30049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3697989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marL="171450" indent="-171450">
              <a:lnSpc>
                <a:spcPct val="107000"/>
              </a:lnSpc>
              <a:spcAft>
                <a:spcPts val="800"/>
              </a:spcAft>
              <a:buFont typeface="Arial" panose="020B0604020202020204" pitchFamily="34" charset="0"/>
              <a:buChar char="•"/>
            </a:pPr>
            <a:r>
              <a:rPr lang="en-US" sz="1000" dirty="0">
                <a:latin typeface="Arial" panose="020B0604020202020204" pitchFamily="34" charset="0"/>
                <a:ea typeface="Calibri" panose="020F0502020204030204" pitchFamily="34" charset="0"/>
                <a:cs typeface="Times New Roman" panose="02020603050405020304" pitchFamily="18" charset="0"/>
              </a:rPr>
              <a:t>In any of the “cloud” scenarios, ADConnect User/Group object sync is required.</a:t>
            </a:r>
          </a:p>
          <a:p>
            <a:pPr marL="171450" indent="-171450">
              <a:lnSpc>
                <a:spcPct val="107000"/>
              </a:lnSpc>
              <a:spcAft>
                <a:spcPts val="800"/>
              </a:spcAft>
              <a:buFont typeface="Arial" panose="020B0604020202020204" pitchFamily="34" charset="0"/>
              <a:buChar char="•"/>
            </a:pPr>
            <a:r>
              <a:rPr lang="en-US" sz="1000" dirty="0">
                <a:latin typeface="Arial" panose="020B0604020202020204" pitchFamily="34" charset="0"/>
                <a:ea typeface="Calibri" panose="020F0502020204030204" pitchFamily="34" charset="0"/>
                <a:cs typeface="Times New Roman" panose="02020603050405020304" pitchFamily="18" charset="0"/>
              </a:rPr>
              <a:t>Replaces legacy tools (DirSync, ADSync, FIM with AD Connector).</a:t>
            </a:r>
          </a:p>
          <a:p>
            <a:pPr marL="171450" indent="-171450">
              <a:lnSpc>
                <a:spcPct val="107000"/>
              </a:lnSpc>
              <a:spcAft>
                <a:spcPts val="800"/>
              </a:spcAft>
              <a:buFont typeface="Arial" panose="020B0604020202020204" pitchFamily="34" charset="0"/>
              <a:buChar char="•"/>
            </a:pPr>
            <a:r>
              <a:rPr lang="en-US" sz="1000" dirty="0">
                <a:latin typeface="Arial" panose="020B0604020202020204" pitchFamily="34" charset="0"/>
                <a:ea typeface="Calibri" panose="020F0502020204030204" pitchFamily="34" charset="0"/>
                <a:cs typeface="Times New Roman" panose="02020603050405020304" pitchFamily="18" charset="0"/>
              </a:rPr>
              <a:t>Additional benefits:</a:t>
            </a:r>
          </a:p>
          <a:p>
            <a:pPr marL="457200" marR="0" indent="-285750">
              <a:lnSpc>
                <a:spcPct val="107000"/>
              </a:lnSpc>
              <a:spcBef>
                <a:spcPts val="0"/>
              </a:spcBef>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Allows for Write-Back (passwords, devices, groups) to on-premises AD.</a:t>
            </a:r>
          </a:p>
          <a:p>
            <a:pPr marL="457200" marR="0" indent="-285750">
              <a:lnSpc>
                <a:spcPct val="107000"/>
              </a:lnSpc>
              <a:spcBef>
                <a:spcPts val="0"/>
              </a:spcBef>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Built-in deployment wizard for on-premises ADFS infrastructure (custom deploy).</a:t>
            </a:r>
          </a:p>
          <a:p>
            <a:pPr marL="457200" marR="0" indent="-285750">
              <a:lnSpc>
                <a:spcPct val="107000"/>
              </a:lnSpc>
              <a:spcBef>
                <a:spcPts val="0"/>
              </a:spcBef>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Azure ADConnect Synchronization Services dashboard for logging &amp; troubleshooting.</a:t>
            </a:r>
          </a:p>
          <a:p>
            <a:pPr marL="457200" marR="0" indent="-285750">
              <a:lnSpc>
                <a:spcPct val="107000"/>
              </a:lnSpc>
              <a:spcBef>
                <a:spcPts val="0"/>
              </a:spcBef>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Manages User Sign-in options.</a:t>
            </a:r>
          </a:p>
        </p:txBody>
      </p:sp>
      <p:sp>
        <p:nvSpPr>
          <p:cNvPr id="4" name="Slide Number Placeholder 3"/>
          <p:cNvSpPr>
            <a:spLocks noGrp="1"/>
          </p:cNvSpPr>
          <p:nvPr>
            <p:ph type="sldNum" sz="quarter" idx="10"/>
          </p:nvPr>
        </p:nvSpPr>
        <p:spPr/>
        <p:txBody>
          <a:bodyPr/>
          <a:lstStyle/>
          <a:p>
            <a:fld id="{E942ADE7-71A3-4587-86E3-64CABE68FB1D}" type="slidenum">
              <a:rPr lang="en-US" b="0" smtClean="0"/>
              <a:t>18</a:t>
            </a:fld>
            <a:endParaRPr lang="en-US" b="0" dirty="0"/>
          </a:p>
        </p:txBody>
      </p:sp>
      <p:sp>
        <p:nvSpPr>
          <p:cNvPr id="5" name="Rectangle 4">
            <a:extLst>
              <a:ext uri="{FF2B5EF4-FFF2-40B4-BE49-F238E27FC236}">
                <a16:creationId xmlns:a16="http://schemas.microsoft.com/office/drawing/2014/main" id="{D2F2C79C-F50E-4DF8-9B11-B54BF806A3E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9F727901-A343-40DB-90C3-4029ED988FF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39251693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19</a:t>
            </a:fld>
            <a:endParaRPr lang="en-US" b="0" dirty="0"/>
          </a:p>
        </p:txBody>
      </p:sp>
      <p:sp>
        <p:nvSpPr>
          <p:cNvPr id="5" name="Rectangle 4">
            <a:extLst>
              <a:ext uri="{FF2B5EF4-FFF2-40B4-BE49-F238E27FC236}">
                <a16:creationId xmlns:a16="http://schemas.microsoft.com/office/drawing/2014/main" id="{30263050-AFB0-4A70-B62E-E5883B311F53}"/>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D55B78A5-148A-4F7D-ABCF-9888625C410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3355425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20</a:t>
            </a:fld>
            <a:endParaRPr lang="en-US" b="0" dirty="0"/>
          </a:p>
        </p:txBody>
      </p:sp>
      <p:sp>
        <p:nvSpPr>
          <p:cNvPr id="5" name="Rectangle 4">
            <a:extLst>
              <a:ext uri="{FF2B5EF4-FFF2-40B4-BE49-F238E27FC236}">
                <a16:creationId xmlns:a16="http://schemas.microsoft.com/office/drawing/2014/main" id="{F880C02B-22D1-458C-A4A8-B1B1CA2F2BF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72C44845-7B3C-469B-9164-7ABD68C64A6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25262360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21</a:t>
            </a:fld>
            <a:endParaRPr lang="en-US" b="0" dirty="0"/>
          </a:p>
        </p:txBody>
      </p:sp>
      <p:sp>
        <p:nvSpPr>
          <p:cNvPr id="5" name="Rectangle 4">
            <a:extLst>
              <a:ext uri="{FF2B5EF4-FFF2-40B4-BE49-F238E27FC236}">
                <a16:creationId xmlns:a16="http://schemas.microsoft.com/office/drawing/2014/main" id="{C4ECBC5B-C49A-46C0-B1C6-8335D7AF0D0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041F3A4F-67E6-4C55-9A00-900B7D49D91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504213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nSpc>
                <a:spcPct val="107000"/>
              </a:lnSpc>
              <a:spcAft>
                <a:spcPts val="80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Presentation: </a:t>
            </a:r>
            <a:r>
              <a:rPr lang="en-US" sz="1200" b="1" dirty="0">
                <a:effectLst/>
                <a:latin typeface="Arial" panose="020B0604020202020204" pitchFamily="34" charset="0"/>
                <a:ea typeface="Calibri" panose="020F0502020204030204" pitchFamily="34" charset="0"/>
                <a:cs typeface="Times New Roman" panose="02020603050405020304" pitchFamily="18" charset="0"/>
              </a:rPr>
              <a:t>75 minutes</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Lab: </a:t>
            </a:r>
            <a:r>
              <a:rPr lang="en-US" sz="1200" b="1" dirty="0">
                <a:effectLst/>
                <a:latin typeface="Arial" panose="020B0604020202020204" pitchFamily="34" charset="0"/>
                <a:ea typeface="Calibri" panose="020F0502020204030204" pitchFamily="34" charset="0"/>
                <a:cs typeface="Times New Roman" panose="02020603050405020304" pitchFamily="18" charset="0"/>
              </a:rPr>
              <a:t>60 minutes</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After completing this module, students will be able to:</a:t>
            </a:r>
          </a:p>
          <a:p>
            <a:pPr marL="342900" marR="0" lvl="0" indent="-342900">
              <a:lnSpc>
                <a:spcPct val="115000"/>
              </a:lnSpc>
              <a:spcBef>
                <a:spcPts val="0"/>
              </a:spcBef>
              <a:spcAft>
                <a:spcPts val="995"/>
              </a:spcAft>
              <a:buFont typeface="Symbol" panose="05050102010706020507" pitchFamily="18" charset="2"/>
              <a:buChar char=""/>
            </a:pPr>
            <a:r>
              <a:rPr lang="en-US" sz="1200" dirty="0">
                <a:latin typeface="Arial" panose="020B0604020202020204" pitchFamily="34" charset="0"/>
                <a:ea typeface="Times New Roman" panose="02020603050405020304" pitchFamily="18" charset="0"/>
                <a:cs typeface="Times New Roman" panose="02020603050405020304" pitchFamily="18" charset="0"/>
              </a:rPr>
              <a:t>Integrate their existing solutions with external identity providers using Azure AD B2B or B2C.</a:t>
            </a:r>
          </a:p>
          <a:p>
            <a:pPr marL="342900" marR="0" lvl="0" indent="-342900">
              <a:lnSpc>
                <a:spcPct val="115000"/>
              </a:lnSpc>
              <a:spcBef>
                <a:spcPts val="0"/>
              </a:spcBef>
              <a:spcAft>
                <a:spcPts val="995"/>
              </a:spcAft>
              <a:buFont typeface="Symbol" panose="05050102010706020507" pitchFamily="18" charset="2"/>
              <a:buChar char=""/>
            </a:pPr>
            <a:r>
              <a:rPr lang="en-US" sz="1200" dirty="0">
                <a:latin typeface="Arial" panose="020B0604020202020204" pitchFamily="34" charset="0"/>
                <a:ea typeface="Times New Roman" panose="02020603050405020304" pitchFamily="18" charset="0"/>
                <a:cs typeface="Times New Roman" panose="02020603050405020304" pitchFamily="18" charset="0"/>
              </a:rPr>
              <a:t>Design a hybrid identity solution.</a:t>
            </a:r>
          </a:p>
          <a:p>
            <a:pPr marL="342900" marR="0" lvl="0" indent="-342900">
              <a:lnSpc>
                <a:spcPct val="115000"/>
              </a:lnSpc>
              <a:spcBef>
                <a:spcPts val="0"/>
              </a:spcBef>
              <a:spcAft>
                <a:spcPts val="995"/>
              </a:spcAft>
              <a:buFont typeface="Symbol" panose="05050102010706020507" pitchFamily="18" charset="2"/>
              <a:buChar char=""/>
            </a:pPr>
            <a:r>
              <a:rPr lang="en-US" sz="1200" dirty="0">
                <a:latin typeface="Arial" panose="020B0604020202020204" pitchFamily="34" charset="0"/>
                <a:ea typeface="Times New Roman" panose="02020603050405020304" pitchFamily="18" charset="0"/>
                <a:cs typeface="Times New Roman" panose="02020603050405020304" pitchFamily="18" charset="0"/>
              </a:rPr>
              <a:t>Determine when to use advanced features of Azure AD such as Managed Service Identity, MFA and Privileged Identity Management.</a:t>
            </a:r>
          </a:p>
          <a:p>
            <a:pPr marL="342900" marR="0" lvl="0" indent="-342900">
              <a:lnSpc>
                <a:spcPct val="115000"/>
              </a:lnSpc>
              <a:spcBef>
                <a:spcPts val="0"/>
              </a:spcBef>
              <a:spcAft>
                <a:spcPts val="995"/>
              </a:spcAft>
              <a:buFont typeface="Symbol" panose="05050102010706020507" pitchFamily="18" charset="2"/>
              <a:buChar char=""/>
            </a:pPr>
            <a:r>
              <a:rPr lang="en-US" sz="1200" dirty="0">
                <a:latin typeface="Arial" panose="020B0604020202020204" pitchFamily="34" charset="0"/>
                <a:ea typeface="Times New Roman" panose="02020603050405020304" pitchFamily="18" charset="0"/>
                <a:cs typeface="Times New Roman" panose="02020603050405020304" pitchFamily="18" charset="0"/>
              </a:rPr>
              <a:t>Secure application secrets using Key Vault.</a:t>
            </a:r>
          </a:p>
          <a:p>
            <a:pPr marL="342900" marR="0" lvl="0" indent="-342900">
              <a:lnSpc>
                <a:spcPct val="115000"/>
              </a:lnSpc>
              <a:spcBef>
                <a:spcPts val="0"/>
              </a:spcBef>
              <a:spcAft>
                <a:spcPts val="995"/>
              </a:spcAft>
              <a:buFont typeface="Symbol" panose="05050102010706020507" pitchFamily="18" charset="2"/>
              <a:buChar char=""/>
            </a:pPr>
            <a:r>
              <a:rPr lang="en-US" sz="1200" dirty="0">
                <a:latin typeface="Arial" panose="020B0604020202020204" pitchFamily="34" charset="0"/>
                <a:ea typeface="Times New Roman" panose="02020603050405020304" pitchFamily="18" charset="0"/>
                <a:cs typeface="Times New Roman" panose="02020603050405020304" pitchFamily="18" charset="0"/>
              </a:rPr>
              <a:t>Secure application data using SQL Database and Azure Storage features.</a:t>
            </a:r>
          </a:p>
          <a:p>
            <a:pPr>
              <a:lnSpc>
                <a:spcPct val="107000"/>
              </a:lnSpc>
              <a:spcAft>
                <a:spcPts val="800"/>
              </a:spcAft>
            </a:pPr>
            <a:r>
              <a:rPr lang="en-US" sz="12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marR="0" lvl="0" indent="-342900">
              <a:lnSpc>
                <a:spcPct val="115000"/>
              </a:lnSpc>
              <a:spcBef>
                <a:spcPts val="0"/>
              </a:spcBef>
              <a:spcAft>
                <a:spcPts val="995"/>
              </a:spcAft>
              <a:buFont typeface="Symbol" panose="05050102010706020507" pitchFamily="18" charset="2"/>
              <a:buChar char=""/>
            </a:pPr>
            <a:r>
              <a:rPr lang="en-US" sz="1200" dirty="0">
                <a:latin typeface="Arial" panose="020B0604020202020204" pitchFamily="34" charset="0"/>
                <a:ea typeface="Times New Roman" panose="02020603050405020304" pitchFamily="18" charset="0"/>
                <a:cs typeface="Times New Roman" panose="02020603050405020304" pitchFamily="18" charset="0"/>
              </a:rPr>
              <a:t>Read all of this module’s materials.</a:t>
            </a:r>
          </a:p>
          <a:p>
            <a:pPr marL="342900" marR="0" lvl="0" indent="-342900">
              <a:lnSpc>
                <a:spcPct val="115000"/>
              </a:lnSpc>
              <a:spcBef>
                <a:spcPts val="0"/>
              </a:spcBef>
              <a:spcAft>
                <a:spcPts val="995"/>
              </a:spcAft>
              <a:buFont typeface="Symbol" panose="05050102010706020507" pitchFamily="18" charset="2"/>
              <a:buChar char=""/>
            </a:pPr>
            <a:r>
              <a:rPr lang="en-US" sz="1200" dirty="0">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p>
          <a:p>
            <a:pPr marL="342900" marR="0" lvl="0" indent="-342900">
              <a:lnSpc>
                <a:spcPct val="115000"/>
              </a:lnSpc>
              <a:spcBef>
                <a:spcPts val="0"/>
              </a:spcBef>
              <a:spcAft>
                <a:spcPts val="995"/>
              </a:spcAft>
              <a:buFont typeface="Symbol" panose="05050102010706020507" pitchFamily="18" charset="2"/>
              <a:buChar char=""/>
            </a:pPr>
            <a:r>
              <a:rPr lang="en-US" sz="1200" dirty="0">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p>
          <a:p>
            <a:pPr>
              <a:lnSpc>
                <a:spcPct val="107000"/>
              </a:lnSpc>
              <a:spcAft>
                <a:spcPts val="800"/>
              </a:spcAft>
            </a:pPr>
            <a:r>
              <a:rPr lang="en-US" sz="12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 covers.</a:t>
            </a:r>
          </a:p>
          <a:p>
            <a:pPr>
              <a:lnSpc>
                <a:spcPct val="107000"/>
              </a:lnSpc>
              <a:spcAft>
                <a:spcPts val="800"/>
              </a:spcAft>
            </a:pPr>
            <a:r>
              <a:rPr lang="en-US" sz="1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The Azure portal is continually being improved, and the user interface might have updated since this module was written. Therefore, before teaching this module, familiarize yourself with the latest version of the Azure portal.</a:t>
            </a:r>
            <a:endParaRPr lang="en-US" sz="1200" dirty="0">
              <a:effectLst/>
              <a:latin typeface="Arial" panose="020B0604020202020204" pitchFamily="34" charset="0"/>
              <a:ea typeface="Calibri" panose="020F0502020204030204" pitchFamily="34" charset="0"/>
              <a:cs typeface="Times New Roman" panose="02020603050405020304" pitchFamily="18" charset="0"/>
            </a:endParaRPr>
          </a:p>
          <a:p>
            <a:endParaRPr lang="en-US" i="0"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5/3/2019 6:00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22</a:t>
            </a:fld>
            <a:endParaRPr lang="en-US" b="0" dirty="0"/>
          </a:p>
        </p:txBody>
      </p:sp>
      <p:sp>
        <p:nvSpPr>
          <p:cNvPr id="5" name="Rectangle 4">
            <a:extLst>
              <a:ext uri="{FF2B5EF4-FFF2-40B4-BE49-F238E27FC236}">
                <a16:creationId xmlns:a16="http://schemas.microsoft.com/office/drawing/2014/main" id="{CE01A431-BD7E-44D5-BDA1-0E3202592A7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954E452D-A0E2-4C43-BA24-A1E1BC3B3D4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18697766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23</a:t>
            </a:fld>
            <a:endParaRPr lang="en-US" b="0" dirty="0"/>
          </a:p>
        </p:txBody>
      </p:sp>
      <p:sp>
        <p:nvSpPr>
          <p:cNvPr id="5" name="Rectangle 4">
            <a:extLst>
              <a:ext uri="{FF2B5EF4-FFF2-40B4-BE49-F238E27FC236}">
                <a16:creationId xmlns:a16="http://schemas.microsoft.com/office/drawing/2014/main" id="{8CC8358C-CE26-4B4B-858C-446E832E78A8}"/>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5FF83389-4B2C-4E9E-9013-8C19CA8BC823}"/>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40328652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24</a:t>
            </a:fld>
            <a:endParaRPr lang="en-US" b="0" dirty="0"/>
          </a:p>
        </p:txBody>
      </p:sp>
      <p:sp>
        <p:nvSpPr>
          <p:cNvPr id="5" name="Rectangle 4">
            <a:extLst>
              <a:ext uri="{FF2B5EF4-FFF2-40B4-BE49-F238E27FC236}">
                <a16:creationId xmlns:a16="http://schemas.microsoft.com/office/drawing/2014/main" id="{5CA8EC38-C4ED-43FD-9334-28D46BEF437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60349AE8-A840-4D80-944B-D39AB9A68DDE}"/>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26848696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25</a:t>
            </a:fld>
            <a:endParaRPr lang="en-US" b="0" dirty="0"/>
          </a:p>
        </p:txBody>
      </p:sp>
      <p:sp>
        <p:nvSpPr>
          <p:cNvPr id="5" name="Rectangle 4">
            <a:extLst>
              <a:ext uri="{FF2B5EF4-FFF2-40B4-BE49-F238E27FC236}">
                <a16:creationId xmlns:a16="http://schemas.microsoft.com/office/drawing/2014/main" id="{9B347EBD-E11C-4C61-B5FD-DC0D36E5407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4BD8391D-7CFC-403D-96F2-A502CE8DDCE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23405061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Your employees need to collaborate with partners: </a:t>
            </a: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Easily share data and applications with the right people in the right companies.</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Your Partners want simplicity:</a:t>
            </a: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No new accounts to manage, no federation to configure, No servers to install.</a:t>
            </a:r>
          </a:p>
          <a:p>
            <a:pPr marL="171450" marR="0" lvl="0" indent="-171450">
              <a:lnSpc>
                <a:spcPct val="115000"/>
              </a:lnSpc>
              <a:spcBef>
                <a:spcPts val="0"/>
              </a:spcBef>
              <a:spcAft>
                <a:spcPts val="995"/>
              </a:spcAft>
              <a:buFont typeface="Arial" panose="020B0604020202020204" pitchFamily="34" charset="0"/>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Admins want security control and oversight:</a:t>
            </a:r>
          </a:p>
          <a:p>
            <a:pPr marL="742950" marR="0" lvl="1" indent="-285750">
              <a:lnSpc>
                <a:spcPct val="115000"/>
              </a:lnSpc>
              <a:spcBef>
                <a:spcPts val="0"/>
              </a:spcBef>
              <a:spcAft>
                <a:spcPts val="995"/>
              </a:spcAft>
              <a:buFont typeface="Courier New" panose="02070309020205020404" pitchFamily="49" charset="0"/>
              <a:buChar char="o"/>
            </a:pPr>
            <a:r>
              <a:rPr lang="en-US" sz="1000" dirty="0">
                <a:latin typeface="Arial" panose="020B0604020202020204" pitchFamily="34" charset="0"/>
                <a:ea typeface="Times New Roman" panose="02020603050405020304" pitchFamily="18" charset="0"/>
                <a:cs typeface="Times New Roman" panose="02020603050405020304" pitchFamily="18" charset="0"/>
              </a:rPr>
              <a:t>Granular auditing and monitoring of partner access.</a:t>
            </a:r>
          </a:p>
        </p:txBody>
      </p:sp>
      <p:sp>
        <p:nvSpPr>
          <p:cNvPr id="4" name="Slide Number Placeholder 3"/>
          <p:cNvSpPr>
            <a:spLocks noGrp="1"/>
          </p:cNvSpPr>
          <p:nvPr>
            <p:ph type="sldNum" sz="quarter" idx="10"/>
          </p:nvPr>
        </p:nvSpPr>
        <p:spPr/>
        <p:txBody>
          <a:bodyPr/>
          <a:lstStyle/>
          <a:p>
            <a:fld id="{E942ADE7-71A3-4587-86E3-64CABE68FB1D}" type="slidenum">
              <a:rPr lang="en-US" b="0" smtClean="0"/>
              <a:t>26</a:t>
            </a:fld>
            <a:endParaRPr lang="en-US" b="0" dirty="0"/>
          </a:p>
        </p:txBody>
      </p:sp>
      <p:sp>
        <p:nvSpPr>
          <p:cNvPr id="5" name="Rectangle 4">
            <a:extLst>
              <a:ext uri="{FF2B5EF4-FFF2-40B4-BE49-F238E27FC236}">
                <a16:creationId xmlns:a16="http://schemas.microsoft.com/office/drawing/2014/main" id="{9729AA82-AE4C-4CF2-8A19-453423A0798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2AFB58BA-C4AE-44BD-B57B-0CA356F6B81C}"/>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26756472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27</a:t>
            </a:fld>
            <a:endParaRPr lang="en-US" b="0" dirty="0"/>
          </a:p>
        </p:txBody>
      </p:sp>
      <p:sp>
        <p:nvSpPr>
          <p:cNvPr id="5" name="Rectangle 4">
            <a:extLst>
              <a:ext uri="{FF2B5EF4-FFF2-40B4-BE49-F238E27FC236}">
                <a16:creationId xmlns:a16="http://schemas.microsoft.com/office/drawing/2014/main" id="{C553C308-AAAD-4C39-AE41-DC03597E322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3E4347FF-8A8A-4269-8DC6-DE47F9487C38}"/>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26091534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28</a:t>
            </a:fld>
            <a:endParaRPr lang="en-US" b="0" dirty="0"/>
          </a:p>
        </p:txBody>
      </p:sp>
      <p:sp>
        <p:nvSpPr>
          <p:cNvPr id="5" name="Rectangle 4">
            <a:extLst>
              <a:ext uri="{FF2B5EF4-FFF2-40B4-BE49-F238E27FC236}">
                <a16:creationId xmlns:a16="http://schemas.microsoft.com/office/drawing/2014/main" id="{C07637D6-931D-41F2-B0A1-269D460A825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FEBFEED7-B4AB-4E3D-AFF9-EE2CD4907F2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26204399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29</a:t>
            </a:fld>
            <a:endParaRPr lang="en-US" b="0" dirty="0"/>
          </a:p>
        </p:txBody>
      </p:sp>
      <p:sp>
        <p:nvSpPr>
          <p:cNvPr id="5" name="Rectangle 4">
            <a:extLst>
              <a:ext uri="{FF2B5EF4-FFF2-40B4-BE49-F238E27FC236}">
                <a16:creationId xmlns:a16="http://schemas.microsoft.com/office/drawing/2014/main" id="{D502541D-41D1-4FBB-B837-B91D0DCA0D5A}"/>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11EFFAB6-FF7C-49EF-93ED-80C96B8B41F9}"/>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21809826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30</a:t>
            </a:fld>
            <a:endParaRPr lang="en-US" b="0" dirty="0"/>
          </a:p>
        </p:txBody>
      </p:sp>
      <p:sp>
        <p:nvSpPr>
          <p:cNvPr id="5" name="Rectangle 4">
            <a:extLst>
              <a:ext uri="{FF2B5EF4-FFF2-40B4-BE49-F238E27FC236}">
                <a16:creationId xmlns:a16="http://schemas.microsoft.com/office/drawing/2014/main" id="{C5B5A652-DE42-4B9B-A6A8-1CE85D2BDFC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7F63E622-3BA4-4F6F-A418-966B2F55B50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25062858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31</a:t>
            </a:fld>
            <a:endParaRPr lang="en-US" b="0" dirty="0"/>
          </a:p>
        </p:txBody>
      </p:sp>
      <p:sp>
        <p:nvSpPr>
          <p:cNvPr id="5" name="Rectangle 4">
            <a:extLst>
              <a:ext uri="{FF2B5EF4-FFF2-40B4-BE49-F238E27FC236}">
                <a16:creationId xmlns:a16="http://schemas.microsoft.com/office/drawing/2014/main" id="{4D989AB5-6797-43ED-957E-3613716BE9EF}"/>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A32E2A2B-610A-47F1-8F00-EF56D48AACB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1598361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3</a:t>
            </a:fld>
            <a:endParaRPr lang="en-US" b="0" dirty="0"/>
          </a:p>
        </p:txBody>
      </p:sp>
      <p:sp>
        <p:nvSpPr>
          <p:cNvPr id="5" name="Rectangle 4">
            <a:extLst>
              <a:ext uri="{FF2B5EF4-FFF2-40B4-BE49-F238E27FC236}">
                <a16:creationId xmlns:a16="http://schemas.microsoft.com/office/drawing/2014/main" id="{B96AB6AF-8971-4734-862B-E9FF4C2B6EE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1344E949-E61F-4EA9-8498-A488B96F5C65}"/>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36863023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32</a:t>
            </a:fld>
            <a:endParaRPr lang="en-US" b="0" dirty="0"/>
          </a:p>
        </p:txBody>
      </p:sp>
      <p:sp>
        <p:nvSpPr>
          <p:cNvPr id="5" name="Rectangle 4">
            <a:extLst>
              <a:ext uri="{FF2B5EF4-FFF2-40B4-BE49-F238E27FC236}">
                <a16:creationId xmlns:a16="http://schemas.microsoft.com/office/drawing/2014/main" id="{298C7297-ABF2-44B7-A15D-AC408483465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358B2D24-E318-4248-B3F5-EC4EC14B6A42}"/>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17339292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left side, we have our typical, trusted On-Premises Active Directory Domain Controllers.</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These DCs sync user/group objects to Azure AD, using Azure AD Connect sync tool .</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Within Azure, we define a specific VNet in Classic Azure; here, we also configure AAD Domain Services, and link it to this Classic Vnet.</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AAD Domain Services user/group objects can be created manually, but preferably synced from Azure AD.</a:t>
            </a:r>
          </a:p>
          <a:p>
            <a:pPr marL="342900" marR="0" lvl="0" indent="-342900">
              <a:lnSpc>
                <a:spcPct val="115000"/>
              </a:lnSpc>
              <a:spcBef>
                <a:spcPts val="0"/>
              </a:spcBef>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VMs in Azure can be “domain joined” to the AAD Domain Services domain, in the exact same way as it occurs on-premises.</a:t>
            </a:r>
          </a:p>
        </p:txBody>
      </p:sp>
      <p:sp>
        <p:nvSpPr>
          <p:cNvPr id="4" name="Slide Number Placeholder 3"/>
          <p:cNvSpPr>
            <a:spLocks noGrp="1"/>
          </p:cNvSpPr>
          <p:nvPr>
            <p:ph type="sldNum" sz="quarter" idx="10"/>
          </p:nvPr>
        </p:nvSpPr>
        <p:spPr/>
        <p:txBody>
          <a:bodyPr/>
          <a:lstStyle/>
          <a:p>
            <a:fld id="{E942ADE7-71A3-4587-86E3-64CABE68FB1D}" type="slidenum">
              <a:rPr lang="en-US" b="0" smtClean="0"/>
              <a:t>33</a:t>
            </a:fld>
            <a:endParaRPr lang="en-US" b="0" dirty="0"/>
          </a:p>
        </p:txBody>
      </p:sp>
      <p:sp>
        <p:nvSpPr>
          <p:cNvPr id="5" name="Rectangle 4">
            <a:extLst>
              <a:ext uri="{FF2B5EF4-FFF2-40B4-BE49-F238E27FC236}">
                <a16:creationId xmlns:a16="http://schemas.microsoft.com/office/drawing/2014/main" id="{10BCF510-81CA-44DA-AC9E-6DE0EB4EBDD0}"/>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6D927748-C038-4846-9894-F1211208438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18483193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This lab assumes that students have their own Azure subscriptions that do not contain any existing cloud services, storage accounts, or Azure SQL Database servers.</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Azure is continually improving, so the user interface might have been updated since this lab was written. Before students start the lab, make them aware of any differences between the steps described in the lab and the current user interface.</a:t>
            </a:r>
          </a:p>
          <a:p>
            <a:r>
              <a:rPr lang="en-US" sz="1000" dirty="0"/>
              <a:t>Exercise 1: Deploying Key Remove lab </a:t>
            </a:r>
            <a:r>
              <a:rPr lang="en-US" sz="1000" dirty="0" err="1"/>
              <a:t>resourcesVault</a:t>
            </a:r>
            <a:r>
              <a:rPr lang="en-US" sz="1000" dirty="0"/>
              <a:t> Resources
Exercise 2: Deploy Azure VM using Key Vault Secret
Exercise 3: Remove lab resources</a:t>
            </a:r>
          </a:p>
        </p:txBody>
      </p:sp>
      <p:sp>
        <p:nvSpPr>
          <p:cNvPr id="4" name="Slide Number Placeholder 3"/>
          <p:cNvSpPr>
            <a:spLocks noGrp="1"/>
          </p:cNvSpPr>
          <p:nvPr>
            <p:ph type="sldNum" sz="quarter" idx="10"/>
          </p:nvPr>
        </p:nvSpPr>
        <p:spPr/>
        <p:txBody>
          <a:bodyPr/>
          <a:lstStyle/>
          <a:p>
            <a:fld id="{E942ADE7-71A3-4587-86E3-64CABE68FB1D}" type="slidenum">
              <a:rPr lang="en-US" b="0" smtClean="0"/>
              <a:t>34</a:t>
            </a:fld>
            <a:endParaRPr lang="en-US" b="0" dirty="0"/>
          </a:p>
        </p:txBody>
      </p:sp>
      <p:sp>
        <p:nvSpPr>
          <p:cNvPr id="5" name="Rectangle 4">
            <a:extLst>
              <a:ext uri="{FF2B5EF4-FFF2-40B4-BE49-F238E27FC236}">
                <a16:creationId xmlns:a16="http://schemas.microsoft.com/office/drawing/2014/main" id="{51B2FB32-BA25-460D-BF5D-1A5AC1A5575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59FB7AC3-BEC7-44F1-BEAF-86737B4D64A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7952731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What type of secrets could you store for container-based VMs in an Azure Key Vault?</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can store:</a:t>
            </a:r>
          </a:p>
          <a:p>
            <a:pPr marL="171450" marR="0" lvl="0" indent="-171450">
              <a:lnSpc>
                <a:spcPct val="115000"/>
              </a:lnSpc>
              <a:spcBef>
                <a:spcPts val="0"/>
              </a:spcBef>
              <a:spcAft>
                <a:spcPts val="995"/>
              </a:spcAft>
              <a:buFont typeface="Arial" panose="020B0604020202020204" pitchFamily="34" charset="0"/>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Application secrets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Authentication information</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Third-party service keys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Azure service connection strings and keys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171450" marR="0" lvl="0" indent="-171450">
              <a:lnSpc>
                <a:spcPct val="115000"/>
              </a:lnSpc>
              <a:spcBef>
                <a:spcPts val="0"/>
              </a:spcBef>
              <a:spcAft>
                <a:spcPts val="995"/>
              </a:spcAft>
              <a:buFont typeface="Arial" panose="020B0604020202020204" pitchFamily="34" charset="0"/>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Many others…</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E942ADE7-71A3-4587-86E3-64CABE68FB1D}" type="slidenum">
              <a:rPr lang="en-US" b="0" smtClean="0"/>
              <a:t>35</a:t>
            </a:fld>
            <a:endParaRPr lang="en-US" b="0" dirty="0"/>
          </a:p>
        </p:txBody>
      </p:sp>
      <p:sp>
        <p:nvSpPr>
          <p:cNvPr id="5" name="Rectangle 4">
            <a:extLst>
              <a:ext uri="{FF2B5EF4-FFF2-40B4-BE49-F238E27FC236}">
                <a16:creationId xmlns:a16="http://schemas.microsoft.com/office/drawing/2014/main" id="{4EFB0CED-CB08-49FB-9601-BD1727E31341}"/>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80931146-CFF4-4A49-A2DF-4E9C7EB3F08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40494923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Review 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Question</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What are some scenarios where you would prefer natively authenticating to Azure AD over using federation or hybrid identity?</a:t>
            </a:r>
          </a:p>
          <a:p>
            <a:pPr>
              <a:lnSpc>
                <a:spcPct val="107000"/>
              </a:lnSpc>
              <a:spcAft>
                <a:spcPts val="800"/>
              </a:spcAft>
            </a:pPr>
            <a:r>
              <a:rPr lang="en-US" sz="1000" b="1" dirty="0">
                <a:latin typeface="Arial" panose="020B0604020202020204" pitchFamily="34" charset="0"/>
                <a:ea typeface="Calibri" panose="020F0502020204030204" pitchFamily="34" charset="0"/>
                <a:cs typeface="Times New Roman" panose="02020603050405020304" pitchFamily="18" charset="0"/>
              </a:rPr>
              <a:t>Answer</a:t>
            </a:r>
            <a:endParaRPr lang="en-US"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Cloud-native applications is typically the example cited most often when discussing native Azure AD authentication.</a:t>
            </a:r>
          </a:p>
        </p:txBody>
      </p:sp>
      <p:sp>
        <p:nvSpPr>
          <p:cNvPr id="4" name="Slide Number Placeholder 3"/>
          <p:cNvSpPr>
            <a:spLocks noGrp="1"/>
          </p:cNvSpPr>
          <p:nvPr>
            <p:ph type="sldNum" sz="quarter" idx="10"/>
          </p:nvPr>
        </p:nvSpPr>
        <p:spPr/>
        <p:txBody>
          <a:bodyPr/>
          <a:lstStyle/>
          <a:p>
            <a:fld id="{E942ADE7-71A3-4587-86E3-64CABE68FB1D}" type="slidenum">
              <a:rPr lang="en-US" b="0" smtClean="0"/>
              <a:t>36</a:t>
            </a:fld>
            <a:endParaRPr lang="en-US" b="0" dirty="0"/>
          </a:p>
        </p:txBody>
      </p:sp>
      <p:sp>
        <p:nvSpPr>
          <p:cNvPr id="5" name="Rectangle 4">
            <a:extLst>
              <a:ext uri="{FF2B5EF4-FFF2-40B4-BE49-F238E27FC236}">
                <a16:creationId xmlns:a16="http://schemas.microsoft.com/office/drawing/2014/main" id="{4B2AD819-4147-4BAD-B605-0A2F4CCCCB6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1567760C-4359-417C-859B-C162C83BE16B}"/>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202037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5</a:t>
            </a:fld>
            <a:endParaRPr lang="en-US" b="0" dirty="0"/>
          </a:p>
        </p:txBody>
      </p:sp>
      <p:sp>
        <p:nvSpPr>
          <p:cNvPr id="5" name="Rectangle 4">
            <a:extLst>
              <a:ext uri="{FF2B5EF4-FFF2-40B4-BE49-F238E27FC236}">
                <a16:creationId xmlns:a16="http://schemas.microsoft.com/office/drawing/2014/main" id="{B992C5E0-6578-4ED9-B64B-EF0AAEED2CBD}"/>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60848D8C-401D-45C0-85B5-5C3D8F74B92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742253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6</a:t>
            </a:fld>
            <a:endParaRPr lang="en-US" b="0" dirty="0"/>
          </a:p>
        </p:txBody>
      </p:sp>
      <p:sp>
        <p:nvSpPr>
          <p:cNvPr id="5" name="Rectangle 4">
            <a:extLst>
              <a:ext uri="{FF2B5EF4-FFF2-40B4-BE49-F238E27FC236}">
                <a16:creationId xmlns:a16="http://schemas.microsoft.com/office/drawing/2014/main" id="{AED2641C-DCC9-4FB5-AC32-538F5D7EA71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D7D1D56E-61AE-4041-BEF1-496A4AB74FB1}"/>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10532165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7</a:t>
            </a:fld>
            <a:endParaRPr lang="en-US" b="0" dirty="0"/>
          </a:p>
        </p:txBody>
      </p:sp>
      <p:sp>
        <p:nvSpPr>
          <p:cNvPr id="5" name="Rectangle 4">
            <a:extLst>
              <a:ext uri="{FF2B5EF4-FFF2-40B4-BE49-F238E27FC236}">
                <a16:creationId xmlns:a16="http://schemas.microsoft.com/office/drawing/2014/main" id="{D3D68606-E56A-4198-AE8F-3EB9CE746E32}"/>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D24FE332-2F10-4DF2-9029-D4FC32C2E2DF}"/>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343565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This is a basic diagram, detailing the Architecture and required Azure Backup components, when you want to backup Files &amp; Folders only:</a:t>
            </a:r>
          </a:p>
          <a:p>
            <a:pPr marL="171450" indent="-171450">
              <a:lnSpc>
                <a:spcPct val="107000"/>
              </a:lnSpc>
              <a:spcAft>
                <a:spcPts val="800"/>
              </a:spcAft>
              <a:buFont typeface="Arial" panose="020B0604020202020204" pitchFamily="34" charset="0"/>
              <a:buChar char="•"/>
            </a:pPr>
            <a:r>
              <a:rPr lang="en-US" sz="1000" dirty="0">
                <a:latin typeface="Arial" panose="020B0604020202020204" pitchFamily="34" charset="0"/>
                <a:ea typeface="Calibri" panose="020F0502020204030204" pitchFamily="34" charset="0"/>
                <a:cs typeface="Times New Roman" panose="02020603050405020304" pitchFamily="18" charset="0"/>
              </a:rPr>
              <a:t>Deploy the Azure Backup Agent (Azure Recovery Services Agent) on the VM guests running </a:t>
            </a:r>
            <a:br>
              <a:rPr lang="en-US" sz="1000" dirty="0">
                <a:latin typeface="Arial" panose="020B0604020202020204" pitchFamily="34" charset="0"/>
                <a:ea typeface="Calibri" panose="020F0502020204030204" pitchFamily="34" charset="0"/>
                <a:cs typeface="Times New Roman" panose="02020603050405020304" pitchFamily="18" charset="0"/>
              </a:rPr>
            </a:br>
            <a:r>
              <a:rPr lang="en-US" sz="1000" dirty="0">
                <a:latin typeface="Arial" panose="020B0604020202020204" pitchFamily="34" charset="0"/>
                <a:ea typeface="Calibri" panose="020F0502020204030204" pitchFamily="34" charset="0"/>
                <a:cs typeface="Times New Roman" panose="02020603050405020304" pitchFamily="18" charset="0"/>
              </a:rPr>
              <a:t>on-premises Hyper-V / SCVMM / Vmware / Physical infrastructure</a:t>
            </a:r>
          </a:p>
          <a:p>
            <a:pPr marL="171450" indent="-171450">
              <a:lnSpc>
                <a:spcPct val="107000"/>
              </a:lnSpc>
              <a:spcAft>
                <a:spcPts val="800"/>
              </a:spcAft>
              <a:buFont typeface="Arial" panose="020B0604020202020204" pitchFamily="34" charset="0"/>
              <a:buChar char="•"/>
            </a:pPr>
            <a:r>
              <a:rPr lang="en-US" sz="1000" dirty="0">
                <a:latin typeface="Arial" panose="020B0604020202020204" pitchFamily="34" charset="0"/>
                <a:ea typeface="Calibri" panose="020F0502020204030204" pitchFamily="34" charset="0"/>
                <a:cs typeface="Times New Roman" panose="02020603050405020304" pitchFamily="18" charset="0"/>
              </a:rPr>
              <a:t>Configure Azure Backup from within the VM guest</a:t>
            </a:r>
          </a:p>
          <a:p>
            <a:pPr marL="171450" indent="-171450">
              <a:lnSpc>
                <a:spcPct val="107000"/>
              </a:lnSpc>
              <a:spcAft>
                <a:spcPts val="800"/>
              </a:spcAft>
              <a:buFont typeface="Arial" panose="020B0604020202020204" pitchFamily="34" charset="0"/>
              <a:buChar char="•"/>
            </a:pPr>
            <a:r>
              <a:rPr lang="en-US" sz="1000" dirty="0">
                <a:latin typeface="Arial" panose="020B0604020202020204" pitchFamily="34" charset="0"/>
                <a:ea typeface="Calibri" panose="020F0502020204030204" pitchFamily="34" charset="0"/>
                <a:cs typeface="Times New Roman" panose="02020603050405020304" pitchFamily="18" charset="0"/>
              </a:rPr>
              <a:t>Configure the integration with Azure Backup Vault</a:t>
            </a:r>
          </a:p>
          <a:p>
            <a:pPr marL="171450" indent="-171450">
              <a:lnSpc>
                <a:spcPct val="107000"/>
              </a:lnSpc>
              <a:spcAft>
                <a:spcPts val="800"/>
              </a:spcAft>
              <a:buFont typeface="Arial" panose="020B0604020202020204" pitchFamily="34" charset="0"/>
              <a:buChar char="•"/>
            </a:pPr>
            <a:r>
              <a:rPr lang="en-US" sz="1000" dirty="0">
                <a:latin typeface="Arial" panose="020B0604020202020204" pitchFamily="34" charset="0"/>
                <a:ea typeface="Calibri" panose="020F0502020204030204" pitchFamily="34" charset="0"/>
                <a:cs typeface="Times New Roman" panose="02020603050405020304" pitchFamily="18" charset="0"/>
              </a:rPr>
              <a:t>Run the Backup job from within the VM guest</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Files &amp; Folders backup will be stored in Azure Backup Vault, and can be restored from there.</a:t>
            </a:r>
          </a:p>
        </p:txBody>
      </p:sp>
      <p:sp>
        <p:nvSpPr>
          <p:cNvPr id="4" name="Slide Number Placeholder 3"/>
          <p:cNvSpPr>
            <a:spLocks noGrp="1"/>
          </p:cNvSpPr>
          <p:nvPr>
            <p:ph type="sldNum" sz="quarter" idx="10"/>
          </p:nvPr>
        </p:nvSpPr>
        <p:spPr/>
        <p:txBody>
          <a:bodyPr/>
          <a:lstStyle/>
          <a:p>
            <a:fld id="{E942ADE7-71A3-4587-86E3-64CABE68FB1D}" type="slidenum">
              <a:rPr lang="en-US" b="0" smtClean="0"/>
              <a:t>8</a:t>
            </a:fld>
            <a:endParaRPr lang="en-US" b="0" dirty="0"/>
          </a:p>
        </p:txBody>
      </p:sp>
      <p:sp>
        <p:nvSpPr>
          <p:cNvPr id="5" name="Rectangle 4">
            <a:extLst>
              <a:ext uri="{FF2B5EF4-FFF2-40B4-BE49-F238E27FC236}">
                <a16:creationId xmlns:a16="http://schemas.microsoft.com/office/drawing/2014/main" id="{CAE56D48-D840-4E2A-94EE-6D390065E1AC}"/>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4860BF56-E212-4953-8981-64FCC39F821D}"/>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3966810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9</a:t>
            </a:fld>
            <a:endParaRPr lang="en-US" b="0" dirty="0"/>
          </a:p>
        </p:txBody>
      </p:sp>
      <p:sp>
        <p:nvSpPr>
          <p:cNvPr id="5" name="Rectangle 4">
            <a:extLst>
              <a:ext uri="{FF2B5EF4-FFF2-40B4-BE49-F238E27FC236}">
                <a16:creationId xmlns:a16="http://schemas.microsoft.com/office/drawing/2014/main" id="{C2687060-28C4-4F0F-99F1-18E985D94BC5}"/>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3B57635C-C642-4C07-AF84-BDC395DD4FD7}"/>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1887278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4350" y="73025"/>
            <a:ext cx="2468563" cy="1852613"/>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E942ADE7-71A3-4587-86E3-64CABE68FB1D}" type="slidenum">
              <a:rPr lang="en-US" b="0" smtClean="0"/>
              <a:t>10</a:t>
            </a:fld>
            <a:endParaRPr lang="en-US" b="0" dirty="0"/>
          </a:p>
        </p:txBody>
      </p:sp>
      <p:sp>
        <p:nvSpPr>
          <p:cNvPr id="5" name="Rectangle 4">
            <a:extLst>
              <a:ext uri="{FF2B5EF4-FFF2-40B4-BE49-F238E27FC236}">
                <a16:creationId xmlns:a16="http://schemas.microsoft.com/office/drawing/2014/main" id="{3080CEBA-DAA6-4E32-9A48-BB1025BBEE6B}"/>
              </a:ext>
            </a:extLst>
          </p:cNvPr>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20535A</a:t>
            </a:r>
          </a:p>
        </p:txBody>
      </p:sp>
      <p:sp>
        <p:nvSpPr>
          <p:cNvPr id="6" name="Rectangle 5">
            <a:extLst>
              <a:ext uri="{FF2B5EF4-FFF2-40B4-BE49-F238E27FC236}">
                <a16:creationId xmlns:a16="http://schemas.microsoft.com/office/drawing/2014/main" id="{5D619417-68D5-4E6F-94EF-44A5065CBE96}"/>
              </a:ext>
            </a:extLst>
          </p:cNvPr>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9: Managing Security &amp; Identity for Azure Solutions</a:t>
            </a:r>
          </a:p>
        </p:txBody>
      </p:sp>
    </p:spTree>
    <p:extLst>
      <p:ext uri="{BB962C8B-B14F-4D97-AF65-F5344CB8AC3E}">
        <p14:creationId xmlns:p14="http://schemas.microsoft.com/office/powerpoint/2010/main" val="764052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53390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28936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4056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E5120-8F43-4193-91C6-104DD4C2E8AD}"/>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000409F8-2FE8-4514-ACE2-81D1A9EC7193}"/>
              </a:ext>
            </a:extLst>
          </p:cNvPr>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736174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3160457"/>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7008019" y="3898484"/>
            <a:ext cx="1699022" cy="2370555"/>
          </a:xfrm>
          <a:prstGeom prst="rect">
            <a:avLst/>
          </a:prstGeom>
        </p:spPr>
      </p:pic>
    </p:spTree>
    <p:extLst>
      <p:ext uri="{BB962C8B-B14F-4D97-AF65-F5344CB8AC3E}">
        <p14:creationId xmlns:p14="http://schemas.microsoft.com/office/powerpoint/2010/main" val="3838027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438150" y="585788"/>
            <a:ext cx="1024830" cy="292608"/>
          </a:xfrm>
          <a:prstGeom prst="rect">
            <a:avLst/>
          </a:prstGeom>
        </p:spPr>
      </p:pic>
      <p:sp>
        <p:nvSpPr>
          <p:cNvPr id="9" name="Title 1"/>
          <p:cNvSpPr>
            <a:spLocks noGrp="1"/>
          </p:cNvSpPr>
          <p:nvPr>
            <p:ph type="title" hasCustomPrompt="1"/>
          </p:nvPr>
        </p:nvSpPr>
        <p:spPr>
          <a:xfrm>
            <a:off x="438150" y="2702779"/>
            <a:ext cx="3429000" cy="830997"/>
          </a:xfrm>
          <a:noFill/>
        </p:spPr>
        <p:txBody>
          <a:bodyPr lIns="0" tIns="0" rIns="0" bIns="0" anchor="b" anchorCtr="0">
            <a:spAutoFit/>
          </a:bodyPr>
          <a:lstStyle>
            <a:lvl1pPr>
              <a:defRPr sz="2700" spc="-38"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438150" y="3962401"/>
            <a:ext cx="3429000" cy="230832"/>
          </a:xfrm>
          <a:noFill/>
        </p:spPr>
        <p:txBody>
          <a:bodyPr wrap="square" lIns="0" tIns="0" rIns="0" bIns="0">
            <a:spAutoFit/>
          </a:bodyPr>
          <a:lstStyle>
            <a:lvl1pPr marL="0" indent="0">
              <a:spcBef>
                <a:spcPts val="0"/>
              </a:spcBef>
              <a:buNone/>
              <a:defRPr sz="15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4688069" y="800100"/>
            <a:ext cx="3768364" cy="5257800"/>
          </a:xfrm>
          <a:prstGeom prst="rect">
            <a:avLst/>
          </a:prstGeom>
        </p:spPr>
      </p:pic>
    </p:spTree>
    <p:extLst>
      <p:ext uri="{BB962C8B-B14F-4D97-AF65-F5344CB8AC3E}">
        <p14:creationId xmlns:p14="http://schemas.microsoft.com/office/powerpoint/2010/main" val="28165587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4000500" y="0"/>
            <a:ext cx="51435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441198" y="2702540"/>
            <a:ext cx="3125915" cy="830997"/>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436532" y="3962401"/>
            <a:ext cx="3123437" cy="230832"/>
          </a:xfrm>
          <a:noFill/>
        </p:spPr>
        <p:txBody>
          <a:bodyPr wrap="square" lIns="0" tIns="0" rIns="0" bIns="0">
            <a:spAutoFit/>
          </a:bodyPr>
          <a:lstStyle>
            <a:lvl1pPr marL="0" indent="0">
              <a:spcBef>
                <a:spcPts val="0"/>
              </a:spcBef>
              <a:buNone/>
              <a:defRPr sz="15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438150" y="585788"/>
            <a:ext cx="102483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4688069" y="800100"/>
            <a:ext cx="3768364" cy="5257800"/>
          </a:xfrm>
          <a:prstGeom prst="rect">
            <a:avLst/>
          </a:prstGeom>
        </p:spPr>
      </p:pic>
    </p:spTree>
    <p:extLst>
      <p:ext uri="{BB962C8B-B14F-4D97-AF65-F5344CB8AC3E}">
        <p14:creationId xmlns:p14="http://schemas.microsoft.com/office/powerpoint/2010/main" val="26720849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438150" y="585788"/>
            <a:ext cx="102483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441198" y="2702540"/>
            <a:ext cx="3125915" cy="830997"/>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436532" y="3962401"/>
            <a:ext cx="3123437" cy="230832"/>
          </a:xfrm>
          <a:noFill/>
        </p:spPr>
        <p:txBody>
          <a:bodyPr wrap="square" lIns="0" tIns="0" rIns="0" bIns="0">
            <a:spAutoFit/>
          </a:bodyPr>
          <a:lstStyle>
            <a:lvl1pPr marL="0" indent="0">
              <a:spcBef>
                <a:spcPts val="0"/>
              </a:spcBef>
              <a:buNone/>
              <a:defRPr sz="15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4000500" y="0"/>
            <a:ext cx="51435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l" defTabSz="699354" fontAlgn="base">
              <a:spcBef>
                <a:spcPct val="0"/>
              </a:spcBef>
              <a:spcAft>
                <a:spcPct val="0"/>
              </a:spcAft>
            </a:pPr>
            <a:endParaRPr lang="en-US" sz="15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4688069" y="800100"/>
            <a:ext cx="3768364" cy="5257800"/>
          </a:xfrm>
          <a:prstGeom prst="rect">
            <a:avLst/>
          </a:prstGeom>
        </p:spPr>
      </p:pic>
    </p:spTree>
    <p:extLst>
      <p:ext uri="{BB962C8B-B14F-4D97-AF65-F5344CB8AC3E}">
        <p14:creationId xmlns:p14="http://schemas.microsoft.com/office/powerpoint/2010/main" val="2392346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438150" y="585788"/>
            <a:ext cx="1024830" cy="292608"/>
          </a:xfrm>
          <a:prstGeom prst="rect">
            <a:avLst/>
          </a:prstGeom>
        </p:spPr>
      </p:pic>
      <p:sp>
        <p:nvSpPr>
          <p:cNvPr id="9" name="Title 1"/>
          <p:cNvSpPr>
            <a:spLocks noGrp="1"/>
          </p:cNvSpPr>
          <p:nvPr>
            <p:ph type="title" hasCustomPrompt="1"/>
          </p:nvPr>
        </p:nvSpPr>
        <p:spPr>
          <a:xfrm>
            <a:off x="438150" y="3118278"/>
            <a:ext cx="6858000" cy="415498"/>
          </a:xfrm>
          <a:noFill/>
        </p:spPr>
        <p:txBody>
          <a:bodyPr lIns="0" tIns="0" rIns="0" bIns="0" anchor="b" anchorCtr="0">
            <a:spAutoFit/>
          </a:bodyPr>
          <a:lstStyle>
            <a:lvl1pPr>
              <a:defRPr sz="2700" spc="-38"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438150" y="3962401"/>
            <a:ext cx="6858000" cy="230832"/>
          </a:xfrm>
          <a:noFill/>
        </p:spPr>
        <p:txBody>
          <a:bodyPr wrap="square" lIns="0" tIns="0" rIns="0" bIns="0">
            <a:spAutoFit/>
          </a:bodyPr>
          <a:lstStyle>
            <a:lvl1pPr marL="0" indent="0">
              <a:spcBef>
                <a:spcPts val="0"/>
              </a:spcBef>
              <a:buNone/>
              <a:defRPr sz="15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5356260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439793" y="1434370"/>
            <a:ext cx="8263890" cy="1209562"/>
          </a:xfrm>
        </p:spPr>
        <p:txBody>
          <a:bodyPr wrap="square">
            <a:spAutoFit/>
          </a:bodyPr>
          <a:lstStyle>
            <a:lvl1pPr marL="0" indent="0">
              <a:buNone/>
              <a:defRPr/>
            </a:lvl1pPr>
            <a:lvl2pPr marL="171450" indent="0">
              <a:buNone/>
              <a:defRPr/>
            </a:lvl2pPr>
            <a:lvl3pPr marL="342900" indent="0">
              <a:buNone/>
              <a:defRPr/>
            </a:lvl3pPr>
            <a:lvl4pPr marL="51435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26861704"/>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438150" y="1435497"/>
            <a:ext cx="8263890" cy="12095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9147367"/>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76809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38150" y="1435100"/>
            <a:ext cx="3909060" cy="1209562"/>
          </a:xfrm>
        </p:spPr>
        <p:txBody>
          <a:bodyPr wrap="square">
            <a:spAutoFit/>
          </a:bodyPr>
          <a:lstStyle>
            <a:lvl1pPr marL="0" indent="0">
              <a:spcBef>
                <a:spcPts val="918"/>
              </a:spcBef>
              <a:buClr>
                <a:schemeClr val="tx1"/>
              </a:buClr>
              <a:buFont typeface="Wingdings" panose="05000000000000000000" pitchFamily="2" charset="2"/>
              <a:buNone/>
              <a:defRPr sz="2100" b="0">
                <a:latin typeface="Segoe UI Semilight" panose="020B0402040204020203" pitchFamily="34" charset="0"/>
                <a:cs typeface="Segoe UI Semilight" panose="020B0402040204020203" pitchFamily="34" charset="0"/>
              </a:defRPr>
            </a:lvl1pPr>
            <a:lvl2pPr marL="191691" indent="0">
              <a:buFont typeface="Wingdings" panose="05000000000000000000" pitchFamily="2" charset="2"/>
              <a:buNone/>
              <a:defRPr sz="1500" b="0"/>
            </a:lvl2pPr>
            <a:lvl3pPr marL="338138" indent="0">
              <a:buFont typeface="Wingdings" panose="05000000000000000000" pitchFamily="2" charset="2"/>
              <a:buNone/>
              <a:tabLst/>
              <a:defRPr sz="1200" b="0"/>
            </a:lvl3pPr>
            <a:lvl4pPr marL="489347" indent="0">
              <a:buFont typeface="Wingdings" panose="05000000000000000000" pitchFamily="2" charset="2"/>
              <a:buNone/>
              <a:defRPr sz="1050" b="0"/>
            </a:lvl4pPr>
            <a:lvl5pPr marL="640556" indent="0">
              <a:buFont typeface="Wingdings" panose="05000000000000000000" pitchFamily="2" charset="2"/>
              <a:buNone/>
              <a:tabLst/>
              <a:defRPr sz="105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4797878" y="1435100"/>
            <a:ext cx="3909060" cy="1209562"/>
          </a:xfrm>
        </p:spPr>
        <p:txBody>
          <a:bodyPr wrap="square">
            <a:spAutoFit/>
          </a:bodyPr>
          <a:lstStyle>
            <a:lvl1pPr marL="0" indent="0">
              <a:spcBef>
                <a:spcPts val="918"/>
              </a:spcBef>
              <a:buClr>
                <a:schemeClr val="tx1"/>
              </a:buClr>
              <a:buFont typeface="Wingdings" panose="05000000000000000000" pitchFamily="2" charset="2"/>
              <a:buNone/>
              <a:defRPr sz="2100" b="0">
                <a:latin typeface="Segoe UI Semilight" panose="020B0402040204020203" pitchFamily="34" charset="0"/>
                <a:cs typeface="Segoe UI Semilight" panose="020B0402040204020203" pitchFamily="34" charset="0"/>
              </a:defRPr>
            </a:lvl1pPr>
            <a:lvl2pPr marL="191691" indent="0">
              <a:buFont typeface="Wingdings" panose="05000000000000000000" pitchFamily="2" charset="2"/>
              <a:buNone/>
              <a:defRPr sz="1500" b="0"/>
            </a:lvl2pPr>
            <a:lvl3pPr marL="338138" indent="0">
              <a:buFont typeface="Wingdings" panose="05000000000000000000" pitchFamily="2" charset="2"/>
              <a:buNone/>
              <a:tabLst/>
              <a:defRPr sz="1200" b="0"/>
            </a:lvl3pPr>
            <a:lvl4pPr marL="489347" indent="0">
              <a:buFont typeface="Wingdings" panose="05000000000000000000" pitchFamily="2" charset="2"/>
              <a:buNone/>
              <a:defRPr sz="1050" b="0"/>
            </a:lvl4pPr>
            <a:lvl5pPr marL="640556" indent="0">
              <a:buFont typeface="Wingdings" panose="05000000000000000000" pitchFamily="2" charset="2"/>
              <a:buNone/>
              <a:tabLst/>
              <a:defRPr sz="105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9382"/>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38150" y="1437481"/>
            <a:ext cx="3909060" cy="1209562"/>
          </a:xfrm>
        </p:spPr>
        <p:txBody>
          <a:bodyPr wrap="square">
            <a:spAutoFit/>
          </a:bodyPr>
          <a:lstStyle>
            <a:lvl1pPr marL="173831" indent="-173831">
              <a:spcBef>
                <a:spcPts val="918"/>
              </a:spcBef>
              <a:buClr>
                <a:schemeClr val="tx1"/>
              </a:buClr>
              <a:buFont typeface="Wingdings" panose="05000000000000000000" pitchFamily="2" charset="2"/>
              <a:buChar char=""/>
              <a:defRPr sz="2100" b="0">
                <a:latin typeface="Segoe UI Semilight" panose="020B0402040204020203" pitchFamily="34" charset="0"/>
                <a:cs typeface="Segoe UI Semilight" panose="020B0402040204020203" pitchFamily="34" charset="0"/>
              </a:defRPr>
            </a:lvl1pPr>
            <a:lvl2pPr marL="320279" indent="-128588">
              <a:buFont typeface="Wingdings" panose="05000000000000000000" pitchFamily="2" charset="2"/>
              <a:buChar char=""/>
              <a:defRPr sz="1500" b="0"/>
            </a:lvl2pPr>
            <a:lvl3pPr marL="479822" indent="-141685">
              <a:buFont typeface="Wingdings" panose="05000000000000000000" pitchFamily="2" charset="2"/>
              <a:buChar char=""/>
              <a:tabLst/>
              <a:defRPr sz="1200" b="0"/>
            </a:lvl3pPr>
            <a:lvl4pPr marL="621506" indent="-132160">
              <a:buFont typeface="Wingdings" panose="05000000000000000000" pitchFamily="2" charset="2"/>
              <a:buChar char=""/>
              <a:defRPr sz="1050" b="0"/>
            </a:lvl4pPr>
            <a:lvl5pPr marL="767954" indent="-127397">
              <a:buFont typeface="Wingdings" panose="05000000000000000000" pitchFamily="2" charset="2"/>
              <a:buChar char=""/>
              <a:tabLst/>
              <a:defRPr sz="105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4792436" y="1437481"/>
            <a:ext cx="3909060" cy="1209562"/>
          </a:xfrm>
        </p:spPr>
        <p:txBody>
          <a:bodyPr wrap="square">
            <a:spAutoFit/>
          </a:bodyPr>
          <a:lstStyle>
            <a:lvl1pPr marL="173831" indent="-173831">
              <a:spcBef>
                <a:spcPts val="918"/>
              </a:spcBef>
              <a:buClr>
                <a:schemeClr val="tx1"/>
              </a:buClr>
              <a:buFont typeface="Wingdings" panose="05000000000000000000" pitchFamily="2" charset="2"/>
              <a:buChar char=""/>
              <a:defRPr sz="2100" b="0">
                <a:latin typeface="Segoe UI Semilight" panose="020B0402040204020203" pitchFamily="34" charset="0"/>
                <a:cs typeface="Segoe UI Semilight" panose="020B0402040204020203" pitchFamily="34" charset="0"/>
              </a:defRPr>
            </a:lvl1pPr>
            <a:lvl2pPr marL="320279" indent="-128588">
              <a:buFont typeface="Wingdings" panose="05000000000000000000" pitchFamily="2" charset="2"/>
              <a:buChar char=""/>
              <a:defRPr sz="1500" b="0"/>
            </a:lvl2pPr>
            <a:lvl3pPr marL="479822" indent="-141685">
              <a:buFont typeface="Wingdings" panose="05000000000000000000" pitchFamily="2" charset="2"/>
              <a:buChar char=""/>
              <a:tabLst/>
              <a:defRPr sz="1200" b="0"/>
            </a:lvl3pPr>
            <a:lvl4pPr marL="621506" indent="-132160">
              <a:buFont typeface="Wingdings" panose="05000000000000000000" pitchFamily="2" charset="2"/>
              <a:buChar char=""/>
              <a:defRPr sz="1050" b="0"/>
            </a:lvl4pPr>
            <a:lvl5pPr marL="767954" indent="-127397">
              <a:buFont typeface="Wingdings" panose="05000000000000000000" pitchFamily="2" charset="2"/>
              <a:buChar char=""/>
              <a:tabLst/>
              <a:defRPr sz="105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11361538"/>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65167230"/>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04471920"/>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438151" y="457200"/>
            <a:ext cx="4131314" cy="295466"/>
          </a:xfrm>
        </p:spPr>
        <p:txBody>
          <a:bodyPr tIns="64008"/>
          <a:lstStyle>
            <a:lvl1pPr>
              <a:defRPr sz="15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711700095"/>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3157872"/>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438912" y="3977320"/>
            <a:ext cx="6858000" cy="230832"/>
          </a:xfrm>
          <a:noFill/>
        </p:spPr>
        <p:txBody>
          <a:bodyPr lIns="0" tIns="0" rIns="0" bIns="0">
            <a:spAutoFit/>
          </a:bodyPr>
          <a:lstStyle>
            <a:lvl1pPr marL="0" indent="0">
              <a:spcBef>
                <a:spcPts val="0"/>
              </a:spcBef>
              <a:spcAft>
                <a:spcPts val="0"/>
              </a:spcAft>
              <a:buFont typeface="Arial" panose="020B0604020202020204" pitchFamily="34" charset="0"/>
              <a:buNone/>
              <a:defRPr sz="15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7008019" y="3898484"/>
            <a:ext cx="1699022" cy="2370555"/>
          </a:xfrm>
          <a:prstGeom prst="rect">
            <a:avLst/>
          </a:prstGeom>
        </p:spPr>
      </p:pic>
    </p:spTree>
    <p:extLst>
      <p:ext uri="{BB962C8B-B14F-4D97-AF65-F5344CB8AC3E}">
        <p14:creationId xmlns:p14="http://schemas.microsoft.com/office/powerpoint/2010/main" val="18601992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3157872"/>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438912" y="3977320"/>
            <a:ext cx="6858000" cy="230832"/>
          </a:xfrm>
          <a:noFill/>
        </p:spPr>
        <p:txBody>
          <a:bodyPr lIns="0" tIns="0" rIns="0" bIns="0">
            <a:spAutoFit/>
          </a:bodyPr>
          <a:lstStyle>
            <a:lvl1pPr marL="0" indent="0">
              <a:spcBef>
                <a:spcPts val="0"/>
              </a:spcBef>
              <a:spcAft>
                <a:spcPts val="0"/>
              </a:spcAft>
              <a:buFont typeface="Arial" panose="020B0604020202020204" pitchFamily="34" charset="0"/>
              <a:buNone/>
              <a:defRPr sz="15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6485643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3160457"/>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7008019" y="3898484"/>
            <a:ext cx="1699022" cy="2370555"/>
          </a:xfrm>
          <a:prstGeom prst="rect">
            <a:avLst/>
          </a:prstGeom>
        </p:spPr>
      </p:pic>
    </p:spTree>
    <p:extLst>
      <p:ext uri="{BB962C8B-B14F-4D97-AF65-F5344CB8AC3E}">
        <p14:creationId xmlns:p14="http://schemas.microsoft.com/office/powerpoint/2010/main" val="34044304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3160457"/>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36742311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3160457"/>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7008019" y="3898484"/>
            <a:ext cx="1699022" cy="2370555"/>
          </a:xfrm>
          <a:prstGeom prst="rect">
            <a:avLst/>
          </a:prstGeom>
        </p:spPr>
      </p:pic>
    </p:spTree>
    <p:extLst>
      <p:ext uri="{BB962C8B-B14F-4D97-AF65-F5344CB8AC3E}">
        <p14:creationId xmlns:p14="http://schemas.microsoft.com/office/powerpoint/2010/main" val="19108896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7092703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8912" y="3160457"/>
            <a:ext cx="6858000" cy="373949"/>
          </a:xfrm>
          <a:noFill/>
        </p:spPr>
        <p:txBody>
          <a:bodyPr lIns="0" tIns="0" rIns="0" bIns="0" anchor="b" anchorCtr="0">
            <a:spAutoFit/>
          </a:bodyPr>
          <a:lstStyle>
            <a:lvl1pPr algn="l" defTabSz="699557" rtl="0" eaLnBrk="1" latinLnBrk="0" hangingPunct="1">
              <a:lnSpc>
                <a:spcPct val="90000"/>
              </a:lnSpc>
              <a:spcBef>
                <a:spcPct val="0"/>
              </a:spcBef>
              <a:buNone/>
              <a:defRPr lang="en-US" sz="2700" b="0" kern="1200" cap="none" spc="-38"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155476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3649770"/>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5372313"/>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441197" y="1436689"/>
            <a:ext cx="8263890" cy="1431161"/>
          </a:xfrm>
        </p:spPr>
        <p:txBody>
          <a:bodyPr/>
          <a:lstStyle>
            <a:lvl1pPr marL="0" indent="0">
              <a:buNone/>
              <a:defRPr sz="21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25991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438455" indent="0">
              <a:buNone/>
              <a:defRPr sz="15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610922" indent="0">
              <a:buNone/>
              <a:defRPr sz="135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788248" indent="0">
              <a:buNone/>
              <a:defRPr sz="135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5503135"/>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438150" y="6188248"/>
            <a:ext cx="3361593" cy="80791"/>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699218" eaLnBrk="0" hangingPunct="0"/>
            <a:r>
              <a:rPr lang="en-US" sz="525"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438150" y="585788"/>
            <a:ext cx="1024830" cy="292608"/>
          </a:xfrm>
          <a:prstGeom prst="rect">
            <a:avLst/>
          </a:prstGeom>
        </p:spPr>
      </p:pic>
    </p:spTree>
    <p:extLst>
      <p:ext uri="{BB962C8B-B14F-4D97-AF65-F5344CB8AC3E}">
        <p14:creationId xmlns:p14="http://schemas.microsoft.com/office/powerpoint/2010/main" val="136635294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438150" y="1436689"/>
            <a:ext cx="8264129" cy="1661993"/>
          </a:xfrm>
        </p:spPr>
        <p:txBody>
          <a:bodyPr>
            <a:spAutoFit/>
          </a:bodyPr>
          <a:lstStyle>
            <a:lvl1pPr>
              <a:defRPr sz="2700">
                <a:latin typeface="+mn-lt"/>
              </a:defRPr>
            </a:lvl1pPr>
            <a:lvl2pPr>
              <a:defRPr sz="2100">
                <a:latin typeface="+mn-lt"/>
              </a:defRPr>
            </a:lvl2pPr>
            <a:lvl3pPr>
              <a:defRPr sz="1800">
                <a:latin typeface="+mn-lt"/>
              </a:defRPr>
            </a:lvl3pPr>
            <a:lvl4pPr>
              <a:defRPr sz="1500">
                <a:latin typeface="+mn-lt"/>
              </a:defRPr>
            </a:lvl4pPr>
            <a:lvl5pPr>
              <a:defRPr sz="135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9"/>
            <a:ext cx="9144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2775"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467614647"/>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6380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707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59656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6414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796597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983458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theme" Target="../theme/theme2.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00434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96" r:id="rId13"/>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441197" y="457200"/>
            <a:ext cx="8263890" cy="4154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438150" y="1435504"/>
            <a:ext cx="8263890" cy="1209562"/>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9144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438912"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19456"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9536602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Lst>
  <p:transition>
    <p:fade/>
  </p:transition>
  <p:hf sldNum="0" hdr="0" ftr="0" dt="0"/>
  <p:txStyles>
    <p:titleStyle>
      <a:lvl1pPr algn="l" defTabSz="699557" rtl="0" eaLnBrk="1" latinLnBrk="0" hangingPunct="1">
        <a:lnSpc>
          <a:spcPct val="100000"/>
        </a:lnSpc>
        <a:spcBef>
          <a:spcPct val="0"/>
        </a:spcBef>
        <a:buNone/>
        <a:defRPr lang="en-US" sz="2700" b="0" kern="1200" cap="none" spc="-38"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171450" marR="0" indent="-171450"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1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342900" marR="0" indent="-171450"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2pPr>
      <a:lvl3pPr marL="492919" marR="0" indent="-150019"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200" kern="1200" spc="0" baseline="0">
          <a:gradFill>
            <a:gsLst>
              <a:gs pos="1250">
                <a:schemeClr val="tx1"/>
              </a:gs>
              <a:gs pos="100000">
                <a:schemeClr val="tx1"/>
              </a:gs>
            </a:gsLst>
            <a:lin ang="5400000" scaled="0"/>
          </a:gradFill>
          <a:latin typeface="+mn-lt"/>
          <a:ea typeface="+mn-ea"/>
          <a:cs typeface="+mn-cs"/>
        </a:defRPr>
      </a:lvl3pPr>
      <a:lvl4pPr marL="632222" marR="0" indent="-135731"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gradFill>
            <a:gsLst>
              <a:gs pos="1250">
                <a:schemeClr val="tx1"/>
              </a:gs>
              <a:gs pos="100000">
                <a:schemeClr val="tx1"/>
              </a:gs>
            </a:gsLst>
            <a:lin ang="5400000" scaled="0"/>
          </a:gradFill>
          <a:latin typeface="+mn-lt"/>
          <a:ea typeface="+mn-ea"/>
          <a:cs typeface="+mn-cs"/>
        </a:defRPr>
      </a:lvl4pPr>
      <a:lvl5pPr marL="767954" marR="0" indent="-126206" algn="l" defTabSz="69955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050" kern="1200" spc="0" baseline="0">
          <a:gradFill>
            <a:gsLst>
              <a:gs pos="1250">
                <a:schemeClr val="tx1"/>
              </a:gs>
              <a:gs pos="100000">
                <a:schemeClr val="tx1"/>
              </a:gs>
            </a:gsLst>
            <a:lin ang="5400000" scaled="0"/>
          </a:gradFill>
          <a:latin typeface="+mn-lt"/>
          <a:ea typeface="+mn-ea"/>
          <a:cs typeface="+mn-cs"/>
        </a:defRPr>
      </a:lvl5pPr>
      <a:lvl6pPr marL="1923780"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73559"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623337"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73116" indent="-174890" algn="l" defTabSz="69955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99557" rtl="0" eaLnBrk="1" latinLnBrk="0" hangingPunct="1">
        <a:defRPr sz="1350" kern="1200">
          <a:solidFill>
            <a:schemeClr val="tx1"/>
          </a:solidFill>
          <a:latin typeface="+mn-lt"/>
          <a:ea typeface="+mn-ea"/>
          <a:cs typeface="+mn-cs"/>
        </a:defRPr>
      </a:lvl1pPr>
      <a:lvl2pPr marL="349778" algn="l" defTabSz="699557" rtl="0" eaLnBrk="1" latinLnBrk="0" hangingPunct="1">
        <a:defRPr sz="1350" kern="1200">
          <a:solidFill>
            <a:schemeClr val="tx1"/>
          </a:solidFill>
          <a:latin typeface="+mn-lt"/>
          <a:ea typeface="+mn-ea"/>
          <a:cs typeface="+mn-cs"/>
        </a:defRPr>
      </a:lvl2pPr>
      <a:lvl3pPr marL="699557" algn="l" defTabSz="699557" rtl="0" eaLnBrk="1" latinLnBrk="0" hangingPunct="1">
        <a:defRPr sz="1350" kern="1200">
          <a:solidFill>
            <a:schemeClr val="tx1"/>
          </a:solidFill>
          <a:latin typeface="+mn-lt"/>
          <a:ea typeface="+mn-ea"/>
          <a:cs typeface="+mn-cs"/>
        </a:defRPr>
      </a:lvl3pPr>
      <a:lvl4pPr marL="1049335" algn="l" defTabSz="699557" rtl="0" eaLnBrk="1" latinLnBrk="0" hangingPunct="1">
        <a:defRPr sz="1350" kern="1200">
          <a:solidFill>
            <a:schemeClr val="tx1"/>
          </a:solidFill>
          <a:latin typeface="+mn-lt"/>
          <a:ea typeface="+mn-ea"/>
          <a:cs typeface="+mn-cs"/>
        </a:defRPr>
      </a:lvl4pPr>
      <a:lvl5pPr marL="1399113" algn="l" defTabSz="699557" rtl="0" eaLnBrk="1" latinLnBrk="0" hangingPunct="1">
        <a:defRPr sz="1350" kern="1200">
          <a:solidFill>
            <a:schemeClr val="tx1"/>
          </a:solidFill>
          <a:latin typeface="+mn-lt"/>
          <a:ea typeface="+mn-ea"/>
          <a:cs typeface="+mn-cs"/>
        </a:defRPr>
      </a:lvl5pPr>
      <a:lvl6pPr marL="1748892" algn="l" defTabSz="699557" rtl="0" eaLnBrk="1" latinLnBrk="0" hangingPunct="1">
        <a:defRPr sz="1350" kern="1200">
          <a:solidFill>
            <a:schemeClr val="tx1"/>
          </a:solidFill>
          <a:latin typeface="+mn-lt"/>
          <a:ea typeface="+mn-ea"/>
          <a:cs typeface="+mn-cs"/>
        </a:defRPr>
      </a:lvl6pPr>
      <a:lvl7pPr marL="2098670" algn="l" defTabSz="699557" rtl="0" eaLnBrk="1" latinLnBrk="0" hangingPunct="1">
        <a:defRPr sz="1350" kern="1200">
          <a:solidFill>
            <a:schemeClr val="tx1"/>
          </a:solidFill>
          <a:latin typeface="+mn-lt"/>
          <a:ea typeface="+mn-ea"/>
          <a:cs typeface="+mn-cs"/>
        </a:defRPr>
      </a:lvl7pPr>
      <a:lvl8pPr marL="2448448" algn="l" defTabSz="699557" rtl="0" eaLnBrk="1" latinLnBrk="0" hangingPunct="1">
        <a:defRPr sz="1350" kern="1200">
          <a:solidFill>
            <a:schemeClr val="tx1"/>
          </a:solidFill>
          <a:latin typeface="+mn-lt"/>
          <a:ea typeface="+mn-ea"/>
          <a:cs typeface="+mn-cs"/>
        </a:defRPr>
      </a:lvl8pPr>
      <a:lvl9pPr marL="2798227" algn="l" defTabSz="699557"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image" Target="../media/image23.svg"/><Relationship Id="rId13" Type="http://schemas.openxmlformats.org/officeDocument/2006/relationships/image" Target="../media/image27.png"/><Relationship Id="rId18" Type="http://schemas.openxmlformats.org/officeDocument/2006/relationships/image" Target="../media/image32.svg"/><Relationship Id="rId3" Type="http://schemas.openxmlformats.org/officeDocument/2006/relationships/image" Target="../media/image12.png"/><Relationship Id="rId7" Type="http://schemas.openxmlformats.org/officeDocument/2006/relationships/image" Target="../media/image22.png"/><Relationship Id="rId12" Type="http://schemas.openxmlformats.org/officeDocument/2006/relationships/image" Target="../media/image26.png"/><Relationship Id="rId17" Type="http://schemas.openxmlformats.org/officeDocument/2006/relationships/image" Target="../media/image31.png"/><Relationship Id="rId2" Type="http://schemas.openxmlformats.org/officeDocument/2006/relationships/notesSlide" Target="../notesSlides/notesSlide11.xml"/><Relationship Id="rId16" Type="http://schemas.openxmlformats.org/officeDocument/2006/relationships/image" Target="../media/image30.svg"/><Relationship Id="rId20" Type="http://schemas.openxmlformats.org/officeDocument/2006/relationships/image" Target="../media/image34.svg"/><Relationship Id="rId1" Type="http://schemas.openxmlformats.org/officeDocument/2006/relationships/slideLayout" Target="../slideLayouts/slideLayout6.xml"/><Relationship Id="rId6" Type="http://schemas.openxmlformats.org/officeDocument/2006/relationships/image" Target="../media/image19.svg"/><Relationship Id="rId11" Type="http://schemas.openxmlformats.org/officeDocument/2006/relationships/image" Target="../media/image6.emf"/><Relationship Id="rId5" Type="http://schemas.openxmlformats.org/officeDocument/2006/relationships/image" Target="../media/image18.png"/><Relationship Id="rId15" Type="http://schemas.openxmlformats.org/officeDocument/2006/relationships/image" Target="../media/image29.png"/><Relationship Id="rId10" Type="http://schemas.openxmlformats.org/officeDocument/2006/relationships/image" Target="../media/image25.svg"/><Relationship Id="rId19" Type="http://schemas.openxmlformats.org/officeDocument/2006/relationships/image" Target="../media/image33.png"/><Relationship Id="rId4" Type="http://schemas.openxmlformats.org/officeDocument/2006/relationships/image" Target="../media/image13.svg"/><Relationship Id="rId9" Type="http://schemas.openxmlformats.org/officeDocument/2006/relationships/image" Target="../media/image24.png"/><Relationship Id="rId14" Type="http://schemas.openxmlformats.org/officeDocument/2006/relationships/image" Target="../media/image28.svg"/></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41.emf"/><Relationship Id="rId5" Type="http://schemas.openxmlformats.org/officeDocument/2006/relationships/image" Target="../media/image40.png"/><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41.emf"/><Relationship Id="rId4" Type="http://schemas.openxmlformats.org/officeDocument/2006/relationships/image" Target="../media/image43.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41.emf"/><Relationship Id="rId4" Type="http://schemas.openxmlformats.org/officeDocument/2006/relationships/image" Target="../media/image43.emf"/></Relationships>
</file>

<file path=ppt/slides/_rels/slide21.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41.emf"/><Relationship Id="rId4" Type="http://schemas.openxmlformats.org/officeDocument/2006/relationships/image" Target="../media/image43.emf"/></Relationships>
</file>

<file path=ppt/slides/_rels/slide22.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41.emf"/><Relationship Id="rId4" Type="http://schemas.openxmlformats.org/officeDocument/2006/relationships/image" Target="../media/image43.emf"/></Relationships>
</file>

<file path=ppt/slides/_rels/slide23.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41.emf"/><Relationship Id="rId4" Type="http://schemas.openxmlformats.org/officeDocument/2006/relationships/image" Target="../media/image42.emf"/></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43.emf"/><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image" Target="../media/image45.emf"/><Relationship Id="rId5" Type="http://schemas.openxmlformats.org/officeDocument/2006/relationships/image" Target="../media/image51.png"/><Relationship Id="rId4" Type="http://schemas.openxmlformats.org/officeDocument/2006/relationships/image" Target="../media/image5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3" Type="http://schemas.openxmlformats.org/officeDocument/2006/relationships/image" Target="../media/image6.emf"/><Relationship Id="rId7" Type="http://schemas.openxmlformats.org/officeDocument/2006/relationships/image" Target="../media/image15.svg"/><Relationship Id="rId12" Type="http://schemas.openxmlformats.org/officeDocument/2006/relationships/image" Target="../media/image20.png"/><Relationship Id="rId17" Type="http://schemas.openxmlformats.org/officeDocument/2006/relationships/image" Target="../media/image25.svg"/><Relationship Id="rId2" Type="http://schemas.openxmlformats.org/officeDocument/2006/relationships/notesSlide" Target="../notesSlides/notesSlide7.xml"/><Relationship Id="rId16"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5" Type="http://schemas.openxmlformats.org/officeDocument/2006/relationships/image" Target="../media/image2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 Id="rId14"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E5A9B-47FC-4B98-9034-FE8024D0C97A}"/>
              </a:ext>
            </a:extLst>
          </p:cNvPr>
          <p:cNvSpPr>
            <a:spLocks noGrp="1"/>
          </p:cNvSpPr>
          <p:nvPr>
            <p:ph type="ctrTitle" sz="quarter"/>
          </p:nvPr>
        </p:nvSpPr>
        <p:spPr>
          <a:xfrm>
            <a:off x="3200400" y="2022868"/>
            <a:ext cx="5732417" cy="627864"/>
          </a:xfrm>
        </p:spPr>
        <p:txBody>
          <a:bodyPr/>
          <a:lstStyle/>
          <a:p>
            <a:r>
              <a:rPr lang="en-US" dirty="0"/>
              <a:t>AZ-301.1 Module 1</a:t>
            </a:r>
          </a:p>
        </p:txBody>
      </p:sp>
      <p:sp>
        <p:nvSpPr>
          <p:cNvPr id="3" name="Subtitle 2">
            <a:extLst>
              <a:ext uri="{FF2B5EF4-FFF2-40B4-BE49-F238E27FC236}">
                <a16:creationId xmlns:a16="http://schemas.microsoft.com/office/drawing/2014/main" id="{9230EAD9-6347-4163-A760-DC764332F222}"/>
              </a:ext>
            </a:extLst>
          </p:cNvPr>
          <p:cNvSpPr>
            <a:spLocks noGrp="1"/>
          </p:cNvSpPr>
          <p:nvPr>
            <p:ph type="subTitle" sz="quarter" idx="1"/>
          </p:nvPr>
        </p:nvSpPr>
        <p:spPr/>
        <p:txBody>
          <a:bodyPr/>
          <a:lstStyle/>
          <a:p>
            <a:r>
              <a:rPr lang="en-US" dirty="0"/>
              <a:t>Managing Security &amp; Identity </a:t>
            </a:r>
            <a:br>
              <a:rPr lang="en-US" dirty="0"/>
            </a:br>
            <a:r>
              <a:rPr lang="en-US" dirty="0"/>
              <a:t>for Azure Solutions
</a:t>
            </a:r>
          </a:p>
        </p:txBody>
      </p:sp>
    </p:spTree>
    <p:extLst>
      <p:ext uri="{BB962C8B-B14F-4D97-AF65-F5344CB8AC3E}">
        <p14:creationId xmlns:p14="http://schemas.microsoft.com/office/powerpoint/2010/main" val="2835071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093952cc-940a-45ce-aa2b-fcd563938d4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117E0-2D90-41BE-945A-DDCE07A64225}"/>
              </a:ext>
            </a:extLst>
          </p:cNvPr>
          <p:cNvSpPr>
            <a:spLocks noGrp="1"/>
          </p:cNvSpPr>
          <p:nvPr>
            <p:ph type="title"/>
          </p:nvPr>
        </p:nvSpPr>
        <p:spPr/>
        <p:txBody>
          <a:bodyPr/>
          <a:lstStyle/>
          <a:p>
            <a:r>
              <a:rPr lang="en-US" dirty="0"/>
              <a:t>Securing the Azure Platform</a:t>
            </a:r>
          </a:p>
        </p:txBody>
      </p:sp>
      <p:sp>
        <p:nvSpPr>
          <p:cNvPr id="4" name="Content Placeholder 2">
            <a:extLst>
              <a:ext uri="{FF2B5EF4-FFF2-40B4-BE49-F238E27FC236}">
                <a16:creationId xmlns:a16="http://schemas.microsoft.com/office/drawing/2014/main" id="{8AAF4AB5-6B85-40B3-AA67-BD2447E9787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Azure Storage Accounts:</a:t>
            </a:r>
          </a:p>
          <a:p>
            <a:pPr lvl="1"/>
            <a:r>
              <a:rPr lang="en-US" b="0" kern="0" dirty="0">
                <a:solidFill>
                  <a:srgbClr val="000000"/>
                </a:solidFill>
              </a:rPr>
              <a:t>Enable Storage Account Encryption:</a:t>
            </a:r>
          </a:p>
          <a:p>
            <a:pPr lvl="2"/>
            <a:r>
              <a:rPr lang="en-US" b="0" kern="0" dirty="0">
                <a:solidFill>
                  <a:srgbClr val="000000"/>
                </a:solidFill>
              </a:rPr>
              <a:t>using your encryption keys</a:t>
            </a:r>
          </a:p>
          <a:p>
            <a:pPr lvl="1"/>
            <a:r>
              <a:rPr lang="en-US" b="0" kern="0" dirty="0">
                <a:solidFill>
                  <a:srgbClr val="000000"/>
                </a:solidFill>
              </a:rPr>
              <a:t>Access Keys:</a:t>
            </a:r>
          </a:p>
          <a:p>
            <a:pPr lvl="2"/>
            <a:r>
              <a:rPr lang="en-US" b="0" kern="0" dirty="0">
                <a:solidFill>
                  <a:srgbClr val="000000"/>
                </a:solidFill>
              </a:rPr>
              <a:t>key1/key2 -&gt; regenerate periodically</a:t>
            </a:r>
          </a:p>
          <a:p>
            <a:pPr lvl="1"/>
            <a:r>
              <a:rPr lang="en-US" b="0" kern="0" dirty="0">
                <a:solidFill>
                  <a:srgbClr val="000000"/>
                </a:solidFill>
              </a:rPr>
              <a:t>Shared Access Signatures (SAS) to narrow </a:t>
            </a:r>
            <a:br>
              <a:rPr lang="en-US" b="0" kern="0" dirty="0">
                <a:solidFill>
                  <a:srgbClr val="000000"/>
                </a:solidFill>
              </a:rPr>
            </a:br>
            <a:r>
              <a:rPr lang="en-US" b="0" kern="0" dirty="0">
                <a:solidFill>
                  <a:srgbClr val="000000"/>
                </a:solidFill>
              </a:rPr>
              <a:t>Application service access to the storage object</a:t>
            </a:r>
            <a:br>
              <a:rPr lang="en-US" b="0" kern="0" dirty="0">
                <a:solidFill>
                  <a:srgbClr val="000000"/>
                </a:solidFill>
              </a:rPr>
            </a:br>
            <a:r>
              <a:rPr lang="en-US" b="0" kern="0" dirty="0">
                <a:solidFill>
                  <a:srgbClr val="000000"/>
                </a:solidFill>
              </a:rPr>
              <a:t>and data</a:t>
            </a:r>
          </a:p>
          <a:p>
            <a:pPr lvl="1"/>
            <a:r>
              <a:rPr lang="en-US" b="0" kern="0" dirty="0">
                <a:solidFill>
                  <a:srgbClr val="000000"/>
                </a:solidFill>
              </a:rPr>
              <a:t>Storage Access Policies:</a:t>
            </a:r>
          </a:p>
          <a:p>
            <a:pPr lvl="2"/>
            <a:r>
              <a:rPr lang="en-US" b="0" kern="0" dirty="0">
                <a:solidFill>
                  <a:srgbClr val="000000"/>
                </a:solidFill>
              </a:rPr>
              <a:t>timestamp</a:t>
            </a:r>
          </a:p>
          <a:p>
            <a:pPr lvl="2"/>
            <a:r>
              <a:rPr lang="en-US" b="0" kern="0" dirty="0">
                <a:solidFill>
                  <a:srgbClr val="000000"/>
                </a:solidFill>
              </a:rPr>
              <a:t>permissions</a:t>
            </a:r>
          </a:p>
          <a:p>
            <a:pPr lvl="0"/>
            <a:endParaRPr lang="en-US" b="0" kern="0" dirty="0">
              <a:solidFill>
                <a:srgbClr val="000000"/>
              </a:solidFill>
            </a:endParaRPr>
          </a:p>
        </p:txBody>
      </p:sp>
    </p:spTree>
    <p:extLst>
      <p:ext uri="{BB962C8B-B14F-4D97-AF65-F5344CB8AC3E}">
        <p14:creationId xmlns:p14="http://schemas.microsoft.com/office/powerpoint/2010/main" val="2403615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2b35557d-ea96-4960-bec1-26bcb50fad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6AAA1-5E2E-478E-8DF8-8E77C64BBE35}"/>
              </a:ext>
            </a:extLst>
          </p:cNvPr>
          <p:cNvSpPr>
            <a:spLocks noGrp="1"/>
          </p:cNvSpPr>
          <p:nvPr>
            <p:ph type="title"/>
          </p:nvPr>
        </p:nvSpPr>
        <p:spPr/>
        <p:txBody>
          <a:bodyPr/>
          <a:lstStyle/>
          <a:p>
            <a:r>
              <a:rPr lang="en-US" dirty="0"/>
              <a:t>Securing the Azure Platform</a:t>
            </a:r>
          </a:p>
        </p:txBody>
      </p:sp>
      <p:sp>
        <p:nvSpPr>
          <p:cNvPr id="4" name="Content Placeholder 2">
            <a:extLst>
              <a:ext uri="{FF2B5EF4-FFF2-40B4-BE49-F238E27FC236}">
                <a16:creationId xmlns:a16="http://schemas.microsoft.com/office/drawing/2014/main" id="{6A3381E4-7020-4DA6-B3FD-36027E088D98}"/>
              </a:ext>
            </a:extLst>
          </p:cNvPr>
          <p:cNvSpPr txBox="1">
            <a:spLocks/>
          </p:cNvSpPr>
          <p:nvPr/>
        </p:nvSpPr>
        <p:spPr>
          <a:xfrm>
            <a:off x="458788" y="1021215"/>
            <a:ext cx="8119156" cy="373997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Azure Key Vault:</a:t>
            </a:r>
          </a:p>
          <a:p>
            <a:pPr lvl="1"/>
            <a:r>
              <a:rPr lang="en-US" b="0" kern="0" dirty="0">
                <a:solidFill>
                  <a:srgbClr val="000000"/>
                </a:solidFill>
              </a:rPr>
              <a:t>Security Keys are stored in a vault and invoked by URI when needed</a:t>
            </a:r>
          </a:p>
          <a:p>
            <a:pPr lvl="1"/>
            <a:r>
              <a:rPr lang="en-US" b="0" kern="0" dirty="0">
                <a:solidFill>
                  <a:srgbClr val="000000"/>
                </a:solidFill>
              </a:rPr>
              <a:t>Keys are safeguarded by Azure, using industry-standard algorithms, key lengths, and hardware security modules (HSMs)</a:t>
            </a:r>
          </a:p>
          <a:p>
            <a:pPr lvl="1"/>
            <a:r>
              <a:rPr lang="en-US" b="0" kern="0" dirty="0">
                <a:solidFill>
                  <a:srgbClr val="000000"/>
                </a:solidFill>
              </a:rPr>
              <a:t>Keys are processed in HSMs that reside in the same Azure datacenters as the applications. </a:t>
            </a:r>
          </a:p>
          <a:p>
            <a:pPr lvl="0"/>
            <a:endParaRPr lang="en-US" b="0" kern="0" dirty="0">
              <a:solidFill>
                <a:srgbClr val="000000"/>
              </a:solidFill>
            </a:endParaRPr>
          </a:p>
        </p:txBody>
      </p:sp>
    </p:spTree>
    <p:extLst>
      <p:ext uri="{BB962C8B-B14F-4D97-AF65-F5344CB8AC3E}">
        <p14:creationId xmlns:p14="http://schemas.microsoft.com/office/powerpoint/2010/main" val="2027670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317bf24e-ac4c-4c10-aa70-03303a882be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49BFD-2064-4A66-AE47-1F70E0D599AD}"/>
              </a:ext>
            </a:extLst>
          </p:cNvPr>
          <p:cNvSpPr>
            <a:spLocks noGrp="1"/>
          </p:cNvSpPr>
          <p:nvPr>
            <p:ph type="title"/>
          </p:nvPr>
        </p:nvSpPr>
        <p:spPr/>
        <p:txBody>
          <a:bodyPr/>
          <a:lstStyle/>
          <a:p>
            <a:r>
              <a:rPr lang="en-US" dirty="0"/>
              <a:t>Azure Key Vault</a:t>
            </a:r>
          </a:p>
        </p:txBody>
      </p:sp>
      <p:grpSp>
        <p:nvGrpSpPr>
          <p:cNvPr id="3" name="Group 2" descr="Key Vault logical process">
            <a:extLst>
              <a:ext uri="{FF2B5EF4-FFF2-40B4-BE49-F238E27FC236}">
                <a16:creationId xmlns:a16="http://schemas.microsoft.com/office/drawing/2014/main" id="{5339C655-CBE0-42F6-ACA9-8572F4639FE4}"/>
              </a:ext>
            </a:extLst>
          </p:cNvPr>
          <p:cNvGrpSpPr/>
          <p:nvPr/>
        </p:nvGrpSpPr>
        <p:grpSpPr>
          <a:xfrm>
            <a:off x="207549" y="2979522"/>
            <a:ext cx="8770766" cy="2260339"/>
            <a:chOff x="207549" y="2979522"/>
            <a:chExt cx="8770766" cy="2260339"/>
          </a:xfrm>
        </p:grpSpPr>
        <p:pic>
          <p:nvPicPr>
            <p:cNvPr id="4" name="Graphic 3" descr="Computer">
              <a:extLst>
                <a:ext uri="{FF2B5EF4-FFF2-40B4-BE49-F238E27FC236}">
                  <a16:creationId xmlns:a16="http://schemas.microsoft.com/office/drawing/2014/main" id="{135B7DBD-B069-4AFA-AE2A-F595AFC370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5592" y="3216618"/>
              <a:ext cx="685800" cy="685800"/>
            </a:xfrm>
            <a:prstGeom prst="rect">
              <a:avLst/>
            </a:prstGeom>
          </p:spPr>
        </p:pic>
        <p:pic>
          <p:nvPicPr>
            <p:cNvPr id="5" name="Graphic 4" descr="User">
              <a:extLst>
                <a:ext uri="{FF2B5EF4-FFF2-40B4-BE49-F238E27FC236}">
                  <a16:creationId xmlns:a16="http://schemas.microsoft.com/office/drawing/2014/main" id="{31FD7920-A14B-4D3E-A123-4453D4FD7D5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7549" y="3216618"/>
              <a:ext cx="685800" cy="685800"/>
            </a:xfrm>
            <a:prstGeom prst="rect">
              <a:avLst/>
            </a:prstGeom>
          </p:spPr>
        </p:pic>
        <p:pic>
          <p:nvPicPr>
            <p:cNvPr id="6" name="Graphic 5" descr="Laptop">
              <a:extLst>
                <a:ext uri="{FF2B5EF4-FFF2-40B4-BE49-F238E27FC236}">
                  <a16:creationId xmlns:a16="http://schemas.microsoft.com/office/drawing/2014/main" id="{70E9DB34-C49E-4C46-9885-409E582256C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26911" y="3733593"/>
              <a:ext cx="411161" cy="411161"/>
            </a:xfrm>
            <a:prstGeom prst="rect">
              <a:avLst/>
            </a:prstGeom>
          </p:spPr>
        </p:pic>
        <p:pic>
          <p:nvPicPr>
            <p:cNvPr id="7" name="Graphic 6" descr="Smart Phone">
              <a:extLst>
                <a:ext uri="{FF2B5EF4-FFF2-40B4-BE49-F238E27FC236}">
                  <a16:creationId xmlns:a16="http://schemas.microsoft.com/office/drawing/2014/main" id="{EC3DEF0F-FE51-4AF9-9E40-8AE8592FE7A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80694" y="3806649"/>
              <a:ext cx="319744" cy="319744"/>
            </a:xfrm>
            <a:prstGeom prst="rect">
              <a:avLst/>
            </a:prstGeom>
          </p:spPr>
        </p:pic>
        <p:pic>
          <p:nvPicPr>
            <p:cNvPr id="8" name="Picture 7">
              <a:extLst>
                <a:ext uri="{FF2B5EF4-FFF2-40B4-BE49-F238E27FC236}">
                  <a16:creationId xmlns:a16="http://schemas.microsoft.com/office/drawing/2014/main" id="{D3777FBE-E066-4696-B0DB-8836F904EFA6}"/>
                </a:ext>
              </a:extLst>
            </p:cNvPr>
            <p:cNvPicPr>
              <a:picLocks noChangeAspect="1"/>
            </p:cNvPicPr>
            <p:nvPr/>
          </p:nvPicPr>
          <p:blipFill>
            <a:blip r:embed="rId11"/>
            <a:stretch>
              <a:fillRect/>
            </a:stretch>
          </p:blipFill>
          <p:spPr>
            <a:xfrm>
              <a:off x="3578866" y="2979522"/>
              <a:ext cx="1704725" cy="1117922"/>
            </a:xfrm>
            <a:prstGeom prst="rect">
              <a:avLst/>
            </a:prstGeom>
          </p:spPr>
        </p:pic>
        <p:sp>
          <p:nvSpPr>
            <p:cNvPr id="9" name="TextBox 179">
              <a:extLst>
                <a:ext uri="{FF2B5EF4-FFF2-40B4-BE49-F238E27FC236}">
                  <a16:creationId xmlns:a16="http://schemas.microsoft.com/office/drawing/2014/main" id="{D3F1BF58-E79F-4801-B51B-D63AEB07EC67}"/>
                </a:ext>
              </a:extLst>
            </p:cNvPr>
            <p:cNvSpPr txBox="1"/>
            <p:nvPr/>
          </p:nvSpPr>
          <p:spPr>
            <a:xfrm>
              <a:off x="3675926" y="3363838"/>
              <a:ext cx="1378709" cy="771118"/>
            </a:xfrm>
            <a:prstGeom prst="rect">
              <a:avLst/>
            </a:prstGeom>
            <a:noFill/>
            <a:ln>
              <a:noFill/>
            </a:ln>
          </p:spPr>
          <p:txBody>
            <a:bodyPr wrap="square" lIns="134387" tIns="107510" rIns="134387" bIns="107510" rtlCol="0">
              <a:spAutoFit/>
            </a:bodyPr>
            <a:lstStyle/>
            <a:p>
              <a:pPr lvl="0" algn="ctr" defTabSz="684845" fontAlgn="auto">
                <a:lnSpc>
                  <a:spcPct val="90000"/>
                </a:lnSpc>
                <a:spcBef>
                  <a:spcPts val="0"/>
                </a:spcBef>
                <a:spcAft>
                  <a:spcPts val="441"/>
                </a:spcAft>
                <a:defRPr/>
              </a:pPr>
              <a:r>
                <a:rPr lang="en-US" sz="2000" b="0" kern="0" dirty="0">
                  <a:solidFill>
                    <a:srgbClr val="FFFFFF"/>
                  </a:solidFill>
                  <a:latin typeface="Segoe UI" panose="020B0502040204020203" pitchFamily="34" charset="0"/>
                  <a:cs typeface="Segoe UI" panose="020B0502040204020203" pitchFamily="34" charset="0"/>
                </a:rPr>
                <a:t>Microsoft Azure</a:t>
              </a:r>
            </a:p>
          </p:txBody>
        </p:sp>
        <p:pic>
          <p:nvPicPr>
            <p:cNvPr id="10" name="Picture 9">
              <a:extLst>
                <a:ext uri="{FF2B5EF4-FFF2-40B4-BE49-F238E27FC236}">
                  <a16:creationId xmlns:a16="http://schemas.microsoft.com/office/drawing/2014/main" id="{E0AAD7F8-2D22-42CE-8E2C-2FB93CDBC7F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306741" y="3804796"/>
              <a:ext cx="361957" cy="361957"/>
            </a:xfrm>
            <a:prstGeom prst="rect">
              <a:avLst/>
            </a:prstGeom>
          </p:spPr>
        </p:pic>
        <p:pic>
          <p:nvPicPr>
            <p:cNvPr id="11" name="Graphic 10" descr="User">
              <a:extLst>
                <a:ext uri="{FF2B5EF4-FFF2-40B4-BE49-F238E27FC236}">
                  <a16:creationId xmlns:a16="http://schemas.microsoft.com/office/drawing/2014/main" id="{714258A7-3B38-4F55-8E62-F0AADA8C7C8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833326" y="3054592"/>
              <a:ext cx="685800" cy="685800"/>
            </a:xfrm>
            <a:prstGeom prst="rect">
              <a:avLst/>
            </a:prstGeom>
          </p:spPr>
        </p:pic>
        <p:pic>
          <p:nvPicPr>
            <p:cNvPr id="12" name="Graphic 11" descr="Laptop">
              <a:extLst>
                <a:ext uri="{FF2B5EF4-FFF2-40B4-BE49-F238E27FC236}">
                  <a16:creationId xmlns:a16="http://schemas.microsoft.com/office/drawing/2014/main" id="{3D690E33-767E-4748-93F7-3E6CC6368F0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567154" y="3208745"/>
              <a:ext cx="411161" cy="411161"/>
            </a:xfrm>
            <a:prstGeom prst="rect">
              <a:avLst/>
            </a:prstGeom>
          </p:spPr>
        </p:pic>
        <p:pic>
          <p:nvPicPr>
            <p:cNvPr id="13" name="Graphic 12" descr="User">
              <a:extLst>
                <a:ext uri="{FF2B5EF4-FFF2-40B4-BE49-F238E27FC236}">
                  <a16:creationId xmlns:a16="http://schemas.microsoft.com/office/drawing/2014/main" id="{5176A4E4-A603-49FB-90EA-3CB5F74F20B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881354" y="3961591"/>
              <a:ext cx="685800" cy="685800"/>
            </a:xfrm>
            <a:prstGeom prst="rect">
              <a:avLst/>
            </a:prstGeom>
          </p:spPr>
        </p:pic>
        <p:pic>
          <p:nvPicPr>
            <p:cNvPr id="14" name="Graphic 13" descr="Lock">
              <a:extLst>
                <a:ext uri="{FF2B5EF4-FFF2-40B4-BE49-F238E27FC236}">
                  <a16:creationId xmlns:a16="http://schemas.microsoft.com/office/drawing/2014/main" id="{FBD900A7-5348-4F76-B3EF-A04F574E53DA}"/>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581610" y="4117677"/>
              <a:ext cx="373628" cy="373628"/>
            </a:xfrm>
            <a:prstGeom prst="rect">
              <a:avLst/>
            </a:prstGeom>
          </p:spPr>
        </p:pic>
        <p:sp>
          <p:nvSpPr>
            <p:cNvPr id="15" name="TextBox 14">
              <a:extLst>
                <a:ext uri="{FF2B5EF4-FFF2-40B4-BE49-F238E27FC236}">
                  <a16:creationId xmlns:a16="http://schemas.microsoft.com/office/drawing/2014/main" id="{1639A8F5-E821-4162-960B-5F48449348B6}"/>
                </a:ext>
              </a:extLst>
            </p:cNvPr>
            <p:cNvSpPr txBox="1"/>
            <p:nvPr/>
          </p:nvSpPr>
          <p:spPr>
            <a:xfrm>
              <a:off x="235556" y="4162643"/>
              <a:ext cx="1742290" cy="1077218"/>
            </a:xfrm>
            <a:prstGeom prst="rect">
              <a:avLst/>
            </a:prstGeom>
            <a:noFill/>
          </p:spPr>
          <p:txBody>
            <a:bodyPr wrap="square" rtlCol="0">
              <a:spAutoFit/>
            </a:bodyPr>
            <a:lstStyle/>
            <a:p>
              <a:pPr lvl="0" defTabSz="457200" fontAlgn="auto">
                <a:spcBef>
                  <a:spcPts val="0"/>
                </a:spcBef>
                <a:spcAft>
                  <a:spcPts val="0"/>
                </a:spcAft>
              </a:pPr>
              <a:r>
                <a:rPr lang="en-US" sz="1600" b="0" dirty="0">
                  <a:solidFill>
                    <a:prstClr val="black"/>
                  </a:solidFill>
                  <a:latin typeface="Segoe UI" panose="020B0502040204020203" pitchFamily="34" charset="0"/>
                  <a:cs typeface="Segoe UI" panose="020B0502040204020203" pitchFamily="34" charset="0"/>
                </a:rPr>
                <a:t>Azure Admin manages Azure </a:t>
              </a:r>
              <a:br>
                <a:rPr lang="en-US" sz="1600" b="0" dirty="0">
                  <a:solidFill>
                    <a:prstClr val="black"/>
                  </a:solidFill>
                  <a:latin typeface="Segoe UI" panose="020B0502040204020203" pitchFamily="34" charset="0"/>
                  <a:cs typeface="Segoe UI" panose="020B0502040204020203" pitchFamily="34" charset="0"/>
                </a:rPr>
              </a:br>
              <a:r>
                <a:rPr lang="en-US" sz="1600" b="0" dirty="0">
                  <a:solidFill>
                    <a:prstClr val="black"/>
                  </a:solidFill>
                  <a:latin typeface="Segoe UI" panose="020B0502040204020203" pitchFamily="34" charset="0"/>
                  <a:cs typeface="Segoe UI" panose="020B0502040204020203" pitchFamily="34" charset="0"/>
                </a:rPr>
                <a:t>Key Vault and generates keys</a:t>
              </a:r>
            </a:p>
          </p:txBody>
        </p:sp>
        <p:sp>
          <p:nvSpPr>
            <p:cNvPr id="16" name="TextBox 15">
              <a:extLst>
                <a:ext uri="{FF2B5EF4-FFF2-40B4-BE49-F238E27FC236}">
                  <a16:creationId xmlns:a16="http://schemas.microsoft.com/office/drawing/2014/main" id="{71B69189-F693-4DB0-A881-4B89C5D0C253}"/>
                </a:ext>
              </a:extLst>
            </p:cNvPr>
            <p:cNvSpPr txBox="1"/>
            <p:nvPr/>
          </p:nvSpPr>
          <p:spPr>
            <a:xfrm>
              <a:off x="3430522" y="4138066"/>
              <a:ext cx="1853069" cy="830997"/>
            </a:xfrm>
            <a:prstGeom prst="rect">
              <a:avLst/>
            </a:prstGeom>
            <a:noFill/>
          </p:spPr>
          <p:txBody>
            <a:bodyPr wrap="square" rtlCol="0">
              <a:spAutoFit/>
            </a:bodyPr>
            <a:lstStyle/>
            <a:p>
              <a:pPr lvl="0" defTabSz="457200" fontAlgn="auto">
                <a:spcBef>
                  <a:spcPts val="0"/>
                </a:spcBef>
                <a:spcAft>
                  <a:spcPts val="0"/>
                </a:spcAft>
              </a:pPr>
              <a:r>
                <a:rPr lang="en-US" sz="1600" b="0" dirty="0">
                  <a:solidFill>
                    <a:prstClr val="black"/>
                  </a:solidFill>
                  <a:latin typeface="Segoe UI" panose="020B0502040204020203" pitchFamily="34" charset="0"/>
                  <a:cs typeface="Segoe UI" panose="020B0502040204020203" pitchFamily="34" charset="0"/>
                </a:rPr>
                <a:t>Keys are securely stored in Azure Key Vault</a:t>
              </a:r>
            </a:p>
          </p:txBody>
        </p:sp>
        <p:sp>
          <p:nvSpPr>
            <p:cNvPr id="17" name="TextBox 16">
              <a:extLst>
                <a:ext uri="{FF2B5EF4-FFF2-40B4-BE49-F238E27FC236}">
                  <a16:creationId xmlns:a16="http://schemas.microsoft.com/office/drawing/2014/main" id="{D12002C7-D082-4B72-8B0F-3715362917D8}"/>
                </a:ext>
              </a:extLst>
            </p:cNvPr>
            <p:cNvSpPr txBox="1"/>
            <p:nvPr/>
          </p:nvSpPr>
          <p:spPr>
            <a:xfrm>
              <a:off x="5916073" y="3155118"/>
              <a:ext cx="1865043" cy="830997"/>
            </a:xfrm>
            <a:prstGeom prst="rect">
              <a:avLst/>
            </a:prstGeom>
            <a:noFill/>
          </p:spPr>
          <p:txBody>
            <a:bodyPr wrap="square" rtlCol="0">
              <a:spAutoFit/>
            </a:bodyPr>
            <a:lstStyle/>
            <a:p>
              <a:pPr lvl="0" defTabSz="457200" fontAlgn="auto">
                <a:spcBef>
                  <a:spcPts val="0"/>
                </a:spcBef>
                <a:spcAft>
                  <a:spcPts val="0"/>
                </a:spcAft>
              </a:pPr>
              <a:r>
                <a:rPr lang="en-US" sz="1600" b="0" dirty="0">
                  <a:solidFill>
                    <a:prstClr val="black"/>
                  </a:solidFill>
                  <a:latin typeface="Segoe UI" panose="020B0502040204020203" pitchFamily="34" charset="0"/>
                  <a:cs typeface="Segoe UI" panose="020B0502040204020203" pitchFamily="34" charset="0"/>
                </a:rPr>
                <a:t>Developer accesses the Keys using URI request</a:t>
              </a:r>
            </a:p>
          </p:txBody>
        </p:sp>
        <p:sp>
          <p:nvSpPr>
            <p:cNvPr id="18" name="TextBox 17">
              <a:extLst>
                <a:ext uri="{FF2B5EF4-FFF2-40B4-BE49-F238E27FC236}">
                  <a16:creationId xmlns:a16="http://schemas.microsoft.com/office/drawing/2014/main" id="{A0403666-7E05-4D13-BF21-E305E55D5B60}"/>
                </a:ext>
              </a:extLst>
            </p:cNvPr>
            <p:cNvSpPr txBox="1"/>
            <p:nvPr/>
          </p:nvSpPr>
          <p:spPr>
            <a:xfrm>
              <a:off x="5928047" y="4096566"/>
              <a:ext cx="1938851" cy="1077218"/>
            </a:xfrm>
            <a:prstGeom prst="rect">
              <a:avLst/>
            </a:prstGeom>
            <a:noFill/>
          </p:spPr>
          <p:txBody>
            <a:bodyPr wrap="square" rtlCol="0">
              <a:spAutoFit/>
            </a:bodyPr>
            <a:lstStyle/>
            <a:p>
              <a:pPr lvl="0" defTabSz="457200" fontAlgn="auto">
                <a:spcBef>
                  <a:spcPts val="0"/>
                </a:spcBef>
                <a:spcAft>
                  <a:spcPts val="0"/>
                </a:spcAft>
              </a:pPr>
              <a:r>
                <a:rPr lang="en-US" sz="1600" b="0" dirty="0">
                  <a:solidFill>
                    <a:prstClr val="black"/>
                  </a:solidFill>
                  <a:latin typeface="Segoe UI" panose="020B0502040204020203" pitchFamily="34" charset="0"/>
                  <a:cs typeface="Segoe UI" panose="020B0502040204020203" pitchFamily="34" charset="0"/>
                </a:rPr>
                <a:t>Security Officer inspects where Keys are being used</a:t>
              </a:r>
            </a:p>
          </p:txBody>
        </p:sp>
        <p:cxnSp>
          <p:nvCxnSpPr>
            <p:cNvPr id="19" name="Straight Arrow Connector 18">
              <a:extLst>
                <a:ext uri="{FF2B5EF4-FFF2-40B4-BE49-F238E27FC236}">
                  <a16:creationId xmlns:a16="http://schemas.microsoft.com/office/drawing/2014/main" id="{B8DF4ADC-EB7D-41B2-AB6A-C7C0D018392D}"/>
                </a:ext>
              </a:extLst>
            </p:cNvPr>
            <p:cNvCxnSpPr/>
            <p:nvPr/>
          </p:nvCxnSpPr>
          <p:spPr>
            <a:xfrm>
              <a:off x="1977846" y="3733593"/>
              <a:ext cx="1329397" cy="0"/>
            </a:xfrm>
            <a:prstGeom prst="straightConnector1">
              <a:avLst/>
            </a:prstGeom>
            <a:noFill/>
            <a:ln w="28575" cap="flat" cmpd="sng" algn="ctr">
              <a:solidFill>
                <a:srgbClr val="4472C4"/>
              </a:solidFill>
              <a:prstDash val="solid"/>
              <a:miter lim="800000"/>
              <a:tailEnd type="triangle"/>
            </a:ln>
            <a:effectLst/>
          </p:spPr>
        </p:cxnSp>
        <p:cxnSp>
          <p:nvCxnSpPr>
            <p:cNvPr id="20" name="Straight Arrow Connector 19">
              <a:extLst>
                <a:ext uri="{FF2B5EF4-FFF2-40B4-BE49-F238E27FC236}">
                  <a16:creationId xmlns:a16="http://schemas.microsoft.com/office/drawing/2014/main" id="{DAA6DDEB-7AC0-4773-AA7C-0B41F4E1CD52}"/>
                </a:ext>
              </a:extLst>
            </p:cNvPr>
            <p:cNvCxnSpPr>
              <a:cxnSpLocks/>
            </p:cNvCxnSpPr>
            <p:nvPr/>
          </p:nvCxnSpPr>
          <p:spPr>
            <a:xfrm flipV="1">
              <a:off x="5125585" y="3363837"/>
              <a:ext cx="687466" cy="140747"/>
            </a:xfrm>
            <a:prstGeom prst="straightConnector1">
              <a:avLst/>
            </a:prstGeom>
            <a:noFill/>
            <a:ln w="28575" cap="flat" cmpd="sng" algn="ctr">
              <a:solidFill>
                <a:srgbClr val="4472C4"/>
              </a:solidFill>
              <a:prstDash val="solid"/>
              <a:miter lim="800000"/>
              <a:tailEnd type="triangle"/>
            </a:ln>
            <a:effectLst/>
          </p:spPr>
        </p:cxnSp>
        <p:cxnSp>
          <p:nvCxnSpPr>
            <p:cNvPr id="21" name="Straight Arrow Connector 20">
              <a:extLst>
                <a:ext uri="{FF2B5EF4-FFF2-40B4-BE49-F238E27FC236}">
                  <a16:creationId xmlns:a16="http://schemas.microsoft.com/office/drawing/2014/main" id="{E16963A0-83DD-4CA0-88E1-1BBDAED1AFE7}"/>
                </a:ext>
              </a:extLst>
            </p:cNvPr>
            <p:cNvCxnSpPr>
              <a:cxnSpLocks/>
            </p:cNvCxnSpPr>
            <p:nvPr/>
          </p:nvCxnSpPr>
          <p:spPr>
            <a:xfrm>
              <a:off x="5189420" y="3982424"/>
              <a:ext cx="623630" cy="281816"/>
            </a:xfrm>
            <a:prstGeom prst="straightConnector1">
              <a:avLst/>
            </a:prstGeom>
            <a:noFill/>
            <a:ln w="28575" cap="flat" cmpd="sng" algn="ctr">
              <a:solidFill>
                <a:srgbClr val="4472C4"/>
              </a:solidFill>
              <a:prstDash val="solid"/>
              <a:miter lim="800000"/>
              <a:tailEnd type="triangle"/>
            </a:ln>
            <a:effectLst/>
          </p:spPr>
        </p:cxnSp>
      </p:grpSp>
    </p:spTree>
    <p:extLst>
      <p:ext uri="{BB962C8B-B14F-4D97-AF65-F5344CB8AC3E}">
        <p14:creationId xmlns:p14="http://schemas.microsoft.com/office/powerpoint/2010/main" val="2355058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38912" y="3134106"/>
            <a:ext cx="8073492" cy="373949"/>
          </a:xfrm>
        </p:spPr>
        <p:txBody>
          <a:bodyPr/>
          <a:lstStyle/>
          <a:p>
            <a:r>
              <a:rPr lang="en-US" dirty="0"/>
              <a:t>Lesson 02: Identity</a:t>
            </a:r>
          </a:p>
        </p:txBody>
      </p:sp>
      <p:pic>
        <p:nvPicPr>
          <p:cNvPr id="2" name="Picture 1">
            <a:extLst>
              <a:ext uri="{FF2B5EF4-FFF2-40B4-BE49-F238E27FC236}">
                <a16:creationId xmlns:a16="http://schemas.microsoft.com/office/drawing/2014/main" id="{B87DD7EE-CD0E-463A-AA9F-009F7D5502B3}"/>
              </a:ext>
            </a:extLst>
          </p:cNvPr>
          <p:cNvPicPr>
            <a:picLocks noChangeAspect="1"/>
          </p:cNvPicPr>
          <p:nvPr/>
        </p:nvPicPr>
        <p:blipFill>
          <a:blip r:embed="rId2"/>
          <a:stretch>
            <a:fillRect/>
          </a:stretch>
        </p:blipFill>
        <p:spPr>
          <a:xfrm>
            <a:off x="811289" y="3843277"/>
            <a:ext cx="6096528" cy="2761727"/>
          </a:xfrm>
          <a:prstGeom prst="rect">
            <a:avLst/>
          </a:prstGeom>
        </p:spPr>
      </p:pic>
    </p:spTree>
    <p:extLst>
      <p:ext uri="{BB962C8B-B14F-4D97-AF65-F5344CB8AC3E}">
        <p14:creationId xmlns:p14="http://schemas.microsoft.com/office/powerpoint/2010/main" val="2103009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A0746-60C3-4DAE-A8D7-DB3C8DA4D9C1}"/>
              </a:ext>
            </a:extLst>
          </p:cNvPr>
          <p:cNvSpPr>
            <a:spLocks noGrp="1"/>
          </p:cNvSpPr>
          <p:nvPr>
            <p:ph type="title"/>
          </p:nvPr>
        </p:nvSpPr>
        <p:spPr/>
        <p:txBody>
          <a:bodyPr/>
          <a:lstStyle/>
          <a:p>
            <a:r>
              <a:rPr lang="en-US" dirty="0"/>
              <a:t>Azure Active Directory</a:t>
            </a:r>
          </a:p>
        </p:txBody>
      </p:sp>
      <p:pic>
        <p:nvPicPr>
          <p:cNvPr id="64" name="Picture 63" descr="A screenshot of a cell phone&#10;&#10;Description automatically generated">
            <a:extLst>
              <a:ext uri="{FF2B5EF4-FFF2-40B4-BE49-F238E27FC236}">
                <a16:creationId xmlns:a16="http://schemas.microsoft.com/office/drawing/2014/main" id="{B69C6B94-8694-49E5-B34F-D259999B55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401" y="1698800"/>
            <a:ext cx="7516812" cy="3690071"/>
          </a:xfrm>
          <a:prstGeom prst="rect">
            <a:avLst/>
          </a:prstGeom>
        </p:spPr>
      </p:pic>
    </p:spTree>
    <p:extLst>
      <p:ext uri="{BB962C8B-B14F-4D97-AF65-F5344CB8AC3E}">
        <p14:creationId xmlns:p14="http://schemas.microsoft.com/office/powerpoint/2010/main" val="544123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c830677f-72a2-47e7-aabe-08078d418fc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361CA-8A2A-4E4E-BA67-0994AB3F760A}"/>
              </a:ext>
            </a:extLst>
          </p:cNvPr>
          <p:cNvSpPr>
            <a:spLocks noGrp="1"/>
          </p:cNvSpPr>
          <p:nvPr>
            <p:ph type="title"/>
          </p:nvPr>
        </p:nvSpPr>
        <p:spPr/>
        <p:txBody>
          <a:bodyPr/>
          <a:lstStyle/>
          <a:p>
            <a:r>
              <a:rPr lang="en-US" dirty="0"/>
              <a:t>Cloud Authentication</a:t>
            </a:r>
          </a:p>
        </p:txBody>
      </p:sp>
      <p:sp>
        <p:nvSpPr>
          <p:cNvPr id="4" name="Content Placeholder 2">
            <a:extLst>
              <a:ext uri="{FF2B5EF4-FFF2-40B4-BE49-F238E27FC236}">
                <a16:creationId xmlns:a16="http://schemas.microsoft.com/office/drawing/2014/main" id="{F7145181-D66A-4164-A4F8-A5C6BE8BD57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200000"/>
              </a:lnSpc>
              <a:buNone/>
            </a:pPr>
            <a:r>
              <a:rPr lang="en-US" b="0" kern="0" dirty="0">
                <a:solidFill>
                  <a:srgbClr val="000000"/>
                </a:solidFill>
              </a:rPr>
              <a:t>The “cloud way of authenticating:</a:t>
            </a:r>
          </a:p>
          <a:p>
            <a:pPr marL="514350" lvl="0" indent="-514350">
              <a:lnSpc>
                <a:spcPct val="200000"/>
              </a:lnSpc>
              <a:buFont typeface="+mj-lt"/>
              <a:buAutoNum type="arabicPeriod"/>
            </a:pPr>
            <a:r>
              <a:rPr lang="en-US" b="0" kern="0" dirty="0">
                <a:solidFill>
                  <a:srgbClr val="000000"/>
                </a:solidFill>
              </a:rPr>
              <a:t>Azure ADConnect using Password Hash Sync</a:t>
            </a:r>
          </a:p>
          <a:p>
            <a:pPr marL="514350" lvl="0" indent="-514350">
              <a:lnSpc>
                <a:spcPct val="200000"/>
              </a:lnSpc>
              <a:buFont typeface="+mj-lt"/>
              <a:buAutoNum type="arabicPeriod"/>
            </a:pPr>
            <a:r>
              <a:rPr lang="en-US" b="0" kern="0" dirty="0">
                <a:solidFill>
                  <a:srgbClr val="000000"/>
                </a:solidFill>
              </a:rPr>
              <a:t>Azure ADConnect using Federation (ADFS)</a:t>
            </a:r>
          </a:p>
          <a:p>
            <a:pPr marL="514350" lvl="0" indent="-514350">
              <a:lnSpc>
                <a:spcPct val="200000"/>
              </a:lnSpc>
              <a:buFont typeface="+mj-lt"/>
              <a:buAutoNum type="arabicPeriod"/>
            </a:pPr>
            <a:r>
              <a:rPr lang="en-US" b="0" kern="0" dirty="0">
                <a:solidFill>
                  <a:srgbClr val="000000"/>
                </a:solidFill>
              </a:rPr>
              <a:t>Azure ADConnect using Azure AD Passthrough Authentication Agent</a:t>
            </a:r>
          </a:p>
        </p:txBody>
      </p:sp>
    </p:spTree>
    <p:extLst>
      <p:ext uri="{BB962C8B-B14F-4D97-AF65-F5344CB8AC3E}">
        <p14:creationId xmlns:p14="http://schemas.microsoft.com/office/powerpoint/2010/main" val="3657850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45569194-c785-4db0-9c6e-3a750d043c5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CAEF3-D42A-40FB-B331-F1A7FC51CB1A}"/>
              </a:ext>
            </a:extLst>
          </p:cNvPr>
          <p:cNvSpPr>
            <a:spLocks noGrp="1"/>
          </p:cNvSpPr>
          <p:nvPr>
            <p:ph type="title"/>
          </p:nvPr>
        </p:nvSpPr>
        <p:spPr/>
        <p:txBody>
          <a:bodyPr/>
          <a:lstStyle/>
          <a:p>
            <a:r>
              <a:rPr lang="en-US" dirty="0"/>
              <a:t>Single Sign-On</a:t>
            </a:r>
          </a:p>
        </p:txBody>
      </p:sp>
      <p:pic>
        <p:nvPicPr>
          <p:cNvPr id="5" name="Picture 4" descr="A close up of a sign&#10;&#10;Description automatically generated">
            <a:extLst>
              <a:ext uri="{FF2B5EF4-FFF2-40B4-BE49-F238E27FC236}">
                <a16:creationId xmlns:a16="http://schemas.microsoft.com/office/drawing/2014/main" id="{7B91B4B9-B2E0-46D7-B5B7-92F9C44230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819275"/>
            <a:ext cx="7620000" cy="3219450"/>
          </a:xfrm>
          <a:prstGeom prst="rect">
            <a:avLst/>
          </a:prstGeom>
        </p:spPr>
      </p:pic>
    </p:spTree>
    <p:extLst>
      <p:ext uri="{BB962C8B-B14F-4D97-AF65-F5344CB8AC3E}">
        <p14:creationId xmlns:p14="http://schemas.microsoft.com/office/powerpoint/2010/main" val="1194239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3d84d23d-6fd7-41c0-9d0f-01060615d73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749FA-58EF-4AD4-BFB4-A2F544E0E6C4}"/>
              </a:ext>
            </a:extLst>
          </p:cNvPr>
          <p:cNvSpPr>
            <a:spLocks noGrp="1"/>
          </p:cNvSpPr>
          <p:nvPr>
            <p:ph type="title"/>
          </p:nvPr>
        </p:nvSpPr>
        <p:spPr/>
        <p:txBody>
          <a:bodyPr/>
          <a:lstStyle/>
          <a:p>
            <a:r>
              <a:rPr lang="en-US" dirty="0"/>
              <a:t>Azure AD Application Proxy</a:t>
            </a:r>
          </a:p>
        </p:txBody>
      </p:sp>
      <p:grpSp>
        <p:nvGrpSpPr>
          <p:cNvPr id="3" name="Group 2" descr="Application proxy setup for Azure AD">
            <a:extLst>
              <a:ext uri="{FF2B5EF4-FFF2-40B4-BE49-F238E27FC236}">
                <a16:creationId xmlns:a16="http://schemas.microsoft.com/office/drawing/2014/main" id="{445FD886-BDB9-4B69-A3CB-B569B1E32A5E}"/>
              </a:ext>
            </a:extLst>
          </p:cNvPr>
          <p:cNvGrpSpPr/>
          <p:nvPr/>
        </p:nvGrpSpPr>
        <p:grpSpPr>
          <a:xfrm>
            <a:off x="385962" y="1863385"/>
            <a:ext cx="8281710" cy="3647210"/>
            <a:chOff x="385962" y="1863385"/>
            <a:chExt cx="8281710" cy="3647210"/>
          </a:xfrm>
        </p:grpSpPr>
        <p:sp>
          <p:nvSpPr>
            <p:cNvPr id="10" name="Rounded Rectangle 107">
              <a:extLst>
                <a:ext uri="{FF2B5EF4-FFF2-40B4-BE49-F238E27FC236}">
                  <a16:creationId xmlns:a16="http://schemas.microsoft.com/office/drawing/2014/main" id="{8A135D30-D8C9-4B9D-9CD8-8478436C8502}"/>
                </a:ext>
              </a:extLst>
            </p:cNvPr>
            <p:cNvSpPr>
              <a:spLocks noChangeAspect="1"/>
            </p:cNvSpPr>
            <p:nvPr/>
          </p:nvSpPr>
          <p:spPr bwMode="auto">
            <a:xfrm flipH="1">
              <a:off x="2677446" y="3783290"/>
              <a:ext cx="5990225" cy="1727305"/>
            </a:xfrm>
            <a:prstGeom prst="round1Rect">
              <a:avLst>
                <a:gd name="adj" fmla="val 11247"/>
              </a:avLst>
            </a:prstGeom>
            <a:solidFill>
              <a:srgbClr val="FFFFFF">
                <a:alpha val="20000"/>
              </a:srgbClr>
            </a:solidFill>
            <a:ln w="12700" cap="rnd" cmpd="sng" algn="ctr">
              <a:solidFill>
                <a:srgbClr val="FFFFFF"/>
              </a:solidFill>
              <a:prstDash val="sysDot"/>
              <a:headEnd type="none" w="med" len="med"/>
              <a:tailEnd type="none" w="med" len="med"/>
            </a:ln>
            <a:effectLst/>
            <a:extLst/>
          </p:spPr>
          <p:txBody>
            <a:bodyPr rot="0" spcFirstLastPara="0" vertOverflow="overflow" horzOverflow="overflow" vert="horz" wrap="square" lIns="68561" tIns="68561" rIns="68561" bIns="68561" numCol="1" spcCol="0" rtlCol="0" fromWordArt="0" anchor="t" anchorCtr="0" forceAA="0" compatLnSpc="1">
              <a:prstTxWarp prst="textNoShape">
                <a:avLst/>
              </a:prstTxWarp>
              <a:noAutofit/>
            </a:bodyPr>
            <a:lstStyle/>
            <a:p>
              <a:pPr marL="0" marR="0" lvl="0" indent="0" defTabSz="685050" eaLnBrk="1" fontAlgn="auto" latinLnBrk="0" hangingPunct="1">
                <a:lnSpc>
                  <a:spcPct val="90000"/>
                </a:lnSpc>
                <a:spcBef>
                  <a:spcPts val="0"/>
                </a:spcBef>
                <a:spcAft>
                  <a:spcPts val="0"/>
                </a:spcAft>
                <a:buClrTx/>
                <a:buSzTx/>
                <a:buFontTx/>
                <a:buNone/>
                <a:tabLst/>
                <a:defRPr/>
              </a:pPr>
              <a:r>
                <a:rPr kumimoji="0" lang="en-US" sz="1050" b="0" i="0" u="none" strike="noStrike" kern="0" cap="none" spc="0" normalizeH="0" baseline="0" noProof="0" dirty="0">
                  <a:ln>
                    <a:noFill/>
                  </a:ln>
                  <a:solidFill>
                    <a:srgbClr val="FFFFFF"/>
                  </a:solidFill>
                  <a:effectLst/>
                  <a:uLnTx/>
                  <a:uFillTx/>
                  <a:latin typeface="Segoe UI Semibold" panose="020B0702040204020203" pitchFamily="34" charset="0"/>
                  <a:ea typeface="Segoe UI" pitchFamily="34" charset="0"/>
                  <a:cs typeface="Segoe UI Semibold" panose="020B0702040204020203" pitchFamily="34" charset="0"/>
                </a:rPr>
                <a:t>DMZ</a:t>
              </a:r>
            </a:p>
          </p:txBody>
        </p:sp>
        <p:sp>
          <p:nvSpPr>
            <p:cNvPr id="11" name="Rectangle 10">
              <a:extLst>
                <a:ext uri="{FF2B5EF4-FFF2-40B4-BE49-F238E27FC236}">
                  <a16:creationId xmlns:a16="http://schemas.microsoft.com/office/drawing/2014/main" id="{971A8ED1-F8D3-4F58-9956-E7D53F8FF2C9}"/>
                </a:ext>
              </a:extLst>
            </p:cNvPr>
            <p:cNvSpPr/>
            <p:nvPr/>
          </p:nvSpPr>
          <p:spPr>
            <a:xfrm>
              <a:off x="1182019" y="2746390"/>
              <a:ext cx="2037737" cy="213585"/>
            </a:xfrm>
            <a:prstGeom prst="rect">
              <a:avLst/>
            </a:prstGeom>
            <a:solidFill>
              <a:srgbClr val="002050"/>
            </a:solidFill>
          </p:spPr>
          <p:txBody>
            <a:bodyPr wrap="none">
              <a:spAutoFit/>
            </a:bodyPr>
            <a:lstStyle/>
            <a:p>
              <a:pPr marL="0" marR="0" lvl="0" indent="0" algn="ctr" defTabSz="685537" eaLnBrk="1" fontAlgn="auto" latinLnBrk="0" hangingPunct="1">
                <a:lnSpc>
                  <a:spcPct val="100000"/>
                </a:lnSpc>
                <a:spcBef>
                  <a:spcPts val="0"/>
                </a:spcBef>
                <a:spcAft>
                  <a:spcPts val="0"/>
                </a:spcAft>
                <a:buClrTx/>
                <a:buSzTx/>
                <a:buFontTx/>
                <a:buNone/>
                <a:tabLst/>
                <a:defRPr/>
              </a:pPr>
              <a:r>
                <a:rPr kumimoji="0" lang="en-US" sz="788" b="0" i="0" u="none" strike="noStrike" kern="0" cap="none" spc="0" normalizeH="0" baseline="0" noProof="0" dirty="0">
                  <a:ln>
                    <a:noFill/>
                  </a:ln>
                  <a:solidFill>
                    <a:srgbClr val="FFFFFF"/>
                  </a:solidFill>
                  <a:effectLst/>
                  <a:uLnTx/>
                  <a:uFillTx/>
                  <a:latin typeface="Segoe UI"/>
                  <a:cs typeface="+mn-cs"/>
                </a:rPr>
                <a:t>https://appX-mydomain.msappproxy.net/</a:t>
              </a:r>
              <a:endParaRPr kumimoji="0" lang="en-US" sz="1200" b="0" i="0" u="none" strike="noStrike" kern="0" cap="none" spc="0" normalizeH="0" baseline="0" noProof="0" dirty="0">
                <a:ln>
                  <a:noFill/>
                </a:ln>
                <a:solidFill>
                  <a:sysClr val="windowText" lastClr="000000"/>
                </a:solidFill>
                <a:effectLst/>
                <a:uLnTx/>
                <a:uFillTx/>
                <a:latin typeface="Segoe UI"/>
                <a:cs typeface="+mn-cs"/>
              </a:endParaRPr>
            </a:p>
          </p:txBody>
        </p:sp>
        <p:cxnSp>
          <p:nvCxnSpPr>
            <p:cNvPr id="12" name="Straight Arrow Connector 11">
              <a:extLst>
                <a:ext uri="{FF2B5EF4-FFF2-40B4-BE49-F238E27FC236}">
                  <a16:creationId xmlns:a16="http://schemas.microsoft.com/office/drawing/2014/main" id="{C117E0E8-2699-422A-9484-96F769DEBB96}"/>
                </a:ext>
              </a:extLst>
            </p:cNvPr>
            <p:cNvCxnSpPr>
              <a:stCxn id="41" idx="3"/>
            </p:cNvCxnSpPr>
            <p:nvPr/>
          </p:nvCxnSpPr>
          <p:spPr>
            <a:xfrm>
              <a:off x="2672714" y="2368570"/>
              <a:ext cx="721336" cy="0"/>
            </a:xfrm>
            <a:prstGeom prst="straightConnector1">
              <a:avLst/>
            </a:prstGeom>
            <a:noFill/>
            <a:ln w="38100" cap="rnd" cmpd="sng" algn="ctr">
              <a:solidFill>
                <a:srgbClr val="92D050"/>
              </a:solidFill>
              <a:prstDash val="sysDot"/>
              <a:headEnd type="none" w="med" len="sm"/>
              <a:tailEnd type="triangle" w="med" len="sm"/>
            </a:ln>
            <a:effectLst/>
          </p:spPr>
        </p:cxnSp>
        <p:sp>
          <p:nvSpPr>
            <p:cNvPr id="13" name="Rectangle 12">
              <a:extLst>
                <a:ext uri="{FF2B5EF4-FFF2-40B4-BE49-F238E27FC236}">
                  <a16:creationId xmlns:a16="http://schemas.microsoft.com/office/drawing/2014/main" id="{E77DA4C7-3C58-4E50-B2A1-0D8575134EBA}"/>
                </a:ext>
              </a:extLst>
            </p:cNvPr>
            <p:cNvSpPr/>
            <p:nvPr/>
          </p:nvSpPr>
          <p:spPr>
            <a:xfrm>
              <a:off x="5462791" y="2320884"/>
              <a:ext cx="856325" cy="415498"/>
            </a:xfrm>
            <a:prstGeom prst="rect">
              <a:avLst/>
            </a:prstGeom>
          </p:spPr>
          <p:txBody>
            <a:bodyPr wrap="none">
              <a:spAutoFit/>
            </a:bodyPr>
            <a:lstStyle/>
            <a:p>
              <a:pPr defTabSz="685537" fontAlgn="auto">
                <a:spcBef>
                  <a:spcPts val="0"/>
                </a:spcBef>
                <a:spcAft>
                  <a:spcPts val="0"/>
                </a:spcAft>
                <a:defRPr/>
              </a:pPr>
              <a:r>
                <a:rPr lang="en-US" sz="1050" b="0" kern="0" dirty="0">
                  <a:solidFill>
                    <a:srgbClr val="FF0000"/>
                  </a:solidFill>
                  <a:latin typeface="Segoe UI"/>
                  <a:cs typeface="+mn-cs"/>
                </a:rPr>
                <a:t>Application</a:t>
              </a:r>
            </a:p>
            <a:p>
              <a:pPr defTabSz="685537" fontAlgn="auto">
                <a:spcBef>
                  <a:spcPts val="0"/>
                </a:spcBef>
                <a:spcAft>
                  <a:spcPts val="0"/>
                </a:spcAft>
                <a:defRPr/>
              </a:pPr>
              <a:r>
                <a:rPr lang="en-US" sz="1050" b="0" kern="0" dirty="0">
                  <a:solidFill>
                    <a:srgbClr val="FF0000"/>
                  </a:solidFill>
                  <a:latin typeface="Segoe UI"/>
                  <a:cs typeface="+mn-cs"/>
                </a:rPr>
                <a:t>Proxy</a:t>
              </a:r>
            </a:p>
          </p:txBody>
        </p:sp>
        <p:sp>
          <p:nvSpPr>
            <p:cNvPr id="14" name="Rectangle: Single Corner Rounded 13">
              <a:extLst>
                <a:ext uri="{FF2B5EF4-FFF2-40B4-BE49-F238E27FC236}">
                  <a16:creationId xmlns:a16="http://schemas.microsoft.com/office/drawing/2014/main" id="{5B85AD05-9E2D-486F-B3CB-01132105444C}"/>
                </a:ext>
              </a:extLst>
            </p:cNvPr>
            <p:cNvSpPr/>
            <p:nvPr/>
          </p:nvSpPr>
          <p:spPr bwMode="auto">
            <a:xfrm flipH="1">
              <a:off x="2677446" y="5198245"/>
              <a:ext cx="5990224" cy="303014"/>
            </a:xfrm>
            <a:prstGeom prst="round1Rect">
              <a:avLst>
                <a:gd name="adj" fmla="val 0"/>
              </a:avLst>
            </a:prstGeom>
            <a:solidFill>
              <a:srgbClr val="002050">
                <a:alpha val="50000"/>
              </a:srgbClr>
            </a:solidFill>
            <a:ln w="19050"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15" name="Group 14">
              <a:extLst>
                <a:ext uri="{FF2B5EF4-FFF2-40B4-BE49-F238E27FC236}">
                  <a16:creationId xmlns:a16="http://schemas.microsoft.com/office/drawing/2014/main" id="{139EB53F-45F3-46A9-93B9-061B6BB02C1A}"/>
                </a:ext>
              </a:extLst>
            </p:cNvPr>
            <p:cNvGrpSpPr/>
            <p:nvPr/>
          </p:nvGrpSpPr>
          <p:grpSpPr>
            <a:xfrm>
              <a:off x="6613527" y="2253127"/>
              <a:ext cx="1705916" cy="1145356"/>
              <a:chOff x="9642302" y="2576215"/>
              <a:chExt cx="2320493" cy="1557986"/>
            </a:xfrm>
          </p:grpSpPr>
          <p:sp>
            <p:nvSpPr>
              <p:cNvPr id="16" name="Rectangle 15">
                <a:extLst>
                  <a:ext uri="{FF2B5EF4-FFF2-40B4-BE49-F238E27FC236}">
                    <a16:creationId xmlns:a16="http://schemas.microsoft.com/office/drawing/2014/main" id="{C9683CBF-90AC-4871-A87A-3685BAD0EF8E}"/>
                  </a:ext>
                </a:extLst>
              </p:cNvPr>
              <p:cNvSpPr/>
              <p:nvPr/>
            </p:nvSpPr>
            <p:spPr>
              <a:xfrm>
                <a:off x="9642302" y="3762642"/>
                <a:ext cx="2320493" cy="371559"/>
              </a:xfrm>
              <a:prstGeom prst="rect">
                <a:avLst/>
              </a:prstGeom>
            </p:spPr>
            <p:txBody>
              <a:bodyPr wrap="none">
                <a:spAutoFit/>
              </a:bodyPr>
              <a:lstStyle/>
              <a:p>
                <a:pPr marL="0" marR="0" lvl="0" indent="0" algn="ctr" defTabSz="685537" eaLnBrk="1" fontAlgn="auto" latinLnBrk="0" hangingPunct="1">
                  <a:lnSpc>
                    <a:spcPct val="100000"/>
                  </a:lnSpc>
                  <a:spcBef>
                    <a:spcPts val="0"/>
                  </a:spcBef>
                  <a:spcAft>
                    <a:spcPts val="0"/>
                  </a:spcAft>
                  <a:buClrTx/>
                  <a:buSzTx/>
                  <a:buFontTx/>
                  <a:buNone/>
                  <a:tabLst/>
                  <a:defRPr/>
                </a:pPr>
                <a:r>
                  <a:rPr kumimoji="0" lang="en-US" sz="1175" b="0" i="0" u="none" strike="noStrike" kern="0" cap="none" spc="0" normalizeH="0" baseline="0" noProof="0" dirty="0">
                    <a:ln>
                      <a:noFill/>
                    </a:ln>
                    <a:solidFill>
                      <a:srgbClr val="002060"/>
                    </a:solidFill>
                    <a:effectLst/>
                    <a:uLnTx/>
                    <a:uFillTx/>
                    <a:latin typeface="Segoe UI"/>
                    <a:cs typeface="+mn-cs"/>
                  </a:rPr>
                  <a:t>Azure or 3</a:t>
                </a:r>
                <a:r>
                  <a:rPr kumimoji="0" lang="en-US" sz="1175" b="0" i="0" u="none" strike="noStrike" kern="0" cap="none" spc="0" normalizeH="0" baseline="30000" noProof="0" dirty="0">
                    <a:ln>
                      <a:noFill/>
                    </a:ln>
                    <a:solidFill>
                      <a:srgbClr val="002060"/>
                    </a:solidFill>
                    <a:effectLst/>
                    <a:uLnTx/>
                    <a:uFillTx/>
                    <a:latin typeface="Segoe UI"/>
                    <a:cs typeface="+mn-cs"/>
                  </a:rPr>
                  <a:t>rd</a:t>
                </a:r>
                <a:r>
                  <a:rPr kumimoji="0" lang="en-US" sz="1175" b="0" i="0" u="none" strike="noStrike" kern="0" cap="none" spc="0" normalizeH="0" baseline="0" noProof="0" dirty="0">
                    <a:ln>
                      <a:noFill/>
                    </a:ln>
                    <a:solidFill>
                      <a:srgbClr val="002060"/>
                    </a:solidFill>
                    <a:effectLst/>
                    <a:uLnTx/>
                    <a:uFillTx/>
                    <a:latin typeface="Segoe UI"/>
                    <a:cs typeface="+mn-cs"/>
                  </a:rPr>
                  <a:t> Party IaaS </a:t>
                </a:r>
              </a:p>
            </p:txBody>
          </p:sp>
          <p:pic>
            <p:nvPicPr>
              <p:cNvPr id="17" name="Picture 16">
                <a:extLst>
                  <a:ext uri="{FF2B5EF4-FFF2-40B4-BE49-F238E27FC236}">
                    <a16:creationId xmlns:a16="http://schemas.microsoft.com/office/drawing/2014/main" id="{C1161A8B-243A-44A3-B9CA-FFEB3086CDC1}"/>
                  </a:ext>
                </a:extLst>
              </p:cNvPr>
              <p:cNvPicPr>
                <a:picLocks noChangeAspect="1"/>
              </p:cNvPicPr>
              <p:nvPr/>
            </p:nvPicPr>
            <p:blipFill rotWithShape="1">
              <a:blip r:embed="rId3" cstate="print">
                <a:duotone>
                  <a:prstClr val="black"/>
                  <a:srgbClr val="0078D7">
                    <a:tint val="45000"/>
                    <a:satMod val="400000"/>
                  </a:srgbClr>
                </a:duotone>
                <a:extLst>
                  <a:ext uri="{28A0092B-C50C-407E-A947-70E740481C1C}">
                    <a14:useLocalDpi xmlns:a14="http://schemas.microsoft.com/office/drawing/2010/main" val="0"/>
                  </a:ext>
                </a:extLst>
              </a:blip>
              <a:srcRect t="18171" b="19431"/>
              <a:stretch/>
            </p:blipFill>
            <p:spPr>
              <a:xfrm>
                <a:off x="9777493" y="2576215"/>
                <a:ext cx="1883427" cy="1175216"/>
              </a:xfrm>
              <a:prstGeom prst="rect">
                <a:avLst/>
              </a:prstGeom>
            </p:spPr>
          </p:pic>
          <p:sp>
            <p:nvSpPr>
              <p:cNvPr id="18" name="Rectangle: Rounded Corners 17">
                <a:extLst>
                  <a:ext uri="{FF2B5EF4-FFF2-40B4-BE49-F238E27FC236}">
                    <a16:creationId xmlns:a16="http://schemas.microsoft.com/office/drawing/2014/main" id="{B6290E1F-817D-4973-BB53-04FAAFD46CB3}"/>
                  </a:ext>
                </a:extLst>
              </p:cNvPr>
              <p:cNvSpPr/>
              <p:nvPr/>
            </p:nvSpPr>
            <p:spPr bwMode="auto">
              <a:xfrm>
                <a:off x="11361424" y="3162983"/>
                <a:ext cx="459451" cy="500708"/>
              </a:xfrm>
              <a:prstGeom prst="roundRect">
                <a:avLst>
                  <a:gd name="adj" fmla="val 6989"/>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19" name="Picture 18">
                <a:extLst>
                  <a:ext uri="{FF2B5EF4-FFF2-40B4-BE49-F238E27FC236}">
                    <a16:creationId xmlns:a16="http://schemas.microsoft.com/office/drawing/2014/main" id="{19B080A0-5550-4D73-A888-B197E57424E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49528" y="3175682"/>
                <a:ext cx="483242" cy="483242"/>
              </a:xfrm>
              <a:prstGeom prst="rect">
                <a:avLst/>
              </a:prstGeom>
              <a:noFill/>
            </p:spPr>
          </p:pic>
          <p:pic>
            <p:nvPicPr>
              <p:cNvPr id="20" name="Picture 19">
                <a:extLst>
                  <a:ext uri="{FF2B5EF4-FFF2-40B4-BE49-F238E27FC236}">
                    <a16:creationId xmlns:a16="http://schemas.microsoft.com/office/drawing/2014/main" id="{F8C552BE-6B3C-4CBE-8969-64AA6B9545E5}"/>
                  </a:ext>
                </a:extLst>
              </p:cNvPr>
              <p:cNvPicPr>
                <a:picLocks noChangeAspect="1"/>
              </p:cNvPicPr>
              <p:nvPr/>
            </p:nvPicPr>
            <p:blipFill rotWithShape="1">
              <a:blip r:embed="rId5" cstate="print">
                <a:duotone>
                  <a:prstClr val="black"/>
                  <a:srgbClr val="0078D7">
                    <a:tint val="45000"/>
                    <a:satMod val="400000"/>
                  </a:srgbClr>
                </a:duotone>
                <a:extLst>
                  <a:ext uri="{28A0092B-C50C-407E-A947-70E740481C1C}">
                    <a14:useLocalDpi xmlns:a14="http://schemas.microsoft.com/office/drawing/2010/main" val="0"/>
                  </a:ext>
                </a:extLst>
              </a:blip>
              <a:srcRect t="17353" b="16241"/>
              <a:stretch/>
            </p:blipFill>
            <p:spPr>
              <a:xfrm>
                <a:off x="10491522" y="3008266"/>
                <a:ext cx="770772" cy="511836"/>
              </a:xfrm>
              <a:prstGeom prst="rect">
                <a:avLst/>
              </a:prstGeom>
            </p:spPr>
          </p:pic>
        </p:grpSp>
        <p:grpSp>
          <p:nvGrpSpPr>
            <p:cNvPr id="21" name="Group 20">
              <a:extLst>
                <a:ext uri="{FF2B5EF4-FFF2-40B4-BE49-F238E27FC236}">
                  <a16:creationId xmlns:a16="http://schemas.microsoft.com/office/drawing/2014/main" id="{E384BFFA-48EF-47BA-83C0-1336E1D02EE0}"/>
                </a:ext>
              </a:extLst>
            </p:cNvPr>
            <p:cNvGrpSpPr>
              <a:grpSpLocks noChangeAspect="1"/>
            </p:cNvGrpSpPr>
            <p:nvPr/>
          </p:nvGrpSpPr>
          <p:grpSpPr>
            <a:xfrm>
              <a:off x="3300199" y="4846129"/>
              <a:ext cx="551753" cy="359056"/>
              <a:chOff x="4868397" y="5377787"/>
              <a:chExt cx="457200" cy="297526"/>
            </a:xfrm>
          </p:grpSpPr>
          <p:sp>
            <p:nvSpPr>
              <p:cNvPr id="22" name="Rectangle 21">
                <a:extLst>
                  <a:ext uri="{FF2B5EF4-FFF2-40B4-BE49-F238E27FC236}">
                    <a16:creationId xmlns:a16="http://schemas.microsoft.com/office/drawing/2014/main" id="{295FD062-426E-45D7-9D24-7E438F143488}"/>
                  </a:ext>
                </a:extLst>
              </p:cNvPr>
              <p:cNvSpPr/>
              <p:nvPr/>
            </p:nvSpPr>
            <p:spPr bwMode="auto">
              <a:xfrm>
                <a:off x="4876726" y="5388349"/>
                <a:ext cx="440542" cy="276403"/>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23" name="Picture 22">
                <a:extLst>
                  <a:ext uri="{FF2B5EF4-FFF2-40B4-BE49-F238E27FC236}">
                    <a16:creationId xmlns:a16="http://schemas.microsoft.com/office/drawing/2014/main" id="{5D5141C0-7232-4697-9D23-C236339D8411}"/>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7462" b="17462"/>
              <a:stretch/>
            </p:blipFill>
            <p:spPr>
              <a:xfrm>
                <a:off x="4868397" y="5377787"/>
                <a:ext cx="457200" cy="297526"/>
              </a:xfrm>
              <a:prstGeom prst="rect">
                <a:avLst/>
              </a:prstGeom>
            </p:spPr>
          </p:pic>
        </p:grpSp>
        <p:grpSp>
          <p:nvGrpSpPr>
            <p:cNvPr id="24" name="Group 23">
              <a:extLst>
                <a:ext uri="{FF2B5EF4-FFF2-40B4-BE49-F238E27FC236}">
                  <a16:creationId xmlns:a16="http://schemas.microsoft.com/office/drawing/2014/main" id="{36233681-8FEA-41F2-8D48-046C52DFC290}"/>
                </a:ext>
              </a:extLst>
            </p:cNvPr>
            <p:cNvGrpSpPr>
              <a:grpSpLocks noChangeAspect="1"/>
            </p:cNvGrpSpPr>
            <p:nvPr/>
          </p:nvGrpSpPr>
          <p:grpSpPr>
            <a:xfrm>
              <a:off x="3978185" y="4846129"/>
              <a:ext cx="551753" cy="359056"/>
              <a:chOff x="4868398" y="5377787"/>
              <a:chExt cx="457200" cy="297526"/>
            </a:xfrm>
          </p:grpSpPr>
          <p:sp>
            <p:nvSpPr>
              <p:cNvPr id="25" name="Rectangle 24">
                <a:extLst>
                  <a:ext uri="{FF2B5EF4-FFF2-40B4-BE49-F238E27FC236}">
                    <a16:creationId xmlns:a16="http://schemas.microsoft.com/office/drawing/2014/main" id="{44E65AD1-BD66-4C32-A44F-AE1BDFA5B331}"/>
                  </a:ext>
                </a:extLst>
              </p:cNvPr>
              <p:cNvSpPr/>
              <p:nvPr/>
            </p:nvSpPr>
            <p:spPr bwMode="auto">
              <a:xfrm>
                <a:off x="4876726" y="5388349"/>
                <a:ext cx="440542" cy="276403"/>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26" name="Picture 25">
                <a:extLst>
                  <a:ext uri="{FF2B5EF4-FFF2-40B4-BE49-F238E27FC236}">
                    <a16:creationId xmlns:a16="http://schemas.microsoft.com/office/drawing/2014/main" id="{E6F4CF29-640A-4756-B263-60A43E47CBA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7462" b="17462"/>
              <a:stretch/>
            </p:blipFill>
            <p:spPr>
              <a:xfrm>
                <a:off x="4868398" y="5377787"/>
                <a:ext cx="457200" cy="297526"/>
              </a:xfrm>
              <a:prstGeom prst="rect">
                <a:avLst/>
              </a:prstGeom>
            </p:spPr>
          </p:pic>
        </p:grpSp>
        <p:sp>
          <p:nvSpPr>
            <p:cNvPr id="27" name="Oval 26">
              <a:extLst>
                <a:ext uri="{FF2B5EF4-FFF2-40B4-BE49-F238E27FC236}">
                  <a16:creationId xmlns:a16="http://schemas.microsoft.com/office/drawing/2014/main" id="{3C565A79-608F-424B-955B-DFB5E741C69E}"/>
                </a:ext>
              </a:extLst>
            </p:cNvPr>
            <p:cNvSpPr/>
            <p:nvPr/>
          </p:nvSpPr>
          <p:spPr bwMode="auto">
            <a:xfrm>
              <a:off x="5061934" y="2843938"/>
              <a:ext cx="34280" cy="34280"/>
            </a:xfrm>
            <a:prstGeom prst="ellipse">
              <a:avLst/>
            </a:prstGeom>
            <a:solidFill>
              <a:srgbClr val="FF000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28" name="Connector: Elbow 27">
              <a:extLst>
                <a:ext uri="{FF2B5EF4-FFF2-40B4-BE49-F238E27FC236}">
                  <a16:creationId xmlns:a16="http://schemas.microsoft.com/office/drawing/2014/main" id="{F93BA331-B08F-44DA-B24A-A6E5CA5ED85F}"/>
                </a:ext>
              </a:extLst>
            </p:cNvPr>
            <p:cNvCxnSpPr>
              <a:stCxn id="30" idx="4"/>
            </p:cNvCxnSpPr>
            <p:nvPr/>
          </p:nvCxnSpPr>
          <p:spPr>
            <a:xfrm rot="5400000">
              <a:off x="3730085" y="3076489"/>
              <a:ext cx="1263207" cy="866665"/>
            </a:xfrm>
            <a:prstGeom prst="bentConnector3">
              <a:avLst>
                <a:gd name="adj1" fmla="val 50000"/>
              </a:avLst>
            </a:prstGeom>
            <a:noFill/>
            <a:ln w="25400" cap="rnd" cmpd="sng" algn="ctr">
              <a:solidFill>
                <a:srgbClr val="92D050"/>
              </a:solidFill>
              <a:prstDash val="sysDot"/>
              <a:headEnd type="none"/>
              <a:tailEnd type="triangle"/>
            </a:ln>
            <a:effectLst/>
          </p:spPr>
        </p:cxnSp>
        <p:cxnSp>
          <p:nvCxnSpPr>
            <p:cNvPr id="29" name="Connector: Elbow 148">
              <a:extLst>
                <a:ext uri="{FF2B5EF4-FFF2-40B4-BE49-F238E27FC236}">
                  <a16:creationId xmlns:a16="http://schemas.microsoft.com/office/drawing/2014/main" id="{3050A268-9095-4FC5-85F7-11DF1AB2CC21}"/>
                </a:ext>
              </a:extLst>
            </p:cNvPr>
            <p:cNvCxnSpPr/>
            <p:nvPr/>
          </p:nvCxnSpPr>
          <p:spPr>
            <a:xfrm flipV="1">
              <a:off x="5217236" y="2756098"/>
              <a:ext cx="1386636" cy="4093"/>
            </a:xfrm>
            <a:prstGeom prst="straightConnector1">
              <a:avLst/>
            </a:prstGeom>
            <a:noFill/>
            <a:ln w="25400" cap="rnd" cmpd="sng" algn="ctr">
              <a:solidFill>
                <a:srgbClr val="92D050"/>
              </a:solidFill>
              <a:prstDash val="sysDot"/>
              <a:headEnd type="none"/>
              <a:tailEnd type="triangle"/>
            </a:ln>
            <a:effectLst/>
          </p:spPr>
        </p:cxnSp>
        <p:sp>
          <p:nvSpPr>
            <p:cNvPr id="30" name="Oval 29">
              <a:extLst>
                <a:ext uri="{FF2B5EF4-FFF2-40B4-BE49-F238E27FC236}">
                  <a16:creationId xmlns:a16="http://schemas.microsoft.com/office/drawing/2014/main" id="{205699E6-9772-453B-B101-2C7B4C650138}"/>
                </a:ext>
              </a:extLst>
            </p:cNvPr>
            <p:cNvSpPr/>
            <p:nvPr/>
          </p:nvSpPr>
          <p:spPr bwMode="auto">
            <a:xfrm>
              <a:off x="4777879" y="2843938"/>
              <a:ext cx="34280" cy="34280"/>
            </a:xfrm>
            <a:prstGeom prst="ellipse">
              <a:avLst/>
            </a:prstGeom>
            <a:solidFill>
              <a:srgbClr val="FF000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1" name="Oval 30">
              <a:extLst>
                <a:ext uri="{FF2B5EF4-FFF2-40B4-BE49-F238E27FC236}">
                  <a16:creationId xmlns:a16="http://schemas.microsoft.com/office/drawing/2014/main" id="{AE134711-7368-416E-9AB5-8FDC30B96B87}"/>
                </a:ext>
              </a:extLst>
            </p:cNvPr>
            <p:cNvSpPr/>
            <p:nvPr/>
          </p:nvSpPr>
          <p:spPr bwMode="auto">
            <a:xfrm>
              <a:off x="4914748" y="2843938"/>
              <a:ext cx="34280" cy="34280"/>
            </a:xfrm>
            <a:prstGeom prst="ellipse">
              <a:avLst/>
            </a:prstGeom>
            <a:solidFill>
              <a:srgbClr val="FF000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2" name="Oval 31">
              <a:extLst>
                <a:ext uri="{FF2B5EF4-FFF2-40B4-BE49-F238E27FC236}">
                  <a16:creationId xmlns:a16="http://schemas.microsoft.com/office/drawing/2014/main" id="{24DADD4C-CC93-4049-A5A9-B03E9062C7D4}"/>
                </a:ext>
              </a:extLst>
            </p:cNvPr>
            <p:cNvSpPr/>
            <p:nvPr/>
          </p:nvSpPr>
          <p:spPr bwMode="auto">
            <a:xfrm>
              <a:off x="5200431" y="2844608"/>
              <a:ext cx="33610" cy="33610"/>
            </a:xfrm>
            <a:prstGeom prst="ellipse">
              <a:avLst/>
            </a:prstGeom>
            <a:solidFill>
              <a:srgbClr val="FF000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33" name="Connector: Elbow 32">
              <a:extLst>
                <a:ext uri="{FF2B5EF4-FFF2-40B4-BE49-F238E27FC236}">
                  <a16:creationId xmlns:a16="http://schemas.microsoft.com/office/drawing/2014/main" id="{F3B2C124-6043-47C0-92ED-39C382005B55}"/>
                </a:ext>
              </a:extLst>
            </p:cNvPr>
            <p:cNvCxnSpPr>
              <a:stCxn id="35" idx="4"/>
              <a:endCxn id="23" idx="0"/>
            </p:cNvCxnSpPr>
            <p:nvPr/>
          </p:nvCxnSpPr>
          <p:spPr>
            <a:xfrm rot="5400000">
              <a:off x="3467452" y="4385225"/>
              <a:ext cx="569527" cy="352281"/>
            </a:xfrm>
            <a:prstGeom prst="bentConnector3">
              <a:avLst>
                <a:gd name="adj1" fmla="val 50000"/>
              </a:avLst>
            </a:prstGeom>
            <a:noFill/>
            <a:ln w="25400" cap="rnd" cmpd="sng" algn="ctr">
              <a:solidFill>
                <a:srgbClr val="92D050"/>
              </a:solidFill>
              <a:prstDash val="sysDot"/>
              <a:headEnd type="none"/>
              <a:tailEnd type="triangle"/>
            </a:ln>
            <a:effectLst/>
          </p:spPr>
        </p:cxnSp>
        <p:cxnSp>
          <p:nvCxnSpPr>
            <p:cNvPr id="34" name="Connector: Elbow 255">
              <a:extLst>
                <a:ext uri="{FF2B5EF4-FFF2-40B4-BE49-F238E27FC236}">
                  <a16:creationId xmlns:a16="http://schemas.microsoft.com/office/drawing/2014/main" id="{EE23C9CC-83A4-4D5B-9E01-7F576F5EA90B}"/>
                </a:ext>
              </a:extLst>
            </p:cNvPr>
            <p:cNvCxnSpPr>
              <a:stCxn id="36" idx="4"/>
              <a:endCxn id="49" idx="0"/>
            </p:cNvCxnSpPr>
            <p:nvPr/>
          </p:nvCxnSpPr>
          <p:spPr>
            <a:xfrm flipH="1">
              <a:off x="4915919" y="4277990"/>
              <a:ext cx="1804" cy="568137"/>
            </a:xfrm>
            <a:prstGeom prst="straightConnector1">
              <a:avLst/>
            </a:prstGeom>
            <a:noFill/>
            <a:ln w="25400" cap="rnd" cmpd="sng" algn="ctr">
              <a:solidFill>
                <a:srgbClr val="92D050"/>
              </a:solidFill>
              <a:prstDash val="sysDot"/>
              <a:headEnd type="none"/>
              <a:tailEnd type="triangle"/>
            </a:ln>
            <a:effectLst/>
          </p:spPr>
        </p:cxnSp>
        <p:sp>
          <p:nvSpPr>
            <p:cNvPr id="35" name="Oval 34">
              <a:extLst>
                <a:ext uri="{FF2B5EF4-FFF2-40B4-BE49-F238E27FC236}">
                  <a16:creationId xmlns:a16="http://schemas.microsoft.com/office/drawing/2014/main" id="{94E4F0C3-EA9F-42E6-B9B6-092830E786C6}"/>
                </a:ext>
              </a:extLst>
            </p:cNvPr>
            <p:cNvSpPr/>
            <p:nvPr/>
          </p:nvSpPr>
          <p:spPr bwMode="auto">
            <a:xfrm>
              <a:off x="3911215" y="4242322"/>
              <a:ext cx="34280" cy="34280"/>
            </a:xfrm>
            <a:prstGeom prst="ellipse">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36" name="Oval 35">
              <a:extLst>
                <a:ext uri="{FF2B5EF4-FFF2-40B4-BE49-F238E27FC236}">
                  <a16:creationId xmlns:a16="http://schemas.microsoft.com/office/drawing/2014/main" id="{AA3F0308-493A-4025-9C1B-FA53D10BF1C3}"/>
                </a:ext>
              </a:extLst>
            </p:cNvPr>
            <p:cNvSpPr/>
            <p:nvPr/>
          </p:nvSpPr>
          <p:spPr bwMode="auto">
            <a:xfrm>
              <a:off x="4900582" y="4243711"/>
              <a:ext cx="34280" cy="34280"/>
            </a:xfrm>
            <a:prstGeom prst="ellipse">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37" name="Connector: Elbow 36">
              <a:extLst>
                <a:ext uri="{FF2B5EF4-FFF2-40B4-BE49-F238E27FC236}">
                  <a16:creationId xmlns:a16="http://schemas.microsoft.com/office/drawing/2014/main" id="{D0753B08-ABA8-4390-AB2C-E9FC2195A22D}"/>
                </a:ext>
              </a:extLst>
            </p:cNvPr>
            <p:cNvCxnSpPr>
              <a:stCxn id="35" idx="4"/>
              <a:endCxn id="26" idx="0"/>
            </p:cNvCxnSpPr>
            <p:nvPr/>
          </p:nvCxnSpPr>
          <p:spPr>
            <a:xfrm rot="16200000" flipH="1">
              <a:off x="3806445" y="4398512"/>
              <a:ext cx="569527" cy="325706"/>
            </a:xfrm>
            <a:prstGeom prst="bentConnector3">
              <a:avLst>
                <a:gd name="adj1" fmla="val 50000"/>
              </a:avLst>
            </a:prstGeom>
            <a:noFill/>
            <a:ln w="25400" cap="rnd" cmpd="sng" algn="ctr">
              <a:solidFill>
                <a:srgbClr val="92D050"/>
              </a:solidFill>
              <a:prstDash val="sysDot"/>
              <a:headEnd type="none"/>
              <a:tailEnd type="triangle"/>
            </a:ln>
            <a:effectLst/>
          </p:spPr>
        </p:cxnSp>
        <p:grpSp>
          <p:nvGrpSpPr>
            <p:cNvPr id="38" name="Group 37">
              <a:extLst>
                <a:ext uri="{FF2B5EF4-FFF2-40B4-BE49-F238E27FC236}">
                  <a16:creationId xmlns:a16="http://schemas.microsoft.com/office/drawing/2014/main" id="{10D8FCE6-7D99-4667-807F-2B29A37DD542}"/>
                </a:ext>
              </a:extLst>
            </p:cNvPr>
            <p:cNvGrpSpPr>
              <a:grpSpLocks noChangeAspect="1"/>
            </p:cNvGrpSpPr>
            <p:nvPr/>
          </p:nvGrpSpPr>
          <p:grpSpPr>
            <a:xfrm>
              <a:off x="1729057" y="2054017"/>
              <a:ext cx="943657" cy="629105"/>
              <a:chOff x="833051" y="2220254"/>
              <a:chExt cx="1198410" cy="798940"/>
            </a:xfrm>
          </p:grpSpPr>
          <p:grpSp>
            <p:nvGrpSpPr>
              <p:cNvPr id="39" name="Group 38">
                <a:extLst>
                  <a:ext uri="{FF2B5EF4-FFF2-40B4-BE49-F238E27FC236}">
                    <a16:creationId xmlns:a16="http://schemas.microsoft.com/office/drawing/2014/main" id="{7914F110-F55E-48FD-BFDB-DF956C0599C4}"/>
                  </a:ext>
                </a:extLst>
              </p:cNvPr>
              <p:cNvGrpSpPr/>
              <p:nvPr/>
            </p:nvGrpSpPr>
            <p:grpSpPr>
              <a:xfrm>
                <a:off x="833051" y="2220254"/>
                <a:ext cx="1198410" cy="798940"/>
                <a:chOff x="759175" y="2162524"/>
                <a:chExt cx="1371600" cy="914400"/>
              </a:xfrm>
            </p:grpSpPr>
            <p:sp>
              <p:nvSpPr>
                <p:cNvPr id="41" name="Rectangle 40">
                  <a:extLst>
                    <a:ext uri="{FF2B5EF4-FFF2-40B4-BE49-F238E27FC236}">
                      <a16:creationId xmlns:a16="http://schemas.microsoft.com/office/drawing/2014/main" id="{54752167-C2AD-4FBF-A189-F44A75033C45}"/>
                    </a:ext>
                  </a:extLst>
                </p:cNvPr>
                <p:cNvSpPr/>
                <p:nvPr/>
              </p:nvSpPr>
              <p:spPr bwMode="auto">
                <a:xfrm>
                  <a:off x="759175" y="2162524"/>
                  <a:ext cx="1371600" cy="914400"/>
                </a:xfrm>
                <a:prstGeom prst="rect">
                  <a:avLst/>
                </a:prstGeom>
                <a:solidFill>
                  <a:srgbClr val="FFFFFF"/>
                </a:solidFill>
                <a:ln w="12700" cap="flat" cmpd="sng" algn="ctr">
                  <a:solidFill>
                    <a:srgbClr val="D2D2D2">
                      <a:lumMod val="90000"/>
                    </a:srgbClr>
                  </a:solid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42" name="Rectangle 41">
                  <a:extLst>
                    <a:ext uri="{FF2B5EF4-FFF2-40B4-BE49-F238E27FC236}">
                      <a16:creationId xmlns:a16="http://schemas.microsoft.com/office/drawing/2014/main" id="{BECF3FDD-0F43-4F36-B021-1529CAE8D90D}"/>
                    </a:ext>
                  </a:extLst>
                </p:cNvPr>
                <p:cNvSpPr/>
                <p:nvPr/>
              </p:nvSpPr>
              <p:spPr bwMode="auto">
                <a:xfrm>
                  <a:off x="759175" y="2162524"/>
                  <a:ext cx="1371600" cy="137160"/>
                </a:xfrm>
                <a:prstGeom prst="rect">
                  <a:avLst/>
                </a:prstGeom>
                <a:solidFill>
                  <a:srgbClr val="D2D2D2">
                    <a:lumMod val="90000"/>
                  </a:srgbClr>
                </a:solidFill>
                <a:ln w="12700"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sp>
            <p:nvSpPr>
              <p:cNvPr id="40" name="Freeform 90">
                <a:extLst>
                  <a:ext uri="{FF2B5EF4-FFF2-40B4-BE49-F238E27FC236}">
                    <a16:creationId xmlns:a16="http://schemas.microsoft.com/office/drawing/2014/main" id="{B2349E0C-AD0E-4A0E-B13E-E8917B33F86F}"/>
                  </a:ext>
                </a:extLst>
              </p:cNvPr>
              <p:cNvSpPr>
                <a:spLocks noChangeAspect="1" noEditPoints="1"/>
              </p:cNvSpPr>
              <p:nvPr/>
            </p:nvSpPr>
            <p:spPr bwMode="auto">
              <a:xfrm>
                <a:off x="1191750" y="2428425"/>
                <a:ext cx="481013" cy="481013"/>
              </a:xfrm>
              <a:custGeom>
                <a:avLst/>
                <a:gdLst>
                  <a:gd name="T0" fmla="*/ 64 w 128"/>
                  <a:gd name="T1" fmla="*/ 0 h 128"/>
                  <a:gd name="T2" fmla="*/ 0 w 128"/>
                  <a:gd name="T3" fmla="*/ 64 h 128"/>
                  <a:gd name="T4" fmla="*/ 64 w 128"/>
                  <a:gd name="T5" fmla="*/ 128 h 128"/>
                  <a:gd name="T6" fmla="*/ 128 w 128"/>
                  <a:gd name="T7" fmla="*/ 64 h 128"/>
                  <a:gd name="T8" fmla="*/ 64 w 128"/>
                  <a:gd name="T9" fmla="*/ 0 h 128"/>
                  <a:gd name="T10" fmla="*/ 115 w 128"/>
                  <a:gd name="T11" fmla="*/ 40 h 128"/>
                  <a:gd name="T12" fmla="*/ 90 w 128"/>
                  <a:gd name="T13" fmla="*/ 40 h 128"/>
                  <a:gd name="T14" fmla="*/ 79 w 128"/>
                  <a:gd name="T15" fmla="*/ 11 h 128"/>
                  <a:gd name="T16" fmla="*/ 115 w 128"/>
                  <a:gd name="T17" fmla="*/ 40 h 128"/>
                  <a:gd name="T18" fmla="*/ 120 w 128"/>
                  <a:gd name="T19" fmla="*/ 64 h 128"/>
                  <a:gd name="T20" fmla="*/ 118 w 128"/>
                  <a:gd name="T21" fmla="*/ 80 h 128"/>
                  <a:gd name="T22" fmla="*/ 91 w 128"/>
                  <a:gd name="T23" fmla="*/ 80 h 128"/>
                  <a:gd name="T24" fmla="*/ 91 w 128"/>
                  <a:gd name="T25" fmla="*/ 64 h 128"/>
                  <a:gd name="T26" fmla="*/ 91 w 128"/>
                  <a:gd name="T27" fmla="*/ 48 h 128"/>
                  <a:gd name="T28" fmla="*/ 118 w 128"/>
                  <a:gd name="T29" fmla="*/ 48 h 128"/>
                  <a:gd name="T30" fmla="*/ 120 w 128"/>
                  <a:gd name="T31" fmla="*/ 64 h 128"/>
                  <a:gd name="T32" fmla="*/ 64 w 128"/>
                  <a:gd name="T33" fmla="*/ 120 h 128"/>
                  <a:gd name="T34" fmla="*/ 47 w 128"/>
                  <a:gd name="T35" fmla="*/ 88 h 128"/>
                  <a:gd name="T36" fmla="*/ 81 w 128"/>
                  <a:gd name="T37" fmla="*/ 88 h 128"/>
                  <a:gd name="T38" fmla="*/ 64 w 128"/>
                  <a:gd name="T39" fmla="*/ 120 h 128"/>
                  <a:gd name="T40" fmla="*/ 46 w 128"/>
                  <a:gd name="T41" fmla="*/ 80 h 128"/>
                  <a:gd name="T42" fmla="*/ 45 w 128"/>
                  <a:gd name="T43" fmla="*/ 64 h 128"/>
                  <a:gd name="T44" fmla="*/ 46 w 128"/>
                  <a:gd name="T45" fmla="*/ 48 h 128"/>
                  <a:gd name="T46" fmla="*/ 83 w 128"/>
                  <a:gd name="T47" fmla="*/ 48 h 128"/>
                  <a:gd name="T48" fmla="*/ 83 w 128"/>
                  <a:gd name="T49" fmla="*/ 64 h 128"/>
                  <a:gd name="T50" fmla="*/ 83 w 128"/>
                  <a:gd name="T51" fmla="*/ 80 h 128"/>
                  <a:gd name="T52" fmla="*/ 46 w 128"/>
                  <a:gd name="T53" fmla="*/ 80 h 128"/>
                  <a:gd name="T54" fmla="*/ 8 w 128"/>
                  <a:gd name="T55" fmla="*/ 64 h 128"/>
                  <a:gd name="T56" fmla="*/ 11 w 128"/>
                  <a:gd name="T57" fmla="*/ 48 h 128"/>
                  <a:gd name="T58" fmla="*/ 38 w 128"/>
                  <a:gd name="T59" fmla="*/ 48 h 128"/>
                  <a:gd name="T60" fmla="*/ 37 w 128"/>
                  <a:gd name="T61" fmla="*/ 64 h 128"/>
                  <a:gd name="T62" fmla="*/ 38 w 128"/>
                  <a:gd name="T63" fmla="*/ 80 h 128"/>
                  <a:gd name="T64" fmla="*/ 11 w 128"/>
                  <a:gd name="T65" fmla="*/ 80 h 128"/>
                  <a:gd name="T66" fmla="*/ 8 w 128"/>
                  <a:gd name="T67" fmla="*/ 64 h 128"/>
                  <a:gd name="T68" fmla="*/ 64 w 128"/>
                  <a:gd name="T69" fmla="*/ 8 h 128"/>
                  <a:gd name="T70" fmla="*/ 81 w 128"/>
                  <a:gd name="T71" fmla="*/ 40 h 128"/>
                  <a:gd name="T72" fmla="*/ 47 w 128"/>
                  <a:gd name="T73" fmla="*/ 40 h 128"/>
                  <a:gd name="T74" fmla="*/ 64 w 128"/>
                  <a:gd name="T75" fmla="*/ 8 h 128"/>
                  <a:gd name="T76" fmla="*/ 49 w 128"/>
                  <a:gd name="T77" fmla="*/ 11 h 128"/>
                  <a:gd name="T78" fmla="*/ 39 w 128"/>
                  <a:gd name="T79" fmla="*/ 40 h 128"/>
                  <a:gd name="T80" fmla="*/ 14 w 128"/>
                  <a:gd name="T81" fmla="*/ 40 h 128"/>
                  <a:gd name="T82" fmla="*/ 49 w 128"/>
                  <a:gd name="T83" fmla="*/ 11 h 128"/>
                  <a:gd name="T84" fmla="*/ 14 w 128"/>
                  <a:gd name="T85" fmla="*/ 88 h 128"/>
                  <a:gd name="T86" fmla="*/ 39 w 128"/>
                  <a:gd name="T87" fmla="*/ 88 h 128"/>
                  <a:gd name="T88" fmla="*/ 49 w 128"/>
                  <a:gd name="T89" fmla="*/ 118 h 128"/>
                  <a:gd name="T90" fmla="*/ 14 w 128"/>
                  <a:gd name="T91" fmla="*/ 88 h 128"/>
                  <a:gd name="T92" fmla="*/ 79 w 128"/>
                  <a:gd name="T93" fmla="*/ 118 h 128"/>
                  <a:gd name="T94" fmla="*/ 90 w 128"/>
                  <a:gd name="T95" fmla="*/ 88 h 128"/>
                  <a:gd name="T96" fmla="*/ 115 w 128"/>
                  <a:gd name="T97" fmla="*/ 88 h 128"/>
                  <a:gd name="T98" fmla="*/ 79 w 128"/>
                  <a:gd name="T99" fmla="*/ 11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8" h="128">
                    <a:moveTo>
                      <a:pt x="64" y="0"/>
                    </a:moveTo>
                    <a:cubicBezTo>
                      <a:pt x="29" y="0"/>
                      <a:pt x="0" y="29"/>
                      <a:pt x="0" y="64"/>
                    </a:cubicBezTo>
                    <a:cubicBezTo>
                      <a:pt x="0" y="100"/>
                      <a:pt x="29" y="128"/>
                      <a:pt x="64" y="128"/>
                    </a:cubicBezTo>
                    <a:cubicBezTo>
                      <a:pt x="100" y="128"/>
                      <a:pt x="128" y="100"/>
                      <a:pt x="128" y="64"/>
                    </a:cubicBezTo>
                    <a:cubicBezTo>
                      <a:pt x="128" y="29"/>
                      <a:pt x="100" y="0"/>
                      <a:pt x="64" y="0"/>
                    </a:cubicBezTo>
                    <a:moveTo>
                      <a:pt x="115" y="40"/>
                    </a:moveTo>
                    <a:cubicBezTo>
                      <a:pt x="90" y="40"/>
                      <a:pt x="90" y="40"/>
                      <a:pt x="90" y="40"/>
                    </a:cubicBezTo>
                    <a:cubicBezTo>
                      <a:pt x="88" y="29"/>
                      <a:pt x="84" y="18"/>
                      <a:pt x="79" y="11"/>
                    </a:cubicBezTo>
                    <a:cubicBezTo>
                      <a:pt x="95" y="15"/>
                      <a:pt x="108" y="26"/>
                      <a:pt x="115" y="40"/>
                    </a:cubicBezTo>
                    <a:moveTo>
                      <a:pt x="120" y="64"/>
                    </a:moveTo>
                    <a:cubicBezTo>
                      <a:pt x="120" y="70"/>
                      <a:pt x="120" y="75"/>
                      <a:pt x="118" y="80"/>
                    </a:cubicBezTo>
                    <a:cubicBezTo>
                      <a:pt x="91" y="80"/>
                      <a:pt x="91" y="80"/>
                      <a:pt x="91" y="80"/>
                    </a:cubicBezTo>
                    <a:cubicBezTo>
                      <a:pt x="91" y="75"/>
                      <a:pt x="91" y="70"/>
                      <a:pt x="91" y="64"/>
                    </a:cubicBezTo>
                    <a:cubicBezTo>
                      <a:pt x="91" y="59"/>
                      <a:pt x="91" y="54"/>
                      <a:pt x="91" y="48"/>
                    </a:cubicBezTo>
                    <a:cubicBezTo>
                      <a:pt x="118" y="48"/>
                      <a:pt x="118" y="48"/>
                      <a:pt x="118" y="48"/>
                    </a:cubicBezTo>
                    <a:cubicBezTo>
                      <a:pt x="120" y="53"/>
                      <a:pt x="120" y="59"/>
                      <a:pt x="120" y="64"/>
                    </a:cubicBezTo>
                    <a:moveTo>
                      <a:pt x="64" y="120"/>
                    </a:moveTo>
                    <a:cubicBezTo>
                      <a:pt x="58" y="120"/>
                      <a:pt x="51" y="108"/>
                      <a:pt x="47" y="88"/>
                    </a:cubicBezTo>
                    <a:cubicBezTo>
                      <a:pt x="81" y="88"/>
                      <a:pt x="81" y="88"/>
                      <a:pt x="81" y="88"/>
                    </a:cubicBezTo>
                    <a:cubicBezTo>
                      <a:pt x="78" y="108"/>
                      <a:pt x="71" y="120"/>
                      <a:pt x="64" y="120"/>
                    </a:cubicBezTo>
                    <a:moveTo>
                      <a:pt x="46" y="80"/>
                    </a:moveTo>
                    <a:cubicBezTo>
                      <a:pt x="46" y="75"/>
                      <a:pt x="45" y="70"/>
                      <a:pt x="45" y="64"/>
                    </a:cubicBezTo>
                    <a:cubicBezTo>
                      <a:pt x="45" y="59"/>
                      <a:pt x="46" y="53"/>
                      <a:pt x="46" y="48"/>
                    </a:cubicBezTo>
                    <a:cubicBezTo>
                      <a:pt x="83" y="48"/>
                      <a:pt x="83" y="48"/>
                      <a:pt x="83" y="48"/>
                    </a:cubicBezTo>
                    <a:cubicBezTo>
                      <a:pt x="83" y="53"/>
                      <a:pt x="83" y="59"/>
                      <a:pt x="83" y="64"/>
                    </a:cubicBezTo>
                    <a:cubicBezTo>
                      <a:pt x="83" y="70"/>
                      <a:pt x="83" y="75"/>
                      <a:pt x="83" y="80"/>
                    </a:cubicBezTo>
                    <a:lnTo>
                      <a:pt x="46" y="80"/>
                    </a:lnTo>
                    <a:close/>
                    <a:moveTo>
                      <a:pt x="8" y="64"/>
                    </a:moveTo>
                    <a:cubicBezTo>
                      <a:pt x="8" y="59"/>
                      <a:pt x="9" y="53"/>
                      <a:pt x="11" y="48"/>
                    </a:cubicBezTo>
                    <a:cubicBezTo>
                      <a:pt x="38" y="48"/>
                      <a:pt x="38" y="48"/>
                      <a:pt x="38" y="48"/>
                    </a:cubicBezTo>
                    <a:cubicBezTo>
                      <a:pt x="38" y="54"/>
                      <a:pt x="37" y="59"/>
                      <a:pt x="37" y="64"/>
                    </a:cubicBezTo>
                    <a:cubicBezTo>
                      <a:pt x="37" y="70"/>
                      <a:pt x="38" y="75"/>
                      <a:pt x="38" y="80"/>
                    </a:cubicBezTo>
                    <a:cubicBezTo>
                      <a:pt x="11" y="80"/>
                      <a:pt x="11" y="80"/>
                      <a:pt x="11" y="80"/>
                    </a:cubicBezTo>
                    <a:cubicBezTo>
                      <a:pt x="9" y="75"/>
                      <a:pt x="8" y="70"/>
                      <a:pt x="8" y="64"/>
                    </a:cubicBezTo>
                    <a:moveTo>
                      <a:pt x="64" y="8"/>
                    </a:moveTo>
                    <a:cubicBezTo>
                      <a:pt x="71" y="8"/>
                      <a:pt x="78" y="21"/>
                      <a:pt x="81" y="40"/>
                    </a:cubicBezTo>
                    <a:cubicBezTo>
                      <a:pt x="47" y="40"/>
                      <a:pt x="47" y="40"/>
                      <a:pt x="47" y="40"/>
                    </a:cubicBezTo>
                    <a:cubicBezTo>
                      <a:pt x="51" y="21"/>
                      <a:pt x="58" y="8"/>
                      <a:pt x="64" y="8"/>
                    </a:cubicBezTo>
                    <a:moveTo>
                      <a:pt x="49" y="11"/>
                    </a:moveTo>
                    <a:cubicBezTo>
                      <a:pt x="45" y="18"/>
                      <a:pt x="41" y="29"/>
                      <a:pt x="39" y="40"/>
                    </a:cubicBezTo>
                    <a:cubicBezTo>
                      <a:pt x="14" y="40"/>
                      <a:pt x="14" y="40"/>
                      <a:pt x="14" y="40"/>
                    </a:cubicBezTo>
                    <a:cubicBezTo>
                      <a:pt x="21" y="26"/>
                      <a:pt x="34" y="15"/>
                      <a:pt x="49" y="11"/>
                    </a:cubicBezTo>
                    <a:moveTo>
                      <a:pt x="14" y="88"/>
                    </a:moveTo>
                    <a:cubicBezTo>
                      <a:pt x="39" y="88"/>
                      <a:pt x="39" y="88"/>
                      <a:pt x="39" y="88"/>
                    </a:cubicBezTo>
                    <a:cubicBezTo>
                      <a:pt x="41" y="100"/>
                      <a:pt x="45" y="111"/>
                      <a:pt x="49" y="118"/>
                    </a:cubicBezTo>
                    <a:cubicBezTo>
                      <a:pt x="34" y="114"/>
                      <a:pt x="21" y="103"/>
                      <a:pt x="14" y="88"/>
                    </a:cubicBezTo>
                    <a:moveTo>
                      <a:pt x="79" y="118"/>
                    </a:moveTo>
                    <a:cubicBezTo>
                      <a:pt x="84" y="111"/>
                      <a:pt x="88" y="100"/>
                      <a:pt x="90" y="88"/>
                    </a:cubicBezTo>
                    <a:cubicBezTo>
                      <a:pt x="115" y="88"/>
                      <a:pt x="115" y="88"/>
                      <a:pt x="115" y="88"/>
                    </a:cubicBezTo>
                    <a:cubicBezTo>
                      <a:pt x="108" y="103"/>
                      <a:pt x="95" y="114"/>
                      <a:pt x="79" y="118"/>
                    </a:cubicBezTo>
                  </a:path>
                </a:pathLst>
              </a:custGeom>
              <a:solidFill>
                <a:srgbClr val="002050"/>
              </a:solidFill>
              <a:ln>
                <a:noFill/>
              </a:ln>
            </p:spPr>
            <p:txBody>
              <a:bodyPr vert="horz" wrap="square" lIns="68561" tIns="34280" rIns="68561" bIns="34280" numCol="1" anchor="t" anchorCtr="0" compatLnSpc="1">
                <a:prstTxWarp prst="textNoShape">
                  <a:avLst/>
                </a:prstTxWarp>
              </a:bodyPr>
              <a:lstStyle/>
              <a:p>
                <a:pPr marL="0" marR="0" lvl="0" indent="0" algn="ctr"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ysClr val="windowText" lastClr="000000"/>
                  </a:solidFill>
                  <a:effectLst/>
                  <a:uLnTx/>
                  <a:uFillTx/>
                  <a:latin typeface="Segoe UI"/>
                  <a:cs typeface="+mn-cs"/>
                </a:endParaRPr>
              </a:p>
            </p:txBody>
          </p:sp>
        </p:grpSp>
        <p:grpSp>
          <p:nvGrpSpPr>
            <p:cNvPr id="43" name="Group 42">
              <a:extLst>
                <a:ext uri="{FF2B5EF4-FFF2-40B4-BE49-F238E27FC236}">
                  <a16:creationId xmlns:a16="http://schemas.microsoft.com/office/drawing/2014/main" id="{1A360CF0-A8A2-4116-A87E-2DB5145BED39}"/>
                </a:ext>
              </a:extLst>
            </p:cNvPr>
            <p:cNvGrpSpPr/>
            <p:nvPr/>
          </p:nvGrpSpPr>
          <p:grpSpPr>
            <a:xfrm>
              <a:off x="6128830" y="2812009"/>
              <a:ext cx="825294" cy="342833"/>
              <a:chOff x="9135239" y="2985099"/>
              <a:chExt cx="1122616" cy="466342"/>
            </a:xfrm>
          </p:grpSpPr>
          <p:sp>
            <p:nvSpPr>
              <p:cNvPr id="44" name="Freeform: Shape 43">
                <a:extLst>
                  <a:ext uri="{FF2B5EF4-FFF2-40B4-BE49-F238E27FC236}">
                    <a16:creationId xmlns:a16="http://schemas.microsoft.com/office/drawing/2014/main" id="{82717B55-A1BE-4C3C-9BA9-F57AF569C3B8}"/>
                  </a:ext>
                </a:extLst>
              </p:cNvPr>
              <p:cNvSpPr>
                <a:spLocks noChangeAspect="1"/>
              </p:cNvSpPr>
              <p:nvPr/>
            </p:nvSpPr>
            <p:spPr bwMode="auto">
              <a:xfrm>
                <a:off x="9681250" y="3085633"/>
                <a:ext cx="576605" cy="365808"/>
              </a:xfrm>
              <a:custGeom>
                <a:avLst/>
                <a:gdLst>
                  <a:gd name="connsiteX0" fmla="*/ 5794343 w 7278721"/>
                  <a:gd name="connsiteY0" fmla="*/ 1303047 h 4617748"/>
                  <a:gd name="connsiteX1" fmla="*/ 7278721 w 7278721"/>
                  <a:gd name="connsiteY1" fmla="*/ 2308887 h 4617748"/>
                  <a:gd name="connsiteX2" fmla="*/ 5794343 w 7278721"/>
                  <a:gd name="connsiteY2" fmla="*/ 3314727 h 4617748"/>
                  <a:gd name="connsiteX3" fmla="*/ 5794343 w 7278721"/>
                  <a:gd name="connsiteY3" fmla="*/ 2771171 h 4617748"/>
                  <a:gd name="connsiteX4" fmla="*/ 4408129 w 7278721"/>
                  <a:gd name="connsiteY4" fmla="*/ 2771171 h 4617748"/>
                  <a:gd name="connsiteX5" fmla="*/ 4328415 w 7278721"/>
                  <a:gd name="connsiteY5" fmla="*/ 2867785 h 4617748"/>
                  <a:gd name="connsiteX6" fmla="*/ 3769517 w 7278721"/>
                  <a:gd name="connsiteY6" fmla="*/ 3099288 h 4617748"/>
                  <a:gd name="connsiteX7" fmla="*/ 2979116 w 7278721"/>
                  <a:gd name="connsiteY7" fmla="*/ 2308887 h 4617748"/>
                  <a:gd name="connsiteX8" fmla="*/ 3769517 w 7278721"/>
                  <a:gd name="connsiteY8" fmla="*/ 1518486 h 4617748"/>
                  <a:gd name="connsiteX9" fmla="*/ 4328415 w 7278721"/>
                  <a:gd name="connsiteY9" fmla="*/ 1749989 h 4617748"/>
                  <a:gd name="connsiteX10" fmla="*/ 4408129 w 7278721"/>
                  <a:gd name="connsiteY10" fmla="*/ 1846603 h 4617748"/>
                  <a:gd name="connsiteX11" fmla="*/ 5794343 w 7278721"/>
                  <a:gd name="connsiteY11" fmla="*/ 1846603 h 4617748"/>
                  <a:gd name="connsiteX12" fmla="*/ 3833692 w 7278721"/>
                  <a:gd name="connsiteY12" fmla="*/ 864 h 4617748"/>
                  <a:gd name="connsiteX13" fmla="*/ 5260439 w 7278721"/>
                  <a:gd name="connsiteY13" fmla="*/ 545941 h 4617748"/>
                  <a:gd name="connsiteX14" fmla="*/ 4841938 w 7278721"/>
                  <a:gd name="connsiteY14" fmla="*/ 1040800 h 4617748"/>
                  <a:gd name="connsiteX15" fmla="*/ 2539139 w 7278721"/>
                  <a:gd name="connsiteY15" fmla="*/ 1193404 h 4617748"/>
                  <a:gd name="connsiteX16" fmla="*/ 2612295 w 7278721"/>
                  <a:gd name="connsiteY16" fmla="*/ 3500094 h 4617748"/>
                  <a:gd name="connsiteX17" fmla="*/ 4920136 w 7278721"/>
                  <a:gd name="connsiteY17" fmla="*/ 3506473 h 4617748"/>
                  <a:gd name="connsiteX18" fmla="*/ 5369154 w 7278721"/>
                  <a:gd name="connsiteY18" fmla="*/ 3973819 h 4617748"/>
                  <a:gd name="connsiteX19" fmla="*/ 2160700 w 7278721"/>
                  <a:gd name="connsiteY19" fmla="*/ 3964951 h 4617748"/>
                  <a:gd name="connsiteX20" fmla="*/ 1516005 w 7278721"/>
                  <a:gd name="connsiteY20" fmla="*/ 2812341 h 4617748"/>
                  <a:gd name="connsiteX21" fmla="*/ 1508933 w 7278721"/>
                  <a:gd name="connsiteY21" fmla="*/ 2771643 h 4617748"/>
                  <a:gd name="connsiteX22" fmla="*/ 462756 w 7278721"/>
                  <a:gd name="connsiteY22" fmla="*/ 2771643 h 4617748"/>
                  <a:gd name="connsiteX23" fmla="*/ 0 w 7278721"/>
                  <a:gd name="connsiteY23" fmla="*/ 2308887 h 4617748"/>
                  <a:gd name="connsiteX24" fmla="*/ 462756 w 7278721"/>
                  <a:gd name="connsiteY24" fmla="*/ 1846131 h 4617748"/>
                  <a:gd name="connsiteX25" fmla="*/ 1509833 w 7278721"/>
                  <a:gd name="connsiteY25" fmla="*/ 1846131 h 4617748"/>
                  <a:gd name="connsiteX26" fmla="*/ 1532538 w 7278721"/>
                  <a:gd name="connsiteY26" fmla="*/ 1735700 h 4617748"/>
                  <a:gd name="connsiteX27" fmla="*/ 2058995 w 7278721"/>
                  <a:gd name="connsiteY27" fmla="*/ 758098 h 4617748"/>
                  <a:gd name="connsiteX28" fmla="*/ 3833692 w 7278721"/>
                  <a:gd name="connsiteY28" fmla="*/ 864 h 461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78721" h="4617748">
                    <a:moveTo>
                      <a:pt x="5794343" y="1303047"/>
                    </a:moveTo>
                    <a:lnTo>
                      <a:pt x="7278721" y="2308887"/>
                    </a:lnTo>
                    <a:lnTo>
                      <a:pt x="5794343" y="3314727"/>
                    </a:lnTo>
                    <a:lnTo>
                      <a:pt x="5794343" y="2771171"/>
                    </a:lnTo>
                    <a:lnTo>
                      <a:pt x="4408129" y="2771171"/>
                    </a:lnTo>
                    <a:lnTo>
                      <a:pt x="4328415" y="2867785"/>
                    </a:lnTo>
                    <a:cubicBezTo>
                      <a:pt x="4185380" y="3010819"/>
                      <a:pt x="3987780" y="3099288"/>
                      <a:pt x="3769517" y="3099288"/>
                    </a:cubicBezTo>
                    <a:cubicBezTo>
                      <a:pt x="3332991" y="3099288"/>
                      <a:pt x="2979116" y="2745413"/>
                      <a:pt x="2979116" y="2308887"/>
                    </a:cubicBezTo>
                    <a:cubicBezTo>
                      <a:pt x="2979116" y="1872361"/>
                      <a:pt x="3332991" y="1518486"/>
                      <a:pt x="3769517" y="1518486"/>
                    </a:cubicBezTo>
                    <a:cubicBezTo>
                      <a:pt x="3987780" y="1518486"/>
                      <a:pt x="4185380" y="1606955"/>
                      <a:pt x="4328415" y="1749989"/>
                    </a:cubicBezTo>
                    <a:lnTo>
                      <a:pt x="4408129" y="1846603"/>
                    </a:lnTo>
                    <a:lnTo>
                      <a:pt x="5794343" y="1846603"/>
                    </a:lnTo>
                    <a:close/>
                    <a:moveTo>
                      <a:pt x="3833692" y="864"/>
                    </a:moveTo>
                    <a:cubicBezTo>
                      <a:pt x="4340038" y="14689"/>
                      <a:pt x="4844813" y="194447"/>
                      <a:pt x="5260439" y="545941"/>
                    </a:cubicBezTo>
                    <a:lnTo>
                      <a:pt x="4841938" y="1040800"/>
                    </a:lnTo>
                    <a:cubicBezTo>
                      <a:pt x="4158601" y="462903"/>
                      <a:pt x="3140242" y="530389"/>
                      <a:pt x="2539139" y="1193404"/>
                    </a:cubicBezTo>
                    <a:cubicBezTo>
                      <a:pt x="1938036" y="1856420"/>
                      <a:pt x="1970388" y="2876500"/>
                      <a:pt x="2612295" y="3500094"/>
                    </a:cubicBezTo>
                    <a:cubicBezTo>
                      <a:pt x="3254202" y="4123688"/>
                      <a:pt x="4274791" y="4126509"/>
                      <a:pt x="4920136" y="3506473"/>
                    </a:cubicBezTo>
                    <a:lnTo>
                      <a:pt x="5369154" y="3973819"/>
                    </a:lnTo>
                    <a:cubicBezTo>
                      <a:pt x="4471970" y="4835818"/>
                      <a:pt x="3053106" y="4831897"/>
                      <a:pt x="2160700" y="3964951"/>
                    </a:cubicBezTo>
                    <a:cubicBezTo>
                      <a:pt x="1826048" y="3639847"/>
                      <a:pt x="1610566" y="3237228"/>
                      <a:pt x="1516005" y="2812341"/>
                    </a:cubicBezTo>
                    <a:lnTo>
                      <a:pt x="1508933" y="2771643"/>
                    </a:lnTo>
                    <a:lnTo>
                      <a:pt x="462756" y="2771643"/>
                    </a:lnTo>
                    <a:cubicBezTo>
                      <a:pt x="207183" y="2771643"/>
                      <a:pt x="0" y="2564460"/>
                      <a:pt x="0" y="2308887"/>
                    </a:cubicBezTo>
                    <a:cubicBezTo>
                      <a:pt x="0" y="2053314"/>
                      <a:pt x="207183" y="1846131"/>
                      <a:pt x="462756" y="1846131"/>
                    </a:cubicBezTo>
                    <a:lnTo>
                      <a:pt x="1509833" y="1846131"/>
                    </a:lnTo>
                    <a:lnTo>
                      <a:pt x="1532538" y="1735700"/>
                    </a:lnTo>
                    <a:cubicBezTo>
                      <a:pt x="1622699" y="1382669"/>
                      <a:pt x="1797846" y="1046145"/>
                      <a:pt x="2058995" y="758098"/>
                    </a:cubicBezTo>
                    <a:cubicBezTo>
                      <a:pt x="2529064" y="239613"/>
                      <a:pt x="3182675" y="-16910"/>
                      <a:pt x="3833692" y="864"/>
                    </a:cubicBezTo>
                    <a:close/>
                  </a:path>
                </a:pathLst>
              </a:custGeom>
              <a:solidFill>
                <a:srgbClr val="FF000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FF0000"/>
                  </a:solidFill>
                  <a:effectLst/>
                  <a:uLnTx/>
                  <a:uFillTx/>
                  <a:latin typeface="Segoe UI"/>
                  <a:ea typeface="+mn-ea"/>
                  <a:cs typeface="+mn-cs"/>
                </a:endParaRPr>
              </a:p>
            </p:txBody>
          </p:sp>
          <p:sp>
            <p:nvSpPr>
              <p:cNvPr id="45" name="Rectangle 44">
                <a:extLst>
                  <a:ext uri="{FF2B5EF4-FFF2-40B4-BE49-F238E27FC236}">
                    <a16:creationId xmlns:a16="http://schemas.microsoft.com/office/drawing/2014/main" id="{3E6D3E50-FC8D-4105-9383-CC7758EAE5A3}"/>
                  </a:ext>
                </a:extLst>
              </p:cNvPr>
              <p:cNvSpPr/>
              <p:nvPr/>
            </p:nvSpPr>
            <p:spPr>
              <a:xfrm>
                <a:off x="9135239" y="2985099"/>
                <a:ext cx="753276" cy="433309"/>
              </a:xfrm>
              <a:prstGeom prst="rect">
                <a:avLst/>
              </a:prstGeom>
            </p:spPr>
            <p:txBody>
              <a:bodyPr wrap="square">
                <a:spAutoFit/>
              </a:bodyPr>
              <a:lstStyle/>
              <a:p>
                <a:pPr marL="0" marR="0" lvl="0" indent="0" defTabSz="672161" eaLnBrk="1" fontAlgn="auto" latinLnBrk="0" hangingPunct="1">
                  <a:lnSpc>
                    <a:spcPct val="100000"/>
                  </a:lnSpc>
                  <a:spcBef>
                    <a:spcPts val="0"/>
                  </a:spcBef>
                  <a:spcAft>
                    <a:spcPts val="0"/>
                  </a:spcAft>
                  <a:buClrTx/>
                  <a:buSzTx/>
                  <a:buFontTx/>
                  <a:buNone/>
                  <a:tabLst/>
                  <a:defRPr/>
                </a:pPr>
                <a:r>
                  <a:rPr kumimoji="0" lang="en-US" sz="735" b="0" i="0" u="none" strike="noStrike" kern="0" cap="none" spc="0" normalizeH="0" baseline="0" noProof="0" dirty="0">
                    <a:ln>
                      <a:noFill/>
                    </a:ln>
                    <a:solidFill>
                      <a:srgbClr val="FF0000"/>
                    </a:solidFill>
                    <a:effectLst/>
                    <a:uLnTx/>
                    <a:uFillTx/>
                    <a:latin typeface="Segoe UI"/>
                    <a:cs typeface="+mn-cs"/>
                  </a:rPr>
                  <a:t>connector</a:t>
                </a:r>
              </a:p>
            </p:txBody>
          </p:sp>
        </p:grpSp>
        <p:cxnSp>
          <p:nvCxnSpPr>
            <p:cNvPr id="46" name="Straight Arrow Connector 45">
              <a:extLst>
                <a:ext uri="{FF2B5EF4-FFF2-40B4-BE49-F238E27FC236}">
                  <a16:creationId xmlns:a16="http://schemas.microsoft.com/office/drawing/2014/main" id="{B4AE2140-DC6E-47AE-B60A-30A358B47555}"/>
                </a:ext>
              </a:extLst>
            </p:cNvPr>
            <p:cNvCxnSpPr>
              <a:cxnSpLocks/>
              <a:endCxn id="11" idx="2"/>
            </p:cNvCxnSpPr>
            <p:nvPr/>
          </p:nvCxnSpPr>
          <p:spPr>
            <a:xfrm flipV="1">
              <a:off x="1418848" y="2959975"/>
              <a:ext cx="782040" cy="650046"/>
            </a:xfrm>
            <a:prstGeom prst="straightConnector1">
              <a:avLst/>
            </a:prstGeom>
            <a:noFill/>
            <a:ln w="38100" cap="rnd" cmpd="sng" algn="ctr">
              <a:solidFill>
                <a:srgbClr val="92D050"/>
              </a:solidFill>
              <a:prstDash val="sysDot"/>
              <a:headEnd type="none" w="med" len="sm"/>
              <a:tailEnd type="triangle" w="med" len="sm"/>
            </a:ln>
            <a:effectLst/>
          </p:spPr>
        </p:cxnSp>
        <p:grpSp>
          <p:nvGrpSpPr>
            <p:cNvPr id="47" name="Group 46">
              <a:extLst>
                <a:ext uri="{FF2B5EF4-FFF2-40B4-BE49-F238E27FC236}">
                  <a16:creationId xmlns:a16="http://schemas.microsoft.com/office/drawing/2014/main" id="{1A4B8DD5-A303-4CFE-BCCD-5FC0F108CD52}"/>
                </a:ext>
              </a:extLst>
            </p:cNvPr>
            <p:cNvGrpSpPr>
              <a:grpSpLocks noChangeAspect="1"/>
            </p:cNvGrpSpPr>
            <p:nvPr/>
          </p:nvGrpSpPr>
          <p:grpSpPr>
            <a:xfrm>
              <a:off x="4640043" y="4846129"/>
              <a:ext cx="551753" cy="359056"/>
              <a:chOff x="4868398" y="5377787"/>
              <a:chExt cx="457200" cy="297526"/>
            </a:xfrm>
          </p:grpSpPr>
          <p:sp>
            <p:nvSpPr>
              <p:cNvPr id="48" name="Rectangle 47">
                <a:extLst>
                  <a:ext uri="{FF2B5EF4-FFF2-40B4-BE49-F238E27FC236}">
                    <a16:creationId xmlns:a16="http://schemas.microsoft.com/office/drawing/2014/main" id="{B3DB1F5B-41B2-4AF5-AA38-12593126B371}"/>
                  </a:ext>
                </a:extLst>
              </p:cNvPr>
              <p:cNvSpPr/>
              <p:nvPr/>
            </p:nvSpPr>
            <p:spPr bwMode="auto">
              <a:xfrm>
                <a:off x="4876726" y="5388349"/>
                <a:ext cx="440542" cy="276403"/>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49" name="Picture 48">
                <a:extLst>
                  <a:ext uri="{FF2B5EF4-FFF2-40B4-BE49-F238E27FC236}">
                    <a16:creationId xmlns:a16="http://schemas.microsoft.com/office/drawing/2014/main" id="{9752478B-105D-4F2C-BE0D-B907FFA09AF2}"/>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7462" b="17462"/>
              <a:stretch/>
            </p:blipFill>
            <p:spPr>
              <a:xfrm>
                <a:off x="4868398" y="5377787"/>
                <a:ext cx="457200" cy="297526"/>
              </a:xfrm>
              <a:prstGeom prst="rect">
                <a:avLst/>
              </a:prstGeom>
            </p:spPr>
          </p:pic>
        </p:grpSp>
        <p:cxnSp>
          <p:nvCxnSpPr>
            <p:cNvPr id="50" name="Straight Arrow Connector 49">
              <a:extLst>
                <a:ext uri="{FF2B5EF4-FFF2-40B4-BE49-F238E27FC236}">
                  <a16:creationId xmlns:a16="http://schemas.microsoft.com/office/drawing/2014/main" id="{9C508026-7FEE-4AB8-88F2-6E2D228A4670}"/>
                </a:ext>
              </a:extLst>
            </p:cNvPr>
            <p:cNvCxnSpPr>
              <a:stCxn id="31" idx="4"/>
              <a:endCxn id="53" idx="12"/>
            </p:cNvCxnSpPr>
            <p:nvPr/>
          </p:nvCxnSpPr>
          <p:spPr>
            <a:xfrm flipH="1">
              <a:off x="4925066" y="2878218"/>
              <a:ext cx="6822" cy="1263248"/>
            </a:xfrm>
            <a:prstGeom prst="straightConnector1">
              <a:avLst/>
            </a:prstGeom>
            <a:noFill/>
            <a:ln w="25400" cap="rnd" cmpd="sng" algn="ctr">
              <a:solidFill>
                <a:srgbClr val="92D050"/>
              </a:solidFill>
              <a:prstDash val="sysDot"/>
              <a:headEnd type="none"/>
              <a:tailEnd type="triangle"/>
            </a:ln>
            <a:effectLst/>
          </p:spPr>
        </p:cxnSp>
        <p:grpSp>
          <p:nvGrpSpPr>
            <p:cNvPr id="51" name="Group 50">
              <a:extLst>
                <a:ext uri="{FF2B5EF4-FFF2-40B4-BE49-F238E27FC236}">
                  <a16:creationId xmlns:a16="http://schemas.microsoft.com/office/drawing/2014/main" id="{D2EE8771-735C-47B5-9FDD-2E878C52DAB6}"/>
                </a:ext>
              </a:extLst>
            </p:cNvPr>
            <p:cNvGrpSpPr/>
            <p:nvPr/>
          </p:nvGrpSpPr>
          <p:grpSpPr>
            <a:xfrm>
              <a:off x="4230319" y="4141435"/>
              <a:ext cx="856907" cy="217361"/>
              <a:chOff x="6400509" y="5033005"/>
              <a:chExt cx="1165619" cy="295666"/>
            </a:xfrm>
          </p:grpSpPr>
          <p:sp>
            <p:nvSpPr>
              <p:cNvPr id="52" name="Rectangle 51">
                <a:extLst>
                  <a:ext uri="{FF2B5EF4-FFF2-40B4-BE49-F238E27FC236}">
                    <a16:creationId xmlns:a16="http://schemas.microsoft.com/office/drawing/2014/main" id="{71FE74B0-152B-4797-B961-B708D4FE5641}"/>
                  </a:ext>
                </a:extLst>
              </p:cNvPr>
              <p:cNvSpPr/>
              <p:nvPr/>
            </p:nvSpPr>
            <p:spPr>
              <a:xfrm>
                <a:off x="6400509" y="5103911"/>
                <a:ext cx="753277" cy="153856"/>
              </a:xfrm>
              <a:prstGeom prst="rect">
                <a:avLst/>
              </a:prstGeom>
            </p:spPr>
            <p:txBody>
              <a:bodyPr wrap="square" lIns="67223" tIns="0" rIns="67223" bIns="0" anchor="ctr">
                <a:spAutoFit/>
              </a:bodyPr>
              <a:lstStyle/>
              <a:p>
                <a:pPr marL="0" marR="0" lvl="0" indent="0" defTabSz="672161" eaLnBrk="1" fontAlgn="auto" latinLnBrk="0" hangingPunct="1">
                  <a:lnSpc>
                    <a:spcPct val="100000"/>
                  </a:lnSpc>
                  <a:spcBef>
                    <a:spcPts val="0"/>
                  </a:spcBef>
                  <a:spcAft>
                    <a:spcPts val="0"/>
                  </a:spcAft>
                  <a:buClrTx/>
                  <a:buSzTx/>
                  <a:buFontTx/>
                  <a:buNone/>
                  <a:tabLst/>
                  <a:defRPr/>
                </a:pPr>
                <a:r>
                  <a:rPr kumimoji="0" lang="en-US" sz="735" b="0" i="0" u="none" strike="noStrike" kern="0" cap="none" spc="0" normalizeH="0" baseline="0" noProof="0" dirty="0">
                    <a:ln>
                      <a:noFill/>
                    </a:ln>
                    <a:solidFill>
                      <a:srgbClr val="FF0000"/>
                    </a:solidFill>
                    <a:effectLst/>
                    <a:uLnTx/>
                    <a:uFillTx/>
                    <a:latin typeface="Segoe UI"/>
                    <a:cs typeface="+mn-cs"/>
                  </a:rPr>
                  <a:t>connector</a:t>
                </a:r>
              </a:p>
            </p:txBody>
          </p:sp>
          <p:sp>
            <p:nvSpPr>
              <p:cNvPr id="53" name="Freeform: Shape 123">
                <a:extLst>
                  <a:ext uri="{FF2B5EF4-FFF2-40B4-BE49-F238E27FC236}">
                    <a16:creationId xmlns:a16="http://schemas.microsoft.com/office/drawing/2014/main" id="{D1DD3FF7-FE5E-4FC8-97DA-57EE34B28FDF}"/>
                  </a:ext>
                </a:extLst>
              </p:cNvPr>
              <p:cNvSpPr>
                <a:spLocks noChangeAspect="1"/>
              </p:cNvSpPr>
              <p:nvPr/>
            </p:nvSpPr>
            <p:spPr bwMode="auto">
              <a:xfrm>
                <a:off x="7100085" y="5033005"/>
                <a:ext cx="466043" cy="295666"/>
              </a:xfrm>
              <a:custGeom>
                <a:avLst/>
                <a:gdLst>
                  <a:gd name="connsiteX0" fmla="*/ 5794343 w 7278721"/>
                  <a:gd name="connsiteY0" fmla="*/ 1303047 h 4617748"/>
                  <a:gd name="connsiteX1" fmla="*/ 7278721 w 7278721"/>
                  <a:gd name="connsiteY1" fmla="*/ 2308887 h 4617748"/>
                  <a:gd name="connsiteX2" fmla="*/ 5794343 w 7278721"/>
                  <a:gd name="connsiteY2" fmla="*/ 3314727 h 4617748"/>
                  <a:gd name="connsiteX3" fmla="*/ 5794343 w 7278721"/>
                  <a:gd name="connsiteY3" fmla="*/ 2771171 h 4617748"/>
                  <a:gd name="connsiteX4" fmla="*/ 4408129 w 7278721"/>
                  <a:gd name="connsiteY4" fmla="*/ 2771171 h 4617748"/>
                  <a:gd name="connsiteX5" fmla="*/ 4328415 w 7278721"/>
                  <a:gd name="connsiteY5" fmla="*/ 2867785 h 4617748"/>
                  <a:gd name="connsiteX6" fmla="*/ 3769517 w 7278721"/>
                  <a:gd name="connsiteY6" fmla="*/ 3099288 h 4617748"/>
                  <a:gd name="connsiteX7" fmla="*/ 2979116 w 7278721"/>
                  <a:gd name="connsiteY7" fmla="*/ 2308887 h 4617748"/>
                  <a:gd name="connsiteX8" fmla="*/ 3769517 w 7278721"/>
                  <a:gd name="connsiteY8" fmla="*/ 1518486 h 4617748"/>
                  <a:gd name="connsiteX9" fmla="*/ 4328415 w 7278721"/>
                  <a:gd name="connsiteY9" fmla="*/ 1749989 h 4617748"/>
                  <a:gd name="connsiteX10" fmla="*/ 4408129 w 7278721"/>
                  <a:gd name="connsiteY10" fmla="*/ 1846603 h 4617748"/>
                  <a:gd name="connsiteX11" fmla="*/ 5794343 w 7278721"/>
                  <a:gd name="connsiteY11" fmla="*/ 1846603 h 4617748"/>
                  <a:gd name="connsiteX12" fmla="*/ 3833692 w 7278721"/>
                  <a:gd name="connsiteY12" fmla="*/ 864 h 4617748"/>
                  <a:gd name="connsiteX13" fmla="*/ 5260439 w 7278721"/>
                  <a:gd name="connsiteY13" fmla="*/ 545941 h 4617748"/>
                  <a:gd name="connsiteX14" fmla="*/ 4841938 w 7278721"/>
                  <a:gd name="connsiteY14" fmla="*/ 1040800 h 4617748"/>
                  <a:gd name="connsiteX15" fmla="*/ 2539139 w 7278721"/>
                  <a:gd name="connsiteY15" fmla="*/ 1193404 h 4617748"/>
                  <a:gd name="connsiteX16" fmla="*/ 2612295 w 7278721"/>
                  <a:gd name="connsiteY16" fmla="*/ 3500094 h 4617748"/>
                  <a:gd name="connsiteX17" fmla="*/ 4920136 w 7278721"/>
                  <a:gd name="connsiteY17" fmla="*/ 3506473 h 4617748"/>
                  <a:gd name="connsiteX18" fmla="*/ 5369154 w 7278721"/>
                  <a:gd name="connsiteY18" fmla="*/ 3973819 h 4617748"/>
                  <a:gd name="connsiteX19" fmla="*/ 2160700 w 7278721"/>
                  <a:gd name="connsiteY19" fmla="*/ 3964951 h 4617748"/>
                  <a:gd name="connsiteX20" fmla="*/ 1516005 w 7278721"/>
                  <a:gd name="connsiteY20" fmla="*/ 2812341 h 4617748"/>
                  <a:gd name="connsiteX21" fmla="*/ 1508933 w 7278721"/>
                  <a:gd name="connsiteY21" fmla="*/ 2771643 h 4617748"/>
                  <a:gd name="connsiteX22" fmla="*/ 462756 w 7278721"/>
                  <a:gd name="connsiteY22" fmla="*/ 2771643 h 4617748"/>
                  <a:gd name="connsiteX23" fmla="*/ 0 w 7278721"/>
                  <a:gd name="connsiteY23" fmla="*/ 2308887 h 4617748"/>
                  <a:gd name="connsiteX24" fmla="*/ 462756 w 7278721"/>
                  <a:gd name="connsiteY24" fmla="*/ 1846131 h 4617748"/>
                  <a:gd name="connsiteX25" fmla="*/ 1509833 w 7278721"/>
                  <a:gd name="connsiteY25" fmla="*/ 1846131 h 4617748"/>
                  <a:gd name="connsiteX26" fmla="*/ 1532538 w 7278721"/>
                  <a:gd name="connsiteY26" fmla="*/ 1735700 h 4617748"/>
                  <a:gd name="connsiteX27" fmla="*/ 2058995 w 7278721"/>
                  <a:gd name="connsiteY27" fmla="*/ 758098 h 4617748"/>
                  <a:gd name="connsiteX28" fmla="*/ 3833692 w 7278721"/>
                  <a:gd name="connsiteY28" fmla="*/ 864 h 461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78721" h="4617748">
                    <a:moveTo>
                      <a:pt x="5794343" y="1303047"/>
                    </a:moveTo>
                    <a:lnTo>
                      <a:pt x="7278721" y="2308887"/>
                    </a:lnTo>
                    <a:lnTo>
                      <a:pt x="5794343" y="3314727"/>
                    </a:lnTo>
                    <a:lnTo>
                      <a:pt x="5794343" y="2771171"/>
                    </a:lnTo>
                    <a:lnTo>
                      <a:pt x="4408129" y="2771171"/>
                    </a:lnTo>
                    <a:lnTo>
                      <a:pt x="4328415" y="2867785"/>
                    </a:lnTo>
                    <a:cubicBezTo>
                      <a:pt x="4185380" y="3010819"/>
                      <a:pt x="3987780" y="3099288"/>
                      <a:pt x="3769517" y="3099288"/>
                    </a:cubicBezTo>
                    <a:cubicBezTo>
                      <a:pt x="3332991" y="3099288"/>
                      <a:pt x="2979116" y="2745413"/>
                      <a:pt x="2979116" y="2308887"/>
                    </a:cubicBezTo>
                    <a:cubicBezTo>
                      <a:pt x="2979116" y="1872361"/>
                      <a:pt x="3332991" y="1518486"/>
                      <a:pt x="3769517" y="1518486"/>
                    </a:cubicBezTo>
                    <a:cubicBezTo>
                      <a:pt x="3987780" y="1518486"/>
                      <a:pt x="4185380" y="1606955"/>
                      <a:pt x="4328415" y="1749989"/>
                    </a:cubicBezTo>
                    <a:lnTo>
                      <a:pt x="4408129" y="1846603"/>
                    </a:lnTo>
                    <a:lnTo>
                      <a:pt x="5794343" y="1846603"/>
                    </a:lnTo>
                    <a:close/>
                    <a:moveTo>
                      <a:pt x="3833692" y="864"/>
                    </a:moveTo>
                    <a:cubicBezTo>
                      <a:pt x="4340038" y="14689"/>
                      <a:pt x="4844813" y="194447"/>
                      <a:pt x="5260439" y="545941"/>
                    </a:cubicBezTo>
                    <a:lnTo>
                      <a:pt x="4841938" y="1040800"/>
                    </a:lnTo>
                    <a:cubicBezTo>
                      <a:pt x="4158601" y="462903"/>
                      <a:pt x="3140242" y="530389"/>
                      <a:pt x="2539139" y="1193404"/>
                    </a:cubicBezTo>
                    <a:cubicBezTo>
                      <a:pt x="1938036" y="1856420"/>
                      <a:pt x="1970388" y="2876500"/>
                      <a:pt x="2612295" y="3500094"/>
                    </a:cubicBezTo>
                    <a:cubicBezTo>
                      <a:pt x="3254202" y="4123688"/>
                      <a:pt x="4274791" y="4126509"/>
                      <a:pt x="4920136" y="3506473"/>
                    </a:cubicBezTo>
                    <a:lnTo>
                      <a:pt x="5369154" y="3973819"/>
                    </a:lnTo>
                    <a:cubicBezTo>
                      <a:pt x="4471970" y="4835818"/>
                      <a:pt x="3053106" y="4831897"/>
                      <a:pt x="2160700" y="3964951"/>
                    </a:cubicBezTo>
                    <a:cubicBezTo>
                      <a:pt x="1826048" y="3639847"/>
                      <a:pt x="1610566" y="3237228"/>
                      <a:pt x="1516005" y="2812341"/>
                    </a:cubicBezTo>
                    <a:lnTo>
                      <a:pt x="1508933" y="2771643"/>
                    </a:lnTo>
                    <a:lnTo>
                      <a:pt x="462756" y="2771643"/>
                    </a:lnTo>
                    <a:cubicBezTo>
                      <a:pt x="207183" y="2771643"/>
                      <a:pt x="0" y="2564460"/>
                      <a:pt x="0" y="2308887"/>
                    </a:cubicBezTo>
                    <a:cubicBezTo>
                      <a:pt x="0" y="2053314"/>
                      <a:pt x="207183" y="1846131"/>
                      <a:pt x="462756" y="1846131"/>
                    </a:cubicBezTo>
                    <a:lnTo>
                      <a:pt x="1509833" y="1846131"/>
                    </a:lnTo>
                    <a:lnTo>
                      <a:pt x="1532538" y="1735700"/>
                    </a:lnTo>
                    <a:cubicBezTo>
                      <a:pt x="1622699" y="1382669"/>
                      <a:pt x="1797846" y="1046145"/>
                      <a:pt x="2058995" y="758098"/>
                    </a:cubicBezTo>
                    <a:cubicBezTo>
                      <a:pt x="2529064" y="239613"/>
                      <a:pt x="3182675" y="-16910"/>
                      <a:pt x="3833692" y="864"/>
                    </a:cubicBezTo>
                    <a:close/>
                  </a:path>
                </a:pathLst>
              </a:custGeom>
              <a:solidFill>
                <a:srgbClr val="FF000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FF0000"/>
                  </a:solidFill>
                  <a:effectLst/>
                  <a:uLnTx/>
                  <a:uFillTx/>
                  <a:latin typeface="Segoe UI"/>
                  <a:ea typeface="+mn-ea"/>
                  <a:cs typeface="+mn-cs"/>
                </a:endParaRPr>
              </a:p>
            </p:txBody>
          </p:sp>
        </p:grpSp>
        <p:grpSp>
          <p:nvGrpSpPr>
            <p:cNvPr id="54" name="Group 53">
              <a:extLst>
                <a:ext uri="{FF2B5EF4-FFF2-40B4-BE49-F238E27FC236}">
                  <a16:creationId xmlns:a16="http://schemas.microsoft.com/office/drawing/2014/main" id="{9F7B2A2E-B8C1-4CCE-9519-49E83AD0CD83}"/>
                </a:ext>
              </a:extLst>
            </p:cNvPr>
            <p:cNvGrpSpPr/>
            <p:nvPr/>
          </p:nvGrpSpPr>
          <p:grpSpPr>
            <a:xfrm>
              <a:off x="3244897" y="4141435"/>
              <a:ext cx="846926" cy="217361"/>
              <a:chOff x="5060079" y="5033005"/>
              <a:chExt cx="1152041" cy="295666"/>
            </a:xfrm>
          </p:grpSpPr>
          <p:sp>
            <p:nvSpPr>
              <p:cNvPr id="55" name="Rectangle 54">
                <a:extLst>
                  <a:ext uri="{FF2B5EF4-FFF2-40B4-BE49-F238E27FC236}">
                    <a16:creationId xmlns:a16="http://schemas.microsoft.com/office/drawing/2014/main" id="{33302D29-5FCD-41C0-A126-371768D6A977}"/>
                  </a:ext>
                </a:extLst>
              </p:cNvPr>
              <p:cNvSpPr/>
              <p:nvPr/>
            </p:nvSpPr>
            <p:spPr>
              <a:xfrm>
                <a:off x="5060079" y="5103911"/>
                <a:ext cx="753278" cy="153856"/>
              </a:xfrm>
              <a:prstGeom prst="rect">
                <a:avLst/>
              </a:prstGeom>
            </p:spPr>
            <p:txBody>
              <a:bodyPr wrap="square" lIns="67223" tIns="0" rIns="67223" bIns="0" anchor="ctr">
                <a:spAutoFit/>
              </a:bodyPr>
              <a:lstStyle/>
              <a:p>
                <a:pPr marL="0" marR="0" lvl="0" indent="0" defTabSz="672161" eaLnBrk="1" fontAlgn="auto" latinLnBrk="0" hangingPunct="1">
                  <a:lnSpc>
                    <a:spcPct val="100000"/>
                  </a:lnSpc>
                  <a:spcBef>
                    <a:spcPts val="0"/>
                  </a:spcBef>
                  <a:spcAft>
                    <a:spcPts val="0"/>
                  </a:spcAft>
                  <a:buClrTx/>
                  <a:buSzTx/>
                  <a:buFontTx/>
                  <a:buNone/>
                  <a:tabLst/>
                  <a:defRPr/>
                </a:pPr>
                <a:r>
                  <a:rPr kumimoji="0" lang="en-US" sz="735" b="0" i="0" u="none" strike="noStrike" kern="0" cap="none" spc="0" normalizeH="0" baseline="0" noProof="0" dirty="0">
                    <a:ln>
                      <a:noFill/>
                    </a:ln>
                    <a:solidFill>
                      <a:srgbClr val="FF0000"/>
                    </a:solidFill>
                    <a:effectLst/>
                    <a:uLnTx/>
                    <a:uFillTx/>
                    <a:latin typeface="Segoe UI"/>
                    <a:cs typeface="+mn-cs"/>
                  </a:rPr>
                  <a:t>connector</a:t>
                </a:r>
              </a:p>
            </p:txBody>
          </p:sp>
          <p:sp>
            <p:nvSpPr>
              <p:cNvPr id="56" name="Freeform: Shape 123">
                <a:extLst>
                  <a:ext uri="{FF2B5EF4-FFF2-40B4-BE49-F238E27FC236}">
                    <a16:creationId xmlns:a16="http://schemas.microsoft.com/office/drawing/2014/main" id="{5C153611-E7BB-4C0B-BE18-F81F746915EC}"/>
                  </a:ext>
                </a:extLst>
              </p:cNvPr>
              <p:cNvSpPr>
                <a:spLocks noChangeAspect="1"/>
              </p:cNvSpPr>
              <p:nvPr/>
            </p:nvSpPr>
            <p:spPr bwMode="auto">
              <a:xfrm>
                <a:off x="5746077" y="5033005"/>
                <a:ext cx="466043" cy="295666"/>
              </a:xfrm>
              <a:custGeom>
                <a:avLst/>
                <a:gdLst>
                  <a:gd name="connsiteX0" fmla="*/ 5794343 w 7278721"/>
                  <a:gd name="connsiteY0" fmla="*/ 1303047 h 4617748"/>
                  <a:gd name="connsiteX1" fmla="*/ 7278721 w 7278721"/>
                  <a:gd name="connsiteY1" fmla="*/ 2308887 h 4617748"/>
                  <a:gd name="connsiteX2" fmla="*/ 5794343 w 7278721"/>
                  <a:gd name="connsiteY2" fmla="*/ 3314727 h 4617748"/>
                  <a:gd name="connsiteX3" fmla="*/ 5794343 w 7278721"/>
                  <a:gd name="connsiteY3" fmla="*/ 2771171 h 4617748"/>
                  <a:gd name="connsiteX4" fmla="*/ 4408129 w 7278721"/>
                  <a:gd name="connsiteY4" fmla="*/ 2771171 h 4617748"/>
                  <a:gd name="connsiteX5" fmla="*/ 4328415 w 7278721"/>
                  <a:gd name="connsiteY5" fmla="*/ 2867785 h 4617748"/>
                  <a:gd name="connsiteX6" fmla="*/ 3769517 w 7278721"/>
                  <a:gd name="connsiteY6" fmla="*/ 3099288 h 4617748"/>
                  <a:gd name="connsiteX7" fmla="*/ 2979116 w 7278721"/>
                  <a:gd name="connsiteY7" fmla="*/ 2308887 h 4617748"/>
                  <a:gd name="connsiteX8" fmla="*/ 3769517 w 7278721"/>
                  <a:gd name="connsiteY8" fmla="*/ 1518486 h 4617748"/>
                  <a:gd name="connsiteX9" fmla="*/ 4328415 w 7278721"/>
                  <a:gd name="connsiteY9" fmla="*/ 1749989 h 4617748"/>
                  <a:gd name="connsiteX10" fmla="*/ 4408129 w 7278721"/>
                  <a:gd name="connsiteY10" fmla="*/ 1846603 h 4617748"/>
                  <a:gd name="connsiteX11" fmla="*/ 5794343 w 7278721"/>
                  <a:gd name="connsiteY11" fmla="*/ 1846603 h 4617748"/>
                  <a:gd name="connsiteX12" fmla="*/ 3833692 w 7278721"/>
                  <a:gd name="connsiteY12" fmla="*/ 864 h 4617748"/>
                  <a:gd name="connsiteX13" fmla="*/ 5260439 w 7278721"/>
                  <a:gd name="connsiteY13" fmla="*/ 545941 h 4617748"/>
                  <a:gd name="connsiteX14" fmla="*/ 4841938 w 7278721"/>
                  <a:gd name="connsiteY14" fmla="*/ 1040800 h 4617748"/>
                  <a:gd name="connsiteX15" fmla="*/ 2539139 w 7278721"/>
                  <a:gd name="connsiteY15" fmla="*/ 1193404 h 4617748"/>
                  <a:gd name="connsiteX16" fmla="*/ 2612295 w 7278721"/>
                  <a:gd name="connsiteY16" fmla="*/ 3500094 h 4617748"/>
                  <a:gd name="connsiteX17" fmla="*/ 4920136 w 7278721"/>
                  <a:gd name="connsiteY17" fmla="*/ 3506473 h 4617748"/>
                  <a:gd name="connsiteX18" fmla="*/ 5369154 w 7278721"/>
                  <a:gd name="connsiteY18" fmla="*/ 3973819 h 4617748"/>
                  <a:gd name="connsiteX19" fmla="*/ 2160700 w 7278721"/>
                  <a:gd name="connsiteY19" fmla="*/ 3964951 h 4617748"/>
                  <a:gd name="connsiteX20" fmla="*/ 1516005 w 7278721"/>
                  <a:gd name="connsiteY20" fmla="*/ 2812341 h 4617748"/>
                  <a:gd name="connsiteX21" fmla="*/ 1508933 w 7278721"/>
                  <a:gd name="connsiteY21" fmla="*/ 2771643 h 4617748"/>
                  <a:gd name="connsiteX22" fmla="*/ 462756 w 7278721"/>
                  <a:gd name="connsiteY22" fmla="*/ 2771643 h 4617748"/>
                  <a:gd name="connsiteX23" fmla="*/ 0 w 7278721"/>
                  <a:gd name="connsiteY23" fmla="*/ 2308887 h 4617748"/>
                  <a:gd name="connsiteX24" fmla="*/ 462756 w 7278721"/>
                  <a:gd name="connsiteY24" fmla="*/ 1846131 h 4617748"/>
                  <a:gd name="connsiteX25" fmla="*/ 1509833 w 7278721"/>
                  <a:gd name="connsiteY25" fmla="*/ 1846131 h 4617748"/>
                  <a:gd name="connsiteX26" fmla="*/ 1532538 w 7278721"/>
                  <a:gd name="connsiteY26" fmla="*/ 1735700 h 4617748"/>
                  <a:gd name="connsiteX27" fmla="*/ 2058995 w 7278721"/>
                  <a:gd name="connsiteY27" fmla="*/ 758098 h 4617748"/>
                  <a:gd name="connsiteX28" fmla="*/ 3833692 w 7278721"/>
                  <a:gd name="connsiteY28" fmla="*/ 864 h 461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78721" h="4617748">
                    <a:moveTo>
                      <a:pt x="5794343" y="1303047"/>
                    </a:moveTo>
                    <a:lnTo>
                      <a:pt x="7278721" y="2308887"/>
                    </a:lnTo>
                    <a:lnTo>
                      <a:pt x="5794343" y="3314727"/>
                    </a:lnTo>
                    <a:lnTo>
                      <a:pt x="5794343" y="2771171"/>
                    </a:lnTo>
                    <a:lnTo>
                      <a:pt x="4408129" y="2771171"/>
                    </a:lnTo>
                    <a:lnTo>
                      <a:pt x="4328415" y="2867785"/>
                    </a:lnTo>
                    <a:cubicBezTo>
                      <a:pt x="4185380" y="3010819"/>
                      <a:pt x="3987780" y="3099288"/>
                      <a:pt x="3769517" y="3099288"/>
                    </a:cubicBezTo>
                    <a:cubicBezTo>
                      <a:pt x="3332991" y="3099288"/>
                      <a:pt x="2979116" y="2745413"/>
                      <a:pt x="2979116" y="2308887"/>
                    </a:cubicBezTo>
                    <a:cubicBezTo>
                      <a:pt x="2979116" y="1872361"/>
                      <a:pt x="3332991" y="1518486"/>
                      <a:pt x="3769517" y="1518486"/>
                    </a:cubicBezTo>
                    <a:cubicBezTo>
                      <a:pt x="3987780" y="1518486"/>
                      <a:pt x="4185380" y="1606955"/>
                      <a:pt x="4328415" y="1749989"/>
                    </a:cubicBezTo>
                    <a:lnTo>
                      <a:pt x="4408129" y="1846603"/>
                    </a:lnTo>
                    <a:lnTo>
                      <a:pt x="5794343" y="1846603"/>
                    </a:lnTo>
                    <a:close/>
                    <a:moveTo>
                      <a:pt x="3833692" y="864"/>
                    </a:moveTo>
                    <a:cubicBezTo>
                      <a:pt x="4340038" y="14689"/>
                      <a:pt x="4844813" y="194447"/>
                      <a:pt x="5260439" y="545941"/>
                    </a:cubicBezTo>
                    <a:lnTo>
                      <a:pt x="4841938" y="1040800"/>
                    </a:lnTo>
                    <a:cubicBezTo>
                      <a:pt x="4158601" y="462903"/>
                      <a:pt x="3140242" y="530389"/>
                      <a:pt x="2539139" y="1193404"/>
                    </a:cubicBezTo>
                    <a:cubicBezTo>
                      <a:pt x="1938036" y="1856420"/>
                      <a:pt x="1970388" y="2876500"/>
                      <a:pt x="2612295" y="3500094"/>
                    </a:cubicBezTo>
                    <a:cubicBezTo>
                      <a:pt x="3254202" y="4123688"/>
                      <a:pt x="4274791" y="4126509"/>
                      <a:pt x="4920136" y="3506473"/>
                    </a:cubicBezTo>
                    <a:lnTo>
                      <a:pt x="5369154" y="3973819"/>
                    </a:lnTo>
                    <a:cubicBezTo>
                      <a:pt x="4471970" y="4835818"/>
                      <a:pt x="3053106" y="4831897"/>
                      <a:pt x="2160700" y="3964951"/>
                    </a:cubicBezTo>
                    <a:cubicBezTo>
                      <a:pt x="1826048" y="3639847"/>
                      <a:pt x="1610566" y="3237228"/>
                      <a:pt x="1516005" y="2812341"/>
                    </a:cubicBezTo>
                    <a:lnTo>
                      <a:pt x="1508933" y="2771643"/>
                    </a:lnTo>
                    <a:lnTo>
                      <a:pt x="462756" y="2771643"/>
                    </a:lnTo>
                    <a:cubicBezTo>
                      <a:pt x="207183" y="2771643"/>
                      <a:pt x="0" y="2564460"/>
                      <a:pt x="0" y="2308887"/>
                    </a:cubicBezTo>
                    <a:cubicBezTo>
                      <a:pt x="0" y="2053314"/>
                      <a:pt x="207183" y="1846131"/>
                      <a:pt x="462756" y="1846131"/>
                    </a:cubicBezTo>
                    <a:lnTo>
                      <a:pt x="1509833" y="1846131"/>
                    </a:lnTo>
                    <a:lnTo>
                      <a:pt x="1532538" y="1735700"/>
                    </a:lnTo>
                    <a:cubicBezTo>
                      <a:pt x="1622699" y="1382669"/>
                      <a:pt x="1797846" y="1046145"/>
                      <a:pt x="2058995" y="758098"/>
                    </a:cubicBezTo>
                    <a:cubicBezTo>
                      <a:pt x="2529064" y="239613"/>
                      <a:pt x="3182675" y="-16910"/>
                      <a:pt x="3833692" y="864"/>
                    </a:cubicBezTo>
                    <a:close/>
                  </a:path>
                </a:pathLst>
              </a:custGeom>
              <a:solidFill>
                <a:srgbClr val="FF000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FF0000"/>
                  </a:solidFill>
                  <a:effectLst/>
                  <a:uLnTx/>
                  <a:uFillTx/>
                  <a:latin typeface="Segoe UI"/>
                  <a:ea typeface="+mn-ea"/>
                  <a:cs typeface="+mn-cs"/>
                </a:endParaRPr>
              </a:p>
            </p:txBody>
          </p:sp>
        </p:grpSp>
        <p:cxnSp>
          <p:nvCxnSpPr>
            <p:cNvPr id="57" name="Connector: Elbow 56">
              <a:extLst>
                <a:ext uri="{FF2B5EF4-FFF2-40B4-BE49-F238E27FC236}">
                  <a16:creationId xmlns:a16="http://schemas.microsoft.com/office/drawing/2014/main" id="{2BDD7E8C-B682-4DF8-A39A-771E6AF9E5FD}"/>
                </a:ext>
              </a:extLst>
            </p:cNvPr>
            <p:cNvCxnSpPr>
              <a:stCxn id="27" idx="4"/>
            </p:cNvCxnSpPr>
            <p:nvPr/>
          </p:nvCxnSpPr>
          <p:spPr>
            <a:xfrm rot="16200000" flipH="1">
              <a:off x="4839893" y="3117400"/>
              <a:ext cx="1263207" cy="784844"/>
            </a:xfrm>
            <a:prstGeom prst="bentConnector3">
              <a:avLst>
                <a:gd name="adj1" fmla="val 50000"/>
              </a:avLst>
            </a:prstGeom>
            <a:noFill/>
            <a:ln w="25400" cap="rnd" cmpd="sng" algn="ctr">
              <a:solidFill>
                <a:srgbClr val="92D050"/>
              </a:solidFill>
              <a:prstDash val="sysDot"/>
              <a:headEnd type="none"/>
              <a:tailEnd type="triangle"/>
            </a:ln>
            <a:effectLst/>
          </p:spPr>
        </p:cxnSp>
        <p:grpSp>
          <p:nvGrpSpPr>
            <p:cNvPr id="58" name="Group 57">
              <a:extLst>
                <a:ext uri="{FF2B5EF4-FFF2-40B4-BE49-F238E27FC236}">
                  <a16:creationId xmlns:a16="http://schemas.microsoft.com/office/drawing/2014/main" id="{534A8B67-BC6B-45C4-BA70-35D57941A6A4}"/>
                </a:ext>
              </a:extLst>
            </p:cNvPr>
            <p:cNvGrpSpPr/>
            <p:nvPr/>
          </p:nvGrpSpPr>
          <p:grpSpPr>
            <a:xfrm>
              <a:off x="4504542" y="2342614"/>
              <a:ext cx="1147115" cy="754289"/>
              <a:chOff x="6906415" y="2562072"/>
              <a:chExt cx="1560377" cy="1026031"/>
            </a:xfrm>
          </p:grpSpPr>
          <p:sp>
            <p:nvSpPr>
              <p:cNvPr id="59" name="Freeform 38">
                <a:extLst>
                  <a:ext uri="{FF2B5EF4-FFF2-40B4-BE49-F238E27FC236}">
                    <a16:creationId xmlns:a16="http://schemas.microsoft.com/office/drawing/2014/main" id="{6203EC4A-1FF1-4C74-BC3E-C43270CD8BDA}"/>
                  </a:ext>
                </a:extLst>
              </p:cNvPr>
              <p:cNvSpPr>
                <a:spLocks/>
              </p:cNvSpPr>
              <p:nvPr/>
            </p:nvSpPr>
            <p:spPr bwMode="auto">
              <a:xfrm>
                <a:off x="6906415" y="2562072"/>
                <a:ext cx="1560377" cy="1026031"/>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a:solidFill>
                  <a:srgbClr val="002060"/>
                </a:solidFill>
              </a:ln>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FF0000"/>
                  </a:solidFill>
                  <a:effectLst/>
                  <a:uLnTx/>
                  <a:uFillTx/>
                  <a:latin typeface="Segoe UI"/>
                  <a:cs typeface="+mn-cs"/>
                </a:endParaRPr>
              </a:p>
            </p:txBody>
          </p:sp>
          <p:grpSp>
            <p:nvGrpSpPr>
              <p:cNvPr id="60" name="Group 59">
                <a:extLst>
                  <a:ext uri="{FF2B5EF4-FFF2-40B4-BE49-F238E27FC236}">
                    <a16:creationId xmlns:a16="http://schemas.microsoft.com/office/drawing/2014/main" id="{AF7E460C-28A8-4E5E-BACC-22D18E31D5CD}"/>
                  </a:ext>
                </a:extLst>
              </p:cNvPr>
              <p:cNvGrpSpPr>
                <a:grpSpLocks noChangeAspect="1"/>
              </p:cNvGrpSpPr>
              <p:nvPr/>
            </p:nvGrpSpPr>
            <p:grpSpPr>
              <a:xfrm>
                <a:off x="7400888" y="2968523"/>
                <a:ext cx="614026" cy="365760"/>
                <a:chOff x="10227446" y="2986117"/>
                <a:chExt cx="658968" cy="392532"/>
              </a:xfrm>
              <a:solidFill>
                <a:srgbClr val="002050"/>
              </a:solidFill>
            </p:grpSpPr>
            <p:grpSp>
              <p:nvGrpSpPr>
                <p:cNvPr id="61" name="Group 60">
                  <a:extLst>
                    <a:ext uri="{FF2B5EF4-FFF2-40B4-BE49-F238E27FC236}">
                      <a16:creationId xmlns:a16="http://schemas.microsoft.com/office/drawing/2014/main" id="{BCFA9995-BBB2-4EF8-B221-DEC3A587A95C}"/>
                    </a:ext>
                  </a:extLst>
                </p:cNvPr>
                <p:cNvGrpSpPr/>
                <p:nvPr/>
              </p:nvGrpSpPr>
              <p:grpSpPr>
                <a:xfrm>
                  <a:off x="10227446" y="2986117"/>
                  <a:ext cx="658968" cy="392532"/>
                  <a:chOff x="6002760" y="3291875"/>
                  <a:chExt cx="3471152" cy="1658849"/>
                </a:xfrm>
                <a:grpFill/>
              </p:grpSpPr>
              <p:sp>
                <p:nvSpPr>
                  <p:cNvPr id="63" name="Rectangle 62">
                    <a:extLst>
                      <a:ext uri="{FF2B5EF4-FFF2-40B4-BE49-F238E27FC236}">
                        <a16:creationId xmlns:a16="http://schemas.microsoft.com/office/drawing/2014/main" id="{28D289C5-A4A7-4F51-8FAC-DEA0E229EEE7}"/>
                      </a:ext>
                    </a:extLst>
                  </p:cNvPr>
                  <p:cNvSpPr/>
                  <p:nvPr/>
                </p:nvSpPr>
                <p:spPr bwMode="auto">
                  <a:xfrm>
                    <a:off x="6002760" y="3291875"/>
                    <a:ext cx="3471152" cy="157459"/>
                  </a:xfrm>
                  <a:prstGeom prst="rect">
                    <a:avLst/>
                  </a:prstGeom>
                  <a:grpFill/>
                  <a:ln w="10795" cap="flat" cmpd="sng" algn="ctr">
                    <a:solidFill>
                      <a:srgbClr val="002060"/>
                    </a:solidFill>
                    <a:prstDash val="solid"/>
                    <a:headEnd type="none" w="med" len="med"/>
                    <a:tailEnd type="none" w="med" len="med"/>
                  </a:ln>
                  <a:effectLst/>
                </p:spPr>
                <p:txBody>
                  <a:bodyPr lIns="0" tIns="34275" rIns="0" bIns="34275" anchor="ctr"/>
                  <a:lstStyle/>
                  <a:p>
                    <a:pPr marL="0" marR="0" lvl="0" indent="0" algn="ctr" defTabSz="685182"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FF0000"/>
                      </a:solidFill>
                      <a:effectLst/>
                      <a:uLnTx/>
                      <a:uFillTx/>
                      <a:latin typeface="Segoe UI"/>
                      <a:ea typeface="+mn-ea"/>
                      <a:cs typeface="+mn-cs"/>
                    </a:endParaRPr>
                  </a:p>
                </p:txBody>
              </p:sp>
              <p:sp>
                <p:nvSpPr>
                  <p:cNvPr id="64" name="Rectangle 63">
                    <a:extLst>
                      <a:ext uri="{FF2B5EF4-FFF2-40B4-BE49-F238E27FC236}">
                        <a16:creationId xmlns:a16="http://schemas.microsoft.com/office/drawing/2014/main" id="{308B3D3C-2C53-4D7A-BC74-422FF98E2EA1}"/>
                      </a:ext>
                    </a:extLst>
                  </p:cNvPr>
                  <p:cNvSpPr/>
                  <p:nvPr/>
                </p:nvSpPr>
                <p:spPr bwMode="auto">
                  <a:xfrm>
                    <a:off x="6002760" y="3489197"/>
                    <a:ext cx="3471152" cy="1461527"/>
                  </a:xfrm>
                  <a:prstGeom prst="rect">
                    <a:avLst/>
                  </a:prstGeom>
                  <a:grpFill/>
                  <a:ln w="10795" cap="flat" cmpd="sng" algn="ctr">
                    <a:solidFill>
                      <a:srgbClr val="002060"/>
                    </a:solidFill>
                    <a:prstDash val="solid"/>
                    <a:headEnd type="none" w="med" len="med"/>
                    <a:tailEnd type="none" w="med" len="med"/>
                  </a:ln>
                  <a:effectLst/>
                </p:spPr>
                <p:txBody>
                  <a:bodyPr lIns="0" tIns="34275" rIns="0" bIns="34275" anchor="ctr"/>
                  <a:lstStyle/>
                  <a:p>
                    <a:pPr marL="0" marR="0" lvl="0" indent="0" algn="ctr" defTabSz="685182"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FF0000"/>
                      </a:solidFill>
                      <a:effectLst/>
                      <a:uLnTx/>
                      <a:uFillTx/>
                      <a:latin typeface="Segoe UI"/>
                      <a:ea typeface="+mn-ea"/>
                      <a:cs typeface="+mn-cs"/>
                    </a:endParaRPr>
                  </a:p>
                </p:txBody>
              </p:sp>
            </p:grpSp>
            <p:sp>
              <p:nvSpPr>
                <p:cNvPr id="62" name="icon GEARS">
                  <a:extLst>
                    <a:ext uri="{FF2B5EF4-FFF2-40B4-BE49-F238E27FC236}">
                      <a16:creationId xmlns:a16="http://schemas.microsoft.com/office/drawing/2014/main" id="{6AEBC4C0-2CD3-40B4-A59E-546A4B4590E0}"/>
                    </a:ext>
                  </a:extLst>
                </p:cNvPr>
                <p:cNvSpPr>
                  <a:spLocks noEditPoints="1"/>
                </p:cNvSpPr>
                <p:nvPr/>
              </p:nvSpPr>
              <p:spPr bwMode="auto">
                <a:xfrm>
                  <a:off x="10417230" y="3079596"/>
                  <a:ext cx="314270" cy="262388"/>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FFFFFF"/>
                </a:solidFill>
                <a:ln>
                  <a:solidFill>
                    <a:srgbClr val="002060"/>
                  </a:solidFill>
                </a:ln>
                <a:extLst/>
              </p:spPr>
              <p:txBody>
                <a:bodyPr/>
                <a:lstStyle/>
                <a:p>
                  <a:pPr marL="0" marR="0" lvl="0" indent="0" defTabSz="684671"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FF0000"/>
                    </a:solidFill>
                    <a:effectLst/>
                    <a:uLnTx/>
                    <a:uFillTx/>
                    <a:latin typeface="Segoe UI"/>
                    <a:ea typeface="ＭＳ Ｐゴシック" charset="0"/>
                    <a:cs typeface="+mn-cs"/>
                  </a:endParaRPr>
                </a:p>
              </p:txBody>
            </p:sp>
          </p:grpSp>
        </p:grpSp>
        <p:grpSp>
          <p:nvGrpSpPr>
            <p:cNvPr id="65" name="Group 64">
              <a:extLst>
                <a:ext uri="{FF2B5EF4-FFF2-40B4-BE49-F238E27FC236}">
                  <a16:creationId xmlns:a16="http://schemas.microsoft.com/office/drawing/2014/main" id="{CFAB7D60-9EC4-4E10-8FA6-E044D8D69901}"/>
                </a:ext>
              </a:extLst>
            </p:cNvPr>
            <p:cNvGrpSpPr/>
            <p:nvPr/>
          </p:nvGrpSpPr>
          <p:grpSpPr>
            <a:xfrm>
              <a:off x="3347836" y="1863385"/>
              <a:ext cx="1496969" cy="911153"/>
              <a:chOff x="6882926" y="1192433"/>
              <a:chExt cx="2501906" cy="1522824"/>
            </a:xfrm>
          </p:grpSpPr>
          <p:sp>
            <p:nvSpPr>
              <p:cNvPr id="66" name="Freeform 38">
                <a:extLst>
                  <a:ext uri="{FF2B5EF4-FFF2-40B4-BE49-F238E27FC236}">
                    <a16:creationId xmlns:a16="http://schemas.microsoft.com/office/drawing/2014/main" id="{19DAE496-6779-478C-ADB7-2088E3DBA37B}"/>
                  </a:ext>
                </a:extLst>
              </p:cNvPr>
              <p:cNvSpPr>
                <a:spLocks/>
              </p:cNvSpPr>
              <p:nvPr/>
            </p:nvSpPr>
            <p:spPr bwMode="auto">
              <a:xfrm>
                <a:off x="6975768" y="1192433"/>
                <a:ext cx="2315888" cy="1522824"/>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a:solidFill>
                  <a:srgbClr val="002050"/>
                </a:solidFill>
              </a:ln>
            </p:spPr>
            <p:txBody>
              <a:bodyPr vert="horz" wrap="square" lIns="68551" tIns="34275" rIns="68551" bIns="34275" numCol="1" anchor="t" anchorCtr="0" compatLnSpc="1">
                <a:prstTxWarp prst="textNoShape">
                  <a:avLst/>
                </a:prstTxWarp>
              </a:bodyPr>
              <a:lstStyle/>
              <a:p>
                <a:pPr marL="0" marR="0" lvl="0" indent="0" defTabSz="685406"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505050"/>
                  </a:solidFill>
                  <a:effectLst/>
                  <a:uLnTx/>
                  <a:uFillTx/>
                  <a:latin typeface="Segoe UI"/>
                  <a:cs typeface="+mn-cs"/>
                </a:endParaRPr>
              </a:p>
            </p:txBody>
          </p:sp>
          <p:grpSp>
            <p:nvGrpSpPr>
              <p:cNvPr id="67" name="Group 66">
                <a:extLst>
                  <a:ext uri="{FF2B5EF4-FFF2-40B4-BE49-F238E27FC236}">
                    <a16:creationId xmlns:a16="http://schemas.microsoft.com/office/drawing/2014/main" id="{AF102469-C888-454A-9C32-752107AF6963}"/>
                  </a:ext>
                </a:extLst>
              </p:cNvPr>
              <p:cNvGrpSpPr/>
              <p:nvPr/>
            </p:nvGrpSpPr>
            <p:grpSpPr>
              <a:xfrm>
                <a:off x="6882926" y="1388426"/>
                <a:ext cx="2501906" cy="1208951"/>
                <a:chOff x="5181138" y="5521526"/>
                <a:chExt cx="2552074" cy="1233193"/>
              </a:xfrm>
            </p:grpSpPr>
            <p:sp>
              <p:nvSpPr>
                <p:cNvPr id="68" name="TextBox 67">
                  <a:extLst>
                    <a:ext uri="{FF2B5EF4-FFF2-40B4-BE49-F238E27FC236}">
                      <a16:creationId xmlns:a16="http://schemas.microsoft.com/office/drawing/2014/main" id="{2394B6D4-5436-49E3-8173-6972798EC6A9}"/>
                    </a:ext>
                  </a:extLst>
                </p:cNvPr>
                <p:cNvSpPr txBox="1"/>
                <p:nvPr/>
              </p:nvSpPr>
              <p:spPr>
                <a:xfrm>
                  <a:off x="5181138" y="6258871"/>
                  <a:ext cx="2552074" cy="495848"/>
                </a:xfrm>
                <a:prstGeom prst="rect">
                  <a:avLst/>
                </a:prstGeom>
              </p:spPr>
              <p:txBody>
                <a:bodyPr wrap="square" lIns="0" tIns="0" rIns="0" bIns="0" rtlCol="0">
                  <a:spAutoFit/>
                </a:bodyPr>
                <a:lstStyle/>
                <a:p>
                  <a:pPr marL="0" marR="0" lvl="0" indent="0" algn="ctr" defTabSz="671552" eaLnBrk="1" fontAlgn="auto" latinLnBrk="0" hangingPunct="1">
                    <a:lnSpc>
                      <a:spcPct val="90000"/>
                    </a:lnSpc>
                    <a:spcBef>
                      <a:spcPts val="0"/>
                    </a:spcBef>
                    <a:spcAft>
                      <a:spcPts val="0"/>
                    </a:spcAft>
                    <a:buClrTx/>
                    <a:buSzPct val="80000"/>
                    <a:buFontTx/>
                    <a:buNone/>
                    <a:tabLst/>
                    <a:defRPr/>
                  </a:pPr>
                  <a:r>
                    <a:rPr kumimoji="0" lang="en-US" sz="1050" b="0" i="0" u="none" strike="noStrike" kern="0" cap="none" spc="0" normalizeH="0" baseline="0" noProof="0" dirty="0">
                      <a:ln>
                        <a:noFill/>
                      </a:ln>
                      <a:solidFill>
                        <a:srgbClr val="002050"/>
                      </a:solidFill>
                      <a:effectLst/>
                      <a:uLnTx/>
                      <a:uFillTx/>
                      <a:latin typeface="Segoe UI"/>
                      <a:ea typeface="ＭＳ Ｐゴシック" charset="0"/>
                      <a:cs typeface="Segoe UI Semibold" panose="020B0702040204020203" pitchFamily="34" charset="0"/>
                    </a:rPr>
                    <a:t>Microsoft Azure</a:t>
                  </a:r>
                </a:p>
                <a:p>
                  <a:pPr marL="0" marR="0" lvl="0" indent="0" algn="ctr" defTabSz="671552" eaLnBrk="1" fontAlgn="auto" latinLnBrk="0" hangingPunct="1">
                    <a:lnSpc>
                      <a:spcPct val="90000"/>
                    </a:lnSpc>
                    <a:spcBef>
                      <a:spcPts val="0"/>
                    </a:spcBef>
                    <a:spcAft>
                      <a:spcPts val="0"/>
                    </a:spcAft>
                    <a:buClrTx/>
                    <a:buSzPct val="80000"/>
                    <a:buFontTx/>
                    <a:buNone/>
                    <a:tabLst/>
                    <a:defRPr/>
                  </a:pPr>
                  <a:r>
                    <a:rPr kumimoji="0" lang="en-US" sz="1050" b="0" i="0" u="none" strike="noStrike" kern="0" cap="none" spc="0" normalizeH="0" baseline="0" noProof="0" dirty="0">
                      <a:ln>
                        <a:noFill/>
                      </a:ln>
                      <a:solidFill>
                        <a:srgbClr val="002050"/>
                      </a:solidFill>
                      <a:effectLst/>
                      <a:uLnTx/>
                      <a:uFillTx/>
                      <a:latin typeface="Segoe UI"/>
                      <a:ea typeface="ＭＳ Ｐゴシック" charset="0"/>
                      <a:cs typeface="Segoe UI Semibold" panose="020B0702040204020203" pitchFamily="34" charset="0"/>
                    </a:rPr>
                    <a:t>Active Directory</a:t>
                  </a:r>
                </a:p>
              </p:txBody>
            </p:sp>
            <p:pic>
              <p:nvPicPr>
                <p:cNvPr id="69" name="Picture 68">
                  <a:extLst>
                    <a:ext uri="{FF2B5EF4-FFF2-40B4-BE49-F238E27FC236}">
                      <a16:creationId xmlns:a16="http://schemas.microsoft.com/office/drawing/2014/main" id="{6318AFE6-73C6-40F9-BC9A-CE005E0AEDEA}"/>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138072" y="5521526"/>
                  <a:ext cx="638203" cy="632929"/>
                </a:xfrm>
                <a:prstGeom prst="rect">
                  <a:avLst/>
                </a:prstGeom>
              </p:spPr>
            </p:pic>
          </p:grpSp>
        </p:grpSp>
        <p:grpSp>
          <p:nvGrpSpPr>
            <p:cNvPr id="70" name="Group 69">
              <a:extLst>
                <a:ext uri="{FF2B5EF4-FFF2-40B4-BE49-F238E27FC236}">
                  <a16:creationId xmlns:a16="http://schemas.microsoft.com/office/drawing/2014/main" id="{2AFC7EA6-A763-4AD7-845E-CAD84B058A2F}"/>
                </a:ext>
              </a:extLst>
            </p:cNvPr>
            <p:cNvGrpSpPr>
              <a:grpSpLocks noChangeAspect="1"/>
            </p:cNvGrpSpPr>
            <p:nvPr/>
          </p:nvGrpSpPr>
          <p:grpSpPr>
            <a:xfrm>
              <a:off x="7521298" y="3615318"/>
              <a:ext cx="1146374" cy="1885940"/>
              <a:chOff x="10877106" y="4429151"/>
              <a:chExt cx="1559369" cy="2565374"/>
            </a:xfrm>
          </p:grpSpPr>
          <p:grpSp>
            <p:nvGrpSpPr>
              <p:cNvPr id="71" name="Group 70">
                <a:extLst>
                  <a:ext uri="{FF2B5EF4-FFF2-40B4-BE49-F238E27FC236}">
                    <a16:creationId xmlns:a16="http://schemas.microsoft.com/office/drawing/2014/main" id="{0B69EA49-7450-4F0A-8981-4FF489787E63}"/>
                  </a:ext>
                </a:extLst>
              </p:cNvPr>
              <p:cNvGrpSpPr>
                <a:grpSpLocks noChangeAspect="1"/>
              </p:cNvGrpSpPr>
              <p:nvPr/>
            </p:nvGrpSpPr>
            <p:grpSpPr>
              <a:xfrm>
                <a:off x="11581350" y="4429151"/>
                <a:ext cx="855125" cy="2565374"/>
                <a:chOff x="11631239" y="4516235"/>
                <a:chExt cx="826097" cy="2478290"/>
              </a:xfrm>
            </p:grpSpPr>
            <p:sp>
              <p:nvSpPr>
                <p:cNvPr id="77" name="Rectangle 76">
                  <a:extLst>
                    <a:ext uri="{FF2B5EF4-FFF2-40B4-BE49-F238E27FC236}">
                      <a16:creationId xmlns:a16="http://schemas.microsoft.com/office/drawing/2014/main" id="{C3C88D62-9590-4818-8FD9-3461F378E3EA}"/>
                    </a:ext>
                  </a:extLst>
                </p:cNvPr>
                <p:cNvSpPr>
                  <a:spLocks noChangeAspect="1"/>
                </p:cNvSpPr>
                <p:nvPr/>
              </p:nvSpPr>
              <p:spPr bwMode="auto">
                <a:xfrm>
                  <a:off x="11631239" y="4516235"/>
                  <a:ext cx="826097" cy="2478290"/>
                </a:xfrm>
                <a:prstGeom prst="rect">
                  <a:avLst/>
                </a:prstGeom>
                <a:solidFill>
                  <a:srgbClr val="505050">
                    <a:lumMod val="60000"/>
                    <a:lumOff val="40000"/>
                  </a:srgbClr>
                </a:solidFill>
                <a:ln w="10795" cap="flat" cmpd="sng" algn="ctr">
                  <a:solidFill>
                    <a:srgbClr val="002060"/>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78" name="Group 77">
                  <a:extLst>
                    <a:ext uri="{FF2B5EF4-FFF2-40B4-BE49-F238E27FC236}">
                      <a16:creationId xmlns:a16="http://schemas.microsoft.com/office/drawing/2014/main" id="{D45D7CE1-EF03-4F37-9373-E7AB41A6589E}"/>
                    </a:ext>
                  </a:extLst>
                </p:cNvPr>
                <p:cNvGrpSpPr>
                  <a:grpSpLocks noChangeAspect="1"/>
                </p:cNvGrpSpPr>
                <p:nvPr/>
              </p:nvGrpSpPr>
              <p:grpSpPr>
                <a:xfrm>
                  <a:off x="11764517" y="4724808"/>
                  <a:ext cx="559540" cy="1832354"/>
                  <a:chOff x="11768846" y="4705243"/>
                  <a:chExt cx="559540" cy="1832354"/>
                </a:xfrm>
              </p:grpSpPr>
              <p:sp>
                <p:nvSpPr>
                  <p:cNvPr id="79" name="Rectangle 78">
                    <a:extLst>
                      <a:ext uri="{FF2B5EF4-FFF2-40B4-BE49-F238E27FC236}">
                        <a16:creationId xmlns:a16="http://schemas.microsoft.com/office/drawing/2014/main" id="{E602AAA3-7DAA-4834-9713-F344EBBDFED6}"/>
                      </a:ext>
                    </a:extLst>
                  </p:cNvPr>
                  <p:cNvSpPr/>
                  <p:nvPr/>
                </p:nvSpPr>
                <p:spPr bwMode="auto">
                  <a:xfrm>
                    <a:off x="11768846" y="4705243"/>
                    <a:ext cx="228600" cy="228600"/>
                  </a:xfrm>
                  <a:prstGeom prst="rect">
                    <a:avLst/>
                  </a:prstGeom>
                  <a:solidFill>
                    <a:srgbClr val="002050"/>
                  </a:solidFill>
                  <a:ln w="10795" cap="flat" cmpd="sng" algn="ctr">
                    <a:solidFill>
                      <a:srgbClr val="002060"/>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80" name="Rectangle 79">
                    <a:extLst>
                      <a:ext uri="{FF2B5EF4-FFF2-40B4-BE49-F238E27FC236}">
                        <a16:creationId xmlns:a16="http://schemas.microsoft.com/office/drawing/2014/main" id="{FFDEBA32-609F-43F6-87F6-FB7CF5C58AA6}"/>
                      </a:ext>
                    </a:extLst>
                  </p:cNvPr>
                  <p:cNvSpPr/>
                  <p:nvPr/>
                </p:nvSpPr>
                <p:spPr bwMode="auto">
                  <a:xfrm>
                    <a:off x="11768846" y="5025994"/>
                    <a:ext cx="228600" cy="228600"/>
                  </a:xfrm>
                  <a:prstGeom prst="rect">
                    <a:avLst/>
                  </a:prstGeom>
                  <a:solidFill>
                    <a:srgbClr val="002050"/>
                  </a:solidFill>
                  <a:ln w="10795" cap="flat" cmpd="sng" algn="ctr">
                    <a:solidFill>
                      <a:srgbClr val="002060"/>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81" name="Rectangle 80">
                    <a:extLst>
                      <a:ext uri="{FF2B5EF4-FFF2-40B4-BE49-F238E27FC236}">
                        <a16:creationId xmlns:a16="http://schemas.microsoft.com/office/drawing/2014/main" id="{3FBD92E8-914B-4A0E-A6D8-93ED8B064864}"/>
                      </a:ext>
                    </a:extLst>
                  </p:cNvPr>
                  <p:cNvSpPr/>
                  <p:nvPr/>
                </p:nvSpPr>
                <p:spPr bwMode="auto">
                  <a:xfrm>
                    <a:off x="11768846" y="5346745"/>
                    <a:ext cx="228600" cy="228600"/>
                  </a:xfrm>
                  <a:prstGeom prst="rect">
                    <a:avLst/>
                  </a:prstGeom>
                  <a:solidFill>
                    <a:srgbClr val="002050"/>
                  </a:solidFill>
                  <a:ln w="10795" cap="flat" cmpd="sng" algn="ctr">
                    <a:solidFill>
                      <a:srgbClr val="002060"/>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82" name="Rectangle 81">
                    <a:extLst>
                      <a:ext uri="{FF2B5EF4-FFF2-40B4-BE49-F238E27FC236}">
                        <a16:creationId xmlns:a16="http://schemas.microsoft.com/office/drawing/2014/main" id="{6F8B6ED8-4099-489D-8377-AA7643C050CA}"/>
                      </a:ext>
                    </a:extLst>
                  </p:cNvPr>
                  <p:cNvSpPr/>
                  <p:nvPr/>
                </p:nvSpPr>
                <p:spPr bwMode="auto">
                  <a:xfrm>
                    <a:off x="11768846" y="5667496"/>
                    <a:ext cx="228600" cy="228600"/>
                  </a:xfrm>
                  <a:prstGeom prst="rect">
                    <a:avLst/>
                  </a:prstGeom>
                  <a:solidFill>
                    <a:srgbClr val="002050"/>
                  </a:solidFill>
                  <a:ln w="10795" cap="flat" cmpd="sng" algn="ctr">
                    <a:solidFill>
                      <a:srgbClr val="002060"/>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83" name="Rectangle 82">
                    <a:extLst>
                      <a:ext uri="{FF2B5EF4-FFF2-40B4-BE49-F238E27FC236}">
                        <a16:creationId xmlns:a16="http://schemas.microsoft.com/office/drawing/2014/main" id="{D9CC1888-FC8F-4455-AB35-860037E0D812}"/>
                      </a:ext>
                    </a:extLst>
                  </p:cNvPr>
                  <p:cNvSpPr/>
                  <p:nvPr/>
                </p:nvSpPr>
                <p:spPr bwMode="auto">
                  <a:xfrm>
                    <a:off x="11768846" y="5988247"/>
                    <a:ext cx="228600" cy="228600"/>
                  </a:xfrm>
                  <a:prstGeom prst="rect">
                    <a:avLst/>
                  </a:prstGeom>
                  <a:solidFill>
                    <a:srgbClr val="002050"/>
                  </a:solidFill>
                  <a:ln w="10795" cap="flat" cmpd="sng" algn="ctr">
                    <a:solidFill>
                      <a:srgbClr val="002060"/>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84" name="Rectangle 83">
                    <a:extLst>
                      <a:ext uri="{FF2B5EF4-FFF2-40B4-BE49-F238E27FC236}">
                        <a16:creationId xmlns:a16="http://schemas.microsoft.com/office/drawing/2014/main" id="{9151ADF3-DAA7-4607-B714-53DBBC84FE95}"/>
                      </a:ext>
                    </a:extLst>
                  </p:cNvPr>
                  <p:cNvSpPr/>
                  <p:nvPr/>
                </p:nvSpPr>
                <p:spPr bwMode="auto">
                  <a:xfrm>
                    <a:off x="11768846" y="6308997"/>
                    <a:ext cx="228600" cy="228600"/>
                  </a:xfrm>
                  <a:prstGeom prst="rect">
                    <a:avLst/>
                  </a:prstGeom>
                  <a:solidFill>
                    <a:srgbClr val="002050"/>
                  </a:solidFill>
                  <a:ln w="10795" cap="flat" cmpd="sng" algn="ctr">
                    <a:solidFill>
                      <a:srgbClr val="002060"/>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85" name="Rectangle 84">
                    <a:extLst>
                      <a:ext uri="{FF2B5EF4-FFF2-40B4-BE49-F238E27FC236}">
                        <a16:creationId xmlns:a16="http://schemas.microsoft.com/office/drawing/2014/main" id="{B58445E1-D9FB-4E7A-8C9D-2DDB59BF7554}"/>
                      </a:ext>
                    </a:extLst>
                  </p:cNvPr>
                  <p:cNvSpPr/>
                  <p:nvPr/>
                </p:nvSpPr>
                <p:spPr bwMode="auto">
                  <a:xfrm>
                    <a:off x="12099786" y="4705243"/>
                    <a:ext cx="228600" cy="228600"/>
                  </a:xfrm>
                  <a:prstGeom prst="rect">
                    <a:avLst/>
                  </a:prstGeom>
                  <a:solidFill>
                    <a:srgbClr val="002050"/>
                  </a:solidFill>
                  <a:ln w="10795" cap="flat" cmpd="sng" algn="ctr">
                    <a:solidFill>
                      <a:srgbClr val="002060"/>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86" name="Rectangle 85">
                    <a:extLst>
                      <a:ext uri="{FF2B5EF4-FFF2-40B4-BE49-F238E27FC236}">
                        <a16:creationId xmlns:a16="http://schemas.microsoft.com/office/drawing/2014/main" id="{3E1CDE13-E280-4262-9DCE-00DCD9062561}"/>
                      </a:ext>
                    </a:extLst>
                  </p:cNvPr>
                  <p:cNvSpPr/>
                  <p:nvPr/>
                </p:nvSpPr>
                <p:spPr bwMode="auto">
                  <a:xfrm>
                    <a:off x="12099786" y="5025994"/>
                    <a:ext cx="228600" cy="228600"/>
                  </a:xfrm>
                  <a:prstGeom prst="rect">
                    <a:avLst/>
                  </a:prstGeom>
                  <a:solidFill>
                    <a:srgbClr val="002050"/>
                  </a:solidFill>
                  <a:ln w="10795" cap="flat" cmpd="sng" algn="ctr">
                    <a:solidFill>
                      <a:srgbClr val="002060"/>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87" name="Rectangle 86">
                    <a:extLst>
                      <a:ext uri="{FF2B5EF4-FFF2-40B4-BE49-F238E27FC236}">
                        <a16:creationId xmlns:a16="http://schemas.microsoft.com/office/drawing/2014/main" id="{6E1C0FE1-DD83-48D3-9EF2-1758E5A0C7B2}"/>
                      </a:ext>
                    </a:extLst>
                  </p:cNvPr>
                  <p:cNvSpPr/>
                  <p:nvPr/>
                </p:nvSpPr>
                <p:spPr bwMode="auto">
                  <a:xfrm>
                    <a:off x="12099786" y="5346745"/>
                    <a:ext cx="228600" cy="228600"/>
                  </a:xfrm>
                  <a:prstGeom prst="rect">
                    <a:avLst/>
                  </a:prstGeom>
                  <a:solidFill>
                    <a:srgbClr val="002050"/>
                  </a:solidFill>
                  <a:ln w="10795" cap="flat" cmpd="sng" algn="ctr">
                    <a:solidFill>
                      <a:srgbClr val="002060"/>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88" name="Rectangle 87">
                    <a:extLst>
                      <a:ext uri="{FF2B5EF4-FFF2-40B4-BE49-F238E27FC236}">
                        <a16:creationId xmlns:a16="http://schemas.microsoft.com/office/drawing/2014/main" id="{33A5216C-2FDD-4407-BAC1-19BD6D0C748B}"/>
                      </a:ext>
                    </a:extLst>
                  </p:cNvPr>
                  <p:cNvSpPr/>
                  <p:nvPr/>
                </p:nvSpPr>
                <p:spPr bwMode="auto">
                  <a:xfrm>
                    <a:off x="12099786" y="5667496"/>
                    <a:ext cx="228600" cy="228600"/>
                  </a:xfrm>
                  <a:prstGeom prst="rect">
                    <a:avLst/>
                  </a:prstGeom>
                  <a:solidFill>
                    <a:srgbClr val="002050"/>
                  </a:solidFill>
                  <a:ln w="10795" cap="flat" cmpd="sng" algn="ctr">
                    <a:solidFill>
                      <a:srgbClr val="002060"/>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89" name="Rectangle 88">
                    <a:extLst>
                      <a:ext uri="{FF2B5EF4-FFF2-40B4-BE49-F238E27FC236}">
                        <a16:creationId xmlns:a16="http://schemas.microsoft.com/office/drawing/2014/main" id="{1439D50D-EEAD-4677-8F0D-B0E58AF41CD3}"/>
                      </a:ext>
                    </a:extLst>
                  </p:cNvPr>
                  <p:cNvSpPr/>
                  <p:nvPr/>
                </p:nvSpPr>
                <p:spPr bwMode="auto">
                  <a:xfrm>
                    <a:off x="12099786" y="5988247"/>
                    <a:ext cx="228600" cy="228600"/>
                  </a:xfrm>
                  <a:prstGeom prst="rect">
                    <a:avLst/>
                  </a:prstGeom>
                  <a:solidFill>
                    <a:srgbClr val="002050"/>
                  </a:solidFill>
                  <a:ln w="10795" cap="flat" cmpd="sng" algn="ctr">
                    <a:solidFill>
                      <a:srgbClr val="002060"/>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90" name="Rectangle 89">
                    <a:extLst>
                      <a:ext uri="{FF2B5EF4-FFF2-40B4-BE49-F238E27FC236}">
                        <a16:creationId xmlns:a16="http://schemas.microsoft.com/office/drawing/2014/main" id="{4935205D-8DE4-47EC-89E1-9DB0315AD4AB}"/>
                      </a:ext>
                    </a:extLst>
                  </p:cNvPr>
                  <p:cNvSpPr/>
                  <p:nvPr/>
                </p:nvSpPr>
                <p:spPr bwMode="auto">
                  <a:xfrm>
                    <a:off x="12099786" y="6308997"/>
                    <a:ext cx="228600" cy="228600"/>
                  </a:xfrm>
                  <a:prstGeom prst="rect">
                    <a:avLst/>
                  </a:prstGeom>
                  <a:solidFill>
                    <a:srgbClr val="002050"/>
                  </a:solidFill>
                  <a:ln w="10795" cap="flat" cmpd="sng" algn="ctr">
                    <a:solidFill>
                      <a:srgbClr val="002060"/>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grpSp>
          <p:grpSp>
            <p:nvGrpSpPr>
              <p:cNvPr id="72" name="Group 71">
                <a:extLst>
                  <a:ext uri="{FF2B5EF4-FFF2-40B4-BE49-F238E27FC236}">
                    <a16:creationId xmlns:a16="http://schemas.microsoft.com/office/drawing/2014/main" id="{CC4ADA54-E957-4633-9EC7-FDE1E2E6BF5C}"/>
                  </a:ext>
                </a:extLst>
              </p:cNvPr>
              <p:cNvGrpSpPr>
                <a:grpSpLocks noChangeAspect="1"/>
              </p:cNvGrpSpPr>
              <p:nvPr/>
            </p:nvGrpSpPr>
            <p:grpSpPr>
              <a:xfrm>
                <a:off x="10877106" y="4617085"/>
                <a:ext cx="648393" cy="2377440"/>
                <a:chOff x="10857650" y="4479925"/>
                <a:chExt cx="685800" cy="2514600"/>
              </a:xfrm>
            </p:grpSpPr>
            <p:sp>
              <p:nvSpPr>
                <p:cNvPr id="73" name="Freeform: Shape 72">
                  <a:extLst>
                    <a:ext uri="{FF2B5EF4-FFF2-40B4-BE49-F238E27FC236}">
                      <a16:creationId xmlns:a16="http://schemas.microsoft.com/office/drawing/2014/main" id="{46C33A6B-7A6F-4F90-890E-93F48ECEA9E4}"/>
                    </a:ext>
                  </a:extLst>
                </p:cNvPr>
                <p:cNvSpPr>
                  <a:spLocks/>
                </p:cNvSpPr>
                <p:nvPr/>
              </p:nvSpPr>
              <p:spPr bwMode="auto">
                <a:xfrm>
                  <a:off x="10857650" y="4479925"/>
                  <a:ext cx="685800" cy="2514600"/>
                </a:xfrm>
                <a:custGeom>
                  <a:avLst/>
                  <a:gdLst>
                    <a:gd name="connsiteX0" fmla="*/ 293914 w 685800"/>
                    <a:gd name="connsiteY0" fmla="*/ 0 h 2514600"/>
                    <a:gd name="connsiteX1" fmla="*/ 391885 w 685800"/>
                    <a:gd name="connsiteY1" fmla="*/ 0 h 2514600"/>
                    <a:gd name="connsiteX2" fmla="*/ 391885 w 685800"/>
                    <a:gd name="connsiteY2" fmla="*/ 228599 h 2514600"/>
                    <a:gd name="connsiteX3" fmla="*/ 489857 w 685800"/>
                    <a:gd name="connsiteY3" fmla="*/ 228599 h 2514600"/>
                    <a:gd name="connsiteX4" fmla="*/ 489857 w 685800"/>
                    <a:gd name="connsiteY4" fmla="*/ 457199 h 2514600"/>
                    <a:gd name="connsiteX5" fmla="*/ 587828 w 685800"/>
                    <a:gd name="connsiteY5" fmla="*/ 457199 h 2514600"/>
                    <a:gd name="connsiteX6" fmla="*/ 587828 w 685800"/>
                    <a:gd name="connsiteY6" fmla="*/ 685799 h 2514600"/>
                    <a:gd name="connsiteX7" fmla="*/ 685800 w 685800"/>
                    <a:gd name="connsiteY7" fmla="*/ 685799 h 2514600"/>
                    <a:gd name="connsiteX8" fmla="*/ 685800 w 685800"/>
                    <a:gd name="connsiteY8" fmla="*/ 2514599 h 2514600"/>
                    <a:gd name="connsiteX9" fmla="*/ 587828 w 685800"/>
                    <a:gd name="connsiteY9" fmla="*/ 2514599 h 2514600"/>
                    <a:gd name="connsiteX10" fmla="*/ 489857 w 685800"/>
                    <a:gd name="connsiteY10" fmla="*/ 2514599 h 2514600"/>
                    <a:gd name="connsiteX11" fmla="*/ 391885 w 685800"/>
                    <a:gd name="connsiteY11" fmla="*/ 2514599 h 2514600"/>
                    <a:gd name="connsiteX12" fmla="*/ 391885 w 685800"/>
                    <a:gd name="connsiteY12" fmla="*/ 2514600 h 2514600"/>
                    <a:gd name="connsiteX13" fmla="*/ 293914 w 685800"/>
                    <a:gd name="connsiteY13" fmla="*/ 2514600 h 2514600"/>
                    <a:gd name="connsiteX14" fmla="*/ 293914 w 685800"/>
                    <a:gd name="connsiteY14" fmla="*/ 2514599 h 2514600"/>
                    <a:gd name="connsiteX15" fmla="*/ 195943 w 685800"/>
                    <a:gd name="connsiteY15" fmla="*/ 2514599 h 2514600"/>
                    <a:gd name="connsiteX16" fmla="*/ 97971 w 685800"/>
                    <a:gd name="connsiteY16" fmla="*/ 2514599 h 2514600"/>
                    <a:gd name="connsiteX17" fmla="*/ 0 w 685800"/>
                    <a:gd name="connsiteY17" fmla="*/ 2514599 h 2514600"/>
                    <a:gd name="connsiteX18" fmla="*/ 0 w 685800"/>
                    <a:gd name="connsiteY18" fmla="*/ 685799 h 2514600"/>
                    <a:gd name="connsiteX19" fmla="*/ 97971 w 685800"/>
                    <a:gd name="connsiteY19" fmla="*/ 685799 h 2514600"/>
                    <a:gd name="connsiteX20" fmla="*/ 97971 w 685800"/>
                    <a:gd name="connsiteY20" fmla="*/ 457199 h 2514600"/>
                    <a:gd name="connsiteX21" fmla="*/ 195943 w 685800"/>
                    <a:gd name="connsiteY21" fmla="*/ 457199 h 2514600"/>
                    <a:gd name="connsiteX22" fmla="*/ 195943 w 685800"/>
                    <a:gd name="connsiteY22" fmla="*/ 228599 h 2514600"/>
                    <a:gd name="connsiteX23" fmla="*/ 293914 w 685800"/>
                    <a:gd name="connsiteY23" fmla="*/ 228599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85800" h="2514600">
                      <a:moveTo>
                        <a:pt x="293914" y="0"/>
                      </a:moveTo>
                      <a:lnTo>
                        <a:pt x="391885" y="0"/>
                      </a:lnTo>
                      <a:lnTo>
                        <a:pt x="391885" y="228599"/>
                      </a:lnTo>
                      <a:lnTo>
                        <a:pt x="489857" y="228599"/>
                      </a:lnTo>
                      <a:lnTo>
                        <a:pt x="489857" y="457199"/>
                      </a:lnTo>
                      <a:lnTo>
                        <a:pt x="587828" y="457199"/>
                      </a:lnTo>
                      <a:lnTo>
                        <a:pt x="587828" y="685799"/>
                      </a:lnTo>
                      <a:lnTo>
                        <a:pt x="685800" y="685799"/>
                      </a:lnTo>
                      <a:lnTo>
                        <a:pt x="685800" y="2514599"/>
                      </a:lnTo>
                      <a:lnTo>
                        <a:pt x="587828" y="2514599"/>
                      </a:lnTo>
                      <a:lnTo>
                        <a:pt x="489857" y="2514599"/>
                      </a:lnTo>
                      <a:lnTo>
                        <a:pt x="391885" y="2514599"/>
                      </a:lnTo>
                      <a:lnTo>
                        <a:pt x="391885" y="2514600"/>
                      </a:lnTo>
                      <a:lnTo>
                        <a:pt x="293914" y="2514600"/>
                      </a:lnTo>
                      <a:lnTo>
                        <a:pt x="293914" y="2514599"/>
                      </a:lnTo>
                      <a:lnTo>
                        <a:pt x="195943" y="2514599"/>
                      </a:lnTo>
                      <a:lnTo>
                        <a:pt x="97971" y="2514599"/>
                      </a:lnTo>
                      <a:lnTo>
                        <a:pt x="0" y="2514599"/>
                      </a:lnTo>
                      <a:lnTo>
                        <a:pt x="0" y="685799"/>
                      </a:lnTo>
                      <a:lnTo>
                        <a:pt x="97971" y="685799"/>
                      </a:lnTo>
                      <a:lnTo>
                        <a:pt x="97971" y="457199"/>
                      </a:lnTo>
                      <a:lnTo>
                        <a:pt x="195943" y="457199"/>
                      </a:lnTo>
                      <a:lnTo>
                        <a:pt x="195943" y="228599"/>
                      </a:lnTo>
                      <a:lnTo>
                        <a:pt x="293914" y="228599"/>
                      </a:lnTo>
                      <a:close/>
                    </a:path>
                  </a:pathLst>
                </a:custGeom>
                <a:solidFill>
                  <a:srgbClr val="505050">
                    <a:lumMod val="60000"/>
                    <a:lumOff val="40000"/>
                  </a:srgbClr>
                </a:solidFill>
                <a:ln w="10795" cap="flat" cmpd="sng" algn="ctr">
                  <a:solidFill>
                    <a:srgbClr val="002060"/>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4" name="Rectangle 73">
                  <a:extLst>
                    <a:ext uri="{FF2B5EF4-FFF2-40B4-BE49-F238E27FC236}">
                      <a16:creationId xmlns:a16="http://schemas.microsoft.com/office/drawing/2014/main" id="{99E6A42A-9182-41F9-A5F6-55B9B0803B33}"/>
                    </a:ext>
                  </a:extLst>
                </p:cNvPr>
                <p:cNvSpPr/>
                <p:nvPr/>
              </p:nvSpPr>
              <p:spPr bwMode="auto">
                <a:xfrm>
                  <a:off x="10920781" y="5798634"/>
                  <a:ext cx="228600" cy="228600"/>
                </a:xfrm>
                <a:prstGeom prst="rect">
                  <a:avLst/>
                </a:prstGeom>
                <a:solidFill>
                  <a:srgbClr val="002050"/>
                </a:solidFill>
                <a:ln w="10795" cap="flat" cmpd="sng" algn="ctr">
                  <a:solidFill>
                    <a:srgbClr val="002060"/>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5" name="Rectangle 74">
                  <a:extLst>
                    <a:ext uri="{FF2B5EF4-FFF2-40B4-BE49-F238E27FC236}">
                      <a16:creationId xmlns:a16="http://schemas.microsoft.com/office/drawing/2014/main" id="{77C9FBE6-18D7-4288-80F1-AAA7258E9861}"/>
                    </a:ext>
                  </a:extLst>
                </p:cNvPr>
                <p:cNvSpPr/>
                <p:nvPr/>
              </p:nvSpPr>
              <p:spPr bwMode="auto">
                <a:xfrm>
                  <a:off x="11251721" y="5477883"/>
                  <a:ext cx="228600" cy="228600"/>
                </a:xfrm>
                <a:prstGeom prst="rect">
                  <a:avLst/>
                </a:prstGeom>
                <a:solidFill>
                  <a:srgbClr val="002050"/>
                </a:solidFill>
                <a:ln w="10795" cap="flat" cmpd="sng" algn="ctr">
                  <a:solidFill>
                    <a:srgbClr val="002060"/>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sp>
              <p:nvSpPr>
                <p:cNvPr id="76" name="Rectangle 75">
                  <a:extLst>
                    <a:ext uri="{FF2B5EF4-FFF2-40B4-BE49-F238E27FC236}">
                      <a16:creationId xmlns:a16="http://schemas.microsoft.com/office/drawing/2014/main" id="{B4EC388B-1F40-4513-BABD-812804B232E9}"/>
                    </a:ext>
                  </a:extLst>
                </p:cNvPr>
                <p:cNvSpPr/>
                <p:nvPr/>
              </p:nvSpPr>
              <p:spPr bwMode="auto">
                <a:xfrm>
                  <a:off x="11251721" y="6119385"/>
                  <a:ext cx="228600" cy="228600"/>
                </a:xfrm>
                <a:prstGeom prst="rect">
                  <a:avLst/>
                </a:prstGeom>
                <a:solidFill>
                  <a:srgbClr val="002050"/>
                </a:solidFill>
                <a:ln w="10795" cap="flat" cmpd="sng" algn="ctr">
                  <a:solidFill>
                    <a:srgbClr val="002060"/>
                  </a:solid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grpSp>
        <p:sp>
          <p:nvSpPr>
            <p:cNvPr id="91" name="Oval 90">
              <a:extLst>
                <a:ext uri="{FF2B5EF4-FFF2-40B4-BE49-F238E27FC236}">
                  <a16:creationId xmlns:a16="http://schemas.microsoft.com/office/drawing/2014/main" id="{CADE5E87-A78A-44E3-8C3C-2CE3C0009856}"/>
                </a:ext>
              </a:extLst>
            </p:cNvPr>
            <p:cNvSpPr/>
            <p:nvPr/>
          </p:nvSpPr>
          <p:spPr bwMode="auto">
            <a:xfrm>
              <a:off x="5829639" y="4253048"/>
              <a:ext cx="34280" cy="34280"/>
            </a:xfrm>
            <a:prstGeom prst="ellipse">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92" name="Group 91">
              <a:extLst>
                <a:ext uri="{FF2B5EF4-FFF2-40B4-BE49-F238E27FC236}">
                  <a16:creationId xmlns:a16="http://schemas.microsoft.com/office/drawing/2014/main" id="{99DEFC66-7CDA-49CD-89AC-872FC871B432}"/>
                </a:ext>
              </a:extLst>
            </p:cNvPr>
            <p:cNvGrpSpPr>
              <a:grpSpLocks noChangeAspect="1"/>
            </p:cNvGrpSpPr>
            <p:nvPr/>
          </p:nvGrpSpPr>
          <p:grpSpPr>
            <a:xfrm>
              <a:off x="5565722" y="4846129"/>
              <a:ext cx="551753" cy="359056"/>
              <a:chOff x="4868398" y="5377787"/>
              <a:chExt cx="457200" cy="297526"/>
            </a:xfrm>
          </p:grpSpPr>
          <p:sp>
            <p:nvSpPr>
              <p:cNvPr id="93" name="Rectangle 92">
                <a:extLst>
                  <a:ext uri="{FF2B5EF4-FFF2-40B4-BE49-F238E27FC236}">
                    <a16:creationId xmlns:a16="http://schemas.microsoft.com/office/drawing/2014/main" id="{300DC121-5019-4071-B6F8-A33646A440A0}"/>
                  </a:ext>
                </a:extLst>
              </p:cNvPr>
              <p:cNvSpPr/>
              <p:nvPr/>
            </p:nvSpPr>
            <p:spPr bwMode="auto">
              <a:xfrm>
                <a:off x="4876726" y="5388349"/>
                <a:ext cx="440542" cy="276403"/>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pic>
            <p:nvPicPr>
              <p:cNvPr id="94" name="Picture 93">
                <a:extLst>
                  <a:ext uri="{FF2B5EF4-FFF2-40B4-BE49-F238E27FC236}">
                    <a16:creationId xmlns:a16="http://schemas.microsoft.com/office/drawing/2014/main" id="{73073895-8B79-4CBC-9C01-8D8377A471DA}"/>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7462" b="17462"/>
              <a:stretch/>
            </p:blipFill>
            <p:spPr>
              <a:xfrm>
                <a:off x="4868398" y="5377787"/>
                <a:ext cx="457200" cy="297526"/>
              </a:xfrm>
              <a:prstGeom prst="rect">
                <a:avLst/>
              </a:prstGeom>
            </p:spPr>
          </p:pic>
        </p:grpSp>
        <p:cxnSp>
          <p:nvCxnSpPr>
            <p:cNvPr id="95" name="Straight Arrow Connector 94">
              <a:extLst>
                <a:ext uri="{FF2B5EF4-FFF2-40B4-BE49-F238E27FC236}">
                  <a16:creationId xmlns:a16="http://schemas.microsoft.com/office/drawing/2014/main" id="{552F74DE-C00D-4805-8F39-4A67C89456C8}"/>
                </a:ext>
              </a:extLst>
            </p:cNvPr>
            <p:cNvCxnSpPr>
              <a:stCxn id="91" idx="4"/>
            </p:cNvCxnSpPr>
            <p:nvPr/>
          </p:nvCxnSpPr>
          <p:spPr>
            <a:xfrm flipH="1">
              <a:off x="5843646" y="4287327"/>
              <a:ext cx="3133" cy="585170"/>
            </a:xfrm>
            <a:prstGeom prst="straightConnector1">
              <a:avLst/>
            </a:prstGeom>
            <a:noFill/>
            <a:ln w="25400" cap="rnd" cmpd="sng" algn="ctr">
              <a:solidFill>
                <a:srgbClr val="92D050"/>
              </a:solidFill>
              <a:prstDash val="sysDot"/>
              <a:headEnd type="none"/>
              <a:tailEnd type="triangle"/>
            </a:ln>
            <a:effectLst/>
          </p:spPr>
        </p:cxnSp>
        <p:grpSp>
          <p:nvGrpSpPr>
            <p:cNvPr id="96" name="Group 95">
              <a:extLst>
                <a:ext uri="{FF2B5EF4-FFF2-40B4-BE49-F238E27FC236}">
                  <a16:creationId xmlns:a16="http://schemas.microsoft.com/office/drawing/2014/main" id="{7ECE444D-1B0D-4344-8801-7852A0F956DB}"/>
                </a:ext>
              </a:extLst>
            </p:cNvPr>
            <p:cNvGrpSpPr/>
            <p:nvPr/>
          </p:nvGrpSpPr>
          <p:grpSpPr>
            <a:xfrm>
              <a:off x="5161409" y="4141435"/>
              <a:ext cx="856907" cy="217361"/>
              <a:chOff x="7667036" y="5033005"/>
              <a:chExt cx="1165619" cy="295666"/>
            </a:xfrm>
          </p:grpSpPr>
          <p:sp>
            <p:nvSpPr>
              <p:cNvPr id="97" name="Rectangle 96">
                <a:extLst>
                  <a:ext uri="{FF2B5EF4-FFF2-40B4-BE49-F238E27FC236}">
                    <a16:creationId xmlns:a16="http://schemas.microsoft.com/office/drawing/2014/main" id="{08E75C1C-CD3C-42BF-BCB5-C7E59A191118}"/>
                  </a:ext>
                </a:extLst>
              </p:cNvPr>
              <p:cNvSpPr/>
              <p:nvPr/>
            </p:nvSpPr>
            <p:spPr>
              <a:xfrm>
                <a:off x="7667036" y="5103911"/>
                <a:ext cx="753277" cy="153856"/>
              </a:xfrm>
              <a:prstGeom prst="rect">
                <a:avLst/>
              </a:prstGeom>
            </p:spPr>
            <p:txBody>
              <a:bodyPr wrap="square" lIns="67223" tIns="0" rIns="67223" bIns="0" anchor="ctr">
                <a:spAutoFit/>
              </a:bodyPr>
              <a:lstStyle/>
              <a:p>
                <a:pPr marL="0" marR="0" lvl="0" indent="0" defTabSz="672161" eaLnBrk="1" fontAlgn="auto" latinLnBrk="0" hangingPunct="1">
                  <a:lnSpc>
                    <a:spcPct val="100000"/>
                  </a:lnSpc>
                  <a:spcBef>
                    <a:spcPts val="0"/>
                  </a:spcBef>
                  <a:spcAft>
                    <a:spcPts val="0"/>
                  </a:spcAft>
                  <a:buClrTx/>
                  <a:buSzTx/>
                  <a:buFontTx/>
                  <a:buNone/>
                  <a:tabLst/>
                  <a:defRPr/>
                </a:pPr>
                <a:r>
                  <a:rPr kumimoji="0" lang="en-US" sz="735" b="0" i="0" u="none" strike="noStrike" kern="0" cap="none" spc="0" normalizeH="0" baseline="0" noProof="0" dirty="0">
                    <a:ln>
                      <a:noFill/>
                    </a:ln>
                    <a:solidFill>
                      <a:srgbClr val="FF0000"/>
                    </a:solidFill>
                    <a:effectLst/>
                    <a:uLnTx/>
                    <a:uFillTx/>
                    <a:latin typeface="Segoe UI"/>
                    <a:cs typeface="+mn-cs"/>
                  </a:rPr>
                  <a:t>connector</a:t>
                </a:r>
              </a:p>
            </p:txBody>
          </p:sp>
          <p:sp>
            <p:nvSpPr>
              <p:cNvPr id="98" name="Freeform: Shape 123">
                <a:extLst>
                  <a:ext uri="{FF2B5EF4-FFF2-40B4-BE49-F238E27FC236}">
                    <a16:creationId xmlns:a16="http://schemas.microsoft.com/office/drawing/2014/main" id="{F381F48D-1830-4C6E-94DC-F55620BD3122}"/>
                  </a:ext>
                </a:extLst>
              </p:cNvPr>
              <p:cNvSpPr>
                <a:spLocks noChangeAspect="1"/>
              </p:cNvSpPr>
              <p:nvPr/>
            </p:nvSpPr>
            <p:spPr bwMode="auto">
              <a:xfrm>
                <a:off x="8366612" y="5033005"/>
                <a:ext cx="466043" cy="295666"/>
              </a:xfrm>
              <a:custGeom>
                <a:avLst/>
                <a:gdLst>
                  <a:gd name="connsiteX0" fmla="*/ 5794343 w 7278721"/>
                  <a:gd name="connsiteY0" fmla="*/ 1303047 h 4617748"/>
                  <a:gd name="connsiteX1" fmla="*/ 7278721 w 7278721"/>
                  <a:gd name="connsiteY1" fmla="*/ 2308887 h 4617748"/>
                  <a:gd name="connsiteX2" fmla="*/ 5794343 w 7278721"/>
                  <a:gd name="connsiteY2" fmla="*/ 3314727 h 4617748"/>
                  <a:gd name="connsiteX3" fmla="*/ 5794343 w 7278721"/>
                  <a:gd name="connsiteY3" fmla="*/ 2771171 h 4617748"/>
                  <a:gd name="connsiteX4" fmla="*/ 4408129 w 7278721"/>
                  <a:gd name="connsiteY4" fmla="*/ 2771171 h 4617748"/>
                  <a:gd name="connsiteX5" fmla="*/ 4328415 w 7278721"/>
                  <a:gd name="connsiteY5" fmla="*/ 2867785 h 4617748"/>
                  <a:gd name="connsiteX6" fmla="*/ 3769517 w 7278721"/>
                  <a:gd name="connsiteY6" fmla="*/ 3099288 h 4617748"/>
                  <a:gd name="connsiteX7" fmla="*/ 2979116 w 7278721"/>
                  <a:gd name="connsiteY7" fmla="*/ 2308887 h 4617748"/>
                  <a:gd name="connsiteX8" fmla="*/ 3769517 w 7278721"/>
                  <a:gd name="connsiteY8" fmla="*/ 1518486 h 4617748"/>
                  <a:gd name="connsiteX9" fmla="*/ 4328415 w 7278721"/>
                  <a:gd name="connsiteY9" fmla="*/ 1749989 h 4617748"/>
                  <a:gd name="connsiteX10" fmla="*/ 4408129 w 7278721"/>
                  <a:gd name="connsiteY10" fmla="*/ 1846603 h 4617748"/>
                  <a:gd name="connsiteX11" fmla="*/ 5794343 w 7278721"/>
                  <a:gd name="connsiteY11" fmla="*/ 1846603 h 4617748"/>
                  <a:gd name="connsiteX12" fmla="*/ 3833692 w 7278721"/>
                  <a:gd name="connsiteY12" fmla="*/ 864 h 4617748"/>
                  <a:gd name="connsiteX13" fmla="*/ 5260439 w 7278721"/>
                  <a:gd name="connsiteY13" fmla="*/ 545941 h 4617748"/>
                  <a:gd name="connsiteX14" fmla="*/ 4841938 w 7278721"/>
                  <a:gd name="connsiteY14" fmla="*/ 1040800 h 4617748"/>
                  <a:gd name="connsiteX15" fmla="*/ 2539139 w 7278721"/>
                  <a:gd name="connsiteY15" fmla="*/ 1193404 h 4617748"/>
                  <a:gd name="connsiteX16" fmla="*/ 2612295 w 7278721"/>
                  <a:gd name="connsiteY16" fmla="*/ 3500094 h 4617748"/>
                  <a:gd name="connsiteX17" fmla="*/ 4920136 w 7278721"/>
                  <a:gd name="connsiteY17" fmla="*/ 3506473 h 4617748"/>
                  <a:gd name="connsiteX18" fmla="*/ 5369154 w 7278721"/>
                  <a:gd name="connsiteY18" fmla="*/ 3973819 h 4617748"/>
                  <a:gd name="connsiteX19" fmla="*/ 2160700 w 7278721"/>
                  <a:gd name="connsiteY19" fmla="*/ 3964951 h 4617748"/>
                  <a:gd name="connsiteX20" fmla="*/ 1516005 w 7278721"/>
                  <a:gd name="connsiteY20" fmla="*/ 2812341 h 4617748"/>
                  <a:gd name="connsiteX21" fmla="*/ 1508933 w 7278721"/>
                  <a:gd name="connsiteY21" fmla="*/ 2771643 h 4617748"/>
                  <a:gd name="connsiteX22" fmla="*/ 462756 w 7278721"/>
                  <a:gd name="connsiteY22" fmla="*/ 2771643 h 4617748"/>
                  <a:gd name="connsiteX23" fmla="*/ 0 w 7278721"/>
                  <a:gd name="connsiteY23" fmla="*/ 2308887 h 4617748"/>
                  <a:gd name="connsiteX24" fmla="*/ 462756 w 7278721"/>
                  <a:gd name="connsiteY24" fmla="*/ 1846131 h 4617748"/>
                  <a:gd name="connsiteX25" fmla="*/ 1509833 w 7278721"/>
                  <a:gd name="connsiteY25" fmla="*/ 1846131 h 4617748"/>
                  <a:gd name="connsiteX26" fmla="*/ 1532538 w 7278721"/>
                  <a:gd name="connsiteY26" fmla="*/ 1735700 h 4617748"/>
                  <a:gd name="connsiteX27" fmla="*/ 2058995 w 7278721"/>
                  <a:gd name="connsiteY27" fmla="*/ 758098 h 4617748"/>
                  <a:gd name="connsiteX28" fmla="*/ 3833692 w 7278721"/>
                  <a:gd name="connsiteY28" fmla="*/ 864 h 461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78721" h="4617748">
                    <a:moveTo>
                      <a:pt x="5794343" y="1303047"/>
                    </a:moveTo>
                    <a:lnTo>
                      <a:pt x="7278721" y="2308887"/>
                    </a:lnTo>
                    <a:lnTo>
                      <a:pt x="5794343" y="3314727"/>
                    </a:lnTo>
                    <a:lnTo>
                      <a:pt x="5794343" y="2771171"/>
                    </a:lnTo>
                    <a:lnTo>
                      <a:pt x="4408129" y="2771171"/>
                    </a:lnTo>
                    <a:lnTo>
                      <a:pt x="4328415" y="2867785"/>
                    </a:lnTo>
                    <a:cubicBezTo>
                      <a:pt x="4185380" y="3010819"/>
                      <a:pt x="3987780" y="3099288"/>
                      <a:pt x="3769517" y="3099288"/>
                    </a:cubicBezTo>
                    <a:cubicBezTo>
                      <a:pt x="3332991" y="3099288"/>
                      <a:pt x="2979116" y="2745413"/>
                      <a:pt x="2979116" y="2308887"/>
                    </a:cubicBezTo>
                    <a:cubicBezTo>
                      <a:pt x="2979116" y="1872361"/>
                      <a:pt x="3332991" y="1518486"/>
                      <a:pt x="3769517" y="1518486"/>
                    </a:cubicBezTo>
                    <a:cubicBezTo>
                      <a:pt x="3987780" y="1518486"/>
                      <a:pt x="4185380" y="1606955"/>
                      <a:pt x="4328415" y="1749989"/>
                    </a:cubicBezTo>
                    <a:lnTo>
                      <a:pt x="4408129" y="1846603"/>
                    </a:lnTo>
                    <a:lnTo>
                      <a:pt x="5794343" y="1846603"/>
                    </a:lnTo>
                    <a:close/>
                    <a:moveTo>
                      <a:pt x="3833692" y="864"/>
                    </a:moveTo>
                    <a:cubicBezTo>
                      <a:pt x="4340038" y="14689"/>
                      <a:pt x="4844813" y="194447"/>
                      <a:pt x="5260439" y="545941"/>
                    </a:cubicBezTo>
                    <a:lnTo>
                      <a:pt x="4841938" y="1040800"/>
                    </a:lnTo>
                    <a:cubicBezTo>
                      <a:pt x="4158601" y="462903"/>
                      <a:pt x="3140242" y="530389"/>
                      <a:pt x="2539139" y="1193404"/>
                    </a:cubicBezTo>
                    <a:cubicBezTo>
                      <a:pt x="1938036" y="1856420"/>
                      <a:pt x="1970388" y="2876500"/>
                      <a:pt x="2612295" y="3500094"/>
                    </a:cubicBezTo>
                    <a:cubicBezTo>
                      <a:pt x="3254202" y="4123688"/>
                      <a:pt x="4274791" y="4126509"/>
                      <a:pt x="4920136" y="3506473"/>
                    </a:cubicBezTo>
                    <a:lnTo>
                      <a:pt x="5369154" y="3973819"/>
                    </a:lnTo>
                    <a:cubicBezTo>
                      <a:pt x="4471970" y="4835818"/>
                      <a:pt x="3053106" y="4831897"/>
                      <a:pt x="2160700" y="3964951"/>
                    </a:cubicBezTo>
                    <a:cubicBezTo>
                      <a:pt x="1826048" y="3639847"/>
                      <a:pt x="1610566" y="3237228"/>
                      <a:pt x="1516005" y="2812341"/>
                    </a:cubicBezTo>
                    <a:lnTo>
                      <a:pt x="1508933" y="2771643"/>
                    </a:lnTo>
                    <a:lnTo>
                      <a:pt x="462756" y="2771643"/>
                    </a:lnTo>
                    <a:cubicBezTo>
                      <a:pt x="207183" y="2771643"/>
                      <a:pt x="0" y="2564460"/>
                      <a:pt x="0" y="2308887"/>
                    </a:cubicBezTo>
                    <a:cubicBezTo>
                      <a:pt x="0" y="2053314"/>
                      <a:pt x="207183" y="1846131"/>
                      <a:pt x="462756" y="1846131"/>
                    </a:cubicBezTo>
                    <a:lnTo>
                      <a:pt x="1509833" y="1846131"/>
                    </a:lnTo>
                    <a:lnTo>
                      <a:pt x="1532538" y="1735700"/>
                    </a:lnTo>
                    <a:cubicBezTo>
                      <a:pt x="1622699" y="1382669"/>
                      <a:pt x="1797846" y="1046145"/>
                      <a:pt x="2058995" y="758098"/>
                    </a:cubicBezTo>
                    <a:cubicBezTo>
                      <a:pt x="2529064" y="239613"/>
                      <a:pt x="3182675" y="-16910"/>
                      <a:pt x="3833692" y="864"/>
                    </a:cubicBezTo>
                    <a:close/>
                  </a:path>
                </a:pathLst>
              </a:custGeom>
              <a:solidFill>
                <a:srgbClr val="FF000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FF0000"/>
                  </a:solidFill>
                  <a:effectLst/>
                  <a:uLnTx/>
                  <a:uFillTx/>
                  <a:latin typeface="Segoe UI"/>
                  <a:ea typeface="+mn-ea"/>
                  <a:cs typeface="+mn-cs"/>
                </a:endParaRPr>
              </a:p>
            </p:txBody>
          </p:sp>
        </p:grpSp>
        <p:sp>
          <p:nvSpPr>
            <p:cNvPr id="99" name="Rectangle 98">
              <a:extLst>
                <a:ext uri="{FF2B5EF4-FFF2-40B4-BE49-F238E27FC236}">
                  <a16:creationId xmlns:a16="http://schemas.microsoft.com/office/drawing/2014/main" id="{B73D1A77-4D30-44DC-9CC8-10EEF9BFFED0}"/>
                </a:ext>
              </a:extLst>
            </p:cNvPr>
            <p:cNvSpPr/>
            <p:nvPr/>
          </p:nvSpPr>
          <p:spPr>
            <a:xfrm>
              <a:off x="3417572" y="5205185"/>
              <a:ext cx="365356" cy="227883"/>
            </a:xfrm>
            <a:prstGeom prst="rect">
              <a:avLst/>
            </a:prstGeom>
          </p:spPr>
          <p:txBody>
            <a:bodyPr wrap="none">
              <a:spAutoFit/>
            </a:bodyPr>
            <a:lstStyle/>
            <a:p>
              <a:pPr defTabSz="672161" fontAlgn="auto">
                <a:spcBef>
                  <a:spcPts val="0"/>
                </a:spcBef>
                <a:spcAft>
                  <a:spcPts val="0"/>
                </a:spcAft>
                <a:defRPr/>
              </a:pPr>
              <a:r>
                <a:rPr lang="en-US" sz="881" b="0" kern="0" spc="-22" dirty="0">
                  <a:solidFill>
                    <a:srgbClr val="FFFFFF"/>
                  </a:solidFill>
                  <a:latin typeface="Segoe UI"/>
                  <a:cs typeface="+mn-cs"/>
                </a:rPr>
                <a:t>app</a:t>
              </a:r>
              <a:endParaRPr lang="en-US" sz="1175" b="0" kern="0" dirty="0">
                <a:solidFill>
                  <a:sysClr val="windowText" lastClr="000000"/>
                </a:solidFill>
                <a:latin typeface="Segoe UI"/>
                <a:cs typeface="+mn-cs"/>
              </a:endParaRPr>
            </a:p>
          </p:txBody>
        </p:sp>
        <p:sp>
          <p:nvSpPr>
            <p:cNvPr id="100" name="Rectangle 99">
              <a:extLst>
                <a:ext uri="{FF2B5EF4-FFF2-40B4-BE49-F238E27FC236}">
                  <a16:creationId xmlns:a16="http://schemas.microsoft.com/office/drawing/2014/main" id="{91D11B97-6006-4AB7-A902-37FBA90A1601}"/>
                </a:ext>
              </a:extLst>
            </p:cNvPr>
            <p:cNvSpPr/>
            <p:nvPr/>
          </p:nvSpPr>
          <p:spPr>
            <a:xfrm>
              <a:off x="4095560" y="5205185"/>
              <a:ext cx="365356" cy="227883"/>
            </a:xfrm>
            <a:prstGeom prst="rect">
              <a:avLst/>
            </a:prstGeom>
          </p:spPr>
          <p:txBody>
            <a:bodyPr wrap="none">
              <a:spAutoFit/>
            </a:bodyPr>
            <a:lstStyle/>
            <a:p>
              <a:pPr defTabSz="672161" fontAlgn="auto">
                <a:spcBef>
                  <a:spcPts val="0"/>
                </a:spcBef>
                <a:spcAft>
                  <a:spcPts val="0"/>
                </a:spcAft>
                <a:defRPr/>
              </a:pPr>
              <a:r>
                <a:rPr lang="en-US" sz="881" b="0" kern="0" spc="-22" dirty="0">
                  <a:solidFill>
                    <a:srgbClr val="FFFFFF"/>
                  </a:solidFill>
                  <a:latin typeface="Segoe UI"/>
                  <a:cs typeface="+mn-cs"/>
                </a:rPr>
                <a:t>app</a:t>
              </a:r>
              <a:endParaRPr lang="en-US" sz="1175" b="0" kern="0" dirty="0">
                <a:solidFill>
                  <a:sysClr val="windowText" lastClr="000000"/>
                </a:solidFill>
                <a:latin typeface="Segoe UI"/>
                <a:cs typeface="+mn-cs"/>
              </a:endParaRPr>
            </a:p>
          </p:txBody>
        </p:sp>
        <p:sp>
          <p:nvSpPr>
            <p:cNvPr id="101" name="Rectangle 100">
              <a:extLst>
                <a:ext uri="{FF2B5EF4-FFF2-40B4-BE49-F238E27FC236}">
                  <a16:creationId xmlns:a16="http://schemas.microsoft.com/office/drawing/2014/main" id="{010DC8C0-4DA2-4890-B0F4-42CDE9D7D750}"/>
                </a:ext>
              </a:extLst>
            </p:cNvPr>
            <p:cNvSpPr/>
            <p:nvPr/>
          </p:nvSpPr>
          <p:spPr>
            <a:xfrm>
              <a:off x="4757417" y="5205185"/>
              <a:ext cx="365356" cy="227883"/>
            </a:xfrm>
            <a:prstGeom prst="rect">
              <a:avLst/>
            </a:prstGeom>
          </p:spPr>
          <p:txBody>
            <a:bodyPr wrap="none">
              <a:spAutoFit/>
            </a:bodyPr>
            <a:lstStyle/>
            <a:p>
              <a:pPr defTabSz="672161" fontAlgn="auto">
                <a:spcBef>
                  <a:spcPts val="0"/>
                </a:spcBef>
                <a:spcAft>
                  <a:spcPts val="0"/>
                </a:spcAft>
                <a:defRPr/>
              </a:pPr>
              <a:r>
                <a:rPr lang="en-US" sz="881" b="0" kern="0" spc="-22" dirty="0">
                  <a:solidFill>
                    <a:srgbClr val="FFFFFF"/>
                  </a:solidFill>
                  <a:latin typeface="Segoe UI"/>
                  <a:cs typeface="+mn-cs"/>
                </a:rPr>
                <a:t>app</a:t>
              </a:r>
              <a:endParaRPr lang="en-US" sz="1175" b="0" kern="0" dirty="0">
                <a:solidFill>
                  <a:sysClr val="windowText" lastClr="000000"/>
                </a:solidFill>
                <a:latin typeface="Segoe UI"/>
                <a:cs typeface="+mn-cs"/>
              </a:endParaRPr>
            </a:p>
          </p:txBody>
        </p:sp>
        <p:sp>
          <p:nvSpPr>
            <p:cNvPr id="102" name="Rectangle 101">
              <a:extLst>
                <a:ext uri="{FF2B5EF4-FFF2-40B4-BE49-F238E27FC236}">
                  <a16:creationId xmlns:a16="http://schemas.microsoft.com/office/drawing/2014/main" id="{6E4CAC5B-3572-4082-923E-608DDA5BCC40}"/>
                </a:ext>
              </a:extLst>
            </p:cNvPr>
            <p:cNvSpPr/>
            <p:nvPr/>
          </p:nvSpPr>
          <p:spPr>
            <a:xfrm>
              <a:off x="5683097" y="5205185"/>
              <a:ext cx="365356" cy="227883"/>
            </a:xfrm>
            <a:prstGeom prst="rect">
              <a:avLst/>
            </a:prstGeom>
          </p:spPr>
          <p:txBody>
            <a:bodyPr wrap="none">
              <a:spAutoFit/>
            </a:bodyPr>
            <a:lstStyle/>
            <a:p>
              <a:pPr defTabSz="672161" fontAlgn="auto">
                <a:spcBef>
                  <a:spcPts val="0"/>
                </a:spcBef>
                <a:spcAft>
                  <a:spcPts val="0"/>
                </a:spcAft>
                <a:defRPr/>
              </a:pPr>
              <a:r>
                <a:rPr lang="en-US" sz="881" b="0" kern="0" spc="-22" dirty="0">
                  <a:solidFill>
                    <a:srgbClr val="FFFFFF"/>
                  </a:solidFill>
                  <a:latin typeface="Segoe UI"/>
                  <a:cs typeface="+mn-cs"/>
                </a:rPr>
                <a:t>app</a:t>
              </a:r>
              <a:endParaRPr lang="en-US" sz="1175" b="0" kern="0" dirty="0">
                <a:solidFill>
                  <a:sysClr val="windowText" lastClr="000000"/>
                </a:solidFill>
                <a:latin typeface="Segoe UI"/>
                <a:cs typeface="+mn-cs"/>
              </a:endParaRPr>
            </a:p>
          </p:txBody>
        </p:sp>
        <p:cxnSp>
          <p:nvCxnSpPr>
            <p:cNvPr id="103" name="Connector: Elbow 148">
              <a:extLst>
                <a:ext uri="{FF2B5EF4-FFF2-40B4-BE49-F238E27FC236}">
                  <a16:creationId xmlns:a16="http://schemas.microsoft.com/office/drawing/2014/main" id="{4BD416C3-B5E5-4B54-BA2D-B2FFFF565757}"/>
                </a:ext>
              </a:extLst>
            </p:cNvPr>
            <p:cNvCxnSpPr/>
            <p:nvPr/>
          </p:nvCxnSpPr>
          <p:spPr>
            <a:xfrm flipV="1">
              <a:off x="7066055" y="2758890"/>
              <a:ext cx="171781" cy="3200"/>
            </a:xfrm>
            <a:prstGeom prst="straightConnector1">
              <a:avLst/>
            </a:prstGeom>
            <a:noFill/>
            <a:ln w="25400" cap="rnd" cmpd="sng" algn="ctr">
              <a:solidFill>
                <a:srgbClr val="92D050"/>
              </a:solidFill>
              <a:prstDash val="sysDot"/>
              <a:headEnd type="none"/>
              <a:tailEnd type="triangle"/>
            </a:ln>
            <a:effectLst/>
          </p:spPr>
        </p:cxnSp>
        <p:sp>
          <p:nvSpPr>
            <p:cNvPr id="104" name="Oval 103">
              <a:extLst>
                <a:ext uri="{FF2B5EF4-FFF2-40B4-BE49-F238E27FC236}">
                  <a16:creationId xmlns:a16="http://schemas.microsoft.com/office/drawing/2014/main" id="{8465BAD3-81FB-4302-B6DB-5924932E0157}"/>
                </a:ext>
              </a:extLst>
            </p:cNvPr>
            <p:cNvSpPr/>
            <p:nvPr/>
          </p:nvSpPr>
          <p:spPr bwMode="auto">
            <a:xfrm>
              <a:off x="385962" y="3290467"/>
              <a:ext cx="885700" cy="885700"/>
            </a:xfrm>
            <a:prstGeom prst="ellipse">
              <a:avLst/>
            </a:prstGeom>
            <a:solidFill>
              <a:srgbClr val="FFFFFF"/>
            </a:solidFill>
            <a:ln w="25400" cap="flat" cmpd="sng" algn="ctr">
              <a:solidFill>
                <a:srgbClr val="00B050"/>
              </a:solidFill>
              <a:prstDash val="solid"/>
              <a:headEnd type="none" w="med" len="med"/>
              <a:tailEnd type="none" w="med" len="med"/>
            </a:ln>
            <a:effectLst/>
          </p:spPr>
          <p:txBody>
            <a:bodyPr vert="horz" wrap="square" lIns="0" tIns="34973" rIns="0" bIns="34973" numCol="1" rtlCol="0" anchor="ctr" anchorCtr="0" compatLnSpc="1">
              <a:prstTxWarp prst="textNoShape">
                <a:avLst/>
              </a:prstTxWarp>
            </a:bodyPr>
            <a:lstStyle/>
            <a:p>
              <a:pPr marL="0" marR="0" lvl="0" indent="0" algn="ctr" defTabSz="69922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002050"/>
                </a:solidFill>
                <a:effectLst/>
                <a:uLnTx/>
                <a:uFillTx/>
                <a:latin typeface="Segoe UI"/>
                <a:ea typeface="+mn-ea"/>
                <a:cs typeface="+mn-cs"/>
              </a:endParaRPr>
            </a:p>
          </p:txBody>
        </p:sp>
        <p:sp>
          <p:nvSpPr>
            <p:cNvPr id="105" name="Freeform 10">
              <a:extLst>
                <a:ext uri="{FF2B5EF4-FFF2-40B4-BE49-F238E27FC236}">
                  <a16:creationId xmlns:a16="http://schemas.microsoft.com/office/drawing/2014/main" id="{8C8F4A6F-87C4-4820-8569-E0E6B137BB85}"/>
                </a:ext>
              </a:extLst>
            </p:cNvPr>
            <p:cNvSpPr>
              <a:spLocks/>
            </p:cNvSpPr>
            <p:nvPr/>
          </p:nvSpPr>
          <p:spPr bwMode="auto">
            <a:xfrm>
              <a:off x="607817" y="3488093"/>
              <a:ext cx="429720" cy="459906"/>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rgbClr val="00B050"/>
            </a:solidFill>
            <a:ln>
              <a:noFill/>
            </a:ln>
          </p:spPr>
          <p:txBody>
            <a:bodyPr vert="horz" wrap="square" lIns="68570" tIns="34285" rIns="68570" bIns="34285" numCol="1" anchor="t" anchorCtr="0" compatLnSpc="1">
              <a:prstTxWarp prst="textNoShape">
                <a:avLst/>
              </a:prstTxWarp>
            </a:bodyPr>
            <a:lstStyle/>
            <a:p>
              <a:pPr defTabSz="685669" fontAlgn="auto">
                <a:spcBef>
                  <a:spcPts val="0"/>
                </a:spcBef>
                <a:spcAft>
                  <a:spcPts val="0"/>
                </a:spcAft>
                <a:defRPr/>
              </a:pPr>
              <a:endParaRPr lang="en-US" sz="1350" b="0" kern="0" dirty="0">
                <a:solidFill>
                  <a:srgbClr val="002050"/>
                </a:solidFill>
                <a:latin typeface="Segoe UI"/>
                <a:cs typeface="+mn-cs"/>
              </a:endParaRPr>
            </a:p>
          </p:txBody>
        </p:sp>
      </p:grpSp>
    </p:spTree>
    <p:extLst>
      <p:ext uri="{BB962C8B-B14F-4D97-AF65-F5344CB8AC3E}">
        <p14:creationId xmlns:p14="http://schemas.microsoft.com/office/powerpoint/2010/main" val="795258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605ED-756E-47B0-8347-80A9CDF8D67A}"/>
              </a:ext>
            </a:extLst>
          </p:cNvPr>
          <p:cNvSpPr>
            <a:spLocks noGrp="1"/>
          </p:cNvSpPr>
          <p:nvPr>
            <p:ph type="title"/>
          </p:nvPr>
        </p:nvSpPr>
        <p:spPr/>
        <p:txBody>
          <a:bodyPr/>
          <a:lstStyle/>
          <a:p>
            <a:r>
              <a:rPr lang="en-US" dirty="0"/>
              <a:t>Azure AD Authentication Strategies</a:t>
            </a:r>
          </a:p>
        </p:txBody>
      </p:sp>
      <p:sp>
        <p:nvSpPr>
          <p:cNvPr id="4" name="Content Placeholder 2">
            <a:extLst>
              <a:ext uri="{FF2B5EF4-FFF2-40B4-BE49-F238E27FC236}">
                <a16:creationId xmlns:a16="http://schemas.microsoft.com/office/drawing/2014/main" id="{6EF65AE1-5B4C-47B8-A5F6-320210F1686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In any of the “cloud” scenarios, AD Connect User/Group object sync is required</a:t>
            </a:r>
          </a:p>
          <a:p>
            <a:pPr lvl="0"/>
            <a:r>
              <a:rPr lang="en-US" b="0" kern="0" dirty="0">
                <a:solidFill>
                  <a:srgbClr val="000000"/>
                </a:solidFill>
              </a:rPr>
              <a:t>Replaces legacy tools:</a:t>
            </a:r>
          </a:p>
          <a:p>
            <a:pPr lvl="1"/>
            <a:r>
              <a:rPr lang="en-US" b="0" kern="0" dirty="0">
                <a:solidFill>
                  <a:srgbClr val="000000"/>
                </a:solidFill>
              </a:rPr>
              <a:t>DirSync, ADSync, FIM with AD Connector</a:t>
            </a:r>
          </a:p>
          <a:p>
            <a:pPr lvl="0"/>
            <a:r>
              <a:rPr lang="en-US" b="0" kern="0" dirty="0">
                <a:solidFill>
                  <a:srgbClr val="000000"/>
                </a:solidFill>
              </a:rPr>
              <a:t>Benefits:</a:t>
            </a:r>
          </a:p>
          <a:p>
            <a:pPr lvl="1"/>
            <a:r>
              <a:rPr lang="en-US" b="0" kern="0" dirty="0">
                <a:solidFill>
                  <a:srgbClr val="000000"/>
                </a:solidFill>
              </a:rPr>
              <a:t>Allows for write-back (passwords, devices, groups) to on-premises AD</a:t>
            </a:r>
          </a:p>
          <a:p>
            <a:pPr lvl="1"/>
            <a:r>
              <a:rPr lang="en-US" b="0" kern="0" dirty="0">
                <a:solidFill>
                  <a:srgbClr val="000000"/>
                </a:solidFill>
              </a:rPr>
              <a:t>Built-in deployment wizard for on-premises ADFS infrastructure</a:t>
            </a:r>
          </a:p>
          <a:p>
            <a:pPr lvl="1"/>
            <a:r>
              <a:rPr lang="en-US" b="0" kern="0" dirty="0">
                <a:solidFill>
                  <a:srgbClr val="000000"/>
                </a:solidFill>
              </a:rPr>
              <a:t>Azure AD Connect Synchronization Services dashboard</a:t>
            </a:r>
          </a:p>
          <a:p>
            <a:pPr lvl="1"/>
            <a:r>
              <a:rPr lang="en-US" b="0" kern="0" dirty="0">
                <a:solidFill>
                  <a:srgbClr val="000000"/>
                </a:solidFill>
              </a:rPr>
              <a:t>Managed user sign-in options</a:t>
            </a:r>
          </a:p>
        </p:txBody>
      </p:sp>
    </p:spTree>
    <p:extLst>
      <p:ext uri="{BB962C8B-B14F-4D97-AF65-F5344CB8AC3E}">
        <p14:creationId xmlns:p14="http://schemas.microsoft.com/office/powerpoint/2010/main" val="823812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872b56bb-a7a0-443c-9ec0-398725b2ed1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72BF7-4537-4625-9E19-6965FE0DEF11}"/>
              </a:ext>
            </a:extLst>
          </p:cNvPr>
          <p:cNvSpPr>
            <a:spLocks noGrp="1"/>
          </p:cNvSpPr>
          <p:nvPr>
            <p:ph type="title"/>
          </p:nvPr>
        </p:nvSpPr>
        <p:spPr/>
        <p:txBody>
          <a:bodyPr/>
          <a:lstStyle/>
          <a:p>
            <a:r>
              <a:rPr lang="en-US" dirty="0"/>
              <a:t>Azure AD Connect</a:t>
            </a:r>
          </a:p>
        </p:txBody>
      </p:sp>
      <p:grpSp>
        <p:nvGrpSpPr>
          <p:cNvPr id="3" name="Group 2" descr="Identity + Password (Hash) synchronization">
            <a:extLst>
              <a:ext uri="{FF2B5EF4-FFF2-40B4-BE49-F238E27FC236}">
                <a16:creationId xmlns:a16="http://schemas.microsoft.com/office/drawing/2014/main" id="{A11A858E-B88D-45DF-AD1B-41C7DC48F0BF}"/>
              </a:ext>
            </a:extLst>
          </p:cNvPr>
          <p:cNvGrpSpPr/>
          <p:nvPr/>
        </p:nvGrpSpPr>
        <p:grpSpPr>
          <a:xfrm>
            <a:off x="19716" y="1838093"/>
            <a:ext cx="8957263" cy="4161928"/>
            <a:chOff x="19716" y="1838093"/>
            <a:chExt cx="8957263" cy="4161928"/>
          </a:xfrm>
        </p:grpSpPr>
        <p:grpSp>
          <p:nvGrpSpPr>
            <p:cNvPr id="4" name="Group 3">
              <a:extLst>
                <a:ext uri="{FF2B5EF4-FFF2-40B4-BE49-F238E27FC236}">
                  <a16:creationId xmlns:a16="http://schemas.microsoft.com/office/drawing/2014/main" id="{843356EA-30B3-4D08-B7CF-37564AEB4DC9}"/>
                </a:ext>
              </a:extLst>
            </p:cNvPr>
            <p:cNvGrpSpPr/>
            <p:nvPr/>
          </p:nvGrpSpPr>
          <p:grpSpPr>
            <a:xfrm>
              <a:off x="3861442" y="2362147"/>
              <a:ext cx="1883650" cy="1238604"/>
              <a:chOff x="5251692" y="2046062"/>
              <a:chExt cx="2562258" cy="1684826"/>
            </a:xfrm>
          </p:grpSpPr>
          <p:sp>
            <p:nvSpPr>
              <p:cNvPr id="5" name="Freeform 38">
                <a:extLst>
                  <a:ext uri="{FF2B5EF4-FFF2-40B4-BE49-F238E27FC236}">
                    <a16:creationId xmlns:a16="http://schemas.microsoft.com/office/drawing/2014/main" id="{40506906-B2CF-4977-8EF6-6FD90229649B}"/>
                  </a:ext>
                </a:extLst>
              </p:cNvPr>
              <p:cNvSpPr>
                <a:spLocks/>
              </p:cNvSpPr>
              <p:nvPr/>
            </p:nvSpPr>
            <p:spPr bwMode="auto">
              <a:xfrm>
                <a:off x="5251692" y="2046062"/>
                <a:ext cx="2562258" cy="1684826"/>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a:solidFill>
                  <a:srgbClr val="002050"/>
                </a:solidFill>
              </a:ln>
            </p:spPr>
            <p:txBody>
              <a:bodyPr vert="horz" wrap="square" lIns="68551" tIns="34275" rIns="68551" bIns="34275" numCol="1" anchor="t" anchorCtr="0" compatLnSpc="1">
                <a:prstTxWarp prst="textNoShape">
                  <a:avLst/>
                </a:prstTxWarp>
              </a:bodyPr>
              <a:lstStyle/>
              <a:p>
                <a:pPr lvl="0" defTabSz="685406" fontAlgn="auto">
                  <a:spcBef>
                    <a:spcPts val="0"/>
                  </a:spcBef>
                  <a:spcAft>
                    <a:spcPts val="0"/>
                  </a:spcAft>
                  <a:defRPr/>
                </a:pPr>
                <a:endParaRPr lang="en-US" sz="1350" b="0" kern="0" dirty="0">
                  <a:solidFill>
                    <a:srgbClr val="002050"/>
                  </a:solidFill>
                  <a:latin typeface="Segoe UI"/>
                </a:endParaRPr>
              </a:p>
            </p:txBody>
          </p:sp>
          <p:sp>
            <p:nvSpPr>
              <p:cNvPr id="6" name="icon GEARS">
                <a:extLst>
                  <a:ext uri="{FF2B5EF4-FFF2-40B4-BE49-F238E27FC236}">
                    <a16:creationId xmlns:a16="http://schemas.microsoft.com/office/drawing/2014/main" id="{355661CB-58FC-47ED-B4A2-DD9C4691A081}"/>
                  </a:ext>
                </a:extLst>
              </p:cNvPr>
              <p:cNvSpPr>
                <a:spLocks noEditPoints="1"/>
              </p:cNvSpPr>
              <p:nvPr/>
            </p:nvSpPr>
            <p:spPr bwMode="auto">
              <a:xfrm>
                <a:off x="5843857" y="2625305"/>
                <a:ext cx="292837" cy="244493"/>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FFFFFF"/>
              </a:solidFill>
              <a:ln>
                <a:noFill/>
              </a:ln>
              <a:extLst/>
            </p:spPr>
            <p:txBody>
              <a:bodyPr/>
              <a:lstStyle/>
              <a:p>
                <a:pPr lvl="0" defTabSz="684671" fontAlgn="auto">
                  <a:spcBef>
                    <a:spcPts val="0"/>
                  </a:spcBef>
                  <a:spcAft>
                    <a:spcPts val="0"/>
                  </a:spcAft>
                  <a:defRPr/>
                </a:pPr>
                <a:endParaRPr lang="en-US" sz="1471" b="0" kern="0" dirty="0">
                  <a:solidFill>
                    <a:srgbClr val="002050"/>
                  </a:solidFill>
                  <a:latin typeface="Segoe UI"/>
                  <a:ea typeface="ＭＳ Ｐゴシック" charset="0"/>
                </a:endParaRPr>
              </a:p>
            </p:txBody>
          </p:sp>
        </p:grpSp>
        <p:cxnSp>
          <p:nvCxnSpPr>
            <p:cNvPr id="7" name="Straight Arrow Connector 156">
              <a:extLst>
                <a:ext uri="{FF2B5EF4-FFF2-40B4-BE49-F238E27FC236}">
                  <a16:creationId xmlns:a16="http://schemas.microsoft.com/office/drawing/2014/main" id="{1509B8B8-0EFC-47A7-93EA-CBDCECC6E554}"/>
                </a:ext>
              </a:extLst>
            </p:cNvPr>
            <p:cNvCxnSpPr/>
            <p:nvPr/>
          </p:nvCxnSpPr>
          <p:spPr>
            <a:xfrm>
              <a:off x="5732217" y="3264026"/>
              <a:ext cx="1210002" cy="1680558"/>
            </a:xfrm>
            <a:prstGeom prst="curvedConnector2">
              <a:avLst/>
            </a:prstGeom>
            <a:noFill/>
            <a:ln w="28575" cap="rnd" cmpd="sng" algn="ctr">
              <a:solidFill>
                <a:srgbClr val="FFFFFF"/>
              </a:solidFill>
              <a:prstDash val="sysDot"/>
              <a:headEnd type="triangle" w="med" len="med"/>
              <a:tailEnd type="triangle" w="med" len="med"/>
            </a:ln>
            <a:effectLst/>
          </p:spPr>
        </p:cxnSp>
        <p:sp>
          <p:nvSpPr>
            <p:cNvPr id="8" name="Text Placeholder 238">
              <a:extLst>
                <a:ext uri="{FF2B5EF4-FFF2-40B4-BE49-F238E27FC236}">
                  <a16:creationId xmlns:a16="http://schemas.microsoft.com/office/drawing/2014/main" id="{5668DDC3-4FCC-4A1B-8587-A15257F15487}"/>
                </a:ext>
              </a:extLst>
            </p:cNvPr>
            <p:cNvSpPr txBox="1">
              <a:spLocks/>
            </p:cNvSpPr>
            <p:nvPr/>
          </p:nvSpPr>
          <p:spPr>
            <a:xfrm>
              <a:off x="202550" y="1838093"/>
              <a:ext cx="8738903" cy="413190"/>
            </a:xfrm>
            <a:prstGeom prst="rect">
              <a:avLst/>
            </a:prstGeom>
          </p:spPr>
          <p:txBody>
            <a:bodyPr vert="horz" wrap="square" lIns="146304" tIns="91440" rIns="146304" bIns="91440" rtlCol="0">
              <a:spAutoFit/>
            </a:bodyPr>
            <a:lstStyle>
              <a:lvl1pPr marL="0" indent="0" algn="l" defTabSz="684866" rtl="0" fontAlgn="base">
                <a:lnSpc>
                  <a:spcPct val="90000"/>
                </a:lnSpc>
                <a:spcBef>
                  <a:spcPct val="20000"/>
                </a:spcBef>
                <a:spcAft>
                  <a:spcPct val="0"/>
                </a:spcAft>
                <a:buSzPct val="90000"/>
                <a:buFont typeface="Arial" charset="0"/>
                <a:buNone/>
                <a:defRPr sz="1650" b="0" kern="1200">
                  <a:solidFill>
                    <a:schemeClr val="accent2"/>
                  </a:solidFill>
                  <a:latin typeface="+mn-lt"/>
                  <a:ea typeface="ＭＳ Ｐゴシック" charset="0"/>
                  <a:cs typeface="ＭＳ Ｐゴシック" charset="0"/>
                </a:defRPr>
              </a:lvl1pPr>
              <a:lvl2pPr marL="252011" indent="0" algn="l" defTabSz="684866" rtl="0" fontAlgn="base">
                <a:lnSpc>
                  <a:spcPct val="90000"/>
                </a:lnSpc>
                <a:spcBef>
                  <a:spcPct val="20000"/>
                </a:spcBef>
                <a:spcAft>
                  <a:spcPct val="0"/>
                </a:spcAft>
                <a:buSzPct val="90000"/>
                <a:buFont typeface="Arial" charset="0"/>
                <a:buNone/>
                <a:defRPr sz="1765" kern="1200">
                  <a:gradFill>
                    <a:gsLst>
                      <a:gs pos="1250">
                        <a:schemeClr val="tx1"/>
                      </a:gs>
                      <a:gs pos="100000">
                        <a:schemeClr val="tx1"/>
                      </a:gs>
                    </a:gsLst>
                    <a:lin ang="5400000" scaled="0"/>
                  </a:gradFill>
                  <a:latin typeface="+mn-lt"/>
                  <a:ea typeface="ＭＳ Ｐゴシック" charset="0"/>
                  <a:cs typeface="+mn-cs"/>
                </a:defRPr>
              </a:lvl2pPr>
              <a:lvl3pPr marL="420020" indent="0" algn="l" defTabSz="684866" rtl="0" fontAlgn="base">
                <a:lnSpc>
                  <a:spcPct val="90000"/>
                </a:lnSpc>
                <a:spcBef>
                  <a:spcPct val="20000"/>
                </a:spcBef>
                <a:spcAft>
                  <a:spcPct val="0"/>
                </a:spcAft>
                <a:buSzPct val="90000"/>
                <a:buFont typeface="Arial" charset="0"/>
                <a:buNone/>
                <a:defRPr sz="1471" kern="1200">
                  <a:gradFill>
                    <a:gsLst>
                      <a:gs pos="1250">
                        <a:schemeClr val="tx1"/>
                      </a:gs>
                      <a:gs pos="100000">
                        <a:schemeClr val="tx1"/>
                      </a:gs>
                    </a:gsLst>
                    <a:lin ang="5400000" scaled="0"/>
                  </a:gradFill>
                  <a:latin typeface="+mn-lt"/>
                  <a:ea typeface="ＭＳ Ｐゴシック" charset="0"/>
                  <a:cs typeface="+mn-cs"/>
                </a:defRPr>
              </a:lvl3pPr>
              <a:lvl4pPr marL="588027" indent="0" algn="l" defTabSz="684866"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4pPr>
              <a:lvl5pPr marL="756035" indent="0" algn="l" defTabSz="684866"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5pPr>
              <a:lvl6pPr marL="1885157"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7914"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0671"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3427"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9pPr>
            </a:lstStyle>
            <a:p>
              <a:pPr lvl="0">
                <a:defRPr/>
              </a:pPr>
              <a:r>
                <a:rPr lang="en-US" dirty="0">
                  <a:solidFill>
                    <a:srgbClr val="002050"/>
                  </a:solidFill>
                  <a:latin typeface="Segoe UI"/>
                  <a:cs typeface="Arial" charset="0"/>
                </a:rPr>
                <a:t>1</a:t>
              </a:r>
              <a:r>
                <a:rPr lang="en-US" baseline="30000" dirty="0">
                  <a:solidFill>
                    <a:srgbClr val="002050"/>
                  </a:solidFill>
                  <a:latin typeface="Segoe UI"/>
                  <a:cs typeface="Arial" charset="0"/>
                </a:rPr>
                <a:t>st</a:t>
              </a:r>
              <a:r>
                <a:rPr lang="en-US" dirty="0">
                  <a:solidFill>
                    <a:srgbClr val="002050"/>
                  </a:solidFill>
                  <a:latin typeface="Segoe UI"/>
                  <a:cs typeface="Arial" charset="0"/>
                </a:rPr>
                <a:t> option: Identity + Password (Hash) synchronization</a:t>
              </a:r>
            </a:p>
          </p:txBody>
        </p:sp>
        <p:cxnSp>
          <p:nvCxnSpPr>
            <p:cNvPr id="9" name="Straight Arrow Connector 8">
              <a:extLst>
                <a:ext uri="{FF2B5EF4-FFF2-40B4-BE49-F238E27FC236}">
                  <a16:creationId xmlns:a16="http://schemas.microsoft.com/office/drawing/2014/main" id="{B23EE098-8C33-4B19-87DE-CE449871DD0E}"/>
                </a:ext>
              </a:extLst>
            </p:cNvPr>
            <p:cNvCxnSpPr/>
            <p:nvPr/>
          </p:nvCxnSpPr>
          <p:spPr>
            <a:xfrm flipV="1">
              <a:off x="1945993" y="3060187"/>
              <a:ext cx="1877525" cy="2524"/>
            </a:xfrm>
            <a:prstGeom prst="straightConnector1">
              <a:avLst/>
            </a:prstGeom>
            <a:noFill/>
            <a:ln w="38100" cap="rnd" cmpd="sng" algn="ctr">
              <a:solidFill>
                <a:srgbClr val="92D050"/>
              </a:solidFill>
              <a:prstDash val="sysDot"/>
              <a:headEnd type="none" w="med" len="sm"/>
              <a:tailEnd type="triangle" w="med" len="sm"/>
            </a:ln>
            <a:effectLst/>
          </p:spPr>
        </p:cxnSp>
        <p:grpSp>
          <p:nvGrpSpPr>
            <p:cNvPr id="10" name="Group 9">
              <a:extLst>
                <a:ext uri="{FF2B5EF4-FFF2-40B4-BE49-F238E27FC236}">
                  <a16:creationId xmlns:a16="http://schemas.microsoft.com/office/drawing/2014/main" id="{B678D9D6-8773-4763-91E9-435F9F918EBE}"/>
                </a:ext>
              </a:extLst>
            </p:cNvPr>
            <p:cNvGrpSpPr/>
            <p:nvPr/>
          </p:nvGrpSpPr>
          <p:grpSpPr>
            <a:xfrm>
              <a:off x="7996979" y="4387789"/>
              <a:ext cx="980000" cy="1612232"/>
              <a:chOff x="10877106" y="4429151"/>
              <a:chExt cx="1559369" cy="2565374"/>
            </a:xfrm>
          </p:grpSpPr>
          <p:grpSp>
            <p:nvGrpSpPr>
              <p:cNvPr id="11" name="Group 10">
                <a:extLst>
                  <a:ext uri="{FF2B5EF4-FFF2-40B4-BE49-F238E27FC236}">
                    <a16:creationId xmlns:a16="http://schemas.microsoft.com/office/drawing/2014/main" id="{C02DB7BE-5B65-4F67-BF41-A62FE1309062}"/>
                  </a:ext>
                </a:extLst>
              </p:cNvPr>
              <p:cNvGrpSpPr>
                <a:grpSpLocks noChangeAspect="1"/>
              </p:cNvGrpSpPr>
              <p:nvPr/>
            </p:nvGrpSpPr>
            <p:grpSpPr>
              <a:xfrm>
                <a:off x="11581350" y="4429151"/>
                <a:ext cx="855125" cy="2565374"/>
                <a:chOff x="11631239" y="4516235"/>
                <a:chExt cx="826097" cy="2478290"/>
              </a:xfrm>
            </p:grpSpPr>
            <p:sp>
              <p:nvSpPr>
                <p:cNvPr id="17" name="Rectangle 16">
                  <a:extLst>
                    <a:ext uri="{FF2B5EF4-FFF2-40B4-BE49-F238E27FC236}">
                      <a16:creationId xmlns:a16="http://schemas.microsoft.com/office/drawing/2014/main" id="{98BD7339-F875-4CB8-B135-D94144D87A87}"/>
                    </a:ext>
                  </a:extLst>
                </p:cNvPr>
                <p:cNvSpPr>
                  <a:spLocks noChangeAspect="1"/>
                </p:cNvSpPr>
                <p:nvPr/>
              </p:nvSpPr>
              <p:spPr bwMode="auto">
                <a:xfrm>
                  <a:off x="11631239" y="4516235"/>
                  <a:ext cx="826097" cy="2478290"/>
                </a:xfrm>
                <a:prstGeom prst="rect">
                  <a:avLst/>
                </a:pr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nvGrpSpPr>
                <p:cNvPr id="18" name="Group 17">
                  <a:extLst>
                    <a:ext uri="{FF2B5EF4-FFF2-40B4-BE49-F238E27FC236}">
                      <a16:creationId xmlns:a16="http://schemas.microsoft.com/office/drawing/2014/main" id="{11EDC6C0-04C5-4BE3-BCD5-30B7546CAC65}"/>
                    </a:ext>
                  </a:extLst>
                </p:cNvPr>
                <p:cNvGrpSpPr>
                  <a:grpSpLocks noChangeAspect="1"/>
                </p:cNvGrpSpPr>
                <p:nvPr/>
              </p:nvGrpSpPr>
              <p:grpSpPr>
                <a:xfrm>
                  <a:off x="11764517" y="4724808"/>
                  <a:ext cx="559540" cy="1832354"/>
                  <a:chOff x="11768846" y="4705243"/>
                  <a:chExt cx="559540" cy="1832354"/>
                </a:xfrm>
              </p:grpSpPr>
              <p:sp>
                <p:nvSpPr>
                  <p:cNvPr id="19" name="Rectangle 18">
                    <a:extLst>
                      <a:ext uri="{FF2B5EF4-FFF2-40B4-BE49-F238E27FC236}">
                        <a16:creationId xmlns:a16="http://schemas.microsoft.com/office/drawing/2014/main" id="{2D7FEBF3-3157-4795-BA45-850A5ECD0D70}"/>
                      </a:ext>
                    </a:extLst>
                  </p:cNvPr>
                  <p:cNvSpPr/>
                  <p:nvPr/>
                </p:nvSpPr>
                <p:spPr bwMode="auto">
                  <a:xfrm>
                    <a:off x="11768846" y="4705243"/>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0" name="Rectangle 19">
                    <a:extLst>
                      <a:ext uri="{FF2B5EF4-FFF2-40B4-BE49-F238E27FC236}">
                        <a16:creationId xmlns:a16="http://schemas.microsoft.com/office/drawing/2014/main" id="{CC334054-BFA9-43BA-AAEA-7565D30BA99F}"/>
                      </a:ext>
                    </a:extLst>
                  </p:cNvPr>
                  <p:cNvSpPr/>
                  <p:nvPr/>
                </p:nvSpPr>
                <p:spPr bwMode="auto">
                  <a:xfrm>
                    <a:off x="11768846" y="5025994"/>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1" name="Rectangle 20">
                    <a:extLst>
                      <a:ext uri="{FF2B5EF4-FFF2-40B4-BE49-F238E27FC236}">
                        <a16:creationId xmlns:a16="http://schemas.microsoft.com/office/drawing/2014/main" id="{37EED6ED-6ECA-48EE-A94A-68A671C479AA}"/>
                      </a:ext>
                    </a:extLst>
                  </p:cNvPr>
                  <p:cNvSpPr/>
                  <p:nvPr/>
                </p:nvSpPr>
                <p:spPr bwMode="auto">
                  <a:xfrm>
                    <a:off x="11768846" y="5346745"/>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2" name="Rectangle 21">
                    <a:extLst>
                      <a:ext uri="{FF2B5EF4-FFF2-40B4-BE49-F238E27FC236}">
                        <a16:creationId xmlns:a16="http://schemas.microsoft.com/office/drawing/2014/main" id="{9BDAA0A1-B148-45BF-A0F4-26229303C03E}"/>
                      </a:ext>
                    </a:extLst>
                  </p:cNvPr>
                  <p:cNvSpPr/>
                  <p:nvPr/>
                </p:nvSpPr>
                <p:spPr bwMode="auto">
                  <a:xfrm>
                    <a:off x="11768846" y="5667496"/>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3" name="Rectangle 22">
                    <a:extLst>
                      <a:ext uri="{FF2B5EF4-FFF2-40B4-BE49-F238E27FC236}">
                        <a16:creationId xmlns:a16="http://schemas.microsoft.com/office/drawing/2014/main" id="{BB3F3A97-D191-4051-85AA-A6E9B70F9726}"/>
                      </a:ext>
                    </a:extLst>
                  </p:cNvPr>
                  <p:cNvSpPr/>
                  <p:nvPr/>
                </p:nvSpPr>
                <p:spPr bwMode="auto">
                  <a:xfrm>
                    <a:off x="11768846" y="5988247"/>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4" name="Rectangle 23">
                    <a:extLst>
                      <a:ext uri="{FF2B5EF4-FFF2-40B4-BE49-F238E27FC236}">
                        <a16:creationId xmlns:a16="http://schemas.microsoft.com/office/drawing/2014/main" id="{F325EC8D-CDEE-48FC-835C-CA1C5FB91D61}"/>
                      </a:ext>
                    </a:extLst>
                  </p:cNvPr>
                  <p:cNvSpPr/>
                  <p:nvPr/>
                </p:nvSpPr>
                <p:spPr bwMode="auto">
                  <a:xfrm>
                    <a:off x="11768846" y="6308997"/>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5" name="Rectangle 24">
                    <a:extLst>
                      <a:ext uri="{FF2B5EF4-FFF2-40B4-BE49-F238E27FC236}">
                        <a16:creationId xmlns:a16="http://schemas.microsoft.com/office/drawing/2014/main" id="{5E5F8B39-595A-4A97-8356-DBD848128F49}"/>
                      </a:ext>
                    </a:extLst>
                  </p:cNvPr>
                  <p:cNvSpPr/>
                  <p:nvPr/>
                </p:nvSpPr>
                <p:spPr bwMode="auto">
                  <a:xfrm>
                    <a:off x="12099786" y="4705243"/>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6" name="Rectangle 25">
                    <a:extLst>
                      <a:ext uri="{FF2B5EF4-FFF2-40B4-BE49-F238E27FC236}">
                        <a16:creationId xmlns:a16="http://schemas.microsoft.com/office/drawing/2014/main" id="{925756ED-A41C-46BF-9783-C0230053629B}"/>
                      </a:ext>
                    </a:extLst>
                  </p:cNvPr>
                  <p:cNvSpPr/>
                  <p:nvPr/>
                </p:nvSpPr>
                <p:spPr bwMode="auto">
                  <a:xfrm>
                    <a:off x="12099786" y="5025994"/>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7" name="Rectangle 26">
                    <a:extLst>
                      <a:ext uri="{FF2B5EF4-FFF2-40B4-BE49-F238E27FC236}">
                        <a16:creationId xmlns:a16="http://schemas.microsoft.com/office/drawing/2014/main" id="{442C2E9C-7A70-4B96-B1F1-9FC6510CAD03}"/>
                      </a:ext>
                    </a:extLst>
                  </p:cNvPr>
                  <p:cNvSpPr/>
                  <p:nvPr/>
                </p:nvSpPr>
                <p:spPr bwMode="auto">
                  <a:xfrm>
                    <a:off x="12099786" y="5346745"/>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8" name="Rectangle 27">
                    <a:extLst>
                      <a:ext uri="{FF2B5EF4-FFF2-40B4-BE49-F238E27FC236}">
                        <a16:creationId xmlns:a16="http://schemas.microsoft.com/office/drawing/2014/main" id="{3DDE96C3-A739-48C9-B1B9-166D8415B04D}"/>
                      </a:ext>
                    </a:extLst>
                  </p:cNvPr>
                  <p:cNvSpPr/>
                  <p:nvPr/>
                </p:nvSpPr>
                <p:spPr bwMode="auto">
                  <a:xfrm>
                    <a:off x="12099786" y="5667496"/>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9" name="Rectangle 28">
                    <a:extLst>
                      <a:ext uri="{FF2B5EF4-FFF2-40B4-BE49-F238E27FC236}">
                        <a16:creationId xmlns:a16="http://schemas.microsoft.com/office/drawing/2014/main" id="{4F15E925-0504-4755-A87F-7BA39105B6DC}"/>
                      </a:ext>
                    </a:extLst>
                  </p:cNvPr>
                  <p:cNvSpPr/>
                  <p:nvPr/>
                </p:nvSpPr>
                <p:spPr bwMode="auto">
                  <a:xfrm>
                    <a:off x="12099786" y="5988247"/>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30" name="Rectangle 29">
                    <a:extLst>
                      <a:ext uri="{FF2B5EF4-FFF2-40B4-BE49-F238E27FC236}">
                        <a16:creationId xmlns:a16="http://schemas.microsoft.com/office/drawing/2014/main" id="{CE9FBC07-2019-46C8-B742-937A14F53B9D}"/>
                      </a:ext>
                    </a:extLst>
                  </p:cNvPr>
                  <p:cNvSpPr/>
                  <p:nvPr/>
                </p:nvSpPr>
                <p:spPr bwMode="auto">
                  <a:xfrm>
                    <a:off x="12099786" y="6308997"/>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grpSp>
          <p:grpSp>
            <p:nvGrpSpPr>
              <p:cNvPr id="12" name="Group 11">
                <a:extLst>
                  <a:ext uri="{FF2B5EF4-FFF2-40B4-BE49-F238E27FC236}">
                    <a16:creationId xmlns:a16="http://schemas.microsoft.com/office/drawing/2014/main" id="{64B536E5-24D8-4E97-92EA-728B2340A34C}"/>
                  </a:ext>
                </a:extLst>
              </p:cNvPr>
              <p:cNvGrpSpPr>
                <a:grpSpLocks noChangeAspect="1"/>
              </p:cNvGrpSpPr>
              <p:nvPr/>
            </p:nvGrpSpPr>
            <p:grpSpPr>
              <a:xfrm>
                <a:off x="10877106" y="4617085"/>
                <a:ext cx="648393" cy="2377440"/>
                <a:chOff x="10857650" y="4479925"/>
                <a:chExt cx="685800" cy="2514600"/>
              </a:xfrm>
            </p:grpSpPr>
            <p:sp>
              <p:nvSpPr>
                <p:cNvPr id="13" name="Freeform: Shape 12">
                  <a:extLst>
                    <a:ext uri="{FF2B5EF4-FFF2-40B4-BE49-F238E27FC236}">
                      <a16:creationId xmlns:a16="http://schemas.microsoft.com/office/drawing/2014/main" id="{D00B5D17-0755-46CF-AA38-4BDCF5E4F82E}"/>
                    </a:ext>
                  </a:extLst>
                </p:cNvPr>
                <p:cNvSpPr>
                  <a:spLocks/>
                </p:cNvSpPr>
                <p:nvPr/>
              </p:nvSpPr>
              <p:spPr bwMode="auto">
                <a:xfrm>
                  <a:off x="10857650" y="4479925"/>
                  <a:ext cx="685800" cy="2514600"/>
                </a:xfrm>
                <a:custGeom>
                  <a:avLst/>
                  <a:gdLst>
                    <a:gd name="connsiteX0" fmla="*/ 293914 w 685800"/>
                    <a:gd name="connsiteY0" fmla="*/ 0 h 2514600"/>
                    <a:gd name="connsiteX1" fmla="*/ 391885 w 685800"/>
                    <a:gd name="connsiteY1" fmla="*/ 0 h 2514600"/>
                    <a:gd name="connsiteX2" fmla="*/ 391885 w 685800"/>
                    <a:gd name="connsiteY2" fmla="*/ 228599 h 2514600"/>
                    <a:gd name="connsiteX3" fmla="*/ 489857 w 685800"/>
                    <a:gd name="connsiteY3" fmla="*/ 228599 h 2514600"/>
                    <a:gd name="connsiteX4" fmla="*/ 489857 w 685800"/>
                    <a:gd name="connsiteY4" fmla="*/ 457199 h 2514600"/>
                    <a:gd name="connsiteX5" fmla="*/ 587828 w 685800"/>
                    <a:gd name="connsiteY5" fmla="*/ 457199 h 2514600"/>
                    <a:gd name="connsiteX6" fmla="*/ 587828 w 685800"/>
                    <a:gd name="connsiteY6" fmla="*/ 685799 h 2514600"/>
                    <a:gd name="connsiteX7" fmla="*/ 685800 w 685800"/>
                    <a:gd name="connsiteY7" fmla="*/ 685799 h 2514600"/>
                    <a:gd name="connsiteX8" fmla="*/ 685800 w 685800"/>
                    <a:gd name="connsiteY8" fmla="*/ 2514599 h 2514600"/>
                    <a:gd name="connsiteX9" fmla="*/ 587828 w 685800"/>
                    <a:gd name="connsiteY9" fmla="*/ 2514599 h 2514600"/>
                    <a:gd name="connsiteX10" fmla="*/ 489857 w 685800"/>
                    <a:gd name="connsiteY10" fmla="*/ 2514599 h 2514600"/>
                    <a:gd name="connsiteX11" fmla="*/ 391885 w 685800"/>
                    <a:gd name="connsiteY11" fmla="*/ 2514599 h 2514600"/>
                    <a:gd name="connsiteX12" fmla="*/ 391885 w 685800"/>
                    <a:gd name="connsiteY12" fmla="*/ 2514600 h 2514600"/>
                    <a:gd name="connsiteX13" fmla="*/ 293914 w 685800"/>
                    <a:gd name="connsiteY13" fmla="*/ 2514600 h 2514600"/>
                    <a:gd name="connsiteX14" fmla="*/ 293914 w 685800"/>
                    <a:gd name="connsiteY14" fmla="*/ 2514599 h 2514600"/>
                    <a:gd name="connsiteX15" fmla="*/ 195943 w 685800"/>
                    <a:gd name="connsiteY15" fmla="*/ 2514599 h 2514600"/>
                    <a:gd name="connsiteX16" fmla="*/ 97971 w 685800"/>
                    <a:gd name="connsiteY16" fmla="*/ 2514599 h 2514600"/>
                    <a:gd name="connsiteX17" fmla="*/ 0 w 685800"/>
                    <a:gd name="connsiteY17" fmla="*/ 2514599 h 2514600"/>
                    <a:gd name="connsiteX18" fmla="*/ 0 w 685800"/>
                    <a:gd name="connsiteY18" fmla="*/ 685799 h 2514600"/>
                    <a:gd name="connsiteX19" fmla="*/ 97971 w 685800"/>
                    <a:gd name="connsiteY19" fmla="*/ 685799 h 2514600"/>
                    <a:gd name="connsiteX20" fmla="*/ 97971 w 685800"/>
                    <a:gd name="connsiteY20" fmla="*/ 457199 h 2514600"/>
                    <a:gd name="connsiteX21" fmla="*/ 195943 w 685800"/>
                    <a:gd name="connsiteY21" fmla="*/ 457199 h 2514600"/>
                    <a:gd name="connsiteX22" fmla="*/ 195943 w 685800"/>
                    <a:gd name="connsiteY22" fmla="*/ 228599 h 2514600"/>
                    <a:gd name="connsiteX23" fmla="*/ 293914 w 685800"/>
                    <a:gd name="connsiteY23" fmla="*/ 228599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85800" h="2514600">
                      <a:moveTo>
                        <a:pt x="293914" y="0"/>
                      </a:moveTo>
                      <a:lnTo>
                        <a:pt x="391885" y="0"/>
                      </a:lnTo>
                      <a:lnTo>
                        <a:pt x="391885" y="228599"/>
                      </a:lnTo>
                      <a:lnTo>
                        <a:pt x="489857" y="228599"/>
                      </a:lnTo>
                      <a:lnTo>
                        <a:pt x="489857" y="457199"/>
                      </a:lnTo>
                      <a:lnTo>
                        <a:pt x="587828" y="457199"/>
                      </a:lnTo>
                      <a:lnTo>
                        <a:pt x="587828" y="685799"/>
                      </a:lnTo>
                      <a:lnTo>
                        <a:pt x="685800" y="685799"/>
                      </a:lnTo>
                      <a:lnTo>
                        <a:pt x="685800" y="2514599"/>
                      </a:lnTo>
                      <a:lnTo>
                        <a:pt x="587828" y="2514599"/>
                      </a:lnTo>
                      <a:lnTo>
                        <a:pt x="489857" y="2514599"/>
                      </a:lnTo>
                      <a:lnTo>
                        <a:pt x="391885" y="2514599"/>
                      </a:lnTo>
                      <a:lnTo>
                        <a:pt x="391885" y="2514600"/>
                      </a:lnTo>
                      <a:lnTo>
                        <a:pt x="293914" y="2514600"/>
                      </a:lnTo>
                      <a:lnTo>
                        <a:pt x="293914" y="2514599"/>
                      </a:lnTo>
                      <a:lnTo>
                        <a:pt x="195943" y="2514599"/>
                      </a:lnTo>
                      <a:lnTo>
                        <a:pt x="97971" y="2514599"/>
                      </a:lnTo>
                      <a:lnTo>
                        <a:pt x="0" y="2514599"/>
                      </a:lnTo>
                      <a:lnTo>
                        <a:pt x="0" y="685799"/>
                      </a:lnTo>
                      <a:lnTo>
                        <a:pt x="97971" y="685799"/>
                      </a:lnTo>
                      <a:lnTo>
                        <a:pt x="97971" y="457199"/>
                      </a:lnTo>
                      <a:lnTo>
                        <a:pt x="195943" y="457199"/>
                      </a:lnTo>
                      <a:lnTo>
                        <a:pt x="195943" y="228599"/>
                      </a:lnTo>
                      <a:lnTo>
                        <a:pt x="293914" y="228599"/>
                      </a:lnTo>
                      <a:close/>
                    </a:path>
                  </a:pathLst>
                </a:cu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14" name="Rectangle 13">
                  <a:extLst>
                    <a:ext uri="{FF2B5EF4-FFF2-40B4-BE49-F238E27FC236}">
                      <a16:creationId xmlns:a16="http://schemas.microsoft.com/office/drawing/2014/main" id="{B4A2D886-3F67-430E-A7EF-4FAF55F7B056}"/>
                    </a:ext>
                  </a:extLst>
                </p:cNvPr>
                <p:cNvSpPr/>
                <p:nvPr/>
              </p:nvSpPr>
              <p:spPr bwMode="auto">
                <a:xfrm>
                  <a:off x="10920781" y="5798634"/>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15" name="Rectangle 14">
                  <a:extLst>
                    <a:ext uri="{FF2B5EF4-FFF2-40B4-BE49-F238E27FC236}">
                      <a16:creationId xmlns:a16="http://schemas.microsoft.com/office/drawing/2014/main" id="{A3446DAE-AE27-4E77-9D86-73CE0A89D486}"/>
                    </a:ext>
                  </a:extLst>
                </p:cNvPr>
                <p:cNvSpPr/>
                <p:nvPr/>
              </p:nvSpPr>
              <p:spPr bwMode="auto">
                <a:xfrm>
                  <a:off x="11251721" y="5477883"/>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16" name="Rectangle 15">
                  <a:extLst>
                    <a:ext uri="{FF2B5EF4-FFF2-40B4-BE49-F238E27FC236}">
                      <a16:creationId xmlns:a16="http://schemas.microsoft.com/office/drawing/2014/main" id="{3D268BD3-4470-4027-81CA-A97EC6C3EFF4}"/>
                    </a:ext>
                  </a:extLst>
                </p:cNvPr>
                <p:cNvSpPr/>
                <p:nvPr/>
              </p:nvSpPr>
              <p:spPr bwMode="auto">
                <a:xfrm>
                  <a:off x="11251721" y="6119385"/>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grpSp>
        <p:sp>
          <p:nvSpPr>
            <p:cNvPr id="31" name="Rectangle 30">
              <a:extLst>
                <a:ext uri="{FF2B5EF4-FFF2-40B4-BE49-F238E27FC236}">
                  <a16:creationId xmlns:a16="http://schemas.microsoft.com/office/drawing/2014/main" id="{09C3E4F5-C07D-4DFD-AD6B-1D6CE4A9CCAD}"/>
                </a:ext>
              </a:extLst>
            </p:cNvPr>
            <p:cNvSpPr/>
            <p:nvPr/>
          </p:nvSpPr>
          <p:spPr>
            <a:xfrm>
              <a:off x="7251586" y="3688355"/>
              <a:ext cx="1508332" cy="393185"/>
            </a:xfrm>
            <a:prstGeom prst="rect">
              <a:avLst/>
            </a:prstGeom>
            <a:ln>
              <a:noFill/>
            </a:ln>
          </p:spPr>
          <p:txBody>
            <a:bodyPr wrap="square" lIns="0" tIns="0" rIns="0" bIns="0" anchor="ctr">
              <a:spAutoFit/>
            </a:bodyPr>
            <a:lstStyle/>
            <a:p>
              <a:pPr lvl="0" defTabSz="913562">
                <a:lnSpc>
                  <a:spcPct val="90000"/>
                </a:lnSpc>
                <a:spcBef>
                  <a:spcPct val="20000"/>
                </a:spcBef>
                <a:buSzPct val="80000"/>
                <a:defRPr/>
              </a:pPr>
              <a:r>
                <a:rPr lang="en-US" sz="881" b="0" kern="0" dirty="0">
                  <a:solidFill>
                    <a:srgbClr val="002050"/>
                  </a:solidFill>
                  <a:latin typeface="Segoe UI Semibold" panose="020B0702040204020203" pitchFamily="34" charset="0"/>
                  <a:cs typeface="Segoe UI Semibold" panose="020B0702040204020203" pitchFamily="34" charset="0"/>
                </a:rPr>
                <a:t>Identity + </a:t>
              </a:r>
            </a:p>
            <a:p>
              <a:pPr lvl="0" defTabSz="913562">
                <a:lnSpc>
                  <a:spcPct val="90000"/>
                </a:lnSpc>
                <a:spcBef>
                  <a:spcPct val="20000"/>
                </a:spcBef>
                <a:buSzPct val="80000"/>
                <a:defRPr/>
              </a:pPr>
              <a:r>
                <a:rPr lang="en-US" sz="881" b="0" kern="0" dirty="0">
                  <a:solidFill>
                    <a:srgbClr val="002050"/>
                  </a:solidFill>
                  <a:latin typeface="Segoe UI Semibold" panose="020B0702040204020203" pitchFamily="34" charset="0"/>
                  <a:cs typeface="Segoe UI Semibold" panose="020B0702040204020203" pitchFamily="34" charset="0"/>
                </a:rPr>
                <a:t>Password Hash synchronization </a:t>
              </a:r>
            </a:p>
          </p:txBody>
        </p:sp>
        <p:grpSp>
          <p:nvGrpSpPr>
            <p:cNvPr id="32" name="Group 31">
              <a:extLst>
                <a:ext uri="{FF2B5EF4-FFF2-40B4-BE49-F238E27FC236}">
                  <a16:creationId xmlns:a16="http://schemas.microsoft.com/office/drawing/2014/main" id="{BD1E72DA-55B3-41F6-A7CF-07407E64899C}"/>
                </a:ext>
              </a:extLst>
            </p:cNvPr>
            <p:cNvGrpSpPr>
              <a:grpSpLocks noChangeAspect="1"/>
            </p:cNvGrpSpPr>
            <p:nvPr/>
          </p:nvGrpSpPr>
          <p:grpSpPr>
            <a:xfrm>
              <a:off x="722129" y="2657487"/>
              <a:ext cx="721906" cy="336112"/>
              <a:chOff x="-2435740" y="3938475"/>
              <a:chExt cx="1282955" cy="597330"/>
            </a:xfrm>
            <a:solidFill>
              <a:srgbClr val="FFFFFF"/>
            </a:solidFill>
          </p:grpSpPr>
          <p:sp>
            <p:nvSpPr>
              <p:cNvPr id="33" name="Freeform 59">
                <a:extLst>
                  <a:ext uri="{FF2B5EF4-FFF2-40B4-BE49-F238E27FC236}">
                    <a16:creationId xmlns:a16="http://schemas.microsoft.com/office/drawing/2014/main" id="{802BB510-7904-4904-99F4-732683DCAA9F}"/>
                  </a:ext>
                </a:extLst>
              </p:cNvPr>
              <p:cNvSpPr>
                <a:spLocks noChangeAspect="1" noEditPoints="1"/>
              </p:cNvSpPr>
              <p:nvPr/>
            </p:nvSpPr>
            <p:spPr bwMode="auto">
              <a:xfrm>
                <a:off x="-2435740" y="4349790"/>
                <a:ext cx="274320" cy="127939"/>
              </a:xfrm>
              <a:custGeom>
                <a:avLst/>
                <a:gdLst>
                  <a:gd name="T0" fmla="*/ 47 w 48"/>
                  <a:gd name="T1" fmla="*/ 9 h 22"/>
                  <a:gd name="T2" fmla="*/ 44 w 48"/>
                  <a:gd name="T3" fmla="*/ 5 h 22"/>
                  <a:gd name="T4" fmla="*/ 21 w 48"/>
                  <a:gd name="T5" fmla="*/ 5 h 22"/>
                  <a:gd name="T6" fmla="*/ 11 w 48"/>
                  <a:gd name="T7" fmla="*/ 0 h 22"/>
                  <a:gd name="T8" fmla="*/ 0 w 48"/>
                  <a:gd name="T9" fmla="*/ 11 h 22"/>
                  <a:gd name="T10" fmla="*/ 11 w 48"/>
                  <a:gd name="T11" fmla="*/ 22 h 22"/>
                  <a:gd name="T12" fmla="*/ 21 w 48"/>
                  <a:gd name="T13" fmla="*/ 16 h 22"/>
                  <a:gd name="T14" fmla="*/ 25 w 48"/>
                  <a:gd name="T15" fmla="*/ 16 h 22"/>
                  <a:gd name="T16" fmla="*/ 29 w 48"/>
                  <a:gd name="T17" fmla="*/ 13 h 22"/>
                  <a:gd name="T18" fmla="*/ 32 w 48"/>
                  <a:gd name="T19" fmla="*/ 16 h 22"/>
                  <a:gd name="T20" fmla="*/ 34 w 48"/>
                  <a:gd name="T21" fmla="*/ 13 h 22"/>
                  <a:gd name="T22" fmla="*/ 37 w 48"/>
                  <a:gd name="T23" fmla="*/ 16 h 22"/>
                  <a:gd name="T24" fmla="*/ 40 w 48"/>
                  <a:gd name="T25" fmla="*/ 13 h 22"/>
                  <a:gd name="T26" fmla="*/ 43 w 48"/>
                  <a:gd name="T27" fmla="*/ 16 h 22"/>
                  <a:gd name="T28" fmla="*/ 43 w 48"/>
                  <a:gd name="T29" fmla="*/ 16 h 22"/>
                  <a:gd name="T30" fmla="*/ 47 w 48"/>
                  <a:gd name="T31" fmla="*/ 11 h 22"/>
                  <a:gd name="T32" fmla="*/ 47 w 48"/>
                  <a:gd name="T33" fmla="*/ 9 h 22"/>
                  <a:gd name="T34" fmla="*/ 6 w 48"/>
                  <a:gd name="T35" fmla="*/ 14 h 22"/>
                  <a:gd name="T36" fmla="*/ 3 w 48"/>
                  <a:gd name="T37" fmla="*/ 11 h 22"/>
                  <a:gd name="T38" fmla="*/ 6 w 48"/>
                  <a:gd name="T39" fmla="*/ 8 h 22"/>
                  <a:gd name="T40" fmla="*/ 9 w 48"/>
                  <a:gd name="T41" fmla="*/ 11 h 22"/>
                  <a:gd name="T42" fmla="*/ 6 w 48"/>
                  <a:gd name="T43"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22">
                    <a:moveTo>
                      <a:pt x="47" y="9"/>
                    </a:moveTo>
                    <a:cubicBezTo>
                      <a:pt x="44" y="5"/>
                      <a:pt x="44" y="5"/>
                      <a:pt x="44" y="5"/>
                    </a:cubicBezTo>
                    <a:cubicBezTo>
                      <a:pt x="21" y="5"/>
                      <a:pt x="21" y="5"/>
                      <a:pt x="21" y="5"/>
                    </a:cubicBezTo>
                    <a:cubicBezTo>
                      <a:pt x="19" y="2"/>
                      <a:pt x="15" y="0"/>
                      <a:pt x="11" y="0"/>
                    </a:cubicBezTo>
                    <a:cubicBezTo>
                      <a:pt x="5" y="0"/>
                      <a:pt x="0" y="5"/>
                      <a:pt x="0" y="11"/>
                    </a:cubicBezTo>
                    <a:cubicBezTo>
                      <a:pt x="0" y="17"/>
                      <a:pt x="5" y="22"/>
                      <a:pt x="11" y="22"/>
                    </a:cubicBezTo>
                    <a:cubicBezTo>
                      <a:pt x="15" y="22"/>
                      <a:pt x="19" y="20"/>
                      <a:pt x="21" y="16"/>
                    </a:cubicBezTo>
                    <a:cubicBezTo>
                      <a:pt x="25" y="16"/>
                      <a:pt x="25" y="16"/>
                      <a:pt x="25" y="16"/>
                    </a:cubicBezTo>
                    <a:cubicBezTo>
                      <a:pt x="29" y="13"/>
                      <a:pt x="29" y="13"/>
                      <a:pt x="29" y="13"/>
                    </a:cubicBezTo>
                    <a:cubicBezTo>
                      <a:pt x="32" y="16"/>
                      <a:pt x="32" y="16"/>
                      <a:pt x="32" y="16"/>
                    </a:cubicBezTo>
                    <a:cubicBezTo>
                      <a:pt x="34" y="13"/>
                      <a:pt x="34" y="13"/>
                      <a:pt x="34" y="13"/>
                    </a:cubicBezTo>
                    <a:cubicBezTo>
                      <a:pt x="37" y="16"/>
                      <a:pt x="37" y="16"/>
                      <a:pt x="37" y="16"/>
                    </a:cubicBezTo>
                    <a:cubicBezTo>
                      <a:pt x="40" y="13"/>
                      <a:pt x="40" y="13"/>
                      <a:pt x="40" y="13"/>
                    </a:cubicBezTo>
                    <a:cubicBezTo>
                      <a:pt x="43" y="16"/>
                      <a:pt x="43" y="16"/>
                      <a:pt x="43" y="16"/>
                    </a:cubicBezTo>
                    <a:cubicBezTo>
                      <a:pt x="43" y="16"/>
                      <a:pt x="43" y="16"/>
                      <a:pt x="43" y="16"/>
                    </a:cubicBezTo>
                    <a:cubicBezTo>
                      <a:pt x="47" y="11"/>
                      <a:pt x="47" y="11"/>
                      <a:pt x="47" y="11"/>
                    </a:cubicBezTo>
                    <a:cubicBezTo>
                      <a:pt x="48" y="10"/>
                      <a:pt x="48" y="10"/>
                      <a:pt x="47" y="9"/>
                    </a:cubicBezTo>
                    <a:close/>
                    <a:moveTo>
                      <a:pt x="6" y="14"/>
                    </a:moveTo>
                    <a:cubicBezTo>
                      <a:pt x="4" y="14"/>
                      <a:pt x="3" y="12"/>
                      <a:pt x="3" y="11"/>
                    </a:cubicBezTo>
                    <a:cubicBezTo>
                      <a:pt x="3" y="9"/>
                      <a:pt x="4" y="8"/>
                      <a:pt x="6" y="8"/>
                    </a:cubicBezTo>
                    <a:cubicBezTo>
                      <a:pt x="8" y="8"/>
                      <a:pt x="9" y="9"/>
                      <a:pt x="9" y="11"/>
                    </a:cubicBezTo>
                    <a:cubicBezTo>
                      <a:pt x="9" y="12"/>
                      <a:pt x="8" y="14"/>
                      <a:pt x="6" y="14"/>
                    </a:cubicBezTo>
                    <a:close/>
                  </a:path>
                </a:pathLst>
              </a:custGeom>
              <a:grpFill/>
              <a:ln>
                <a:noFill/>
              </a:ln>
            </p:spPr>
            <p:txBody>
              <a:bodyPr vert="horz" wrap="square" lIns="67223" tIns="33611" rIns="67223" bIns="33611" numCol="1" anchor="t" anchorCtr="0" compatLnSpc="1">
                <a:prstTxWarp prst="textNoShape">
                  <a:avLst/>
                </a:prstTxWarp>
              </a:bodyPr>
              <a:lstStyle/>
              <a:p>
                <a:pPr lvl="0" defTabSz="672161" fontAlgn="auto">
                  <a:spcBef>
                    <a:spcPts val="0"/>
                  </a:spcBef>
                  <a:spcAft>
                    <a:spcPts val="0"/>
                  </a:spcAft>
                  <a:defRPr/>
                </a:pPr>
                <a:endParaRPr lang="en-US" sz="2059" b="0" kern="0" spc="-52" dirty="0">
                  <a:solidFill>
                    <a:srgbClr val="002050"/>
                  </a:solidFill>
                  <a:latin typeface="Segoe UI"/>
                </a:endParaRPr>
              </a:p>
            </p:txBody>
          </p:sp>
          <p:sp>
            <p:nvSpPr>
              <p:cNvPr id="34" name="Freeform 60">
                <a:extLst>
                  <a:ext uri="{FF2B5EF4-FFF2-40B4-BE49-F238E27FC236}">
                    <a16:creationId xmlns:a16="http://schemas.microsoft.com/office/drawing/2014/main" id="{48A066C2-748C-44EB-9B55-FF4A59FBE43A}"/>
                  </a:ext>
                </a:extLst>
              </p:cNvPr>
              <p:cNvSpPr>
                <a:spLocks/>
              </p:cNvSpPr>
              <p:nvPr/>
            </p:nvSpPr>
            <p:spPr bwMode="auto">
              <a:xfrm>
                <a:off x="-2416337" y="3940934"/>
                <a:ext cx="235514" cy="239175"/>
              </a:xfrm>
              <a:custGeom>
                <a:avLst/>
                <a:gdLst>
                  <a:gd name="T0" fmla="*/ 34 w 39"/>
                  <a:gd name="T1" fmla="*/ 29 h 39"/>
                  <a:gd name="T2" fmla="*/ 26 w 39"/>
                  <a:gd name="T3" fmla="*/ 22 h 39"/>
                  <a:gd name="T4" fmla="*/ 20 w 39"/>
                  <a:gd name="T5" fmla="*/ 0 h 39"/>
                  <a:gd name="T6" fmla="*/ 13 w 39"/>
                  <a:gd name="T7" fmla="*/ 22 h 39"/>
                  <a:gd name="T8" fmla="*/ 5 w 39"/>
                  <a:gd name="T9" fmla="*/ 29 h 39"/>
                  <a:gd name="T10" fmla="*/ 0 w 39"/>
                  <a:gd name="T11" fmla="*/ 39 h 39"/>
                  <a:gd name="T12" fmla="*/ 39 w 39"/>
                  <a:gd name="T13" fmla="*/ 39 h 39"/>
                  <a:gd name="T14" fmla="*/ 34 w 39"/>
                  <a:gd name="T15" fmla="*/ 29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9">
                    <a:moveTo>
                      <a:pt x="34" y="29"/>
                    </a:moveTo>
                    <a:cubicBezTo>
                      <a:pt x="28" y="28"/>
                      <a:pt x="23" y="27"/>
                      <a:pt x="26" y="22"/>
                    </a:cubicBezTo>
                    <a:cubicBezTo>
                      <a:pt x="33" y="8"/>
                      <a:pt x="28" y="0"/>
                      <a:pt x="20" y="0"/>
                    </a:cubicBezTo>
                    <a:cubicBezTo>
                      <a:pt x="11" y="0"/>
                      <a:pt x="6" y="8"/>
                      <a:pt x="13" y="22"/>
                    </a:cubicBezTo>
                    <a:cubicBezTo>
                      <a:pt x="16" y="27"/>
                      <a:pt x="11" y="28"/>
                      <a:pt x="5" y="29"/>
                    </a:cubicBezTo>
                    <a:cubicBezTo>
                      <a:pt x="0" y="31"/>
                      <a:pt x="0" y="33"/>
                      <a:pt x="0" y="39"/>
                    </a:cubicBezTo>
                    <a:cubicBezTo>
                      <a:pt x="39" y="39"/>
                      <a:pt x="39" y="39"/>
                      <a:pt x="39" y="39"/>
                    </a:cubicBezTo>
                    <a:cubicBezTo>
                      <a:pt x="39" y="33"/>
                      <a:pt x="39" y="31"/>
                      <a:pt x="34" y="29"/>
                    </a:cubicBezTo>
                    <a:close/>
                  </a:path>
                </a:pathLst>
              </a:custGeom>
              <a:grpFill/>
              <a:ln>
                <a:noFill/>
              </a:ln>
            </p:spPr>
            <p:txBody>
              <a:bodyPr vert="horz" wrap="square" lIns="67223" tIns="33611" rIns="67223" bIns="33611" numCol="1" anchor="t" anchorCtr="0" compatLnSpc="1">
                <a:prstTxWarp prst="textNoShape">
                  <a:avLst/>
                </a:prstTxWarp>
              </a:bodyPr>
              <a:lstStyle/>
              <a:p>
                <a:pPr lvl="0" defTabSz="672161" fontAlgn="auto">
                  <a:spcBef>
                    <a:spcPts val="0"/>
                  </a:spcBef>
                  <a:spcAft>
                    <a:spcPts val="0"/>
                  </a:spcAft>
                  <a:defRPr/>
                </a:pPr>
                <a:endParaRPr lang="en-US" sz="2059" b="0" kern="0" spc="-52" dirty="0">
                  <a:solidFill>
                    <a:srgbClr val="002050"/>
                  </a:solidFill>
                  <a:latin typeface="Segoe UI"/>
                </a:endParaRPr>
              </a:p>
            </p:txBody>
          </p:sp>
          <p:sp>
            <p:nvSpPr>
              <p:cNvPr id="35" name="Freeform: Shape 34">
                <a:extLst>
                  <a:ext uri="{FF2B5EF4-FFF2-40B4-BE49-F238E27FC236}">
                    <a16:creationId xmlns:a16="http://schemas.microsoft.com/office/drawing/2014/main" id="{A9010659-32DA-4DCF-AE7E-8E7CC0E9CCCB}"/>
                  </a:ext>
                </a:extLst>
              </p:cNvPr>
              <p:cNvSpPr>
                <a:spLocks noChangeArrowheads="1"/>
              </p:cNvSpPr>
              <p:nvPr/>
            </p:nvSpPr>
            <p:spPr bwMode="auto">
              <a:xfrm>
                <a:off x="-2117244" y="4291713"/>
                <a:ext cx="964459" cy="244092"/>
              </a:xfrm>
              <a:custGeom>
                <a:avLst/>
                <a:gdLst>
                  <a:gd name="connsiteX0" fmla="*/ 814493 w 964459"/>
                  <a:gd name="connsiteY0" fmla="*/ 86821 h 244092"/>
                  <a:gd name="connsiteX1" fmla="*/ 777917 w 964459"/>
                  <a:gd name="connsiteY1" fmla="*/ 122046 h 244092"/>
                  <a:gd name="connsiteX2" fmla="*/ 814493 w 964459"/>
                  <a:gd name="connsiteY2" fmla="*/ 157271 h 244092"/>
                  <a:gd name="connsiteX3" fmla="*/ 851069 w 964459"/>
                  <a:gd name="connsiteY3" fmla="*/ 122046 h 244092"/>
                  <a:gd name="connsiteX4" fmla="*/ 814493 w 964459"/>
                  <a:gd name="connsiteY4" fmla="*/ 86821 h 244092"/>
                  <a:gd name="connsiteX5" fmla="*/ 686493 w 964459"/>
                  <a:gd name="connsiteY5" fmla="*/ 86821 h 244092"/>
                  <a:gd name="connsiteX6" fmla="*/ 649917 w 964459"/>
                  <a:gd name="connsiteY6" fmla="*/ 122046 h 244092"/>
                  <a:gd name="connsiteX7" fmla="*/ 686493 w 964459"/>
                  <a:gd name="connsiteY7" fmla="*/ 157271 h 244092"/>
                  <a:gd name="connsiteX8" fmla="*/ 723069 w 964459"/>
                  <a:gd name="connsiteY8" fmla="*/ 122046 h 244092"/>
                  <a:gd name="connsiteX9" fmla="*/ 686493 w 964459"/>
                  <a:gd name="connsiteY9" fmla="*/ 86821 h 244092"/>
                  <a:gd name="connsiteX10" fmla="*/ 553533 w 964459"/>
                  <a:gd name="connsiteY10" fmla="*/ 86821 h 244092"/>
                  <a:gd name="connsiteX11" fmla="*/ 516957 w 964459"/>
                  <a:gd name="connsiteY11" fmla="*/ 122046 h 244092"/>
                  <a:gd name="connsiteX12" fmla="*/ 553533 w 964459"/>
                  <a:gd name="connsiteY12" fmla="*/ 157271 h 244092"/>
                  <a:gd name="connsiteX13" fmla="*/ 590109 w 964459"/>
                  <a:gd name="connsiteY13" fmla="*/ 122046 h 244092"/>
                  <a:gd name="connsiteX14" fmla="*/ 553533 w 964459"/>
                  <a:gd name="connsiteY14" fmla="*/ 86821 h 244092"/>
                  <a:gd name="connsiteX15" fmla="*/ 425534 w 964459"/>
                  <a:gd name="connsiteY15" fmla="*/ 86821 h 244092"/>
                  <a:gd name="connsiteX16" fmla="*/ 388958 w 964459"/>
                  <a:gd name="connsiteY16" fmla="*/ 122046 h 244092"/>
                  <a:gd name="connsiteX17" fmla="*/ 425534 w 964459"/>
                  <a:gd name="connsiteY17" fmla="*/ 157271 h 244092"/>
                  <a:gd name="connsiteX18" fmla="*/ 462110 w 964459"/>
                  <a:gd name="connsiteY18" fmla="*/ 122046 h 244092"/>
                  <a:gd name="connsiteX19" fmla="*/ 425534 w 964459"/>
                  <a:gd name="connsiteY19" fmla="*/ 86821 h 244092"/>
                  <a:gd name="connsiteX20" fmla="*/ 297534 w 964459"/>
                  <a:gd name="connsiteY20" fmla="*/ 86821 h 244092"/>
                  <a:gd name="connsiteX21" fmla="*/ 260958 w 964459"/>
                  <a:gd name="connsiteY21" fmla="*/ 122046 h 244092"/>
                  <a:gd name="connsiteX22" fmla="*/ 297534 w 964459"/>
                  <a:gd name="connsiteY22" fmla="*/ 157271 h 244092"/>
                  <a:gd name="connsiteX23" fmla="*/ 334110 w 964459"/>
                  <a:gd name="connsiteY23" fmla="*/ 122046 h 244092"/>
                  <a:gd name="connsiteX24" fmla="*/ 297534 w 964459"/>
                  <a:gd name="connsiteY24" fmla="*/ 86821 h 244092"/>
                  <a:gd name="connsiteX25" fmla="*/ 169535 w 964459"/>
                  <a:gd name="connsiteY25" fmla="*/ 86821 h 244092"/>
                  <a:gd name="connsiteX26" fmla="*/ 132959 w 964459"/>
                  <a:gd name="connsiteY26" fmla="*/ 122046 h 244092"/>
                  <a:gd name="connsiteX27" fmla="*/ 169535 w 964459"/>
                  <a:gd name="connsiteY27" fmla="*/ 157271 h 244092"/>
                  <a:gd name="connsiteX28" fmla="*/ 206111 w 964459"/>
                  <a:gd name="connsiteY28" fmla="*/ 122046 h 244092"/>
                  <a:gd name="connsiteX29" fmla="*/ 169535 w 964459"/>
                  <a:gd name="connsiteY29" fmla="*/ 86821 h 244092"/>
                  <a:gd name="connsiteX30" fmla="*/ 0 w 964459"/>
                  <a:gd name="connsiteY30" fmla="*/ 0 h 244092"/>
                  <a:gd name="connsiteX31" fmla="*/ 964459 w 964459"/>
                  <a:gd name="connsiteY31" fmla="*/ 0 h 244092"/>
                  <a:gd name="connsiteX32" fmla="*/ 964459 w 964459"/>
                  <a:gd name="connsiteY32" fmla="*/ 244092 h 244092"/>
                  <a:gd name="connsiteX33" fmla="*/ 0 w 964459"/>
                  <a:gd name="connsiteY33" fmla="*/ 244092 h 244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64459" h="244092">
                    <a:moveTo>
                      <a:pt x="814493" y="86821"/>
                    </a:moveTo>
                    <a:cubicBezTo>
                      <a:pt x="794293" y="86821"/>
                      <a:pt x="777917" y="102592"/>
                      <a:pt x="777917" y="122046"/>
                    </a:cubicBezTo>
                    <a:cubicBezTo>
                      <a:pt x="777917" y="141500"/>
                      <a:pt x="794293" y="157271"/>
                      <a:pt x="814493" y="157271"/>
                    </a:cubicBezTo>
                    <a:cubicBezTo>
                      <a:pt x="834693" y="157271"/>
                      <a:pt x="851069" y="141500"/>
                      <a:pt x="851069" y="122046"/>
                    </a:cubicBezTo>
                    <a:cubicBezTo>
                      <a:pt x="851069" y="102592"/>
                      <a:pt x="834693" y="86821"/>
                      <a:pt x="814493" y="86821"/>
                    </a:cubicBezTo>
                    <a:close/>
                    <a:moveTo>
                      <a:pt x="686493" y="86821"/>
                    </a:moveTo>
                    <a:cubicBezTo>
                      <a:pt x="666293" y="86821"/>
                      <a:pt x="649917" y="102592"/>
                      <a:pt x="649917" y="122046"/>
                    </a:cubicBezTo>
                    <a:cubicBezTo>
                      <a:pt x="649917" y="141500"/>
                      <a:pt x="666293" y="157271"/>
                      <a:pt x="686493" y="157271"/>
                    </a:cubicBezTo>
                    <a:cubicBezTo>
                      <a:pt x="706693" y="157271"/>
                      <a:pt x="723069" y="141500"/>
                      <a:pt x="723069" y="122046"/>
                    </a:cubicBezTo>
                    <a:cubicBezTo>
                      <a:pt x="723069" y="102592"/>
                      <a:pt x="706693" y="86821"/>
                      <a:pt x="686493" y="86821"/>
                    </a:cubicBezTo>
                    <a:close/>
                    <a:moveTo>
                      <a:pt x="553533" y="86821"/>
                    </a:moveTo>
                    <a:cubicBezTo>
                      <a:pt x="533333" y="86821"/>
                      <a:pt x="516957" y="102592"/>
                      <a:pt x="516957" y="122046"/>
                    </a:cubicBezTo>
                    <a:cubicBezTo>
                      <a:pt x="516957" y="141500"/>
                      <a:pt x="533333" y="157271"/>
                      <a:pt x="553533" y="157271"/>
                    </a:cubicBezTo>
                    <a:cubicBezTo>
                      <a:pt x="573733" y="157271"/>
                      <a:pt x="590109" y="141500"/>
                      <a:pt x="590109" y="122046"/>
                    </a:cubicBezTo>
                    <a:cubicBezTo>
                      <a:pt x="590109" y="102592"/>
                      <a:pt x="573733" y="86821"/>
                      <a:pt x="553533" y="86821"/>
                    </a:cubicBezTo>
                    <a:close/>
                    <a:moveTo>
                      <a:pt x="425534" y="86821"/>
                    </a:moveTo>
                    <a:cubicBezTo>
                      <a:pt x="405334" y="86821"/>
                      <a:pt x="388958" y="102592"/>
                      <a:pt x="388958" y="122046"/>
                    </a:cubicBezTo>
                    <a:cubicBezTo>
                      <a:pt x="388958" y="141500"/>
                      <a:pt x="405334" y="157271"/>
                      <a:pt x="425534" y="157271"/>
                    </a:cubicBezTo>
                    <a:cubicBezTo>
                      <a:pt x="445734" y="157271"/>
                      <a:pt x="462110" y="141500"/>
                      <a:pt x="462110" y="122046"/>
                    </a:cubicBezTo>
                    <a:cubicBezTo>
                      <a:pt x="462110" y="102592"/>
                      <a:pt x="445734" y="86821"/>
                      <a:pt x="425534" y="86821"/>
                    </a:cubicBezTo>
                    <a:close/>
                    <a:moveTo>
                      <a:pt x="297534" y="86821"/>
                    </a:moveTo>
                    <a:cubicBezTo>
                      <a:pt x="277334" y="86821"/>
                      <a:pt x="260958" y="102592"/>
                      <a:pt x="260958" y="122046"/>
                    </a:cubicBezTo>
                    <a:cubicBezTo>
                      <a:pt x="260958" y="141500"/>
                      <a:pt x="277334" y="157271"/>
                      <a:pt x="297534" y="157271"/>
                    </a:cubicBezTo>
                    <a:cubicBezTo>
                      <a:pt x="317734" y="157271"/>
                      <a:pt x="334110" y="141500"/>
                      <a:pt x="334110" y="122046"/>
                    </a:cubicBezTo>
                    <a:cubicBezTo>
                      <a:pt x="334110" y="102592"/>
                      <a:pt x="317734" y="86821"/>
                      <a:pt x="297534" y="86821"/>
                    </a:cubicBezTo>
                    <a:close/>
                    <a:moveTo>
                      <a:pt x="169535" y="86821"/>
                    </a:moveTo>
                    <a:cubicBezTo>
                      <a:pt x="149335" y="86821"/>
                      <a:pt x="132959" y="102592"/>
                      <a:pt x="132959" y="122046"/>
                    </a:cubicBezTo>
                    <a:cubicBezTo>
                      <a:pt x="132959" y="141500"/>
                      <a:pt x="149335" y="157271"/>
                      <a:pt x="169535" y="157271"/>
                    </a:cubicBezTo>
                    <a:cubicBezTo>
                      <a:pt x="189735" y="157271"/>
                      <a:pt x="206111" y="141500"/>
                      <a:pt x="206111" y="122046"/>
                    </a:cubicBezTo>
                    <a:cubicBezTo>
                      <a:pt x="206111" y="102592"/>
                      <a:pt x="189735" y="86821"/>
                      <a:pt x="169535" y="86821"/>
                    </a:cubicBezTo>
                    <a:close/>
                    <a:moveTo>
                      <a:pt x="0" y="0"/>
                    </a:moveTo>
                    <a:lnTo>
                      <a:pt x="964459" y="0"/>
                    </a:lnTo>
                    <a:lnTo>
                      <a:pt x="964459" y="244092"/>
                    </a:lnTo>
                    <a:lnTo>
                      <a:pt x="0" y="244092"/>
                    </a:lnTo>
                    <a:close/>
                  </a:path>
                </a:pathLst>
              </a:custGeom>
              <a:grpFill/>
              <a:ln>
                <a:noFill/>
              </a:ln>
            </p:spPr>
            <p:txBody>
              <a:bodyPr vert="horz" wrap="square" lIns="67223" tIns="33611" rIns="67223" bIns="33611" numCol="1" anchor="t" anchorCtr="0" compatLnSpc="1">
                <a:prstTxWarp prst="textNoShape">
                  <a:avLst/>
                </a:prstTxWarp>
                <a:noAutofit/>
              </a:bodyPr>
              <a:lstStyle/>
              <a:p>
                <a:pPr lvl="0" defTabSz="672161" fontAlgn="auto">
                  <a:spcBef>
                    <a:spcPts val="0"/>
                  </a:spcBef>
                  <a:spcAft>
                    <a:spcPts val="0"/>
                  </a:spcAft>
                  <a:defRPr/>
                </a:pPr>
                <a:endParaRPr lang="en-US" sz="2059" b="0" kern="0" spc="-52" dirty="0">
                  <a:solidFill>
                    <a:srgbClr val="002050"/>
                  </a:solidFill>
                  <a:latin typeface="Segoe UI"/>
                </a:endParaRPr>
              </a:p>
            </p:txBody>
          </p:sp>
          <p:sp>
            <p:nvSpPr>
              <p:cNvPr id="36" name="Freeform: Shape 35">
                <a:extLst>
                  <a:ext uri="{FF2B5EF4-FFF2-40B4-BE49-F238E27FC236}">
                    <a16:creationId xmlns:a16="http://schemas.microsoft.com/office/drawing/2014/main" id="{5F12DBF0-BE18-43EA-98EC-FDAED0920AA8}"/>
                  </a:ext>
                </a:extLst>
              </p:cNvPr>
              <p:cNvSpPr>
                <a:spLocks noChangeArrowheads="1"/>
              </p:cNvSpPr>
              <p:nvPr/>
            </p:nvSpPr>
            <p:spPr bwMode="auto">
              <a:xfrm>
                <a:off x="-2117244" y="3938475"/>
                <a:ext cx="964459" cy="244092"/>
              </a:xfrm>
              <a:custGeom>
                <a:avLst/>
                <a:gdLst>
                  <a:gd name="connsiteX0" fmla="*/ 814493 w 964459"/>
                  <a:gd name="connsiteY0" fmla="*/ 86821 h 244092"/>
                  <a:gd name="connsiteX1" fmla="*/ 777917 w 964459"/>
                  <a:gd name="connsiteY1" fmla="*/ 122046 h 244092"/>
                  <a:gd name="connsiteX2" fmla="*/ 814493 w 964459"/>
                  <a:gd name="connsiteY2" fmla="*/ 157271 h 244092"/>
                  <a:gd name="connsiteX3" fmla="*/ 851069 w 964459"/>
                  <a:gd name="connsiteY3" fmla="*/ 122046 h 244092"/>
                  <a:gd name="connsiteX4" fmla="*/ 814493 w 964459"/>
                  <a:gd name="connsiteY4" fmla="*/ 86821 h 244092"/>
                  <a:gd name="connsiteX5" fmla="*/ 685503 w 964459"/>
                  <a:gd name="connsiteY5" fmla="*/ 86821 h 244092"/>
                  <a:gd name="connsiteX6" fmla="*/ 648927 w 964459"/>
                  <a:gd name="connsiteY6" fmla="*/ 122046 h 244092"/>
                  <a:gd name="connsiteX7" fmla="*/ 685503 w 964459"/>
                  <a:gd name="connsiteY7" fmla="*/ 157271 h 244092"/>
                  <a:gd name="connsiteX8" fmla="*/ 722079 w 964459"/>
                  <a:gd name="connsiteY8" fmla="*/ 122046 h 244092"/>
                  <a:gd name="connsiteX9" fmla="*/ 685503 w 964459"/>
                  <a:gd name="connsiteY9" fmla="*/ 86821 h 244092"/>
                  <a:gd name="connsiteX10" fmla="*/ 556511 w 964459"/>
                  <a:gd name="connsiteY10" fmla="*/ 86821 h 244092"/>
                  <a:gd name="connsiteX11" fmla="*/ 519935 w 964459"/>
                  <a:gd name="connsiteY11" fmla="*/ 122046 h 244092"/>
                  <a:gd name="connsiteX12" fmla="*/ 556511 w 964459"/>
                  <a:gd name="connsiteY12" fmla="*/ 157271 h 244092"/>
                  <a:gd name="connsiteX13" fmla="*/ 593087 w 964459"/>
                  <a:gd name="connsiteY13" fmla="*/ 122046 h 244092"/>
                  <a:gd name="connsiteX14" fmla="*/ 556511 w 964459"/>
                  <a:gd name="connsiteY14" fmla="*/ 86821 h 244092"/>
                  <a:gd name="connsiteX15" fmla="*/ 427519 w 964459"/>
                  <a:gd name="connsiteY15" fmla="*/ 86821 h 244092"/>
                  <a:gd name="connsiteX16" fmla="*/ 390943 w 964459"/>
                  <a:gd name="connsiteY16" fmla="*/ 122046 h 244092"/>
                  <a:gd name="connsiteX17" fmla="*/ 427519 w 964459"/>
                  <a:gd name="connsiteY17" fmla="*/ 157271 h 244092"/>
                  <a:gd name="connsiteX18" fmla="*/ 464095 w 964459"/>
                  <a:gd name="connsiteY18" fmla="*/ 122046 h 244092"/>
                  <a:gd name="connsiteX19" fmla="*/ 427519 w 964459"/>
                  <a:gd name="connsiteY19" fmla="*/ 86821 h 244092"/>
                  <a:gd name="connsiteX20" fmla="*/ 298527 w 964459"/>
                  <a:gd name="connsiteY20" fmla="*/ 86821 h 244092"/>
                  <a:gd name="connsiteX21" fmla="*/ 261951 w 964459"/>
                  <a:gd name="connsiteY21" fmla="*/ 122046 h 244092"/>
                  <a:gd name="connsiteX22" fmla="*/ 298527 w 964459"/>
                  <a:gd name="connsiteY22" fmla="*/ 157271 h 244092"/>
                  <a:gd name="connsiteX23" fmla="*/ 335103 w 964459"/>
                  <a:gd name="connsiteY23" fmla="*/ 122046 h 244092"/>
                  <a:gd name="connsiteX24" fmla="*/ 298527 w 964459"/>
                  <a:gd name="connsiteY24" fmla="*/ 86821 h 244092"/>
                  <a:gd name="connsiteX25" fmla="*/ 169535 w 964459"/>
                  <a:gd name="connsiteY25" fmla="*/ 86821 h 244092"/>
                  <a:gd name="connsiteX26" fmla="*/ 132959 w 964459"/>
                  <a:gd name="connsiteY26" fmla="*/ 122046 h 244092"/>
                  <a:gd name="connsiteX27" fmla="*/ 169535 w 964459"/>
                  <a:gd name="connsiteY27" fmla="*/ 157271 h 244092"/>
                  <a:gd name="connsiteX28" fmla="*/ 206111 w 964459"/>
                  <a:gd name="connsiteY28" fmla="*/ 122046 h 244092"/>
                  <a:gd name="connsiteX29" fmla="*/ 169535 w 964459"/>
                  <a:gd name="connsiteY29" fmla="*/ 86821 h 244092"/>
                  <a:gd name="connsiteX30" fmla="*/ 0 w 964459"/>
                  <a:gd name="connsiteY30" fmla="*/ 0 h 244092"/>
                  <a:gd name="connsiteX31" fmla="*/ 964459 w 964459"/>
                  <a:gd name="connsiteY31" fmla="*/ 0 h 244092"/>
                  <a:gd name="connsiteX32" fmla="*/ 964459 w 964459"/>
                  <a:gd name="connsiteY32" fmla="*/ 244092 h 244092"/>
                  <a:gd name="connsiteX33" fmla="*/ 0 w 964459"/>
                  <a:gd name="connsiteY33" fmla="*/ 244092 h 244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64459" h="244092">
                    <a:moveTo>
                      <a:pt x="814493" y="86821"/>
                    </a:moveTo>
                    <a:cubicBezTo>
                      <a:pt x="794293" y="86821"/>
                      <a:pt x="777917" y="102592"/>
                      <a:pt x="777917" y="122046"/>
                    </a:cubicBezTo>
                    <a:cubicBezTo>
                      <a:pt x="777917" y="141500"/>
                      <a:pt x="794293" y="157271"/>
                      <a:pt x="814493" y="157271"/>
                    </a:cubicBezTo>
                    <a:cubicBezTo>
                      <a:pt x="834693" y="157271"/>
                      <a:pt x="851069" y="141500"/>
                      <a:pt x="851069" y="122046"/>
                    </a:cubicBezTo>
                    <a:cubicBezTo>
                      <a:pt x="851069" y="102592"/>
                      <a:pt x="834693" y="86821"/>
                      <a:pt x="814493" y="86821"/>
                    </a:cubicBezTo>
                    <a:close/>
                    <a:moveTo>
                      <a:pt x="685503" y="86821"/>
                    </a:moveTo>
                    <a:cubicBezTo>
                      <a:pt x="665303" y="86821"/>
                      <a:pt x="648927" y="102592"/>
                      <a:pt x="648927" y="122046"/>
                    </a:cubicBezTo>
                    <a:cubicBezTo>
                      <a:pt x="648927" y="141500"/>
                      <a:pt x="665303" y="157271"/>
                      <a:pt x="685503" y="157271"/>
                    </a:cubicBezTo>
                    <a:cubicBezTo>
                      <a:pt x="705703" y="157271"/>
                      <a:pt x="722079" y="141500"/>
                      <a:pt x="722079" y="122046"/>
                    </a:cubicBezTo>
                    <a:cubicBezTo>
                      <a:pt x="722079" y="102592"/>
                      <a:pt x="705703" y="86821"/>
                      <a:pt x="685503" y="86821"/>
                    </a:cubicBezTo>
                    <a:close/>
                    <a:moveTo>
                      <a:pt x="556511" y="86821"/>
                    </a:moveTo>
                    <a:cubicBezTo>
                      <a:pt x="536311" y="86821"/>
                      <a:pt x="519935" y="102592"/>
                      <a:pt x="519935" y="122046"/>
                    </a:cubicBezTo>
                    <a:cubicBezTo>
                      <a:pt x="519935" y="141500"/>
                      <a:pt x="536311" y="157271"/>
                      <a:pt x="556511" y="157271"/>
                    </a:cubicBezTo>
                    <a:cubicBezTo>
                      <a:pt x="576711" y="157271"/>
                      <a:pt x="593087" y="141500"/>
                      <a:pt x="593087" y="122046"/>
                    </a:cubicBezTo>
                    <a:cubicBezTo>
                      <a:pt x="593087" y="102592"/>
                      <a:pt x="576711" y="86821"/>
                      <a:pt x="556511" y="86821"/>
                    </a:cubicBezTo>
                    <a:close/>
                    <a:moveTo>
                      <a:pt x="427519" y="86821"/>
                    </a:moveTo>
                    <a:cubicBezTo>
                      <a:pt x="407319" y="86821"/>
                      <a:pt x="390943" y="102592"/>
                      <a:pt x="390943" y="122046"/>
                    </a:cubicBezTo>
                    <a:cubicBezTo>
                      <a:pt x="390943" y="141500"/>
                      <a:pt x="407319" y="157271"/>
                      <a:pt x="427519" y="157271"/>
                    </a:cubicBezTo>
                    <a:cubicBezTo>
                      <a:pt x="447719" y="157271"/>
                      <a:pt x="464095" y="141500"/>
                      <a:pt x="464095" y="122046"/>
                    </a:cubicBezTo>
                    <a:cubicBezTo>
                      <a:pt x="464095" y="102592"/>
                      <a:pt x="447719" y="86821"/>
                      <a:pt x="427519" y="86821"/>
                    </a:cubicBezTo>
                    <a:close/>
                    <a:moveTo>
                      <a:pt x="298527" y="86821"/>
                    </a:moveTo>
                    <a:cubicBezTo>
                      <a:pt x="278327" y="86821"/>
                      <a:pt x="261951" y="102592"/>
                      <a:pt x="261951" y="122046"/>
                    </a:cubicBezTo>
                    <a:cubicBezTo>
                      <a:pt x="261951" y="141500"/>
                      <a:pt x="278327" y="157271"/>
                      <a:pt x="298527" y="157271"/>
                    </a:cubicBezTo>
                    <a:cubicBezTo>
                      <a:pt x="318727" y="157271"/>
                      <a:pt x="335103" y="141500"/>
                      <a:pt x="335103" y="122046"/>
                    </a:cubicBezTo>
                    <a:cubicBezTo>
                      <a:pt x="335103" y="102592"/>
                      <a:pt x="318727" y="86821"/>
                      <a:pt x="298527" y="86821"/>
                    </a:cubicBezTo>
                    <a:close/>
                    <a:moveTo>
                      <a:pt x="169535" y="86821"/>
                    </a:moveTo>
                    <a:cubicBezTo>
                      <a:pt x="149335" y="86821"/>
                      <a:pt x="132959" y="102592"/>
                      <a:pt x="132959" y="122046"/>
                    </a:cubicBezTo>
                    <a:cubicBezTo>
                      <a:pt x="132959" y="141500"/>
                      <a:pt x="149335" y="157271"/>
                      <a:pt x="169535" y="157271"/>
                    </a:cubicBezTo>
                    <a:cubicBezTo>
                      <a:pt x="189735" y="157271"/>
                      <a:pt x="206111" y="141500"/>
                      <a:pt x="206111" y="122046"/>
                    </a:cubicBezTo>
                    <a:cubicBezTo>
                      <a:pt x="206111" y="102592"/>
                      <a:pt x="189735" y="86821"/>
                      <a:pt x="169535" y="86821"/>
                    </a:cubicBezTo>
                    <a:close/>
                    <a:moveTo>
                      <a:pt x="0" y="0"/>
                    </a:moveTo>
                    <a:lnTo>
                      <a:pt x="964459" y="0"/>
                    </a:lnTo>
                    <a:lnTo>
                      <a:pt x="964459" y="244092"/>
                    </a:lnTo>
                    <a:lnTo>
                      <a:pt x="0" y="244092"/>
                    </a:lnTo>
                    <a:close/>
                  </a:path>
                </a:pathLst>
              </a:custGeom>
              <a:grpFill/>
              <a:ln>
                <a:noFill/>
              </a:ln>
            </p:spPr>
            <p:txBody>
              <a:bodyPr vert="horz" wrap="square" lIns="67223" tIns="33611" rIns="67223" bIns="33611" numCol="1" anchor="t" anchorCtr="0" compatLnSpc="1">
                <a:prstTxWarp prst="textNoShape">
                  <a:avLst/>
                </a:prstTxWarp>
                <a:noAutofit/>
              </a:bodyPr>
              <a:lstStyle/>
              <a:p>
                <a:pPr lvl="0" defTabSz="672161" fontAlgn="auto">
                  <a:spcBef>
                    <a:spcPts val="0"/>
                  </a:spcBef>
                  <a:spcAft>
                    <a:spcPts val="0"/>
                  </a:spcAft>
                  <a:defRPr/>
                </a:pPr>
                <a:endParaRPr lang="en-US" sz="2059" b="0" kern="0" spc="-52" dirty="0">
                  <a:solidFill>
                    <a:srgbClr val="002050"/>
                  </a:solidFill>
                  <a:latin typeface="Segoe UI"/>
                </a:endParaRPr>
              </a:p>
            </p:txBody>
          </p:sp>
        </p:grpSp>
        <p:sp>
          <p:nvSpPr>
            <p:cNvPr id="37" name="Rectangle 36">
              <a:extLst>
                <a:ext uri="{FF2B5EF4-FFF2-40B4-BE49-F238E27FC236}">
                  <a16:creationId xmlns:a16="http://schemas.microsoft.com/office/drawing/2014/main" id="{56204924-D10C-45C8-93F6-C2D9E4B00D6B}"/>
                </a:ext>
              </a:extLst>
            </p:cNvPr>
            <p:cNvSpPr/>
            <p:nvPr/>
          </p:nvSpPr>
          <p:spPr bwMode="auto">
            <a:xfrm>
              <a:off x="19716" y="2568588"/>
              <a:ext cx="1588649" cy="1819201"/>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38" name="Rectangle 37">
              <a:extLst>
                <a:ext uri="{FF2B5EF4-FFF2-40B4-BE49-F238E27FC236}">
                  <a16:creationId xmlns:a16="http://schemas.microsoft.com/office/drawing/2014/main" id="{2995D02B-DE79-4253-8F7F-4F111B1323DD}"/>
                </a:ext>
              </a:extLst>
            </p:cNvPr>
            <p:cNvSpPr/>
            <p:nvPr/>
          </p:nvSpPr>
          <p:spPr bwMode="auto">
            <a:xfrm>
              <a:off x="2172925" y="4196075"/>
              <a:ext cx="2232257" cy="407419"/>
            </a:xfrm>
            <a:prstGeom prst="rect">
              <a:avLst/>
            </a:prstGeom>
            <a:ln>
              <a:noFill/>
            </a:ln>
          </p:spPr>
          <p:txBody>
            <a:bodyPr vert="horz" wrap="square" lIns="0" tIns="0" rIns="0" bIns="0" rtlCol="0">
              <a:spAutoFit/>
            </a:bodyPr>
            <a:lstStyle/>
            <a:p>
              <a:pPr algn="ctr" defTabSz="685337" fontAlgn="auto">
                <a:lnSpc>
                  <a:spcPct val="90000"/>
                </a:lnSpc>
                <a:spcBef>
                  <a:spcPts val="0"/>
                </a:spcBef>
                <a:spcAft>
                  <a:spcPts val="0"/>
                </a:spcAft>
                <a:defRPr/>
              </a:pPr>
              <a:r>
                <a:rPr lang="en-US" sz="1471" b="0" kern="0" dirty="0">
                  <a:solidFill>
                    <a:srgbClr val="002050"/>
                  </a:solidFill>
                  <a:latin typeface="Segoe UI Semibold" panose="020B0702040204020203" pitchFamily="34" charset="0"/>
                  <a:cs typeface="Segoe UI Semibold" panose="020B0702040204020203" pitchFamily="34" charset="0"/>
                </a:rPr>
                <a:t>Azure Active Directory</a:t>
              </a:r>
              <a:br>
                <a:rPr lang="en-US" sz="1471" kern="0" dirty="0">
                  <a:solidFill>
                    <a:srgbClr val="002050"/>
                  </a:solidFill>
                  <a:latin typeface="Segoe UI"/>
                  <a:cs typeface="+mn-cs"/>
                </a:rPr>
              </a:br>
              <a:r>
                <a:rPr lang="en-US" sz="1471" b="0" kern="0" dirty="0">
                  <a:solidFill>
                    <a:srgbClr val="002050"/>
                  </a:solidFill>
                  <a:latin typeface="Segoe UI"/>
                  <a:cs typeface="+mn-cs"/>
                </a:rPr>
                <a:t>authenticates user</a:t>
              </a:r>
            </a:p>
          </p:txBody>
        </p:sp>
        <p:grpSp>
          <p:nvGrpSpPr>
            <p:cNvPr id="39" name="Group 38">
              <a:extLst>
                <a:ext uri="{FF2B5EF4-FFF2-40B4-BE49-F238E27FC236}">
                  <a16:creationId xmlns:a16="http://schemas.microsoft.com/office/drawing/2014/main" id="{FD13CE95-D900-476D-B38D-F312300F9C18}"/>
                </a:ext>
              </a:extLst>
            </p:cNvPr>
            <p:cNvGrpSpPr/>
            <p:nvPr/>
          </p:nvGrpSpPr>
          <p:grpSpPr>
            <a:xfrm>
              <a:off x="4909414" y="4945875"/>
              <a:ext cx="2680499" cy="955633"/>
              <a:chOff x="-1361913" y="2763657"/>
              <a:chExt cx="3575013" cy="1274539"/>
            </a:xfrm>
          </p:grpSpPr>
          <p:grpSp>
            <p:nvGrpSpPr>
              <p:cNvPr id="40" name="Group 39">
                <a:extLst>
                  <a:ext uri="{FF2B5EF4-FFF2-40B4-BE49-F238E27FC236}">
                    <a16:creationId xmlns:a16="http://schemas.microsoft.com/office/drawing/2014/main" id="{8EB89A4A-C91E-4E1A-949C-B1BDDC75C5FB}"/>
                  </a:ext>
                </a:extLst>
              </p:cNvPr>
              <p:cNvGrpSpPr/>
              <p:nvPr/>
            </p:nvGrpSpPr>
            <p:grpSpPr>
              <a:xfrm>
                <a:off x="560604" y="3259646"/>
                <a:ext cx="649838" cy="429851"/>
                <a:chOff x="2735263" y="1203325"/>
                <a:chExt cx="6724650" cy="4448176"/>
              </a:xfrm>
              <a:solidFill>
                <a:srgbClr val="FFFFFF"/>
              </a:solidFill>
            </p:grpSpPr>
            <p:sp>
              <p:nvSpPr>
                <p:cNvPr id="49" name="Freeform 19">
                  <a:extLst>
                    <a:ext uri="{FF2B5EF4-FFF2-40B4-BE49-F238E27FC236}">
                      <a16:creationId xmlns:a16="http://schemas.microsoft.com/office/drawing/2014/main" id="{1CA0FE6B-2B7B-4C5C-AFF2-3E0E3DB4CD5F}"/>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50" name="Freeform 20">
                  <a:extLst>
                    <a:ext uri="{FF2B5EF4-FFF2-40B4-BE49-F238E27FC236}">
                      <a16:creationId xmlns:a16="http://schemas.microsoft.com/office/drawing/2014/main" id="{54E420A5-B377-45AB-87D9-8FCF46F55415}"/>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nvGrpSpPr>
              <p:cNvPr id="41" name="Group 40">
                <a:extLst>
                  <a:ext uri="{FF2B5EF4-FFF2-40B4-BE49-F238E27FC236}">
                    <a16:creationId xmlns:a16="http://schemas.microsoft.com/office/drawing/2014/main" id="{E436FC43-EA07-4B64-8467-5FB8C9DECD1D}"/>
                  </a:ext>
                </a:extLst>
              </p:cNvPr>
              <p:cNvGrpSpPr/>
              <p:nvPr/>
            </p:nvGrpSpPr>
            <p:grpSpPr>
              <a:xfrm>
                <a:off x="1444496" y="3259646"/>
                <a:ext cx="649838" cy="429851"/>
                <a:chOff x="2735263" y="1203325"/>
                <a:chExt cx="6724650" cy="4448176"/>
              </a:xfrm>
              <a:solidFill>
                <a:srgbClr val="FFFFFF"/>
              </a:solidFill>
            </p:grpSpPr>
            <p:sp>
              <p:nvSpPr>
                <p:cNvPr id="47" name="Freeform 19">
                  <a:extLst>
                    <a:ext uri="{FF2B5EF4-FFF2-40B4-BE49-F238E27FC236}">
                      <a16:creationId xmlns:a16="http://schemas.microsoft.com/office/drawing/2014/main" id="{113170F8-2AFF-47AA-8C89-05DB2E2B5CBF}"/>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48" name="Freeform 20">
                  <a:extLst>
                    <a:ext uri="{FF2B5EF4-FFF2-40B4-BE49-F238E27FC236}">
                      <a16:creationId xmlns:a16="http://schemas.microsoft.com/office/drawing/2014/main" id="{44A151F7-F775-4CD7-8917-CF94123F959F}"/>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nvGrpSpPr>
              <p:cNvPr id="42" name="Group 41">
                <a:extLst>
                  <a:ext uri="{FF2B5EF4-FFF2-40B4-BE49-F238E27FC236}">
                    <a16:creationId xmlns:a16="http://schemas.microsoft.com/office/drawing/2014/main" id="{EB1D29FE-29FC-44BE-9DD8-A97E5535C8ED}"/>
                  </a:ext>
                </a:extLst>
              </p:cNvPr>
              <p:cNvGrpSpPr/>
              <p:nvPr/>
            </p:nvGrpSpPr>
            <p:grpSpPr>
              <a:xfrm>
                <a:off x="-1361913" y="2763657"/>
                <a:ext cx="3575013" cy="1274539"/>
                <a:chOff x="-1361913" y="2763657"/>
                <a:chExt cx="3575013" cy="1274539"/>
              </a:xfrm>
            </p:grpSpPr>
            <p:pic>
              <p:nvPicPr>
                <p:cNvPr id="43" name="Picture 42">
                  <a:extLst>
                    <a:ext uri="{FF2B5EF4-FFF2-40B4-BE49-F238E27FC236}">
                      <a16:creationId xmlns:a16="http://schemas.microsoft.com/office/drawing/2014/main" id="{A06E9749-0339-461E-A15D-5C9504153618}"/>
                    </a:ext>
                  </a:extLst>
                </p:cNvPr>
                <p:cNvPicPr>
                  <a:picLocks noChangeAspect="1"/>
                </p:cNvPicPr>
                <p:nvPr/>
              </p:nvPicPr>
              <p:blipFill>
                <a:blip r:embed="rId3" cstate="email">
                  <a:lum bright="100000"/>
                  <a:extLst>
                    <a:ext uri="{28A0092B-C50C-407E-A947-70E740481C1C}">
                      <a14:useLocalDpi xmlns:a14="http://schemas.microsoft.com/office/drawing/2010/main"/>
                    </a:ext>
                  </a:extLst>
                </a:blip>
                <a:stretch>
                  <a:fillRect/>
                </a:stretch>
              </p:blipFill>
              <p:spPr>
                <a:xfrm>
                  <a:off x="-1361913" y="3363150"/>
                  <a:ext cx="1760166" cy="331696"/>
                </a:xfrm>
                <a:prstGeom prst="rect">
                  <a:avLst/>
                </a:prstGeom>
              </p:spPr>
            </p:pic>
            <p:pic>
              <p:nvPicPr>
                <p:cNvPr id="44" name="Picture 43">
                  <a:extLst>
                    <a:ext uri="{FF2B5EF4-FFF2-40B4-BE49-F238E27FC236}">
                      <a16:creationId xmlns:a16="http://schemas.microsoft.com/office/drawing/2014/main" id="{E109D578-4511-464B-B318-32460CADD8A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71369" y="3450404"/>
                  <a:ext cx="876346" cy="587792"/>
                </a:xfrm>
                <a:prstGeom prst="rect">
                  <a:avLst/>
                </a:prstGeom>
              </p:spPr>
            </p:pic>
            <p:pic>
              <p:nvPicPr>
                <p:cNvPr id="45" name="Picture 44">
                  <a:extLst>
                    <a:ext uri="{FF2B5EF4-FFF2-40B4-BE49-F238E27FC236}">
                      <a16:creationId xmlns:a16="http://schemas.microsoft.com/office/drawing/2014/main" id="{7D3E00E4-936A-40F6-87FB-3DAB4EFFDA1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336754" y="3450404"/>
                  <a:ext cx="876346" cy="587792"/>
                </a:xfrm>
                <a:prstGeom prst="rect">
                  <a:avLst/>
                </a:prstGeom>
              </p:spPr>
            </p:pic>
            <p:pic>
              <p:nvPicPr>
                <p:cNvPr id="46" name="Picture 45">
                  <a:extLst>
                    <a:ext uri="{FF2B5EF4-FFF2-40B4-BE49-F238E27FC236}">
                      <a16:creationId xmlns:a16="http://schemas.microsoft.com/office/drawing/2014/main" id="{CC3F000F-5FB3-42E6-8223-1787C5B8E8C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92349" y="2763657"/>
                  <a:ext cx="926048" cy="621128"/>
                </a:xfrm>
                <a:prstGeom prst="rect">
                  <a:avLst/>
                </a:prstGeom>
              </p:spPr>
            </p:pic>
          </p:grpSp>
        </p:grpSp>
        <p:grpSp>
          <p:nvGrpSpPr>
            <p:cNvPr id="51" name="Group 50">
              <a:extLst>
                <a:ext uri="{FF2B5EF4-FFF2-40B4-BE49-F238E27FC236}">
                  <a16:creationId xmlns:a16="http://schemas.microsoft.com/office/drawing/2014/main" id="{2C5A263A-BFAB-4C67-BC9A-B954DB9BA52E}"/>
                </a:ext>
              </a:extLst>
            </p:cNvPr>
            <p:cNvGrpSpPr/>
            <p:nvPr/>
          </p:nvGrpSpPr>
          <p:grpSpPr>
            <a:xfrm>
              <a:off x="5882354" y="3675189"/>
              <a:ext cx="1300523" cy="406057"/>
              <a:chOff x="8000662" y="3832143"/>
              <a:chExt cx="1769052" cy="552343"/>
            </a:xfrm>
          </p:grpSpPr>
          <p:grpSp>
            <p:nvGrpSpPr>
              <p:cNvPr id="52" name="Group 51">
                <a:extLst>
                  <a:ext uri="{FF2B5EF4-FFF2-40B4-BE49-F238E27FC236}">
                    <a16:creationId xmlns:a16="http://schemas.microsoft.com/office/drawing/2014/main" id="{ADA454F0-2B0D-4F1C-9A9B-3B604BF6167E}"/>
                  </a:ext>
                </a:extLst>
              </p:cNvPr>
              <p:cNvGrpSpPr/>
              <p:nvPr/>
            </p:nvGrpSpPr>
            <p:grpSpPr>
              <a:xfrm>
                <a:off x="8039599" y="3832143"/>
                <a:ext cx="1688761" cy="552343"/>
                <a:chOff x="3409633" y="2041366"/>
                <a:chExt cx="1874050" cy="612945"/>
              </a:xfrm>
            </p:grpSpPr>
            <p:sp>
              <p:nvSpPr>
                <p:cNvPr id="59" name="Rectangle: Rounded Corners 58">
                  <a:extLst>
                    <a:ext uri="{FF2B5EF4-FFF2-40B4-BE49-F238E27FC236}">
                      <a16:creationId xmlns:a16="http://schemas.microsoft.com/office/drawing/2014/main" id="{4450683D-9C8E-4B74-95C4-8FAC2DA5EE9F}"/>
                    </a:ext>
                  </a:extLst>
                </p:cNvPr>
                <p:cNvSpPr/>
                <p:nvPr/>
              </p:nvSpPr>
              <p:spPr bwMode="auto">
                <a:xfrm>
                  <a:off x="3409633" y="2041366"/>
                  <a:ext cx="1874050" cy="612945"/>
                </a:xfrm>
                <a:prstGeom prst="roundRect">
                  <a:avLst>
                    <a:gd name="adj" fmla="val 50000"/>
                  </a:avLst>
                </a:prstGeom>
                <a:solidFill>
                  <a:srgbClr val="002050"/>
                </a:solidFill>
                <a:ln w="28575" cap="rnd" cmpd="sng" algn="ctr">
                  <a:solidFill>
                    <a:srgbClr val="FFFFFF"/>
                  </a:solidFill>
                  <a:prstDash val="sysDot"/>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grpSp>
              <p:nvGrpSpPr>
                <p:cNvPr id="60" name="Group 59">
                  <a:extLst>
                    <a:ext uri="{FF2B5EF4-FFF2-40B4-BE49-F238E27FC236}">
                      <a16:creationId xmlns:a16="http://schemas.microsoft.com/office/drawing/2014/main" id="{F7CBF031-A5FE-4E0F-BA3D-EDEEF5BAE586}"/>
                    </a:ext>
                  </a:extLst>
                </p:cNvPr>
                <p:cNvGrpSpPr/>
                <p:nvPr/>
              </p:nvGrpSpPr>
              <p:grpSpPr>
                <a:xfrm>
                  <a:off x="3617506" y="2166176"/>
                  <a:ext cx="1458306" cy="369353"/>
                  <a:chOff x="3651712" y="2166176"/>
                  <a:chExt cx="1458306" cy="369353"/>
                </a:xfrm>
              </p:grpSpPr>
              <p:sp>
                <p:nvSpPr>
                  <p:cNvPr id="61" name="Freeform 41">
                    <a:extLst>
                      <a:ext uri="{FF2B5EF4-FFF2-40B4-BE49-F238E27FC236}">
                        <a16:creationId xmlns:a16="http://schemas.microsoft.com/office/drawing/2014/main" id="{BC2BA074-E4F3-4AA8-A971-156866299D4B}"/>
                      </a:ext>
                    </a:extLst>
                  </p:cNvPr>
                  <p:cNvSpPr>
                    <a:spLocks noEditPoints="1"/>
                  </p:cNvSpPr>
                  <p:nvPr/>
                </p:nvSpPr>
                <p:spPr bwMode="auto">
                  <a:xfrm>
                    <a:off x="3651712" y="2166176"/>
                    <a:ext cx="369354" cy="369353"/>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solidFill>
                      <a:srgbClr val="FFFFFF"/>
                    </a:solid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62" name="Freeform 24">
                    <a:extLst>
                      <a:ext uri="{FF2B5EF4-FFF2-40B4-BE49-F238E27FC236}">
                        <a16:creationId xmlns:a16="http://schemas.microsoft.com/office/drawing/2014/main" id="{3E808DDC-BD12-49CD-92CE-D1B95C0F7C59}"/>
                      </a:ext>
                    </a:extLst>
                  </p:cNvPr>
                  <p:cNvSpPr>
                    <a:spLocks noChangeAspect="1" noEditPoints="1"/>
                  </p:cNvSpPr>
                  <p:nvPr/>
                </p:nvSpPr>
                <p:spPr bwMode="auto">
                  <a:xfrm>
                    <a:off x="4158151" y="2167972"/>
                    <a:ext cx="449022" cy="365760"/>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solidFill>
                      <a:srgbClr val="FFFFFF"/>
                    </a:solid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nvGrpSpPr>
                  <p:cNvPr id="63" name="Group 62">
                    <a:extLst>
                      <a:ext uri="{FF2B5EF4-FFF2-40B4-BE49-F238E27FC236}">
                        <a16:creationId xmlns:a16="http://schemas.microsoft.com/office/drawing/2014/main" id="{41F0DD77-DD96-400A-9FE3-E2607C3E037A}"/>
                      </a:ext>
                    </a:extLst>
                  </p:cNvPr>
                  <p:cNvGrpSpPr>
                    <a:grpSpLocks noChangeAspect="1"/>
                  </p:cNvGrpSpPr>
                  <p:nvPr/>
                </p:nvGrpSpPr>
                <p:grpSpPr>
                  <a:xfrm>
                    <a:off x="4744258" y="2265375"/>
                    <a:ext cx="365760" cy="170954"/>
                    <a:chOff x="3276600" y="5696578"/>
                    <a:chExt cx="613065" cy="286542"/>
                  </a:xfrm>
                </p:grpSpPr>
                <p:sp>
                  <p:nvSpPr>
                    <p:cNvPr id="64" name="Freeform 10">
                      <a:extLst>
                        <a:ext uri="{FF2B5EF4-FFF2-40B4-BE49-F238E27FC236}">
                          <a16:creationId xmlns:a16="http://schemas.microsoft.com/office/drawing/2014/main" id="{26197A1F-FEA6-45E0-802F-3E4D6EAC6629}"/>
                        </a:ext>
                      </a:extLst>
                    </p:cNvPr>
                    <p:cNvSpPr>
                      <a:spLocks/>
                    </p:cNvSpPr>
                    <p:nvPr/>
                  </p:nvSpPr>
                  <p:spPr bwMode="auto">
                    <a:xfrm>
                      <a:off x="3719073" y="5864215"/>
                      <a:ext cx="61307" cy="31985"/>
                    </a:xfrm>
                    <a:custGeom>
                      <a:avLst/>
                      <a:gdLst>
                        <a:gd name="T0" fmla="*/ 24 w 46"/>
                        <a:gd name="T1" fmla="*/ 24 h 24"/>
                        <a:gd name="T2" fmla="*/ 46 w 46"/>
                        <a:gd name="T3" fmla="*/ 0 h 24"/>
                        <a:gd name="T4" fmla="*/ 0 w 46"/>
                        <a:gd name="T5" fmla="*/ 0 h 24"/>
                        <a:gd name="T6" fmla="*/ 24 w 46"/>
                        <a:gd name="T7" fmla="*/ 24 h 24"/>
                      </a:gdLst>
                      <a:ahLst/>
                      <a:cxnLst>
                        <a:cxn ang="0">
                          <a:pos x="T0" y="T1"/>
                        </a:cxn>
                        <a:cxn ang="0">
                          <a:pos x="T2" y="T3"/>
                        </a:cxn>
                        <a:cxn ang="0">
                          <a:pos x="T4" y="T5"/>
                        </a:cxn>
                        <a:cxn ang="0">
                          <a:pos x="T6" y="T7"/>
                        </a:cxn>
                      </a:cxnLst>
                      <a:rect l="0" t="0" r="r" b="b"/>
                      <a:pathLst>
                        <a:path w="46" h="24">
                          <a:moveTo>
                            <a:pt x="24" y="24"/>
                          </a:moveTo>
                          <a:lnTo>
                            <a:pt x="46" y="0"/>
                          </a:lnTo>
                          <a:lnTo>
                            <a:pt x="0" y="0"/>
                          </a:lnTo>
                          <a:lnTo>
                            <a:pt x="24" y="24"/>
                          </a:lnTo>
                          <a:close/>
                        </a:path>
                      </a:pathLst>
                    </a:custGeom>
                    <a:solidFill>
                      <a:srgbClr val="FFFFFF"/>
                    </a:solidFill>
                    <a:ln w="9525">
                      <a:noFill/>
                      <a:round/>
                      <a:headEnd/>
                      <a:tailEnd/>
                    </a:ln>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65" name="Freeform 11">
                      <a:extLst>
                        <a:ext uri="{FF2B5EF4-FFF2-40B4-BE49-F238E27FC236}">
                          <a16:creationId xmlns:a16="http://schemas.microsoft.com/office/drawing/2014/main" id="{9FB312F3-A6B2-47E5-A424-C3DB9DBA4AF6}"/>
                        </a:ext>
                      </a:extLst>
                    </p:cNvPr>
                    <p:cNvSpPr>
                      <a:spLocks/>
                    </p:cNvSpPr>
                    <p:nvPr/>
                  </p:nvSpPr>
                  <p:spPr bwMode="auto">
                    <a:xfrm>
                      <a:off x="3649770" y="5864215"/>
                      <a:ext cx="61307" cy="31985"/>
                    </a:xfrm>
                    <a:custGeom>
                      <a:avLst/>
                      <a:gdLst>
                        <a:gd name="T0" fmla="*/ 24 w 46"/>
                        <a:gd name="T1" fmla="*/ 24 h 24"/>
                        <a:gd name="T2" fmla="*/ 46 w 46"/>
                        <a:gd name="T3" fmla="*/ 0 h 24"/>
                        <a:gd name="T4" fmla="*/ 0 w 46"/>
                        <a:gd name="T5" fmla="*/ 0 h 24"/>
                        <a:gd name="T6" fmla="*/ 24 w 46"/>
                        <a:gd name="T7" fmla="*/ 24 h 24"/>
                      </a:gdLst>
                      <a:ahLst/>
                      <a:cxnLst>
                        <a:cxn ang="0">
                          <a:pos x="T0" y="T1"/>
                        </a:cxn>
                        <a:cxn ang="0">
                          <a:pos x="T2" y="T3"/>
                        </a:cxn>
                        <a:cxn ang="0">
                          <a:pos x="T4" y="T5"/>
                        </a:cxn>
                        <a:cxn ang="0">
                          <a:pos x="T6" y="T7"/>
                        </a:cxn>
                      </a:cxnLst>
                      <a:rect l="0" t="0" r="r" b="b"/>
                      <a:pathLst>
                        <a:path w="46" h="24">
                          <a:moveTo>
                            <a:pt x="24" y="24"/>
                          </a:moveTo>
                          <a:lnTo>
                            <a:pt x="46" y="0"/>
                          </a:lnTo>
                          <a:lnTo>
                            <a:pt x="0" y="0"/>
                          </a:lnTo>
                          <a:lnTo>
                            <a:pt x="24" y="24"/>
                          </a:lnTo>
                          <a:close/>
                        </a:path>
                      </a:pathLst>
                    </a:custGeom>
                    <a:solidFill>
                      <a:srgbClr val="FFFFFF"/>
                    </a:solidFill>
                    <a:ln w="9525">
                      <a:noFill/>
                      <a:round/>
                      <a:headEnd/>
                      <a:tailEnd/>
                    </a:ln>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66" name="Freeform 16">
                      <a:extLst>
                        <a:ext uri="{FF2B5EF4-FFF2-40B4-BE49-F238E27FC236}">
                          <a16:creationId xmlns:a16="http://schemas.microsoft.com/office/drawing/2014/main" id="{BD842F95-E60C-4962-8528-37BA817E79E4}"/>
                        </a:ext>
                      </a:extLst>
                    </p:cNvPr>
                    <p:cNvSpPr>
                      <a:spLocks noEditPoints="1"/>
                    </p:cNvSpPr>
                    <p:nvPr/>
                  </p:nvSpPr>
                  <p:spPr bwMode="auto">
                    <a:xfrm>
                      <a:off x="3276600" y="5696578"/>
                      <a:ext cx="613065" cy="286542"/>
                    </a:xfrm>
                    <a:custGeom>
                      <a:avLst/>
                      <a:gdLst>
                        <a:gd name="T0" fmla="*/ 559 w 566"/>
                        <a:gd name="T1" fmla="*/ 112 h 265"/>
                        <a:gd name="T2" fmla="*/ 515 w 566"/>
                        <a:gd name="T3" fmla="*/ 67 h 265"/>
                        <a:gd name="T4" fmla="*/ 514 w 566"/>
                        <a:gd name="T5" fmla="*/ 67 h 265"/>
                        <a:gd name="T6" fmla="*/ 248 w 566"/>
                        <a:gd name="T7" fmla="*/ 67 h 265"/>
                        <a:gd name="T8" fmla="*/ 170 w 566"/>
                        <a:gd name="T9" fmla="*/ 5 h 265"/>
                        <a:gd name="T10" fmla="*/ 133 w 566"/>
                        <a:gd name="T11" fmla="*/ 0 h 265"/>
                        <a:gd name="T12" fmla="*/ 0 w 566"/>
                        <a:gd name="T13" fmla="*/ 132 h 265"/>
                        <a:gd name="T14" fmla="*/ 133 w 566"/>
                        <a:gd name="T15" fmla="*/ 265 h 265"/>
                        <a:gd name="T16" fmla="*/ 249 w 566"/>
                        <a:gd name="T17" fmla="*/ 197 h 265"/>
                        <a:gd name="T18" fmla="*/ 301 w 566"/>
                        <a:gd name="T19" fmla="*/ 197 h 265"/>
                        <a:gd name="T20" fmla="*/ 339 w 566"/>
                        <a:gd name="T21" fmla="*/ 158 h 265"/>
                        <a:gd name="T22" fmla="*/ 342 w 566"/>
                        <a:gd name="T23" fmla="*/ 155 h 265"/>
                        <a:gd name="T24" fmla="*/ 345 w 566"/>
                        <a:gd name="T25" fmla="*/ 158 h 265"/>
                        <a:gd name="T26" fmla="*/ 402 w 566"/>
                        <a:gd name="T27" fmla="*/ 158 h 265"/>
                        <a:gd name="T28" fmla="*/ 406 w 566"/>
                        <a:gd name="T29" fmla="*/ 155 h 265"/>
                        <a:gd name="T30" fmla="*/ 409 w 566"/>
                        <a:gd name="T31" fmla="*/ 158 h 265"/>
                        <a:gd name="T32" fmla="*/ 466 w 566"/>
                        <a:gd name="T33" fmla="*/ 158 h 265"/>
                        <a:gd name="T34" fmla="*/ 470 w 566"/>
                        <a:gd name="T35" fmla="*/ 155 h 265"/>
                        <a:gd name="T36" fmla="*/ 474 w 566"/>
                        <a:gd name="T37" fmla="*/ 158 h 265"/>
                        <a:gd name="T38" fmla="*/ 503 w 566"/>
                        <a:gd name="T39" fmla="*/ 188 h 265"/>
                        <a:gd name="T40" fmla="*/ 504 w 566"/>
                        <a:gd name="T41" fmla="*/ 188 h 265"/>
                        <a:gd name="T42" fmla="*/ 559 w 566"/>
                        <a:gd name="T43" fmla="*/ 132 h 265"/>
                        <a:gd name="T44" fmla="*/ 559 w 566"/>
                        <a:gd name="T45" fmla="*/ 112 h 265"/>
                        <a:gd name="T46" fmla="*/ 74 w 566"/>
                        <a:gd name="T47" fmla="*/ 166 h 265"/>
                        <a:gd name="T48" fmla="*/ 39 w 566"/>
                        <a:gd name="T49" fmla="*/ 130 h 265"/>
                        <a:gd name="T50" fmla="*/ 71 w 566"/>
                        <a:gd name="T51" fmla="*/ 95 h 265"/>
                        <a:gd name="T52" fmla="*/ 74 w 566"/>
                        <a:gd name="T53" fmla="*/ 95 h 265"/>
                        <a:gd name="T54" fmla="*/ 110 w 566"/>
                        <a:gd name="T55" fmla="*/ 130 h 265"/>
                        <a:gd name="T56" fmla="*/ 96 w 566"/>
                        <a:gd name="T57" fmla="*/ 158 h 265"/>
                        <a:gd name="T58" fmla="*/ 74 w 566"/>
                        <a:gd name="T59" fmla="*/ 16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6" h="265">
                          <a:moveTo>
                            <a:pt x="559" y="112"/>
                          </a:moveTo>
                          <a:cubicBezTo>
                            <a:pt x="515" y="67"/>
                            <a:pt x="515" y="67"/>
                            <a:pt x="515" y="67"/>
                          </a:cubicBezTo>
                          <a:cubicBezTo>
                            <a:pt x="514" y="67"/>
                            <a:pt x="514" y="67"/>
                            <a:pt x="514" y="67"/>
                          </a:cubicBezTo>
                          <a:cubicBezTo>
                            <a:pt x="248" y="67"/>
                            <a:pt x="248" y="67"/>
                            <a:pt x="248" y="67"/>
                          </a:cubicBezTo>
                          <a:cubicBezTo>
                            <a:pt x="231" y="37"/>
                            <a:pt x="203" y="15"/>
                            <a:pt x="170" y="5"/>
                          </a:cubicBezTo>
                          <a:cubicBezTo>
                            <a:pt x="158" y="2"/>
                            <a:pt x="146" y="0"/>
                            <a:pt x="133" y="0"/>
                          </a:cubicBezTo>
                          <a:cubicBezTo>
                            <a:pt x="59" y="0"/>
                            <a:pt x="0" y="59"/>
                            <a:pt x="0" y="132"/>
                          </a:cubicBezTo>
                          <a:cubicBezTo>
                            <a:pt x="0" y="206"/>
                            <a:pt x="59" y="265"/>
                            <a:pt x="133" y="265"/>
                          </a:cubicBezTo>
                          <a:cubicBezTo>
                            <a:pt x="183" y="265"/>
                            <a:pt x="226" y="238"/>
                            <a:pt x="249" y="197"/>
                          </a:cubicBezTo>
                          <a:cubicBezTo>
                            <a:pt x="301" y="197"/>
                            <a:pt x="301" y="197"/>
                            <a:pt x="301" y="197"/>
                          </a:cubicBezTo>
                          <a:cubicBezTo>
                            <a:pt x="339" y="158"/>
                            <a:pt x="339" y="158"/>
                            <a:pt x="339" y="158"/>
                          </a:cubicBezTo>
                          <a:cubicBezTo>
                            <a:pt x="342" y="155"/>
                            <a:pt x="342" y="155"/>
                            <a:pt x="342" y="155"/>
                          </a:cubicBezTo>
                          <a:cubicBezTo>
                            <a:pt x="345" y="158"/>
                            <a:pt x="345" y="158"/>
                            <a:pt x="345" y="158"/>
                          </a:cubicBezTo>
                          <a:cubicBezTo>
                            <a:pt x="402" y="158"/>
                            <a:pt x="402" y="158"/>
                            <a:pt x="402" y="158"/>
                          </a:cubicBezTo>
                          <a:cubicBezTo>
                            <a:pt x="406" y="155"/>
                            <a:pt x="406" y="155"/>
                            <a:pt x="406" y="155"/>
                          </a:cubicBezTo>
                          <a:cubicBezTo>
                            <a:pt x="409" y="158"/>
                            <a:pt x="409" y="158"/>
                            <a:pt x="409" y="158"/>
                          </a:cubicBezTo>
                          <a:cubicBezTo>
                            <a:pt x="466" y="158"/>
                            <a:pt x="466" y="158"/>
                            <a:pt x="466" y="158"/>
                          </a:cubicBezTo>
                          <a:cubicBezTo>
                            <a:pt x="470" y="155"/>
                            <a:pt x="470" y="155"/>
                            <a:pt x="470" y="155"/>
                          </a:cubicBezTo>
                          <a:cubicBezTo>
                            <a:pt x="474" y="158"/>
                            <a:pt x="474" y="158"/>
                            <a:pt x="474" y="158"/>
                          </a:cubicBezTo>
                          <a:cubicBezTo>
                            <a:pt x="503" y="188"/>
                            <a:pt x="503" y="188"/>
                            <a:pt x="503" y="188"/>
                          </a:cubicBezTo>
                          <a:cubicBezTo>
                            <a:pt x="504" y="188"/>
                            <a:pt x="504" y="188"/>
                            <a:pt x="504" y="188"/>
                          </a:cubicBezTo>
                          <a:cubicBezTo>
                            <a:pt x="559" y="132"/>
                            <a:pt x="559" y="132"/>
                            <a:pt x="559" y="132"/>
                          </a:cubicBezTo>
                          <a:cubicBezTo>
                            <a:pt x="566" y="125"/>
                            <a:pt x="566" y="119"/>
                            <a:pt x="559" y="112"/>
                          </a:cubicBezTo>
                          <a:close/>
                          <a:moveTo>
                            <a:pt x="74" y="166"/>
                          </a:moveTo>
                          <a:cubicBezTo>
                            <a:pt x="55" y="166"/>
                            <a:pt x="39" y="150"/>
                            <a:pt x="39" y="130"/>
                          </a:cubicBezTo>
                          <a:cubicBezTo>
                            <a:pt x="39" y="112"/>
                            <a:pt x="53" y="97"/>
                            <a:pt x="71" y="95"/>
                          </a:cubicBezTo>
                          <a:cubicBezTo>
                            <a:pt x="72" y="95"/>
                            <a:pt x="73" y="95"/>
                            <a:pt x="74" y="95"/>
                          </a:cubicBezTo>
                          <a:cubicBezTo>
                            <a:pt x="94" y="95"/>
                            <a:pt x="110" y="111"/>
                            <a:pt x="110" y="130"/>
                          </a:cubicBezTo>
                          <a:cubicBezTo>
                            <a:pt x="110" y="142"/>
                            <a:pt x="105" y="152"/>
                            <a:pt x="96" y="158"/>
                          </a:cubicBezTo>
                          <a:cubicBezTo>
                            <a:pt x="90" y="163"/>
                            <a:pt x="83" y="166"/>
                            <a:pt x="74" y="166"/>
                          </a:cubicBezTo>
                          <a:close/>
                        </a:path>
                      </a:pathLst>
                    </a:custGeom>
                    <a:solidFill>
                      <a:srgbClr val="FFFFFF"/>
                    </a:solidFill>
                    <a:ln w="9525">
                      <a:noFill/>
                      <a:round/>
                      <a:headEnd/>
                      <a:tailEnd/>
                    </a:ln>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grpSp>
          <p:grpSp>
            <p:nvGrpSpPr>
              <p:cNvPr id="53" name="Group 52">
                <a:extLst>
                  <a:ext uri="{FF2B5EF4-FFF2-40B4-BE49-F238E27FC236}">
                    <a16:creationId xmlns:a16="http://schemas.microsoft.com/office/drawing/2014/main" id="{FC108B58-C313-467B-AE29-D598DB456EE0}"/>
                  </a:ext>
                </a:extLst>
              </p:cNvPr>
              <p:cNvGrpSpPr/>
              <p:nvPr/>
            </p:nvGrpSpPr>
            <p:grpSpPr>
              <a:xfrm rot="16200000">
                <a:off x="7986729" y="4028129"/>
                <a:ext cx="119308" cy="91441"/>
                <a:chOff x="9029923" y="3783977"/>
                <a:chExt cx="119308" cy="91441"/>
              </a:xfrm>
            </p:grpSpPr>
            <p:sp>
              <p:nvSpPr>
                <p:cNvPr id="57" name="Oval 56">
                  <a:extLst>
                    <a:ext uri="{FF2B5EF4-FFF2-40B4-BE49-F238E27FC236}">
                      <a16:creationId xmlns:a16="http://schemas.microsoft.com/office/drawing/2014/main" id="{846E9E01-5596-48B4-AA52-2AB0A1FB91F6}"/>
                    </a:ext>
                  </a:extLst>
                </p:cNvPr>
                <p:cNvSpPr/>
                <p:nvPr/>
              </p:nvSpPr>
              <p:spPr bwMode="auto">
                <a:xfrm rot="5400000">
                  <a:off x="9056583" y="3782768"/>
                  <a:ext cx="91440" cy="93857"/>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58" name="Isosceles Triangle 57">
                  <a:extLst>
                    <a:ext uri="{FF2B5EF4-FFF2-40B4-BE49-F238E27FC236}">
                      <a16:creationId xmlns:a16="http://schemas.microsoft.com/office/drawing/2014/main" id="{3D85B505-2280-4693-9C58-CD5EA649AB51}"/>
                    </a:ext>
                  </a:extLst>
                </p:cNvPr>
                <p:cNvSpPr/>
                <p:nvPr/>
              </p:nvSpPr>
              <p:spPr bwMode="auto">
                <a:xfrm rot="5400000">
                  <a:off x="9031132" y="3782769"/>
                  <a:ext cx="91440" cy="93857"/>
                </a:xfrm>
                <a:prstGeom prst="triangle">
                  <a:avLst/>
                </a:pr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grpSp>
            <p:nvGrpSpPr>
              <p:cNvPr id="54" name="Group 53">
                <a:extLst>
                  <a:ext uri="{FF2B5EF4-FFF2-40B4-BE49-F238E27FC236}">
                    <a16:creationId xmlns:a16="http://schemas.microsoft.com/office/drawing/2014/main" id="{FA28754D-FD41-4716-AB3A-4B9CCE028282}"/>
                  </a:ext>
                </a:extLst>
              </p:cNvPr>
              <p:cNvGrpSpPr/>
              <p:nvPr/>
            </p:nvGrpSpPr>
            <p:grpSpPr>
              <a:xfrm rot="16200000" flipH="1">
                <a:off x="9664340" y="4081382"/>
                <a:ext cx="119308" cy="91441"/>
                <a:chOff x="9029923" y="3783977"/>
                <a:chExt cx="119308" cy="91441"/>
              </a:xfrm>
            </p:grpSpPr>
            <p:sp>
              <p:nvSpPr>
                <p:cNvPr id="55" name="Oval 54">
                  <a:extLst>
                    <a:ext uri="{FF2B5EF4-FFF2-40B4-BE49-F238E27FC236}">
                      <a16:creationId xmlns:a16="http://schemas.microsoft.com/office/drawing/2014/main" id="{9902EF42-7CCB-4E62-A305-BCA830EE11C5}"/>
                    </a:ext>
                  </a:extLst>
                </p:cNvPr>
                <p:cNvSpPr/>
                <p:nvPr/>
              </p:nvSpPr>
              <p:spPr bwMode="auto">
                <a:xfrm rot="5400000">
                  <a:off x="9056583" y="3782768"/>
                  <a:ext cx="91440" cy="93857"/>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56" name="Isosceles Triangle 55">
                  <a:extLst>
                    <a:ext uri="{FF2B5EF4-FFF2-40B4-BE49-F238E27FC236}">
                      <a16:creationId xmlns:a16="http://schemas.microsoft.com/office/drawing/2014/main" id="{CB79E7FD-137E-492E-BEDE-86DF8DAD8B01}"/>
                    </a:ext>
                  </a:extLst>
                </p:cNvPr>
                <p:cNvSpPr/>
                <p:nvPr/>
              </p:nvSpPr>
              <p:spPr bwMode="auto">
                <a:xfrm rot="5400000">
                  <a:off x="9031132" y="3782769"/>
                  <a:ext cx="91440" cy="93857"/>
                </a:xfrm>
                <a:prstGeom prst="triangle">
                  <a:avLst/>
                </a:pr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grpSp>
        <p:grpSp>
          <p:nvGrpSpPr>
            <p:cNvPr id="67" name="Group 66">
              <a:extLst>
                <a:ext uri="{FF2B5EF4-FFF2-40B4-BE49-F238E27FC236}">
                  <a16:creationId xmlns:a16="http://schemas.microsoft.com/office/drawing/2014/main" id="{7DE43D4F-F73A-4ECD-A5DE-2D91780B45A8}"/>
                </a:ext>
              </a:extLst>
            </p:cNvPr>
            <p:cNvGrpSpPr>
              <a:grpSpLocks noChangeAspect="1"/>
            </p:cNvGrpSpPr>
            <p:nvPr/>
          </p:nvGrpSpPr>
          <p:grpSpPr>
            <a:xfrm>
              <a:off x="653805" y="2768339"/>
              <a:ext cx="1745627" cy="1473529"/>
              <a:chOff x="-2767395" y="3211580"/>
              <a:chExt cx="2136764" cy="1775179"/>
            </a:xfrm>
          </p:grpSpPr>
          <p:sp>
            <p:nvSpPr>
              <p:cNvPr id="68" name="Oval 67">
                <a:extLst>
                  <a:ext uri="{FF2B5EF4-FFF2-40B4-BE49-F238E27FC236}">
                    <a16:creationId xmlns:a16="http://schemas.microsoft.com/office/drawing/2014/main" id="{8C7FCBA6-081A-4330-A7BB-57C49443E2E4}"/>
                  </a:ext>
                </a:extLst>
              </p:cNvPr>
              <p:cNvSpPr/>
              <p:nvPr/>
            </p:nvSpPr>
            <p:spPr bwMode="auto">
              <a:xfrm>
                <a:off x="-2445697" y="3350028"/>
                <a:ext cx="1476212" cy="1476212"/>
              </a:xfrm>
              <a:prstGeom prst="ellipse">
                <a:avLst/>
              </a:prstGeom>
              <a:solidFill>
                <a:srgbClr val="002050"/>
              </a:solidFill>
              <a:ln w="28575" cap="rnd" cmpd="sng" algn="ctr">
                <a:solidFill>
                  <a:srgbClr val="FFFFFF"/>
                </a:solidFill>
                <a:prstDash val="sysDot"/>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sp>
            <p:nvSpPr>
              <p:cNvPr id="69" name="Rectangle 68">
                <a:extLst>
                  <a:ext uri="{FF2B5EF4-FFF2-40B4-BE49-F238E27FC236}">
                    <a16:creationId xmlns:a16="http://schemas.microsoft.com/office/drawing/2014/main" id="{4641E7AD-FC40-46D7-9C8D-DF370F9190E4}"/>
                  </a:ext>
                </a:extLst>
              </p:cNvPr>
              <p:cNvSpPr/>
              <p:nvPr/>
            </p:nvSpPr>
            <p:spPr bwMode="auto">
              <a:xfrm>
                <a:off x="-1796710" y="3244846"/>
                <a:ext cx="178238" cy="278178"/>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sp>
            <p:nvSpPr>
              <p:cNvPr id="70" name="Rectangle 69">
                <a:extLst>
                  <a:ext uri="{FF2B5EF4-FFF2-40B4-BE49-F238E27FC236}">
                    <a16:creationId xmlns:a16="http://schemas.microsoft.com/office/drawing/2014/main" id="{BF396561-0881-498C-A773-68B3C3FDFEFF}"/>
                  </a:ext>
                </a:extLst>
              </p:cNvPr>
              <p:cNvSpPr/>
              <p:nvPr/>
            </p:nvSpPr>
            <p:spPr bwMode="auto">
              <a:xfrm>
                <a:off x="-1915729" y="4706392"/>
                <a:ext cx="416277" cy="280367"/>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sp>
            <p:nvSpPr>
              <p:cNvPr id="71" name="Freeform 10">
                <a:extLst>
                  <a:ext uri="{FF2B5EF4-FFF2-40B4-BE49-F238E27FC236}">
                    <a16:creationId xmlns:a16="http://schemas.microsoft.com/office/drawing/2014/main" id="{B0076921-B245-4CFA-9B98-BB52916F5D66}"/>
                  </a:ext>
                </a:extLst>
              </p:cNvPr>
              <p:cNvSpPr>
                <a:spLocks/>
              </p:cNvSpPr>
              <p:nvPr/>
            </p:nvSpPr>
            <p:spPr bwMode="auto">
              <a:xfrm>
                <a:off x="-1956267" y="3739744"/>
                <a:ext cx="497352" cy="532286"/>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rgbClr val="FFFFFF"/>
              </a:solidFill>
              <a:ln>
                <a:noFill/>
              </a:ln>
            </p:spPr>
            <p:txBody>
              <a:bodyPr vert="horz" wrap="square" lIns="68561" tIns="34280" rIns="68561" bIns="34280" numCol="1" anchor="t" anchorCtr="0" compatLnSpc="1">
                <a:prstTxWarp prst="textNoShape">
                  <a:avLst/>
                </a:prstTxWarp>
              </a:bodyPr>
              <a:lstStyle/>
              <a:p>
                <a:pPr lvl="0" algn="ctr" defTabSz="685537" fontAlgn="auto">
                  <a:spcBef>
                    <a:spcPts val="0"/>
                  </a:spcBef>
                  <a:spcAft>
                    <a:spcPts val="0"/>
                  </a:spcAft>
                  <a:defRPr/>
                </a:pPr>
                <a:endParaRPr lang="en-US" sz="1350" b="0" kern="0" dirty="0">
                  <a:solidFill>
                    <a:srgbClr val="002050"/>
                  </a:solidFill>
                  <a:latin typeface="Segoe UI"/>
                </a:endParaRPr>
              </a:p>
            </p:txBody>
          </p:sp>
          <p:sp>
            <p:nvSpPr>
              <p:cNvPr id="72" name="TextBox 71">
                <a:extLst>
                  <a:ext uri="{FF2B5EF4-FFF2-40B4-BE49-F238E27FC236}">
                    <a16:creationId xmlns:a16="http://schemas.microsoft.com/office/drawing/2014/main" id="{075A18BB-F8F5-4241-B481-3E4C9A1395A2}"/>
                  </a:ext>
                </a:extLst>
              </p:cNvPr>
              <p:cNvSpPr txBox="1"/>
              <p:nvPr/>
            </p:nvSpPr>
            <p:spPr>
              <a:xfrm>
                <a:off x="-1917544" y="4303616"/>
                <a:ext cx="419908" cy="225250"/>
              </a:xfrm>
              <a:prstGeom prst="rect">
                <a:avLst/>
              </a:prstGeom>
              <a:noFill/>
            </p:spPr>
            <p:txBody>
              <a:bodyPr wrap="none" lIns="0" tIns="0" rIns="0" bIns="0">
                <a:spAutoFit/>
              </a:bodyPr>
              <a:lstStyle/>
              <a:p>
                <a:pPr lvl="0" algn="ctr" defTabSz="685472" fontAlgn="auto">
                  <a:lnSpc>
                    <a:spcPct val="90000"/>
                  </a:lnSpc>
                  <a:spcBef>
                    <a:spcPts val="0"/>
                  </a:spcBef>
                  <a:spcAft>
                    <a:spcPts val="0"/>
                  </a:spcAft>
                  <a:defRPr/>
                </a:pPr>
                <a:r>
                  <a:rPr lang="en-US" sz="1350" b="0" kern="0" dirty="0">
                    <a:solidFill>
                      <a:srgbClr val="002050"/>
                    </a:solidFill>
                    <a:latin typeface="Segoe UI"/>
                  </a:rPr>
                  <a:t>User</a:t>
                </a:r>
              </a:p>
            </p:txBody>
          </p:sp>
          <p:sp>
            <p:nvSpPr>
              <p:cNvPr id="73" name="Freeform 5">
                <a:extLst>
                  <a:ext uri="{FF2B5EF4-FFF2-40B4-BE49-F238E27FC236}">
                    <a16:creationId xmlns:a16="http://schemas.microsoft.com/office/drawing/2014/main" id="{99D07727-3586-4473-A7F7-DCF1D753768C}"/>
                  </a:ext>
                </a:extLst>
              </p:cNvPr>
              <p:cNvSpPr>
                <a:spLocks noEditPoints="1"/>
              </p:cNvSpPr>
              <p:nvPr/>
            </p:nvSpPr>
            <p:spPr bwMode="auto">
              <a:xfrm>
                <a:off x="-1796710" y="3211580"/>
                <a:ext cx="178238" cy="318751"/>
              </a:xfrm>
              <a:custGeom>
                <a:avLst/>
                <a:gdLst>
                  <a:gd name="T0" fmla="*/ 958 w 1039"/>
                  <a:gd name="T1" fmla="*/ 0 h 1861"/>
                  <a:gd name="T2" fmla="*/ 80 w 1039"/>
                  <a:gd name="T3" fmla="*/ 0 h 1861"/>
                  <a:gd name="T4" fmla="*/ 0 w 1039"/>
                  <a:gd name="T5" fmla="*/ 81 h 1861"/>
                  <a:gd name="T6" fmla="*/ 0 w 1039"/>
                  <a:gd name="T7" fmla="*/ 90 h 1861"/>
                  <a:gd name="T8" fmla="*/ 0 w 1039"/>
                  <a:gd name="T9" fmla="*/ 1772 h 1861"/>
                  <a:gd name="T10" fmla="*/ 0 w 1039"/>
                  <a:gd name="T11" fmla="*/ 1781 h 1861"/>
                  <a:gd name="T12" fmla="*/ 80 w 1039"/>
                  <a:gd name="T13" fmla="*/ 1861 h 1861"/>
                  <a:gd name="T14" fmla="*/ 958 w 1039"/>
                  <a:gd name="T15" fmla="*/ 1861 h 1861"/>
                  <a:gd name="T16" fmla="*/ 1039 w 1039"/>
                  <a:gd name="T17" fmla="*/ 1781 h 1861"/>
                  <a:gd name="T18" fmla="*/ 1039 w 1039"/>
                  <a:gd name="T19" fmla="*/ 1772 h 1861"/>
                  <a:gd name="T20" fmla="*/ 1039 w 1039"/>
                  <a:gd name="T21" fmla="*/ 90 h 1861"/>
                  <a:gd name="T22" fmla="*/ 1039 w 1039"/>
                  <a:gd name="T23" fmla="*/ 81 h 1861"/>
                  <a:gd name="T24" fmla="*/ 958 w 1039"/>
                  <a:gd name="T25" fmla="*/ 0 h 1861"/>
                  <a:gd name="T26" fmla="*/ 985 w 1039"/>
                  <a:gd name="T27" fmla="*/ 1558 h 1861"/>
                  <a:gd name="T28" fmla="*/ 53 w 1039"/>
                  <a:gd name="T29" fmla="*/ 1558 h 1861"/>
                  <a:gd name="T30" fmla="*/ 53 w 1039"/>
                  <a:gd name="T31" fmla="*/ 170 h 1861"/>
                  <a:gd name="T32" fmla="*/ 985 w 1039"/>
                  <a:gd name="T33" fmla="*/ 170 h 1861"/>
                  <a:gd name="T34" fmla="*/ 985 w 1039"/>
                  <a:gd name="T35" fmla="*/ 1558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9" h="1861">
                    <a:moveTo>
                      <a:pt x="958" y="0"/>
                    </a:moveTo>
                    <a:cubicBezTo>
                      <a:pt x="80" y="0"/>
                      <a:pt x="80" y="0"/>
                      <a:pt x="80" y="0"/>
                    </a:cubicBezTo>
                    <a:cubicBezTo>
                      <a:pt x="36" y="0"/>
                      <a:pt x="0" y="37"/>
                      <a:pt x="0" y="81"/>
                    </a:cubicBezTo>
                    <a:cubicBezTo>
                      <a:pt x="0" y="90"/>
                      <a:pt x="0" y="90"/>
                      <a:pt x="0" y="90"/>
                    </a:cubicBezTo>
                    <a:cubicBezTo>
                      <a:pt x="0" y="1772"/>
                      <a:pt x="0" y="1772"/>
                      <a:pt x="0" y="1772"/>
                    </a:cubicBezTo>
                    <a:cubicBezTo>
                      <a:pt x="0" y="1781"/>
                      <a:pt x="0" y="1781"/>
                      <a:pt x="0" y="1781"/>
                    </a:cubicBezTo>
                    <a:cubicBezTo>
                      <a:pt x="0" y="1825"/>
                      <a:pt x="36" y="1861"/>
                      <a:pt x="80" y="1861"/>
                    </a:cubicBezTo>
                    <a:cubicBezTo>
                      <a:pt x="958" y="1861"/>
                      <a:pt x="958" y="1861"/>
                      <a:pt x="958" y="1861"/>
                    </a:cubicBezTo>
                    <a:cubicBezTo>
                      <a:pt x="1003" y="1861"/>
                      <a:pt x="1039" y="1825"/>
                      <a:pt x="1039" y="1781"/>
                    </a:cubicBezTo>
                    <a:cubicBezTo>
                      <a:pt x="1039" y="1772"/>
                      <a:pt x="1039" y="1772"/>
                      <a:pt x="1039" y="1772"/>
                    </a:cubicBezTo>
                    <a:cubicBezTo>
                      <a:pt x="1039" y="90"/>
                      <a:pt x="1039" y="90"/>
                      <a:pt x="1039" y="90"/>
                    </a:cubicBezTo>
                    <a:cubicBezTo>
                      <a:pt x="1039" y="81"/>
                      <a:pt x="1039" y="81"/>
                      <a:pt x="1039" y="81"/>
                    </a:cubicBezTo>
                    <a:cubicBezTo>
                      <a:pt x="1039" y="36"/>
                      <a:pt x="1003" y="0"/>
                      <a:pt x="958" y="0"/>
                    </a:cubicBezTo>
                    <a:close/>
                    <a:moveTo>
                      <a:pt x="985" y="1558"/>
                    </a:moveTo>
                    <a:cubicBezTo>
                      <a:pt x="53" y="1558"/>
                      <a:pt x="53" y="1558"/>
                      <a:pt x="53" y="1558"/>
                    </a:cubicBezTo>
                    <a:cubicBezTo>
                      <a:pt x="53" y="170"/>
                      <a:pt x="53" y="170"/>
                      <a:pt x="53" y="170"/>
                    </a:cubicBezTo>
                    <a:cubicBezTo>
                      <a:pt x="985" y="170"/>
                      <a:pt x="985" y="170"/>
                      <a:pt x="985" y="170"/>
                    </a:cubicBezTo>
                    <a:lnTo>
                      <a:pt x="985" y="1558"/>
                    </a:lnTo>
                    <a:close/>
                  </a:path>
                </a:pathLst>
              </a:custGeom>
              <a:solidFill>
                <a:srgbClr val="FFFFFF"/>
              </a:solidFill>
              <a:ln>
                <a:no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74" name="Freeform 31">
                <a:extLst>
                  <a:ext uri="{FF2B5EF4-FFF2-40B4-BE49-F238E27FC236}">
                    <a16:creationId xmlns:a16="http://schemas.microsoft.com/office/drawing/2014/main" id="{7F789465-F066-466D-BAF4-7A22D65EED40}"/>
                  </a:ext>
                </a:extLst>
              </p:cNvPr>
              <p:cNvSpPr>
                <a:spLocks noEditPoints="1"/>
              </p:cNvSpPr>
              <p:nvPr/>
            </p:nvSpPr>
            <p:spPr bwMode="auto">
              <a:xfrm>
                <a:off x="-1920861" y="4700749"/>
                <a:ext cx="426541" cy="286010"/>
              </a:xfrm>
              <a:custGeom>
                <a:avLst/>
                <a:gdLst>
                  <a:gd name="T0" fmla="*/ 1937 w 2004"/>
                  <a:gd name="T1" fmla="*/ 0 h 1343"/>
                  <a:gd name="T2" fmla="*/ 68 w 2004"/>
                  <a:gd name="T3" fmla="*/ 0 h 1343"/>
                  <a:gd name="T4" fmla="*/ 0 w 2004"/>
                  <a:gd name="T5" fmla="*/ 67 h 1343"/>
                  <a:gd name="T6" fmla="*/ 0 w 2004"/>
                  <a:gd name="T7" fmla="*/ 1276 h 1343"/>
                  <a:gd name="T8" fmla="*/ 68 w 2004"/>
                  <a:gd name="T9" fmla="*/ 1343 h 1343"/>
                  <a:gd name="T10" fmla="*/ 1937 w 2004"/>
                  <a:gd name="T11" fmla="*/ 1343 h 1343"/>
                  <a:gd name="T12" fmla="*/ 2004 w 2004"/>
                  <a:gd name="T13" fmla="*/ 1276 h 1343"/>
                  <a:gd name="T14" fmla="*/ 2004 w 2004"/>
                  <a:gd name="T15" fmla="*/ 67 h 1343"/>
                  <a:gd name="T16" fmla="*/ 1937 w 2004"/>
                  <a:gd name="T17" fmla="*/ 0 h 1343"/>
                  <a:gd name="T18" fmla="*/ 1870 w 2004"/>
                  <a:gd name="T19" fmla="*/ 1201 h 1343"/>
                  <a:gd name="T20" fmla="*/ 132 w 2004"/>
                  <a:gd name="T21" fmla="*/ 1201 h 1343"/>
                  <a:gd name="T22" fmla="*/ 132 w 2004"/>
                  <a:gd name="T23" fmla="*/ 137 h 1343"/>
                  <a:gd name="T24" fmla="*/ 1870 w 2004"/>
                  <a:gd name="T25" fmla="*/ 137 h 1343"/>
                  <a:gd name="T26" fmla="*/ 1870 w 2004"/>
                  <a:gd name="T27" fmla="*/ 1201 h 1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04" h="1343">
                    <a:moveTo>
                      <a:pt x="1937" y="0"/>
                    </a:moveTo>
                    <a:cubicBezTo>
                      <a:pt x="68" y="0"/>
                      <a:pt x="68" y="0"/>
                      <a:pt x="68" y="0"/>
                    </a:cubicBezTo>
                    <a:cubicBezTo>
                      <a:pt x="34" y="0"/>
                      <a:pt x="0" y="27"/>
                      <a:pt x="0" y="67"/>
                    </a:cubicBezTo>
                    <a:cubicBezTo>
                      <a:pt x="0" y="1229"/>
                      <a:pt x="0" y="1276"/>
                      <a:pt x="0" y="1276"/>
                    </a:cubicBezTo>
                    <a:cubicBezTo>
                      <a:pt x="0" y="1316"/>
                      <a:pt x="34" y="1343"/>
                      <a:pt x="68" y="1343"/>
                    </a:cubicBezTo>
                    <a:cubicBezTo>
                      <a:pt x="1937" y="1343"/>
                      <a:pt x="1937" y="1343"/>
                      <a:pt x="1937" y="1343"/>
                    </a:cubicBezTo>
                    <a:cubicBezTo>
                      <a:pt x="1977" y="1343"/>
                      <a:pt x="2004" y="1316"/>
                      <a:pt x="2004" y="1276"/>
                    </a:cubicBezTo>
                    <a:cubicBezTo>
                      <a:pt x="2004" y="114"/>
                      <a:pt x="2004" y="67"/>
                      <a:pt x="2004" y="67"/>
                    </a:cubicBezTo>
                    <a:cubicBezTo>
                      <a:pt x="2004" y="27"/>
                      <a:pt x="1977" y="0"/>
                      <a:pt x="1937" y="0"/>
                    </a:cubicBezTo>
                    <a:close/>
                    <a:moveTo>
                      <a:pt x="1870" y="1201"/>
                    </a:moveTo>
                    <a:cubicBezTo>
                      <a:pt x="132" y="1201"/>
                      <a:pt x="132" y="1201"/>
                      <a:pt x="132" y="1201"/>
                    </a:cubicBezTo>
                    <a:cubicBezTo>
                      <a:pt x="132" y="137"/>
                      <a:pt x="132" y="137"/>
                      <a:pt x="132" y="137"/>
                    </a:cubicBezTo>
                    <a:cubicBezTo>
                      <a:pt x="1870" y="137"/>
                      <a:pt x="1870" y="137"/>
                      <a:pt x="1870" y="137"/>
                    </a:cubicBezTo>
                    <a:lnTo>
                      <a:pt x="1870" y="1201"/>
                    </a:lnTo>
                    <a:close/>
                  </a:path>
                </a:pathLst>
              </a:custGeom>
              <a:solidFill>
                <a:srgbClr val="FFFFFF"/>
              </a:solidFill>
              <a:ln>
                <a:no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nvGrpSpPr>
              <p:cNvPr id="75" name="Group 74">
                <a:extLst>
                  <a:ext uri="{FF2B5EF4-FFF2-40B4-BE49-F238E27FC236}">
                    <a16:creationId xmlns:a16="http://schemas.microsoft.com/office/drawing/2014/main" id="{B7D51F3A-03DF-476D-99AC-FADDAE084D3F}"/>
                  </a:ext>
                </a:extLst>
              </p:cNvPr>
              <p:cNvGrpSpPr/>
              <p:nvPr/>
            </p:nvGrpSpPr>
            <p:grpSpPr>
              <a:xfrm>
                <a:off x="-1332494" y="3902337"/>
                <a:ext cx="701863" cy="388009"/>
                <a:chOff x="-1332494" y="3888716"/>
                <a:chExt cx="701863" cy="388009"/>
              </a:xfrm>
            </p:grpSpPr>
            <p:sp>
              <p:nvSpPr>
                <p:cNvPr id="81" name="Rectangle 80">
                  <a:extLst>
                    <a:ext uri="{FF2B5EF4-FFF2-40B4-BE49-F238E27FC236}">
                      <a16:creationId xmlns:a16="http://schemas.microsoft.com/office/drawing/2014/main" id="{FDA1E00E-04CD-4030-92F6-2748D4EC8B43}"/>
                    </a:ext>
                  </a:extLst>
                </p:cNvPr>
                <p:cNvSpPr/>
                <p:nvPr/>
              </p:nvSpPr>
              <p:spPr bwMode="auto">
                <a:xfrm>
                  <a:off x="-1231815" y="3891013"/>
                  <a:ext cx="504352" cy="334704"/>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grpSp>
              <p:nvGrpSpPr>
                <p:cNvPr id="82" name="Group 81">
                  <a:extLst>
                    <a:ext uri="{FF2B5EF4-FFF2-40B4-BE49-F238E27FC236}">
                      <a16:creationId xmlns:a16="http://schemas.microsoft.com/office/drawing/2014/main" id="{79CAFEAD-8A3C-438D-BD5A-61066CCA5A7B}"/>
                    </a:ext>
                  </a:extLst>
                </p:cNvPr>
                <p:cNvGrpSpPr/>
                <p:nvPr/>
              </p:nvGrpSpPr>
              <p:grpSpPr>
                <a:xfrm>
                  <a:off x="-1332494" y="3888716"/>
                  <a:ext cx="701863" cy="388009"/>
                  <a:chOff x="12292013" y="915988"/>
                  <a:chExt cx="8083550" cy="4468812"/>
                </a:xfrm>
                <a:solidFill>
                  <a:srgbClr val="FFFFFF"/>
                </a:solidFill>
              </p:grpSpPr>
              <p:sp>
                <p:nvSpPr>
                  <p:cNvPr id="83" name="Freeform 17">
                    <a:extLst>
                      <a:ext uri="{FF2B5EF4-FFF2-40B4-BE49-F238E27FC236}">
                        <a16:creationId xmlns:a16="http://schemas.microsoft.com/office/drawing/2014/main" id="{ED7EC697-D2C3-44A3-844F-BBE29F46E631}"/>
                      </a:ext>
                    </a:extLst>
                  </p:cNvPr>
                  <p:cNvSpPr>
                    <a:spLocks noEditPoints="1"/>
                  </p:cNvSpPr>
                  <p:nvPr/>
                </p:nvSpPr>
                <p:spPr bwMode="auto">
                  <a:xfrm>
                    <a:off x="13312776" y="915988"/>
                    <a:ext cx="6042025" cy="4054475"/>
                  </a:xfrm>
                  <a:custGeom>
                    <a:avLst/>
                    <a:gdLst>
                      <a:gd name="T0" fmla="*/ 54 w 1609"/>
                      <a:gd name="T1" fmla="*/ 1079 h 1079"/>
                      <a:gd name="T2" fmla="*/ 1555 w 1609"/>
                      <a:gd name="T3" fmla="*/ 1079 h 1079"/>
                      <a:gd name="T4" fmla="*/ 1609 w 1609"/>
                      <a:gd name="T5" fmla="*/ 1025 h 1079"/>
                      <a:gd name="T6" fmla="*/ 1609 w 1609"/>
                      <a:gd name="T7" fmla="*/ 55 h 1079"/>
                      <a:gd name="T8" fmla="*/ 1555 w 1609"/>
                      <a:gd name="T9" fmla="*/ 0 h 1079"/>
                      <a:gd name="T10" fmla="*/ 54 w 1609"/>
                      <a:gd name="T11" fmla="*/ 0 h 1079"/>
                      <a:gd name="T12" fmla="*/ 0 w 1609"/>
                      <a:gd name="T13" fmla="*/ 55 h 1079"/>
                      <a:gd name="T14" fmla="*/ 0 w 1609"/>
                      <a:gd name="T15" fmla="*/ 1025 h 1079"/>
                      <a:gd name="T16" fmla="*/ 54 w 1609"/>
                      <a:gd name="T17" fmla="*/ 1079 h 1079"/>
                      <a:gd name="T18" fmla="*/ 106 w 1609"/>
                      <a:gd name="T19" fmla="*/ 111 h 1079"/>
                      <a:gd name="T20" fmla="*/ 1502 w 1609"/>
                      <a:gd name="T21" fmla="*/ 111 h 1079"/>
                      <a:gd name="T22" fmla="*/ 1502 w 1609"/>
                      <a:gd name="T23" fmla="*/ 966 h 1079"/>
                      <a:gd name="T24" fmla="*/ 106 w 1609"/>
                      <a:gd name="T25" fmla="*/ 966 h 1079"/>
                      <a:gd name="T26" fmla="*/ 106 w 1609"/>
                      <a:gd name="T27" fmla="*/ 111 h 1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9" h="1079">
                        <a:moveTo>
                          <a:pt x="54" y="1079"/>
                        </a:moveTo>
                        <a:cubicBezTo>
                          <a:pt x="1555" y="1079"/>
                          <a:pt x="1555" y="1079"/>
                          <a:pt x="1555" y="1079"/>
                        </a:cubicBezTo>
                        <a:cubicBezTo>
                          <a:pt x="1587" y="1079"/>
                          <a:pt x="1609" y="1058"/>
                          <a:pt x="1609" y="1025"/>
                        </a:cubicBezTo>
                        <a:cubicBezTo>
                          <a:pt x="1609" y="93"/>
                          <a:pt x="1609" y="55"/>
                          <a:pt x="1609" y="55"/>
                        </a:cubicBezTo>
                        <a:cubicBezTo>
                          <a:pt x="1609" y="22"/>
                          <a:pt x="1587" y="0"/>
                          <a:pt x="1555" y="0"/>
                        </a:cubicBezTo>
                        <a:cubicBezTo>
                          <a:pt x="54" y="0"/>
                          <a:pt x="54" y="0"/>
                          <a:pt x="54" y="0"/>
                        </a:cubicBezTo>
                        <a:cubicBezTo>
                          <a:pt x="27" y="0"/>
                          <a:pt x="0" y="22"/>
                          <a:pt x="0" y="55"/>
                        </a:cubicBezTo>
                        <a:cubicBezTo>
                          <a:pt x="0" y="987"/>
                          <a:pt x="0" y="1025"/>
                          <a:pt x="0" y="1025"/>
                        </a:cubicBezTo>
                        <a:cubicBezTo>
                          <a:pt x="0" y="1058"/>
                          <a:pt x="27" y="1079"/>
                          <a:pt x="54" y="1079"/>
                        </a:cubicBezTo>
                        <a:close/>
                        <a:moveTo>
                          <a:pt x="106" y="111"/>
                        </a:moveTo>
                        <a:cubicBezTo>
                          <a:pt x="1502" y="111"/>
                          <a:pt x="1502" y="111"/>
                          <a:pt x="1502" y="111"/>
                        </a:cubicBezTo>
                        <a:cubicBezTo>
                          <a:pt x="1502" y="966"/>
                          <a:pt x="1502" y="966"/>
                          <a:pt x="1502" y="966"/>
                        </a:cubicBezTo>
                        <a:cubicBezTo>
                          <a:pt x="106" y="966"/>
                          <a:pt x="106" y="966"/>
                          <a:pt x="106" y="966"/>
                        </a:cubicBezTo>
                        <a:lnTo>
                          <a:pt x="106"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84" name="Freeform 18">
                    <a:extLst>
                      <a:ext uri="{FF2B5EF4-FFF2-40B4-BE49-F238E27FC236}">
                        <a16:creationId xmlns:a16="http://schemas.microsoft.com/office/drawing/2014/main" id="{126B5E1E-045C-41D5-BC72-0DA20BBB1E31}"/>
                      </a:ext>
                    </a:extLst>
                  </p:cNvPr>
                  <p:cNvSpPr>
                    <a:spLocks/>
                  </p:cNvSpPr>
                  <p:nvPr/>
                </p:nvSpPr>
                <p:spPr bwMode="auto">
                  <a:xfrm>
                    <a:off x="12292013" y="5060950"/>
                    <a:ext cx="8083550" cy="323850"/>
                  </a:xfrm>
                  <a:custGeom>
                    <a:avLst/>
                    <a:gdLst>
                      <a:gd name="T0" fmla="*/ 0 w 2153"/>
                      <a:gd name="T1" fmla="*/ 0 h 86"/>
                      <a:gd name="T2" fmla="*/ 0 w 2153"/>
                      <a:gd name="T3" fmla="*/ 53 h 86"/>
                      <a:gd name="T4" fmla="*/ 70 w 2153"/>
                      <a:gd name="T5" fmla="*/ 86 h 86"/>
                      <a:gd name="T6" fmla="*/ 2083 w 2153"/>
                      <a:gd name="T7" fmla="*/ 86 h 86"/>
                      <a:gd name="T8" fmla="*/ 2153 w 2153"/>
                      <a:gd name="T9" fmla="*/ 53 h 86"/>
                      <a:gd name="T10" fmla="*/ 2153 w 2153"/>
                      <a:gd name="T11" fmla="*/ 0 h 86"/>
                      <a:gd name="T12" fmla="*/ 0 w 2153"/>
                      <a:gd name="T13" fmla="*/ 0 h 86"/>
                    </a:gdLst>
                    <a:ahLst/>
                    <a:cxnLst>
                      <a:cxn ang="0">
                        <a:pos x="T0" y="T1"/>
                      </a:cxn>
                      <a:cxn ang="0">
                        <a:pos x="T2" y="T3"/>
                      </a:cxn>
                      <a:cxn ang="0">
                        <a:pos x="T4" y="T5"/>
                      </a:cxn>
                      <a:cxn ang="0">
                        <a:pos x="T6" y="T7"/>
                      </a:cxn>
                      <a:cxn ang="0">
                        <a:pos x="T8" y="T9"/>
                      </a:cxn>
                      <a:cxn ang="0">
                        <a:pos x="T10" y="T11"/>
                      </a:cxn>
                      <a:cxn ang="0">
                        <a:pos x="T12" y="T13"/>
                      </a:cxn>
                    </a:cxnLst>
                    <a:rect l="0" t="0" r="r" b="b"/>
                    <a:pathLst>
                      <a:path w="2153" h="86">
                        <a:moveTo>
                          <a:pt x="0" y="0"/>
                        </a:moveTo>
                        <a:cubicBezTo>
                          <a:pt x="0" y="53"/>
                          <a:pt x="0" y="53"/>
                          <a:pt x="0" y="53"/>
                        </a:cubicBezTo>
                        <a:cubicBezTo>
                          <a:pt x="0" y="53"/>
                          <a:pt x="48" y="86"/>
                          <a:pt x="70" y="86"/>
                        </a:cubicBezTo>
                        <a:cubicBezTo>
                          <a:pt x="2083" y="86"/>
                          <a:pt x="2083" y="86"/>
                          <a:pt x="2083" y="86"/>
                        </a:cubicBezTo>
                        <a:cubicBezTo>
                          <a:pt x="2104" y="86"/>
                          <a:pt x="2153" y="53"/>
                          <a:pt x="2153" y="53"/>
                        </a:cubicBezTo>
                        <a:cubicBezTo>
                          <a:pt x="2153" y="16"/>
                          <a:pt x="2153" y="4"/>
                          <a:pt x="2153"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grpSp>
            <p:nvGrpSpPr>
              <p:cNvPr id="76" name="Group 75">
                <a:extLst>
                  <a:ext uri="{FF2B5EF4-FFF2-40B4-BE49-F238E27FC236}">
                    <a16:creationId xmlns:a16="http://schemas.microsoft.com/office/drawing/2014/main" id="{24442C46-0FD8-4ED3-8EE4-C6E46C7B207E}"/>
                  </a:ext>
                </a:extLst>
              </p:cNvPr>
              <p:cNvGrpSpPr/>
              <p:nvPr/>
            </p:nvGrpSpPr>
            <p:grpSpPr>
              <a:xfrm>
                <a:off x="-2767395" y="3863931"/>
                <a:ext cx="633945" cy="464820"/>
                <a:chOff x="-2767395" y="3863931"/>
                <a:chExt cx="633945" cy="464820"/>
              </a:xfrm>
            </p:grpSpPr>
            <p:sp>
              <p:nvSpPr>
                <p:cNvPr id="77" name="Rectangle 76">
                  <a:extLst>
                    <a:ext uri="{FF2B5EF4-FFF2-40B4-BE49-F238E27FC236}">
                      <a16:creationId xmlns:a16="http://schemas.microsoft.com/office/drawing/2014/main" id="{7947E30B-2644-4980-B282-01E94282C883}"/>
                    </a:ext>
                  </a:extLst>
                </p:cNvPr>
                <p:cNvSpPr/>
                <p:nvPr/>
              </p:nvSpPr>
              <p:spPr bwMode="auto">
                <a:xfrm>
                  <a:off x="-2739204" y="3891013"/>
                  <a:ext cx="575669" cy="334704"/>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grpSp>
              <p:nvGrpSpPr>
                <p:cNvPr id="78" name="Group 77">
                  <a:extLst>
                    <a:ext uri="{FF2B5EF4-FFF2-40B4-BE49-F238E27FC236}">
                      <a16:creationId xmlns:a16="http://schemas.microsoft.com/office/drawing/2014/main" id="{A18D378E-37AA-41C9-8261-C048351A4483}"/>
                    </a:ext>
                  </a:extLst>
                </p:cNvPr>
                <p:cNvGrpSpPr/>
                <p:nvPr/>
              </p:nvGrpSpPr>
              <p:grpSpPr>
                <a:xfrm>
                  <a:off x="-2767395" y="3863931"/>
                  <a:ext cx="633945" cy="464820"/>
                  <a:chOff x="5576213" y="5106429"/>
                  <a:chExt cx="1172194" cy="859474"/>
                </a:xfrm>
              </p:grpSpPr>
              <p:sp>
                <p:nvSpPr>
                  <p:cNvPr id="79" name="Freeform 32">
                    <a:extLst>
                      <a:ext uri="{FF2B5EF4-FFF2-40B4-BE49-F238E27FC236}">
                        <a16:creationId xmlns:a16="http://schemas.microsoft.com/office/drawing/2014/main" id="{6B2363C1-8B0F-4CCF-ABB1-BB500064CD8B}"/>
                      </a:ext>
                    </a:extLst>
                  </p:cNvPr>
                  <p:cNvSpPr>
                    <a:spLocks noEditPoints="1"/>
                  </p:cNvSpPr>
                  <p:nvPr/>
                </p:nvSpPr>
                <p:spPr bwMode="auto">
                  <a:xfrm>
                    <a:off x="5576213" y="5106429"/>
                    <a:ext cx="1172194" cy="800585"/>
                  </a:xfrm>
                  <a:custGeom>
                    <a:avLst/>
                    <a:gdLst>
                      <a:gd name="T0" fmla="*/ 1892 w 1952"/>
                      <a:gd name="T1" fmla="*/ 0 h 1332"/>
                      <a:gd name="T2" fmla="*/ 59 w 1952"/>
                      <a:gd name="T3" fmla="*/ 0 h 1332"/>
                      <a:gd name="T4" fmla="*/ 0 w 1952"/>
                      <a:gd name="T5" fmla="*/ 60 h 1332"/>
                      <a:gd name="T6" fmla="*/ 0 w 1952"/>
                      <a:gd name="T7" fmla="*/ 1134 h 1332"/>
                      <a:gd name="T8" fmla="*/ 59 w 1952"/>
                      <a:gd name="T9" fmla="*/ 1194 h 1332"/>
                      <a:gd name="T10" fmla="*/ 720 w 1952"/>
                      <a:gd name="T11" fmla="*/ 1194 h 1332"/>
                      <a:gd name="T12" fmla="*/ 668 w 1952"/>
                      <a:gd name="T13" fmla="*/ 1332 h 1332"/>
                      <a:gd name="T14" fmla="*/ 1241 w 1952"/>
                      <a:gd name="T15" fmla="*/ 1332 h 1332"/>
                      <a:gd name="T16" fmla="*/ 1189 w 1952"/>
                      <a:gd name="T17" fmla="*/ 1194 h 1332"/>
                      <a:gd name="T18" fmla="*/ 1892 w 1952"/>
                      <a:gd name="T19" fmla="*/ 1194 h 1332"/>
                      <a:gd name="T20" fmla="*/ 1952 w 1952"/>
                      <a:gd name="T21" fmla="*/ 1134 h 1332"/>
                      <a:gd name="T22" fmla="*/ 1952 w 1952"/>
                      <a:gd name="T23" fmla="*/ 60 h 1332"/>
                      <a:gd name="T24" fmla="*/ 1892 w 1952"/>
                      <a:gd name="T25" fmla="*/ 0 h 1332"/>
                      <a:gd name="T26" fmla="*/ 1834 w 1952"/>
                      <a:gd name="T27" fmla="*/ 1068 h 1332"/>
                      <a:gd name="T28" fmla="*/ 117 w 1952"/>
                      <a:gd name="T29" fmla="*/ 1068 h 1332"/>
                      <a:gd name="T30" fmla="*/ 117 w 1952"/>
                      <a:gd name="T31" fmla="*/ 123 h 1332"/>
                      <a:gd name="T32" fmla="*/ 1834 w 1952"/>
                      <a:gd name="T33" fmla="*/ 123 h 1332"/>
                      <a:gd name="T34" fmla="*/ 1834 w 1952"/>
                      <a:gd name="T35" fmla="*/ 1068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52" h="1332">
                        <a:moveTo>
                          <a:pt x="1892" y="0"/>
                        </a:moveTo>
                        <a:cubicBezTo>
                          <a:pt x="233" y="0"/>
                          <a:pt x="59" y="0"/>
                          <a:pt x="59" y="0"/>
                        </a:cubicBezTo>
                        <a:cubicBezTo>
                          <a:pt x="30" y="0"/>
                          <a:pt x="0" y="24"/>
                          <a:pt x="0" y="60"/>
                        </a:cubicBezTo>
                        <a:cubicBezTo>
                          <a:pt x="0" y="1092"/>
                          <a:pt x="0" y="1134"/>
                          <a:pt x="0" y="1134"/>
                        </a:cubicBezTo>
                        <a:cubicBezTo>
                          <a:pt x="0" y="1170"/>
                          <a:pt x="30" y="1194"/>
                          <a:pt x="59" y="1194"/>
                        </a:cubicBezTo>
                        <a:cubicBezTo>
                          <a:pt x="720" y="1194"/>
                          <a:pt x="720" y="1194"/>
                          <a:pt x="720" y="1194"/>
                        </a:cubicBezTo>
                        <a:cubicBezTo>
                          <a:pt x="668" y="1332"/>
                          <a:pt x="668" y="1332"/>
                          <a:pt x="668" y="1332"/>
                        </a:cubicBezTo>
                        <a:cubicBezTo>
                          <a:pt x="1241" y="1332"/>
                          <a:pt x="1241" y="1332"/>
                          <a:pt x="1241" y="1332"/>
                        </a:cubicBezTo>
                        <a:cubicBezTo>
                          <a:pt x="1189" y="1194"/>
                          <a:pt x="1189" y="1194"/>
                          <a:pt x="1189" y="1194"/>
                        </a:cubicBezTo>
                        <a:cubicBezTo>
                          <a:pt x="1892" y="1194"/>
                          <a:pt x="1892" y="1194"/>
                          <a:pt x="1892" y="1194"/>
                        </a:cubicBezTo>
                        <a:cubicBezTo>
                          <a:pt x="1928" y="1194"/>
                          <a:pt x="1952" y="1170"/>
                          <a:pt x="1952" y="1134"/>
                        </a:cubicBezTo>
                        <a:cubicBezTo>
                          <a:pt x="1952" y="102"/>
                          <a:pt x="1952" y="60"/>
                          <a:pt x="1952" y="60"/>
                        </a:cubicBezTo>
                        <a:cubicBezTo>
                          <a:pt x="1952" y="24"/>
                          <a:pt x="1928" y="0"/>
                          <a:pt x="1892" y="0"/>
                        </a:cubicBezTo>
                        <a:close/>
                        <a:moveTo>
                          <a:pt x="1834" y="1068"/>
                        </a:moveTo>
                        <a:cubicBezTo>
                          <a:pt x="117" y="1068"/>
                          <a:pt x="117" y="1068"/>
                          <a:pt x="117" y="1068"/>
                        </a:cubicBezTo>
                        <a:cubicBezTo>
                          <a:pt x="117" y="123"/>
                          <a:pt x="117" y="123"/>
                          <a:pt x="117" y="123"/>
                        </a:cubicBezTo>
                        <a:cubicBezTo>
                          <a:pt x="1834" y="123"/>
                          <a:pt x="1834" y="123"/>
                          <a:pt x="1834" y="123"/>
                        </a:cubicBezTo>
                        <a:lnTo>
                          <a:pt x="1834" y="10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80" name="Rectangle 33">
                    <a:extLst>
                      <a:ext uri="{FF2B5EF4-FFF2-40B4-BE49-F238E27FC236}">
                        <a16:creationId xmlns:a16="http://schemas.microsoft.com/office/drawing/2014/main" id="{AAE4FA69-E120-413C-83EB-D7B380BD8085}"/>
                      </a:ext>
                    </a:extLst>
                  </p:cNvPr>
                  <p:cNvSpPr>
                    <a:spLocks noChangeArrowheads="1"/>
                  </p:cNvSpPr>
                  <p:nvPr/>
                </p:nvSpPr>
                <p:spPr bwMode="auto">
                  <a:xfrm>
                    <a:off x="5820653" y="5926813"/>
                    <a:ext cx="682807" cy="390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grpSp>
        <p:grpSp>
          <p:nvGrpSpPr>
            <p:cNvPr id="85" name="Group 84">
              <a:extLst>
                <a:ext uri="{FF2B5EF4-FFF2-40B4-BE49-F238E27FC236}">
                  <a16:creationId xmlns:a16="http://schemas.microsoft.com/office/drawing/2014/main" id="{46558CAA-E2D4-49CA-BF14-FB526728E550}"/>
                </a:ext>
              </a:extLst>
            </p:cNvPr>
            <p:cNvGrpSpPr/>
            <p:nvPr/>
          </p:nvGrpSpPr>
          <p:grpSpPr>
            <a:xfrm>
              <a:off x="3748803" y="2914668"/>
              <a:ext cx="260529" cy="260529"/>
              <a:chOff x="3461012" y="3385426"/>
              <a:chExt cx="347472" cy="347472"/>
            </a:xfrm>
          </p:grpSpPr>
          <p:sp>
            <p:nvSpPr>
              <p:cNvPr id="86" name="Oval 85">
                <a:extLst>
                  <a:ext uri="{FF2B5EF4-FFF2-40B4-BE49-F238E27FC236}">
                    <a16:creationId xmlns:a16="http://schemas.microsoft.com/office/drawing/2014/main" id="{C76280A1-4B9B-4790-8051-F0E03E9D5CCF}"/>
                  </a:ext>
                </a:extLst>
              </p:cNvPr>
              <p:cNvSpPr/>
              <p:nvPr/>
            </p:nvSpPr>
            <p:spPr bwMode="auto">
              <a:xfrm>
                <a:off x="3461012" y="3385426"/>
                <a:ext cx="347472" cy="347472"/>
              </a:xfrm>
              <a:prstGeom prst="ellipse">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sp>
            <p:nvSpPr>
              <p:cNvPr id="87" name="Freeform 11">
                <a:extLst>
                  <a:ext uri="{FF2B5EF4-FFF2-40B4-BE49-F238E27FC236}">
                    <a16:creationId xmlns:a16="http://schemas.microsoft.com/office/drawing/2014/main" id="{5CFCBFDD-5FF3-4152-923A-D0EDA3F1CEDB}"/>
                  </a:ext>
                </a:extLst>
              </p:cNvPr>
              <p:cNvSpPr>
                <a:spLocks noEditPoints="1"/>
              </p:cNvSpPr>
              <p:nvPr/>
            </p:nvSpPr>
            <p:spPr bwMode="auto">
              <a:xfrm>
                <a:off x="3497588" y="3422002"/>
                <a:ext cx="274320" cy="274320"/>
              </a:xfrm>
              <a:custGeom>
                <a:avLst/>
                <a:gdLst>
                  <a:gd name="T0" fmla="*/ 927 w 1854"/>
                  <a:gd name="T1" fmla="*/ 0 h 1854"/>
                  <a:gd name="T2" fmla="*/ 0 w 1854"/>
                  <a:gd name="T3" fmla="*/ 927 h 1854"/>
                  <a:gd name="T4" fmla="*/ 927 w 1854"/>
                  <a:gd name="T5" fmla="*/ 1854 h 1854"/>
                  <a:gd name="T6" fmla="*/ 1854 w 1854"/>
                  <a:gd name="T7" fmla="*/ 927 h 1854"/>
                  <a:gd name="T8" fmla="*/ 927 w 1854"/>
                  <a:gd name="T9" fmla="*/ 0 h 1854"/>
                  <a:gd name="T10" fmla="*/ 758 w 1854"/>
                  <a:gd name="T11" fmla="*/ 1319 h 1854"/>
                  <a:gd name="T12" fmla="*/ 435 w 1854"/>
                  <a:gd name="T13" fmla="*/ 874 h 1854"/>
                  <a:gd name="T14" fmla="*/ 671 w 1854"/>
                  <a:gd name="T15" fmla="*/ 874 h 1854"/>
                  <a:gd name="T16" fmla="*/ 995 w 1854"/>
                  <a:gd name="T17" fmla="*/ 1319 h 1854"/>
                  <a:gd name="T18" fmla="*/ 758 w 1854"/>
                  <a:gd name="T19" fmla="*/ 1319 h 1854"/>
                  <a:gd name="T20" fmla="*/ 1027 w 1854"/>
                  <a:gd name="T21" fmla="*/ 1284 h 1854"/>
                  <a:gd name="T22" fmla="*/ 897 w 1854"/>
                  <a:gd name="T23" fmla="*/ 1105 h 1854"/>
                  <a:gd name="T24" fmla="*/ 1193 w 1854"/>
                  <a:gd name="T25" fmla="*/ 511 h 1854"/>
                  <a:gd name="T26" fmla="*/ 1408 w 1854"/>
                  <a:gd name="T27" fmla="*/ 511 h 1854"/>
                  <a:gd name="T28" fmla="*/ 1027 w 1854"/>
                  <a:gd name="T29" fmla="*/ 1284 h 1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54" h="1854">
                    <a:moveTo>
                      <a:pt x="927" y="0"/>
                    </a:moveTo>
                    <a:cubicBezTo>
                      <a:pt x="415" y="0"/>
                      <a:pt x="0" y="415"/>
                      <a:pt x="0" y="927"/>
                    </a:cubicBezTo>
                    <a:cubicBezTo>
                      <a:pt x="0" y="1439"/>
                      <a:pt x="415" y="1854"/>
                      <a:pt x="927" y="1854"/>
                    </a:cubicBezTo>
                    <a:cubicBezTo>
                      <a:pt x="1439" y="1854"/>
                      <a:pt x="1854" y="1439"/>
                      <a:pt x="1854" y="927"/>
                    </a:cubicBezTo>
                    <a:cubicBezTo>
                      <a:pt x="1854" y="415"/>
                      <a:pt x="1439" y="0"/>
                      <a:pt x="927" y="0"/>
                    </a:cubicBezTo>
                    <a:close/>
                    <a:moveTo>
                      <a:pt x="758" y="1319"/>
                    </a:moveTo>
                    <a:cubicBezTo>
                      <a:pt x="435" y="874"/>
                      <a:pt x="435" y="874"/>
                      <a:pt x="435" y="874"/>
                    </a:cubicBezTo>
                    <a:cubicBezTo>
                      <a:pt x="671" y="874"/>
                      <a:pt x="671" y="874"/>
                      <a:pt x="671" y="874"/>
                    </a:cubicBezTo>
                    <a:cubicBezTo>
                      <a:pt x="995" y="1319"/>
                      <a:pt x="995" y="1319"/>
                      <a:pt x="995" y="1319"/>
                    </a:cubicBezTo>
                    <a:lnTo>
                      <a:pt x="758" y="1319"/>
                    </a:lnTo>
                    <a:close/>
                    <a:moveTo>
                      <a:pt x="1027" y="1284"/>
                    </a:moveTo>
                    <a:cubicBezTo>
                      <a:pt x="897" y="1105"/>
                      <a:pt x="897" y="1105"/>
                      <a:pt x="897" y="1105"/>
                    </a:cubicBezTo>
                    <a:cubicBezTo>
                      <a:pt x="1193" y="511"/>
                      <a:pt x="1193" y="511"/>
                      <a:pt x="1193" y="511"/>
                    </a:cubicBezTo>
                    <a:cubicBezTo>
                      <a:pt x="1408" y="511"/>
                      <a:pt x="1408" y="511"/>
                      <a:pt x="1408" y="511"/>
                    </a:cubicBezTo>
                    <a:lnTo>
                      <a:pt x="1027" y="1284"/>
                    </a:lnTo>
                    <a:close/>
                  </a:path>
                </a:pathLst>
              </a:custGeom>
              <a:solidFill>
                <a:srgbClr val="92D050"/>
              </a:solidFill>
              <a:ln>
                <a:no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sp>
          <p:nvSpPr>
            <p:cNvPr id="88" name="TextBox 87">
              <a:extLst>
                <a:ext uri="{FF2B5EF4-FFF2-40B4-BE49-F238E27FC236}">
                  <a16:creationId xmlns:a16="http://schemas.microsoft.com/office/drawing/2014/main" id="{A8331C4A-EFE2-42C5-957C-04BD8B57E97F}"/>
                </a:ext>
              </a:extLst>
            </p:cNvPr>
            <p:cNvSpPr txBox="1"/>
            <p:nvPr/>
          </p:nvSpPr>
          <p:spPr>
            <a:xfrm>
              <a:off x="4465213" y="2929887"/>
              <a:ext cx="997835" cy="284693"/>
            </a:xfrm>
            <a:prstGeom prst="rect">
              <a:avLst/>
            </a:prstGeom>
          </p:spPr>
          <p:txBody>
            <a:bodyPr wrap="square" lIns="0" tIns="0" rIns="0" bIns="0" rtlCol="0">
              <a:spAutoFit/>
            </a:bodyPr>
            <a:lstStyle/>
            <a:p>
              <a:pPr lvl="0" defTabSz="671552">
                <a:lnSpc>
                  <a:spcPct val="90000"/>
                </a:lnSpc>
                <a:buSzPct val="80000"/>
                <a:defRPr/>
              </a:pPr>
              <a:r>
                <a:rPr lang="en-US" sz="1028" b="0" kern="0" spc="-22" dirty="0">
                  <a:solidFill>
                    <a:srgbClr val="002050"/>
                  </a:solidFill>
                  <a:latin typeface="Segoe UI"/>
                  <a:ea typeface="ＭＳ Ｐゴシック" charset="0"/>
                  <a:cs typeface="Segoe UI Semibold" panose="020B0702040204020203" pitchFamily="34" charset="0"/>
                </a:rPr>
                <a:t>Microsoft Azure</a:t>
              </a:r>
            </a:p>
            <a:p>
              <a:pPr lvl="0" defTabSz="671552">
                <a:lnSpc>
                  <a:spcPct val="90000"/>
                </a:lnSpc>
                <a:buSzPct val="80000"/>
                <a:defRPr/>
              </a:pPr>
              <a:r>
                <a:rPr lang="en-US" sz="1028" b="0" kern="0" spc="-22" dirty="0">
                  <a:solidFill>
                    <a:srgbClr val="002050"/>
                  </a:solidFill>
                  <a:latin typeface="Segoe UI"/>
                  <a:ea typeface="ＭＳ Ｐゴシック" charset="0"/>
                  <a:cs typeface="Segoe UI Semibold" panose="020B0702040204020203" pitchFamily="34" charset="0"/>
                </a:rPr>
                <a:t>Active Directory</a:t>
              </a:r>
            </a:p>
          </p:txBody>
        </p:sp>
        <p:pic>
          <p:nvPicPr>
            <p:cNvPr id="89" name="Picture 88">
              <a:extLst>
                <a:ext uri="{FF2B5EF4-FFF2-40B4-BE49-F238E27FC236}">
                  <a16:creationId xmlns:a16="http://schemas.microsoft.com/office/drawing/2014/main" id="{A9311DCB-E73C-40CC-8420-52700BA18977}"/>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045534" y="2840727"/>
              <a:ext cx="424400" cy="420891"/>
            </a:xfrm>
            <a:prstGeom prst="rect">
              <a:avLst/>
            </a:prstGeom>
          </p:spPr>
        </p:pic>
      </p:grpSp>
    </p:spTree>
    <p:extLst>
      <p:ext uri="{BB962C8B-B14F-4D97-AF65-F5344CB8AC3E}">
        <p14:creationId xmlns:p14="http://schemas.microsoft.com/office/powerpoint/2010/main" val="295292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7190" y="1687086"/>
            <a:ext cx="3125915" cy="2077492"/>
          </a:xfrm>
        </p:spPr>
        <p:txBody>
          <a:bodyPr/>
          <a:lstStyle/>
          <a:p>
            <a:r>
              <a:rPr lang="en-US" dirty="0"/>
              <a:t>AZ-301T01A</a:t>
            </a:r>
            <a:br>
              <a:rPr lang="en-US" dirty="0"/>
            </a:br>
            <a:r>
              <a:rPr lang="en-US" dirty="0"/>
              <a:t>Module 01: </a:t>
            </a:r>
            <a:br>
              <a:rPr lang="en-US" dirty="0"/>
            </a:br>
            <a:r>
              <a:rPr lang="en-US" dirty="0"/>
              <a:t>Managing Security &amp; Identity </a:t>
            </a:r>
            <a:br>
              <a:rPr lang="en-US" dirty="0"/>
            </a:br>
            <a:r>
              <a:rPr lang="en-US" dirty="0"/>
              <a:t>for Azure Solutions</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name="e595bcbd-503d-44c2-b34b-cff2331a07f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C3135-C8AA-4A5E-B6DF-922C995A4180}"/>
              </a:ext>
            </a:extLst>
          </p:cNvPr>
          <p:cNvSpPr>
            <a:spLocks noGrp="1"/>
          </p:cNvSpPr>
          <p:nvPr>
            <p:ph type="title"/>
          </p:nvPr>
        </p:nvSpPr>
        <p:spPr/>
        <p:txBody>
          <a:bodyPr/>
          <a:lstStyle/>
          <a:p>
            <a:r>
              <a:rPr lang="en-US" dirty="0"/>
              <a:t>Azure AD Connect</a:t>
            </a:r>
          </a:p>
        </p:txBody>
      </p:sp>
      <p:grpSp>
        <p:nvGrpSpPr>
          <p:cNvPr id="3" name="Group 2" descr="Identity synchronization + ADFS">
            <a:extLst>
              <a:ext uri="{FF2B5EF4-FFF2-40B4-BE49-F238E27FC236}">
                <a16:creationId xmlns:a16="http://schemas.microsoft.com/office/drawing/2014/main" id="{73027673-6636-4C99-B9A8-86A6B7AB29F6}"/>
              </a:ext>
            </a:extLst>
          </p:cNvPr>
          <p:cNvGrpSpPr/>
          <p:nvPr/>
        </p:nvGrpSpPr>
        <p:grpSpPr>
          <a:xfrm>
            <a:off x="19716" y="1838093"/>
            <a:ext cx="8957263" cy="4161928"/>
            <a:chOff x="19716" y="1838093"/>
            <a:chExt cx="8957263" cy="4161928"/>
          </a:xfrm>
        </p:grpSpPr>
        <p:sp>
          <p:nvSpPr>
            <p:cNvPr id="7" name="Text Placeholder 238">
              <a:extLst>
                <a:ext uri="{FF2B5EF4-FFF2-40B4-BE49-F238E27FC236}">
                  <a16:creationId xmlns:a16="http://schemas.microsoft.com/office/drawing/2014/main" id="{B1799DB4-77C0-479A-B597-2D3E6378D4ED}"/>
                </a:ext>
              </a:extLst>
            </p:cNvPr>
            <p:cNvSpPr txBox="1">
              <a:spLocks/>
            </p:cNvSpPr>
            <p:nvPr/>
          </p:nvSpPr>
          <p:spPr>
            <a:xfrm>
              <a:off x="202550" y="1838093"/>
              <a:ext cx="8738903" cy="413190"/>
            </a:xfrm>
            <a:prstGeom prst="rect">
              <a:avLst/>
            </a:prstGeom>
          </p:spPr>
          <p:txBody>
            <a:bodyPr vert="horz" wrap="square" lIns="146304" tIns="91440" rIns="146304" bIns="91440" rtlCol="0">
              <a:spAutoFit/>
            </a:bodyPr>
            <a:lstStyle>
              <a:lvl1pPr marL="0" indent="0" algn="l" defTabSz="684866" rtl="0" fontAlgn="base">
                <a:lnSpc>
                  <a:spcPct val="90000"/>
                </a:lnSpc>
                <a:spcBef>
                  <a:spcPct val="20000"/>
                </a:spcBef>
                <a:spcAft>
                  <a:spcPct val="0"/>
                </a:spcAft>
                <a:buSzPct val="90000"/>
                <a:buFont typeface="Arial" charset="0"/>
                <a:buNone/>
                <a:defRPr sz="1650" b="0" kern="1200">
                  <a:solidFill>
                    <a:schemeClr val="accent2"/>
                  </a:solidFill>
                  <a:latin typeface="+mn-lt"/>
                  <a:ea typeface="ＭＳ Ｐゴシック" charset="0"/>
                  <a:cs typeface="ＭＳ Ｐゴシック" charset="0"/>
                </a:defRPr>
              </a:lvl1pPr>
              <a:lvl2pPr marL="252011" indent="0" algn="l" defTabSz="684866" rtl="0" fontAlgn="base">
                <a:lnSpc>
                  <a:spcPct val="90000"/>
                </a:lnSpc>
                <a:spcBef>
                  <a:spcPct val="20000"/>
                </a:spcBef>
                <a:spcAft>
                  <a:spcPct val="0"/>
                </a:spcAft>
                <a:buSzPct val="90000"/>
                <a:buFont typeface="Arial" charset="0"/>
                <a:buNone/>
                <a:defRPr sz="1765" kern="1200">
                  <a:gradFill>
                    <a:gsLst>
                      <a:gs pos="1250">
                        <a:schemeClr val="tx1"/>
                      </a:gs>
                      <a:gs pos="100000">
                        <a:schemeClr val="tx1"/>
                      </a:gs>
                    </a:gsLst>
                    <a:lin ang="5400000" scaled="0"/>
                  </a:gradFill>
                  <a:latin typeface="+mn-lt"/>
                  <a:ea typeface="ＭＳ Ｐゴシック" charset="0"/>
                  <a:cs typeface="+mn-cs"/>
                </a:defRPr>
              </a:lvl2pPr>
              <a:lvl3pPr marL="420020" indent="0" algn="l" defTabSz="684866" rtl="0" fontAlgn="base">
                <a:lnSpc>
                  <a:spcPct val="90000"/>
                </a:lnSpc>
                <a:spcBef>
                  <a:spcPct val="20000"/>
                </a:spcBef>
                <a:spcAft>
                  <a:spcPct val="0"/>
                </a:spcAft>
                <a:buSzPct val="90000"/>
                <a:buFont typeface="Arial" charset="0"/>
                <a:buNone/>
                <a:defRPr sz="1471" kern="1200">
                  <a:gradFill>
                    <a:gsLst>
                      <a:gs pos="1250">
                        <a:schemeClr val="tx1"/>
                      </a:gs>
                      <a:gs pos="100000">
                        <a:schemeClr val="tx1"/>
                      </a:gs>
                    </a:gsLst>
                    <a:lin ang="5400000" scaled="0"/>
                  </a:gradFill>
                  <a:latin typeface="+mn-lt"/>
                  <a:ea typeface="ＭＳ Ｐゴシック" charset="0"/>
                  <a:cs typeface="+mn-cs"/>
                </a:defRPr>
              </a:lvl3pPr>
              <a:lvl4pPr marL="588027" indent="0" algn="l" defTabSz="684866"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4pPr>
              <a:lvl5pPr marL="756035" indent="0" algn="l" defTabSz="684866"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5pPr>
              <a:lvl6pPr marL="1885157"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7914"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0671"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3427"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9pPr>
            </a:lstStyle>
            <a:p>
              <a:pPr marL="0" marR="0" lvl="0" indent="0" algn="l" defTabSz="684866" rtl="0" eaLnBrk="1" fontAlgn="base" latinLnBrk="0" hangingPunct="1">
                <a:lnSpc>
                  <a:spcPct val="90000"/>
                </a:lnSpc>
                <a:spcBef>
                  <a:spcPct val="20000"/>
                </a:spcBef>
                <a:spcAft>
                  <a:spcPct val="0"/>
                </a:spcAft>
                <a:buClrTx/>
                <a:buSzPct val="90000"/>
                <a:buFont typeface="Arial" charset="0"/>
                <a:buNone/>
                <a:tabLst/>
                <a:defRPr/>
              </a:pPr>
              <a:r>
                <a:rPr kumimoji="0" lang="en-US" sz="1650" b="0" i="0" u="none" strike="noStrike" kern="1200" cap="none" spc="0" normalizeH="0" baseline="0" noProof="0" dirty="0">
                  <a:ln>
                    <a:noFill/>
                  </a:ln>
                  <a:solidFill>
                    <a:srgbClr val="002050"/>
                  </a:solidFill>
                  <a:effectLst/>
                  <a:uLnTx/>
                  <a:uFillTx/>
                  <a:latin typeface="Segoe UI"/>
                  <a:ea typeface="ＭＳ Ｐゴシック" charset="0"/>
                </a:rPr>
                <a:t>2</a:t>
              </a:r>
              <a:r>
                <a:rPr kumimoji="0" lang="en-US" sz="1650" b="0" i="0" u="none" strike="noStrike" kern="1200" cap="none" spc="0" normalizeH="0" baseline="30000" noProof="0" dirty="0">
                  <a:ln>
                    <a:noFill/>
                  </a:ln>
                  <a:solidFill>
                    <a:srgbClr val="002050"/>
                  </a:solidFill>
                  <a:effectLst/>
                  <a:uLnTx/>
                  <a:uFillTx/>
                  <a:latin typeface="Segoe UI"/>
                  <a:ea typeface="ＭＳ Ｐゴシック" charset="0"/>
                </a:rPr>
                <a:t>nd</a:t>
              </a:r>
              <a:r>
                <a:rPr kumimoji="0" lang="en-US" sz="1650" b="0" i="0" u="none" strike="noStrike" kern="1200" cap="none" spc="0" normalizeH="0" baseline="0" noProof="0" dirty="0">
                  <a:ln>
                    <a:noFill/>
                  </a:ln>
                  <a:solidFill>
                    <a:srgbClr val="002050"/>
                  </a:solidFill>
                  <a:effectLst/>
                  <a:uLnTx/>
                  <a:uFillTx/>
                  <a:latin typeface="Segoe UI"/>
                  <a:ea typeface="ＭＳ Ｐゴシック" charset="0"/>
                </a:rPr>
                <a:t> option: Identity synchronization + ADFS</a:t>
              </a:r>
            </a:p>
          </p:txBody>
        </p:sp>
        <p:grpSp>
          <p:nvGrpSpPr>
            <p:cNvPr id="8" name="Group 7">
              <a:extLst>
                <a:ext uri="{FF2B5EF4-FFF2-40B4-BE49-F238E27FC236}">
                  <a16:creationId xmlns:a16="http://schemas.microsoft.com/office/drawing/2014/main" id="{BE06CC29-EF04-4503-9777-1C713ACCB949}"/>
                </a:ext>
              </a:extLst>
            </p:cNvPr>
            <p:cNvGrpSpPr/>
            <p:nvPr/>
          </p:nvGrpSpPr>
          <p:grpSpPr>
            <a:xfrm>
              <a:off x="7996979" y="4387789"/>
              <a:ext cx="980000" cy="1612232"/>
              <a:chOff x="10877106" y="4429151"/>
              <a:chExt cx="1559369" cy="2565374"/>
            </a:xfrm>
          </p:grpSpPr>
          <p:grpSp>
            <p:nvGrpSpPr>
              <p:cNvPr id="9" name="Group 8">
                <a:extLst>
                  <a:ext uri="{FF2B5EF4-FFF2-40B4-BE49-F238E27FC236}">
                    <a16:creationId xmlns:a16="http://schemas.microsoft.com/office/drawing/2014/main" id="{459DD020-BEC6-440C-8143-CF4C52CDDF51}"/>
                  </a:ext>
                </a:extLst>
              </p:cNvPr>
              <p:cNvGrpSpPr>
                <a:grpSpLocks noChangeAspect="1"/>
              </p:cNvGrpSpPr>
              <p:nvPr/>
            </p:nvGrpSpPr>
            <p:grpSpPr>
              <a:xfrm>
                <a:off x="11581350" y="4429151"/>
                <a:ext cx="855125" cy="2565374"/>
                <a:chOff x="11631239" y="4516235"/>
                <a:chExt cx="826097" cy="2478290"/>
              </a:xfrm>
            </p:grpSpPr>
            <p:sp>
              <p:nvSpPr>
                <p:cNvPr id="15" name="Rectangle 14">
                  <a:extLst>
                    <a:ext uri="{FF2B5EF4-FFF2-40B4-BE49-F238E27FC236}">
                      <a16:creationId xmlns:a16="http://schemas.microsoft.com/office/drawing/2014/main" id="{927F2EC4-F0DE-42F2-AF30-3502A86396A6}"/>
                    </a:ext>
                  </a:extLst>
                </p:cNvPr>
                <p:cNvSpPr>
                  <a:spLocks noChangeAspect="1"/>
                </p:cNvSpPr>
                <p:nvPr/>
              </p:nvSpPr>
              <p:spPr bwMode="auto">
                <a:xfrm>
                  <a:off x="11631239" y="4516235"/>
                  <a:ext cx="826097" cy="2478290"/>
                </a:xfrm>
                <a:prstGeom prst="rect">
                  <a:avLst/>
                </a:pr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grpSp>
              <p:nvGrpSpPr>
                <p:cNvPr id="16" name="Group 15">
                  <a:extLst>
                    <a:ext uri="{FF2B5EF4-FFF2-40B4-BE49-F238E27FC236}">
                      <a16:creationId xmlns:a16="http://schemas.microsoft.com/office/drawing/2014/main" id="{3D868C9D-5BC9-4039-B664-A351E15A52FA}"/>
                    </a:ext>
                  </a:extLst>
                </p:cNvPr>
                <p:cNvGrpSpPr>
                  <a:grpSpLocks noChangeAspect="1"/>
                </p:cNvGrpSpPr>
                <p:nvPr/>
              </p:nvGrpSpPr>
              <p:grpSpPr>
                <a:xfrm>
                  <a:off x="11764517" y="4724808"/>
                  <a:ext cx="559540" cy="1832354"/>
                  <a:chOff x="11768846" y="4705243"/>
                  <a:chExt cx="559540" cy="1832354"/>
                </a:xfrm>
              </p:grpSpPr>
              <p:sp>
                <p:nvSpPr>
                  <p:cNvPr id="17" name="Rectangle 16">
                    <a:extLst>
                      <a:ext uri="{FF2B5EF4-FFF2-40B4-BE49-F238E27FC236}">
                        <a16:creationId xmlns:a16="http://schemas.microsoft.com/office/drawing/2014/main" id="{13E89E4B-AF14-4092-98C3-F753A8912B8C}"/>
                      </a:ext>
                    </a:extLst>
                  </p:cNvPr>
                  <p:cNvSpPr/>
                  <p:nvPr/>
                </p:nvSpPr>
                <p:spPr bwMode="auto">
                  <a:xfrm>
                    <a:off x="11768846" y="4705243"/>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8" name="Rectangle 17">
                    <a:extLst>
                      <a:ext uri="{FF2B5EF4-FFF2-40B4-BE49-F238E27FC236}">
                        <a16:creationId xmlns:a16="http://schemas.microsoft.com/office/drawing/2014/main" id="{F5645309-731D-46DA-89DE-9B7FCCA33E24}"/>
                      </a:ext>
                    </a:extLst>
                  </p:cNvPr>
                  <p:cNvSpPr/>
                  <p:nvPr/>
                </p:nvSpPr>
                <p:spPr bwMode="auto">
                  <a:xfrm>
                    <a:off x="11768846" y="5025994"/>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9" name="Rectangle 18">
                    <a:extLst>
                      <a:ext uri="{FF2B5EF4-FFF2-40B4-BE49-F238E27FC236}">
                        <a16:creationId xmlns:a16="http://schemas.microsoft.com/office/drawing/2014/main" id="{4A736A86-1606-40F4-94EC-F7985570E56B}"/>
                      </a:ext>
                    </a:extLst>
                  </p:cNvPr>
                  <p:cNvSpPr/>
                  <p:nvPr/>
                </p:nvSpPr>
                <p:spPr bwMode="auto">
                  <a:xfrm>
                    <a:off x="11768846" y="5346745"/>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20" name="Rectangle 19">
                    <a:extLst>
                      <a:ext uri="{FF2B5EF4-FFF2-40B4-BE49-F238E27FC236}">
                        <a16:creationId xmlns:a16="http://schemas.microsoft.com/office/drawing/2014/main" id="{9BC78A88-B412-4193-966C-FD4F1F0233FC}"/>
                      </a:ext>
                    </a:extLst>
                  </p:cNvPr>
                  <p:cNvSpPr/>
                  <p:nvPr/>
                </p:nvSpPr>
                <p:spPr bwMode="auto">
                  <a:xfrm>
                    <a:off x="11768846" y="5667496"/>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21" name="Rectangle 20">
                    <a:extLst>
                      <a:ext uri="{FF2B5EF4-FFF2-40B4-BE49-F238E27FC236}">
                        <a16:creationId xmlns:a16="http://schemas.microsoft.com/office/drawing/2014/main" id="{55DF68EE-D419-4C06-9A16-D2907467DD4C}"/>
                      </a:ext>
                    </a:extLst>
                  </p:cNvPr>
                  <p:cNvSpPr/>
                  <p:nvPr/>
                </p:nvSpPr>
                <p:spPr bwMode="auto">
                  <a:xfrm>
                    <a:off x="11768846" y="5988247"/>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22" name="Rectangle 21">
                    <a:extLst>
                      <a:ext uri="{FF2B5EF4-FFF2-40B4-BE49-F238E27FC236}">
                        <a16:creationId xmlns:a16="http://schemas.microsoft.com/office/drawing/2014/main" id="{A83A607A-C4D2-4D30-BC80-43E70DD73B2B}"/>
                      </a:ext>
                    </a:extLst>
                  </p:cNvPr>
                  <p:cNvSpPr/>
                  <p:nvPr/>
                </p:nvSpPr>
                <p:spPr bwMode="auto">
                  <a:xfrm>
                    <a:off x="11768846" y="6308997"/>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23" name="Rectangle 22">
                    <a:extLst>
                      <a:ext uri="{FF2B5EF4-FFF2-40B4-BE49-F238E27FC236}">
                        <a16:creationId xmlns:a16="http://schemas.microsoft.com/office/drawing/2014/main" id="{15F6AEA0-275A-412B-9BE6-F4DA22F684BE}"/>
                      </a:ext>
                    </a:extLst>
                  </p:cNvPr>
                  <p:cNvSpPr/>
                  <p:nvPr/>
                </p:nvSpPr>
                <p:spPr bwMode="auto">
                  <a:xfrm>
                    <a:off x="12099786" y="4705243"/>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24" name="Rectangle 23">
                    <a:extLst>
                      <a:ext uri="{FF2B5EF4-FFF2-40B4-BE49-F238E27FC236}">
                        <a16:creationId xmlns:a16="http://schemas.microsoft.com/office/drawing/2014/main" id="{FB62E5FA-96A7-4052-A745-EAA7F2F3848B}"/>
                      </a:ext>
                    </a:extLst>
                  </p:cNvPr>
                  <p:cNvSpPr/>
                  <p:nvPr/>
                </p:nvSpPr>
                <p:spPr bwMode="auto">
                  <a:xfrm>
                    <a:off x="12099786" y="5025994"/>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25" name="Rectangle 24">
                    <a:extLst>
                      <a:ext uri="{FF2B5EF4-FFF2-40B4-BE49-F238E27FC236}">
                        <a16:creationId xmlns:a16="http://schemas.microsoft.com/office/drawing/2014/main" id="{2D34108F-92CB-433F-A2A6-593E31571E17}"/>
                      </a:ext>
                    </a:extLst>
                  </p:cNvPr>
                  <p:cNvSpPr/>
                  <p:nvPr/>
                </p:nvSpPr>
                <p:spPr bwMode="auto">
                  <a:xfrm>
                    <a:off x="12099786" y="5346745"/>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26" name="Rectangle 25">
                    <a:extLst>
                      <a:ext uri="{FF2B5EF4-FFF2-40B4-BE49-F238E27FC236}">
                        <a16:creationId xmlns:a16="http://schemas.microsoft.com/office/drawing/2014/main" id="{8E17E152-E3E7-4114-815F-1413748099F5}"/>
                      </a:ext>
                    </a:extLst>
                  </p:cNvPr>
                  <p:cNvSpPr/>
                  <p:nvPr/>
                </p:nvSpPr>
                <p:spPr bwMode="auto">
                  <a:xfrm>
                    <a:off x="12099786" y="5667496"/>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27" name="Rectangle 26">
                    <a:extLst>
                      <a:ext uri="{FF2B5EF4-FFF2-40B4-BE49-F238E27FC236}">
                        <a16:creationId xmlns:a16="http://schemas.microsoft.com/office/drawing/2014/main" id="{24EA6478-12EB-4CB1-BDDC-C13DDC455A09}"/>
                      </a:ext>
                    </a:extLst>
                  </p:cNvPr>
                  <p:cNvSpPr/>
                  <p:nvPr/>
                </p:nvSpPr>
                <p:spPr bwMode="auto">
                  <a:xfrm>
                    <a:off x="12099786" y="5988247"/>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28" name="Rectangle 27">
                    <a:extLst>
                      <a:ext uri="{FF2B5EF4-FFF2-40B4-BE49-F238E27FC236}">
                        <a16:creationId xmlns:a16="http://schemas.microsoft.com/office/drawing/2014/main" id="{5EB43C0F-DB2A-4355-B09D-CC1F0D19ED0C}"/>
                      </a:ext>
                    </a:extLst>
                  </p:cNvPr>
                  <p:cNvSpPr/>
                  <p:nvPr/>
                </p:nvSpPr>
                <p:spPr bwMode="auto">
                  <a:xfrm>
                    <a:off x="12099786" y="6308997"/>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grpSp>
          </p:grpSp>
          <p:grpSp>
            <p:nvGrpSpPr>
              <p:cNvPr id="10" name="Group 9">
                <a:extLst>
                  <a:ext uri="{FF2B5EF4-FFF2-40B4-BE49-F238E27FC236}">
                    <a16:creationId xmlns:a16="http://schemas.microsoft.com/office/drawing/2014/main" id="{CC5CA73C-EFB4-4BF8-BAB5-EAF16F01D7A5}"/>
                  </a:ext>
                </a:extLst>
              </p:cNvPr>
              <p:cNvGrpSpPr>
                <a:grpSpLocks noChangeAspect="1"/>
              </p:cNvGrpSpPr>
              <p:nvPr/>
            </p:nvGrpSpPr>
            <p:grpSpPr>
              <a:xfrm>
                <a:off x="10877106" y="4617085"/>
                <a:ext cx="648393" cy="2377440"/>
                <a:chOff x="10857650" y="4479925"/>
                <a:chExt cx="685800" cy="2514600"/>
              </a:xfrm>
            </p:grpSpPr>
            <p:sp>
              <p:nvSpPr>
                <p:cNvPr id="11" name="Freeform: Shape 10">
                  <a:extLst>
                    <a:ext uri="{FF2B5EF4-FFF2-40B4-BE49-F238E27FC236}">
                      <a16:creationId xmlns:a16="http://schemas.microsoft.com/office/drawing/2014/main" id="{513680C1-F200-4B41-AD2A-E95D3350CBE0}"/>
                    </a:ext>
                  </a:extLst>
                </p:cNvPr>
                <p:cNvSpPr>
                  <a:spLocks/>
                </p:cNvSpPr>
                <p:nvPr/>
              </p:nvSpPr>
              <p:spPr bwMode="auto">
                <a:xfrm>
                  <a:off x="10857650" y="4479925"/>
                  <a:ext cx="685800" cy="2514600"/>
                </a:xfrm>
                <a:custGeom>
                  <a:avLst/>
                  <a:gdLst>
                    <a:gd name="connsiteX0" fmla="*/ 293914 w 685800"/>
                    <a:gd name="connsiteY0" fmla="*/ 0 h 2514600"/>
                    <a:gd name="connsiteX1" fmla="*/ 391885 w 685800"/>
                    <a:gd name="connsiteY1" fmla="*/ 0 h 2514600"/>
                    <a:gd name="connsiteX2" fmla="*/ 391885 w 685800"/>
                    <a:gd name="connsiteY2" fmla="*/ 228599 h 2514600"/>
                    <a:gd name="connsiteX3" fmla="*/ 489857 w 685800"/>
                    <a:gd name="connsiteY3" fmla="*/ 228599 h 2514600"/>
                    <a:gd name="connsiteX4" fmla="*/ 489857 w 685800"/>
                    <a:gd name="connsiteY4" fmla="*/ 457199 h 2514600"/>
                    <a:gd name="connsiteX5" fmla="*/ 587828 w 685800"/>
                    <a:gd name="connsiteY5" fmla="*/ 457199 h 2514600"/>
                    <a:gd name="connsiteX6" fmla="*/ 587828 w 685800"/>
                    <a:gd name="connsiteY6" fmla="*/ 685799 h 2514600"/>
                    <a:gd name="connsiteX7" fmla="*/ 685800 w 685800"/>
                    <a:gd name="connsiteY7" fmla="*/ 685799 h 2514600"/>
                    <a:gd name="connsiteX8" fmla="*/ 685800 w 685800"/>
                    <a:gd name="connsiteY8" fmla="*/ 2514599 h 2514600"/>
                    <a:gd name="connsiteX9" fmla="*/ 587828 w 685800"/>
                    <a:gd name="connsiteY9" fmla="*/ 2514599 h 2514600"/>
                    <a:gd name="connsiteX10" fmla="*/ 489857 w 685800"/>
                    <a:gd name="connsiteY10" fmla="*/ 2514599 h 2514600"/>
                    <a:gd name="connsiteX11" fmla="*/ 391885 w 685800"/>
                    <a:gd name="connsiteY11" fmla="*/ 2514599 h 2514600"/>
                    <a:gd name="connsiteX12" fmla="*/ 391885 w 685800"/>
                    <a:gd name="connsiteY12" fmla="*/ 2514600 h 2514600"/>
                    <a:gd name="connsiteX13" fmla="*/ 293914 w 685800"/>
                    <a:gd name="connsiteY13" fmla="*/ 2514600 h 2514600"/>
                    <a:gd name="connsiteX14" fmla="*/ 293914 w 685800"/>
                    <a:gd name="connsiteY14" fmla="*/ 2514599 h 2514600"/>
                    <a:gd name="connsiteX15" fmla="*/ 195943 w 685800"/>
                    <a:gd name="connsiteY15" fmla="*/ 2514599 h 2514600"/>
                    <a:gd name="connsiteX16" fmla="*/ 97971 w 685800"/>
                    <a:gd name="connsiteY16" fmla="*/ 2514599 h 2514600"/>
                    <a:gd name="connsiteX17" fmla="*/ 0 w 685800"/>
                    <a:gd name="connsiteY17" fmla="*/ 2514599 h 2514600"/>
                    <a:gd name="connsiteX18" fmla="*/ 0 w 685800"/>
                    <a:gd name="connsiteY18" fmla="*/ 685799 h 2514600"/>
                    <a:gd name="connsiteX19" fmla="*/ 97971 w 685800"/>
                    <a:gd name="connsiteY19" fmla="*/ 685799 h 2514600"/>
                    <a:gd name="connsiteX20" fmla="*/ 97971 w 685800"/>
                    <a:gd name="connsiteY20" fmla="*/ 457199 h 2514600"/>
                    <a:gd name="connsiteX21" fmla="*/ 195943 w 685800"/>
                    <a:gd name="connsiteY21" fmla="*/ 457199 h 2514600"/>
                    <a:gd name="connsiteX22" fmla="*/ 195943 w 685800"/>
                    <a:gd name="connsiteY22" fmla="*/ 228599 h 2514600"/>
                    <a:gd name="connsiteX23" fmla="*/ 293914 w 685800"/>
                    <a:gd name="connsiteY23" fmla="*/ 228599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85800" h="2514600">
                      <a:moveTo>
                        <a:pt x="293914" y="0"/>
                      </a:moveTo>
                      <a:lnTo>
                        <a:pt x="391885" y="0"/>
                      </a:lnTo>
                      <a:lnTo>
                        <a:pt x="391885" y="228599"/>
                      </a:lnTo>
                      <a:lnTo>
                        <a:pt x="489857" y="228599"/>
                      </a:lnTo>
                      <a:lnTo>
                        <a:pt x="489857" y="457199"/>
                      </a:lnTo>
                      <a:lnTo>
                        <a:pt x="587828" y="457199"/>
                      </a:lnTo>
                      <a:lnTo>
                        <a:pt x="587828" y="685799"/>
                      </a:lnTo>
                      <a:lnTo>
                        <a:pt x="685800" y="685799"/>
                      </a:lnTo>
                      <a:lnTo>
                        <a:pt x="685800" y="2514599"/>
                      </a:lnTo>
                      <a:lnTo>
                        <a:pt x="587828" y="2514599"/>
                      </a:lnTo>
                      <a:lnTo>
                        <a:pt x="489857" y="2514599"/>
                      </a:lnTo>
                      <a:lnTo>
                        <a:pt x="391885" y="2514599"/>
                      </a:lnTo>
                      <a:lnTo>
                        <a:pt x="391885" y="2514600"/>
                      </a:lnTo>
                      <a:lnTo>
                        <a:pt x="293914" y="2514600"/>
                      </a:lnTo>
                      <a:lnTo>
                        <a:pt x="293914" y="2514599"/>
                      </a:lnTo>
                      <a:lnTo>
                        <a:pt x="195943" y="2514599"/>
                      </a:lnTo>
                      <a:lnTo>
                        <a:pt x="97971" y="2514599"/>
                      </a:lnTo>
                      <a:lnTo>
                        <a:pt x="0" y="2514599"/>
                      </a:lnTo>
                      <a:lnTo>
                        <a:pt x="0" y="685799"/>
                      </a:lnTo>
                      <a:lnTo>
                        <a:pt x="97971" y="685799"/>
                      </a:lnTo>
                      <a:lnTo>
                        <a:pt x="97971" y="457199"/>
                      </a:lnTo>
                      <a:lnTo>
                        <a:pt x="195943" y="457199"/>
                      </a:lnTo>
                      <a:lnTo>
                        <a:pt x="195943" y="228599"/>
                      </a:lnTo>
                      <a:lnTo>
                        <a:pt x="293914" y="228599"/>
                      </a:lnTo>
                      <a:close/>
                    </a:path>
                  </a:pathLst>
                </a:cu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2" name="Rectangle 11">
                  <a:extLst>
                    <a:ext uri="{FF2B5EF4-FFF2-40B4-BE49-F238E27FC236}">
                      <a16:creationId xmlns:a16="http://schemas.microsoft.com/office/drawing/2014/main" id="{1153C9AF-B75E-468A-9857-AB6E04A75DBF}"/>
                    </a:ext>
                  </a:extLst>
                </p:cNvPr>
                <p:cNvSpPr/>
                <p:nvPr/>
              </p:nvSpPr>
              <p:spPr bwMode="auto">
                <a:xfrm>
                  <a:off x="10920781" y="5798634"/>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3" name="Rectangle 12">
                  <a:extLst>
                    <a:ext uri="{FF2B5EF4-FFF2-40B4-BE49-F238E27FC236}">
                      <a16:creationId xmlns:a16="http://schemas.microsoft.com/office/drawing/2014/main" id="{B8870F37-4149-4D62-81E5-F92C2BB5DE85}"/>
                    </a:ext>
                  </a:extLst>
                </p:cNvPr>
                <p:cNvSpPr/>
                <p:nvPr/>
              </p:nvSpPr>
              <p:spPr bwMode="auto">
                <a:xfrm>
                  <a:off x="11251721" y="5477883"/>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4" name="Rectangle 13">
                  <a:extLst>
                    <a:ext uri="{FF2B5EF4-FFF2-40B4-BE49-F238E27FC236}">
                      <a16:creationId xmlns:a16="http://schemas.microsoft.com/office/drawing/2014/main" id="{FF1E0279-263F-4E7C-8C19-E7AA82B41D3A}"/>
                    </a:ext>
                  </a:extLst>
                </p:cNvPr>
                <p:cNvSpPr/>
                <p:nvPr/>
              </p:nvSpPr>
              <p:spPr bwMode="auto">
                <a:xfrm>
                  <a:off x="11251721" y="6119385"/>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grpSp>
        </p:grpSp>
        <p:grpSp>
          <p:nvGrpSpPr>
            <p:cNvPr id="29" name="Group 28">
              <a:extLst>
                <a:ext uri="{FF2B5EF4-FFF2-40B4-BE49-F238E27FC236}">
                  <a16:creationId xmlns:a16="http://schemas.microsoft.com/office/drawing/2014/main" id="{7D11C337-E116-4E61-B557-8D8B74860E77}"/>
                </a:ext>
              </a:extLst>
            </p:cNvPr>
            <p:cNvGrpSpPr/>
            <p:nvPr/>
          </p:nvGrpSpPr>
          <p:grpSpPr>
            <a:xfrm>
              <a:off x="4909414" y="4945875"/>
              <a:ext cx="2680499" cy="955633"/>
              <a:chOff x="-1361913" y="2763657"/>
              <a:chExt cx="3575013" cy="1274539"/>
            </a:xfrm>
          </p:grpSpPr>
          <p:grpSp>
            <p:nvGrpSpPr>
              <p:cNvPr id="30" name="Group 29">
                <a:extLst>
                  <a:ext uri="{FF2B5EF4-FFF2-40B4-BE49-F238E27FC236}">
                    <a16:creationId xmlns:a16="http://schemas.microsoft.com/office/drawing/2014/main" id="{C97E805A-614B-4250-8FFF-817FE0312506}"/>
                  </a:ext>
                </a:extLst>
              </p:cNvPr>
              <p:cNvGrpSpPr/>
              <p:nvPr/>
            </p:nvGrpSpPr>
            <p:grpSpPr>
              <a:xfrm>
                <a:off x="560604" y="3259646"/>
                <a:ext cx="649838" cy="429851"/>
                <a:chOff x="2735263" y="1203325"/>
                <a:chExt cx="6724650" cy="4448176"/>
              </a:xfrm>
              <a:solidFill>
                <a:srgbClr val="FFFFFF"/>
              </a:solidFill>
            </p:grpSpPr>
            <p:sp>
              <p:nvSpPr>
                <p:cNvPr id="39" name="Freeform 19">
                  <a:extLst>
                    <a:ext uri="{FF2B5EF4-FFF2-40B4-BE49-F238E27FC236}">
                      <a16:creationId xmlns:a16="http://schemas.microsoft.com/office/drawing/2014/main" id="{9E1DD987-0AFA-4B8F-81EC-E9F675DF81E3}"/>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sp>
              <p:nvSpPr>
                <p:cNvPr id="40" name="Freeform 20">
                  <a:extLst>
                    <a:ext uri="{FF2B5EF4-FFF2-40B4-BE49-F238E27FC236}">
                      <a16:creationId xmlns:a16="http://schemas.microsoft.com/office/drawing/2014/main" id="{A04BA306-2B69-4ED7-A5B5-7602D0665D5D}"/>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grpSp>
          <p:grpSp>
            <p:nvGrpSpPr>
              <p:cNvPr id="31" name="Group 30">
                <a:extLst>
                  <a:ext uri="{FF2B5EF4-FFF2-40B4-BE49-F238E27FC236}">
                    <a16:creationId xmlns:a16="http://schemas.microsoft.com/office/drawing/2014/main" id="{1FCCC52D-4D23-4926-8EE8-7548C6A55C0E}"/>
                  </a:ext>
                </a:extLst>
              </p:cNvPr>
              <p:cNvGrpSpPr/>
              <p:nvPr/>
            </p:nvGrpSpPr>
            <p:grpSpPr>
              <a:xfrm>
                <a:off x="1444496" y="3259646"/>
                <a:ext cx="649838" cy="429851"/>
                <a:chOff x="2735263" y="1203325"/>
                <a:chExt cx="6724650" cy="4448176"/>
              </a:xfrm>
              <a:solidFill>
                <a:srgbClr val="FFFFFF"/>
              </a:solidFill>
            </p:grpSpPr>
            <p:sp>
              <p:nvSpPr>
                <p:cNvPr id="37" name="Freeform 19">
                  <a:extLst>
                    <a:ext uri="{FF2B5EF4-FFF2-40B4-BE49-F238E27FC236}">
                      <a16:creationId xmlns:a16="http://schemas.microsoft.com/office/drawing/2014/main" id="{0C7CE1FC-8B30-41BB-9EE0-ADAA5C7AE752}"/>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sp>
              <p:nvSpPr>
                <p:cNvPr id="38" name="Freeform 20">
                  <a:extLst>
                    <a:ext uri="{FF2B5EF4-FFF2-40B4-BE49-F238E27FC236}">
                      <a16:creationId xmlns:a16="http://schemas.microsoft.com/office/drawing/2014/main" id="{9D61FDDF-8C82-47D3-8C5F-3617BF974409}"/>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grpSp>
          <p:grpSp>
            <p:nvGrpSpPr>
              <p:cNvPr id="32" name="Group 31">
                <a:extLst>
                  <a:ext uri="{FF2B5EF4-FFF2-40B4-BE49-F238E27FC236}">
                    <a16:creationId xmlns:a16="http://schemas.microsoft.com/office/drawing/2014/main" id="{24555EB3-2E82-4325-9922-434BBE4B4C34}"/>
                  </a:ext>
                </a:extLst>
              </p:cNvPr>
              <p:cNvGrpSpPr/>
              <p:nvPr/>
            </p:nvGrpSpPr>
            <p:grpSpPr>
              <a:xfrm>
                <a:off x="-1361913" y="2763657"/>
                <a:ext cx="3575013" cy="1274539"/>
                <a:chOff x="-1361913" y="2763657"/>
                <a:chExt cx="3575013" cy="1274539"/>
              </a:xfrm>
            </p:grpSpPr>
            <p:pic>
              <p:nvPicPr>
                <p:cNvPr id="33" name="Picture 32">
                  <a:extLst>
                    <a:ext uri="{FF2B5EF4-FFF2-40B4-BE49-F238E27FC236}">
                      <a16:creationId xmlns:a16="http://schemas.microsoft.com/office/drawing/2014/main" id="{94985583-3F70-442A-9A90-19CD07BFE854}"/>
                    </a:ext>
                  </a:extLst>
                </p:cNvPr>
                <p:cNvPicPr>
                  <a:picLocks noChangeAspect="1"/>
                </p:cNvPicPr>
                <p:nvPr/>
              </p:nvPicPr>
              <p:blipFill>
                <a:blip r:embed="rId3" cstate="email">
                  <a:lum bright="100000"/>
                  <a:extLst>
                    <a:ext uri="{28A0092B-C50C-407E-A947-70E740481C1C}">
                      <a14:useLocalDpi xmlns:a14="http://schemas.microsoft.com/office/drawing/2010/main"/>
                    </a:ext>
                  </a:extLst>
                </a:blip>
                <a:stretch>
                  <a:fillRect/>
                </a:stretch>
              </p:blipFill>
              <p:spPr>
                <a:xfrm>
                  <a:off x="-1361913" y="3363150"/>
                  <a:ext cx="1760166" cy="331696"/>
                </a:xfrm>
                <a:prstGeom prst="rect">
                  <a:avLst/>
                </a:prstGeom>
              </p:spPr>
            </p:pic>
            <p:pic>
              <p:nvPicPr>
                <p:cNvPr id="34" name="Picture 33">
                  <a:extLst>
                    <a:ext uri="{FF2B5EF4-FFF2-40B4-BE49-F238E27FC236}">
                      <a16:creationId xmlns:a16="http://schemas.microsoft.com/office/drawing/2014/main" id="{79E12974-5CFE-457D-8B2F-DBCD4794586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71369" y="3450404"/>
                  <a:ext cx="876346" cy="587792"/>
                </a:xfrm>
                <a:prstGeom prst="rect">
                  <a:avLst/>
                </a:prstGeom>
              </p:spPr>
            </p:pic>
            <p:pic>
              <p:nvPicPr>
                <p:cNvPr id="35" name="Picture 34">
                  <a:extLst>
                    <a:ext uri="{FF2B5EF4-FFF2-40B4-BE49-F238E27FC236}">
                      <a16:creationId xmlns:a16="http://schemas.microsoft.com/office/drawing/2014/main" id="{F104A64E-FE16-4015-BB6E-B7ECCBA3A7F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336754" y="3450404"/>
                  <a:ext cx="876346" cy="587792"/>
                </a:xfrm>
                <a:prstGeom prst="rect">
                  <a:avLst/>
                </a:prstGeom>
              </p:spPr>
            </p:pic>
            <p:pic>
              <p:nvPicPr>
                <p:cNvPr id="36" name="Picture 35">
                  <a:extLst>
                    <a:ext uri="{FF2B5EF4-FFF2-40B4-BE49-F238E27FC236}">
                      <a16:creationId xmlns:a16="http://schemas.microsoft.com/office/drawing/2014/main" id="{4072433C-7DF9-42D0-9F46-7807EE0BC46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92349" y="2763657"/>
                  <a:ext cx="926048" cy="621128"/>
                </a:xfrm>
                <a:prstGeom prst="rect">
                  <a:avLst/>
                </a:prstGeom>
              </p:spPr>
            </p:pic>
          </p:grpSp>
        </p:grpSp>
        <p:sp>
          <p:nvSpPr>
            <p:cNvPr id="41" name="Rectangle 40">
              <a:extLst>
                <a:ext uri="{FF2B5EF4-FFF2-40B4-BE49-F238E27FC236}">
                  <a16:creationId xmlns:a16="http://schemas.microsoft.com/office/drawing/2014/main" id="{460C1528-A316-49AF-86DD-D7A1DAFE69F2}"/>
                </a:ext>
              </a:extLst>
            </p:cNvPr>
            <p:cNvSpPr/>
            <p:nvPr/>
          </p:nvSpPr>
          <p:spPr>
            <a:xfrm>
              <a:off x="7209598" y="3721442"/>
              <a:ext cx="1508332" cy="244041"/>
            </a:xfrm>
            <a:prstGeom prst="rect">
              <a:avLst/>
            </a:prstGeom>
            <a:ln>
              <a:noFill/>
            </a:ln>
          </p:spPr>
          <p:txBody>
            <a:bodyPr wrap="square" lIns="0" tIns="0" rIns="0" bIns="0" anchor="ctr">
              <a:spAutoFit/>
            </a:bodyPr>
            <a:lstStyle/>
            <a:p>
              <a:pPr defTabSz="913562">
                <a:lnSpc>
                  <a:spcPct val="90000"/>
                </a:lnSpc>
                <a:spcBef>
                  <a:spcPct val="20000"/>
                </a:spcBef>
                <a:buSzPct val="80000"/>
                <a:defRPr/>
              </a:pPr>
              <a:r>
                <a:rPr lang="en-US" sz="881" b="0" kern="0" dirty="0">
                  <a:solidFill>
                    <a:srgbClr val="002050"/>
                  </a:solidFill>
                  <a:latin typeface="Segoe UI Semibold" panose="020B0702040204020203" pitchFamily="34" charset="0"/>
                  <a:cs typeface="Segoe UI Semibold" panose="020B0702040204020203" pitchFamily="34" charset="0"/>
                </a:rPr>
                <a:t>Identity</a:t>
              </a:r>
              <a:br>
                <a:rPr lang="en-US" sz="881" b="0" kern="0" dirty="0">
                  <a:solidFill>
                    <a:srgbClr val="002050"/>
                  </a:solidFill>
                  <a:latin typeface="Segoe UI Semibold" panose="020B0702040204020203" pitchFamily="34" charset="0"/>
                  <a:cs typeface="Segoe UI Semibold" panose="020B0702040204020203" pitchFamily="34" charset="0"/>
                </a:rPr>
              </a:br>
              <a:r>
                <a:rPr lang="en-US" sz="881" b="0" kern="0" dirty="0">
                  <a:solidFill>
                    <a:srgbClr val="002050"/>
                  </a:solidFill>
                  <a:latin typeface="Segoe UI Semibold" panose="020B0702040204020203" pitchFamily="34" charset="0"/>
                  <a:cs typeface="Segoe UI Semibold" panose="020B0702040204020203" pitchFamily="34" charset="0"/>
                </a:rPr>
                <a:t>synchronization </a:t>
              </a:r>
            </a:p>
          </p:txBody>
        </p:sp>
        <p:cxnSp>
          <p:nvCxnSpPr>
            <p:cNvPr id="42" name="Straight Arrow Connector 156">
              <a:extLst>
                <a:ext uri="{FF2B5EF4-FFF2-40B4-BE49-F238E27FC236}">
                  <a16:creationId xmlns:a16="http://schemas.microsoft.com/office/drawing/2014/main" id="{A3EB7017-C362-462B-822B-C4CA1948F65A}"/>
                </a:ext>
              </a:extLst>
            </p:cNvPr>
            <p:cNvCxnSpPr/>
            <p:nvPr/>
          </p:nvCxnSpPr>
          <p:spPr>
            <a:xfrm>
              <a:off x="5731058" y="3260240"/>
              <a:ext cx="1210002" cy="1680558"/>
            </a:xfrm>
            <a:prstGeom prst="curvedConnector2">
              <a:avLst/>
            </a:prstGeom>
            <a:noFill/>
            <a:ln w="28575" cap="rnd" cmpd="sng" algn="ctr">
              <a:solidFill>
                <a:srgbClr val="FFFFFF"/>
              </a:solidFill>
              <a:prstDash val="sysDot"/>
              <a:headEnd type="triangle" w="med" len="med"/>
              <a:tailEnd type="triangle" w="med" len="med"/>
            </a:ln>
            <a:effectLst/>
          </p:spPr>
        </p:cxnSp>
        <p:grpSp>
          <p:nvGrpSpPr>
            <p:cNvPr id="43" name="Group 42">
              <a:extLst>
                <a:ext uri="{FF2B5EF4-FFF2-40B4-BE49-F238E27FC236}">
                  <a16:creationId xmlns:a16="http://schemas.microsoft.com/office/drawing/2014/main" id="{4027B1DA-0A89-4BCC-90D0-286AA5948084}"/>
                </a:ext>
              </a:extLst>
            </p:cNvPr>
            <p:cNvGrpSpPr/>
            <p:nvPr/>
          </p:nvGrpSpPr>
          <p:grpSpPr>
            <a:xfrm>
              <a:off x="2091331" y="3537595"/>
              <a:ext cx="4863836" cy="1517223"/>
              <a:chOff x="2843874" y="3644978"/>
              <a:chExt cx="6616094" cy="2063821"/>
            </a:xfrm>
          </p:grpSpPr>
          <p:cxnSp>
            <p:nvCxnSpPr>
              <p:cNvPr id="44" name="Straight Arrow Connector 43">
                <a:extLst>
                  <a:ext uri="{FF2B5EF4-FFF2-40B4-BE49-F238E27FC236}">
                    <a16:creationId xmlns:a16="http://schemas.microsoft.com/office/drawing/2014/main" id="{A4630DC5-15C7-4A35-BCDC-CBF5E97975DF}"/>
                  </a:ext>
                </a:extLst>
              </p:cNvPr>
              <p:cNvCxnSpPr/>
              <p:nvPr/>
            </p:nvCxnSpPr>
            <p:spPr>
              <a:xfrm>
                <a:off x="7144348" y="3644978"/>
                <a:ext cx="2194560" cy="1920240"/>
              </a:xfrm>
              <a:prstGeom prst="straightConnector1">
                <a:avLst/>
              </a:prstGeom>
              <a:noFill/>
              <a:ln w="38100" cap="rnd" cmpd="sng" algn="ctr">
                <a:solidFill>
                  <a:srgbClr val="92D050"/>
                </a:solidFill>
                <a:prstDash val="sysDot"/>
                <a:headEnd type="none" w="med" len="sm"/>
                <a:tailEnd type="triangle" w="med" len="sm"/>
              </a:ln>
              <a:effectLst/>
            </p:spPr>
          </p:cxnSp>
          <p:sp>
            <p:nvSpPr>
              <p:cNvPr id="45" name="Rectangle 44">
                <a:extLst>
                  <a:ext uri="{FF2B5EF4-FFF2-40B4-BE49-F238E27FC236}">
                    <a16:creationId xmlns:a16="http://schemas.microsoft.com/office/drawing/2014/main" id="{6E046B13-BEA2-41E1-94E3-B784AA2B3BE5}"/>
                  </a:ext>
                </a:extLst>
              </p:cNvPr>
              <p:cNvSpPr/>
              <p:nvPr/>
            </p:nvSpPr>
            <p:spPr bwMode="auto">
              <a:xfrm>
                <a:off x="8077903" y="4570060"/>
                <a:ext cx="625968" cy="305952"/>
              </a:xfrm>
              <a:prstGeom prst="rect">
                <a:avLst/>
              </a:prstGeom>
              <a:solidFill>
                <a:srgbClr val="002050"/>
              </a:solidFill>
              <a:ln>
                <a:noFill/>
              </a:ln>
            </p:spPr>
            <p:txBody>
              <a:bodyPr vert="horz" wrap="square" lIns="0" tIns="20568" rIns="0" bIns="20568" rtlCol="0">
                <a:spAutoFit/>
              </a:bodyPr>
              <a:lstStyle/>
              <a:p>
                <a:pPr marL="0" marR="0" lvl="0" indent="0" algn="ctr" defTabSz="685337" eaLnBrk="1" fontAlgn="auto" latinLnBrk="0" hangingPunct="1">
                  <a:lnSpc>
                    <a:spcPct val="90000"/>
                  </a:lnSpc>
                  <a:spcBef>
                    <a:spcPts val="0"/>
                  </a:spcBef>
                  <a:spcAft>
                    <a:spcPts val="0"/>
                  </a:spcAft>
                  <a:buClrTx/>
                  <a:buSzTx/>
                  <a:buFontTx/>
                  <a:buNone/>
                  <a:tabLst/>
                  <a:defRPr/>
                </a:pPr>
                <a:r>
                  <a:rPr kumimoji="0" lang="en-US" sz="1324" b="0" i="0" u="none" strike="noStrike" kern="0" cap="none" spc="-23" normalizeH="0" baseline="0" noProof="0" dirty="0">
                    <a:ln>
                      <a:noFill/>
                    </a:ln>
                    <a:solidFill>
                      <a:srgbClr val="002050"/>
                    </a:solidFill>
                    <a:effectLst/>
                    <a:uLnTx/>
                    <a:uFillTx/>
                    <a:latin typeface="Segoe UI Semibold" panose="020B0702040204020203" pitchFamily="34" charset="0"/>
                    <a:cs typeface="Segoe UI Semibold" panose="020B0702040204020203" pitchFamily="34" charset="0"/>
                  </a:rPr>
                  <a:t>ADFS</a:t>
                </a:r>
              </a:p>
            </p:txBody>
          </p:sp>
          <p:grpSp>
            <p:nvGrpSpPr>
              <p:cNvPr id="46" name="Group 45">
                <a:extLst>
                  <a:ext uri="{FF2B5EF4-FFF2-40B4-BE49-F238E27FC236}">
                    <a16:creationId xmlns:a16="http://schemas.microsoft.com/office/drawing/2014/main" id="{9465D67B-5231-4CB4-91BA-1D17827A5049}"/>
                  </a:ext>
                </a:extLst>
              </p:cNvPr>
              <p:cNvGrpSpPr/>
              <p:nvPr/>
            </p:nvGrpSpPr>
            <p:grpSpPr>
              <a:xfrm>
                <a:off x="9105579" y="5354410"/>
                <a:ext cx="354389" cy="354389"/>
                <a:chOff x="8969385" y="5138959"/>
                <a:chExt cx="354389" cy="354389"/>
              </a:xfrm>
            </p:grpSpPr>
            <p:sp>
              <p:nvSpPr>
                <p:cNvPr id="49" name="Oval 48">
                  <a:extLst>
                    <a:ext uri="{FF2B5EF4-FFF2-40B4-BE49-F238E27FC236}">
                      <a16:creationId xmlns:a16="http://schemas.microsoft.com/office/drawing/2014/main" id="{D19D24DF-2A6C-40F7-A190-683327E6F439}"/>
                    </a:ext>
                  </a:extLst>
                </p:cNvPr>
                <p:cNvSpPr/>
                <p:nvPr/>
              </p:nvSpPr>
              <p:spPr bwMode="auto">
                <a:xfrm>
                  <a:off x="9006689" y="5176263"/>
                  <a:ext cx="279781" cy="279781"/>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grpSp>
              <p:nvGrpSpPr>
                <p:cNvPr id="50" name="Group 49">
                  <a:extLst>
                    <a:ext uri="{FF2B5EF4-FFF2-40B4-BE49-F238E27FC236}">
                      <a16:creationId xmlns:a16="http://schemas.microsoft.com/office/drawing/2014/main" id="{C6F04EE5-66D4-4666-9948-8AED0AD74E0A}"/>
                    </a:ext>
                  </a:extLst>
                </p:cNvPr>
                <p:cNvGrpSpPr/>
                <p:nvPr/>
              </p:nvGrpSpPr>
              <p:grpSpPr>
                <a:xfrm>
                  <a:off x="8969385" y="5138959"/>
                  <a:ext cx="354389" cy="354389"/>
                  <a:chOff x="3461012" y="3385426"/>
                  <a:chExt cx="347472" cy="347472"/>
                </a:xfrm>
              </p:grpSpPr>
              <p:sp>
                <p:nvSpPr>
                  <p:cNvPr id="51" name="Oval 50">
                    <a:extLst>
                      <a:ext uri="{FF2B5EF4-FFF2-40B4-BE49-F238E27FC236}">
                        <a16:creationId xmlns:a16="http://schemas.microsoft.com/office/drawing/2014/main" id="{A0088183-324D-4512-AE3F-7DBF33840E17}"/>
                      </a:ext>
                    </a:extLst>
                  </p:cNvPr>
                  <p:cNvSpPr/>
                  <p:nvPr/>
                </p:nvSpPr>
                <p:spPr bwMode="auto">
                  <a:xfrm>
                    <a:off x="3461012" y="3385426"/>
                    <a:ext cx="347472" cy="347472"/>
                  </a:xfrm>
                  <a:prstGeom prst="ellipse">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002050"/>
                      </a:solidFill>
                      <a:effectLst/>
                      <a:uLnTx/>
                      <a:uFillTx/>
                      <a:latin typeface="Segoe UI"/>
                      <a:ea typeface="+mn-ea"/>
                      <a:cs typeface="+mn-cs"/>
                    </a:endParaRPr>
                  </a:p>
                </p:txBody>
              </p:sp>
              <p:sp>
                <p:nvSpPr>
                  <p:cNvPr id="52" name="Freeform 11">
                    <a:extLst>
                      <a:ext uri="{FF2B5EF4-FFF2-40B4-BE49-F238E27FC236}">
                        <a16:creationId xmlns:a16="http://schemas.microsoft.com/office/drawing/2014/main" id="{E0629E95-5543-4702-A6E2-EE11F77BE0B1}"/>
                      </a:ext>
                    </a:extLst>
                  </p:cNvPr>
                  <p:cNvSpPr>
                    <a:spLocks noEditPoints="1"/>
                  </p:cNvSpPr>
                  <p:nvPr/>
                </p:nvSpPr>
                <p:spPr bwMode="auto">
                  <a:xfrm>
                    <a:off x="3497588" y="3422002"/>
                    <a:ext cx="274320" cy="274320"/>
                  </a:xfrm>
                  <a:custGeom>
                    <a:avLst/>
                    <a:gdLst>
                      <a:gd name="T0" fmla="*/ 927 w 1854"/>
                      <a:gd name="T1" fmla="*/ 0 h 1854"/>
                      <a:gd name="T2" fmla="*/ 0 w 1854"/>
                      <a:gd name="T3" fmla="*/ 927 h 1854"/>
                      <a:gd name="T4" fmla="*/ 927 w 1854"/>
                      <a:gd name="T5" fmla="*/ 1854 h 1854"/>
                      <a:gd name="T6" fmla="*/ 1854 w 1854"/>
                      <a:gd name="T7" fmla="*/ 927 h 1854"/>
                      <a:gd name="T8" fmla="*/ 927 w 1854"/>
                      <a:gd name="T9" fmla="*/ 0 h 1854"/>
                      <a:gd name="T10" fmla="*/ 758 w 1854"/>
                      <a:gd name="T11" fmla="*/ 1319 h 1854"/>
                      <a:gd name="T12" fmla="*/ 435 w 1854"/>
                      <a:gd name="T13" fmla="*/ 874 h 1854"/>
                      <a:gd name="T14" fmla="*/ 671 w 1854"/>
                      <a:gd name="T15" fmla="*/ 874 h 1854"/>
                      <a:gd name="T16" fmla="*/ 995 w 1854"/>
                      <a:gd name="T17" fmla="*/ 1319 h 1854"/>
                      <a:gd name="T18" fmla="*/ 758 w 1854"/>
                      <a:gd name="T19" fmla="*/ 1319 h 1854"/>
                      <a:gd name="T20" fmla="*/ 1027 w 1854"/>
                      <a:gd name="T21" fmla="*/ 1284 h 1854"/>
                      <a:gd name="T22" fmla="*/ 897 w 1854"/>
                      <a:gd name="T23" fmla="*/ 1105 h 1854"/>
                      <a:gd name="T24" fmla="*/ 1193 w 1854"/>
                      <a:gd name="T25" fmla="*/ 511 h 1854"/>
                      <a:gd name="T26" fmla="*/ 1408 w 1854"/>
                      <a:gd name="T27" fmla="*/ 511 h 1854"/>
                      <a:gd name="T28" fmla="*/ 1027 w 1854"/>
                      <a:gd name="T29" fmla="*/ 1284 h 1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54" h="1854">
                        <a:moveTo>
                          <a:pt x="927" y="0"/>
                        </a:moveTo>
                        <a:cubicBezTo>
                          <a:pt x="415" y="0"/>
                          <a:pt x="0" y="415"/>
                          <a:pt x="0" y="927"/>
                        </a:cubicBezTo>
                        <a:cubicBezTo>
                          <a:pt x="0" y="1439"/>
                          <a:pt x="415" y="1854"/>
                          <a:pt x="927" y="1854"/>
                        </a:cubicBezTo>
                        <a:cubicBezTo>
                          <a:pt x="1439" y="1854"/>
                          <a:pt x="1854" y="1439"/>
                          <a:pt x="1854" y="927"/>
                        </a:cubicBezTo>
                        <a:cubicBezTo>
                          <a:pt x="1854" y="415"/>
                          <a:pt x="1439" y="0"/>
                          <a:pt x="927" y="0"/>
                        </a:cubicBezTo>
                        <a:close/>
                        <a:moveTo>
                          <a:pt x="758" y="1319"/>
                        </a:moveTo>
                        <a:cubicBezTo>
                          <a:pt x="435" y="874"/>
                          <a:pt x="435" y="874"/>
                          <a:pt x="435" y="874"/>
                        </a:cubicBezTo>
                        <a:cubicBezTo>
                          <a:pt x="671" y="874"/>
                          <a:pt x="671" y="874"/>
                          <a:pt x="671" y="874"/>
                        </a:cubicBezTo>
                        <a:cubicBezTo>
                          <a:pt x="995" y="1319"/>
                          <a:pt x="995" y="1319"/>
                          <a:pt x="995" y="1319"/>
                        </a:cubicBezTo>
                        <a:lnTo>
                          <a:pt x="758" y="1319"/>
                        </a:lnTo>
                        <a:close/>
                        <a:moveTo>
                          <a:pt x="1027" y="1284"/>
                        </a:moveTo>
                        <a:cubicBezTo>
                          <a:pt x="897" y="1105"/>
                          <a:pt x="897" y="1105"/>
                          <a:pt x="897" y="1105"/>
                        </a:cubicBezTo>
                        <a:cubicBezTo>
                          <a:pt x="1193" y="511"/>
                          <a:pt x="1193" y="511"/>
                          <a:pt x="1193" y="511"/>
                        </a:cubicBezTo>
                        <a:cubicBezTo>
                          <a:pt x="1408" y="511"/>
                          <a:pt x="1408" y="511"/>
                          <a:pt x="1408" y="511"/>
                        </a:cubicBezTo>
                        <a:lnTo>
                          <a:pt x="1027" y="1284"/>
                        </a:lnTo>
                        <a:close/>
                      </a:path>
                    </a:pathLst>
                  </a:custGeom>
                  <a:solidFill>
                    <a:srgbClr val="92D050"/>
                  </a:solidFill>
                  <a:ln>
                    <a:noFill/>
                  </a:ln>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grpSp>
          </p:grpSp>
          <p:sp>
            <p:nvSpPr>
              <p:cNvPr id="47" name="Freeform 59">
                <a:extLst>
                  <a:ext uri="{FF2B5EF4-FFF2-40B4-BE49-F238E27FC236}">
                    <a16:creationId xmlns:a16="http://schemas.microsoft.com/office/drawing/2014/main" id="{7333E9A0-1367-4B6A-9CEA-DDF389242C93}"/>
                  </a:ext>
                </a:extLst>
              </p:cNvPr>
              <p:cNvSpPr>
                <a:spLocks noChangeAspect="1" noEditPoints="1"/>
              </p:cNvSpPr>
              <p:nvPr/>
            </p:nvSpPr>
            <p:spPr bwMode="auto">
              <a:xfrm>
                <a:off x="7512781" y="4029378"/>
                <a:ext cx="338500" cy="157872"/>
              </a:xfrm>
              <a:custGeom>
                <a:avLst/>
                <a:gdLst>
                  <a:gd name="T0" fmla="*/ 47 w 48"/>
                  <a:gd name="T1" fmla="*/ 9 h 22"/>
                  <a:gd name="T2" fmla="*/ 44 w 48"/>
                  <a:gd name="T3" fmla="*/ 5 h 22"/>
                  <a:gd name="T4" fmla="*/ 21 w 48"/>
                  <a:gd name="T5" fmla="*/ 5 h 22"/>
                  <a:gd name="T6" fmla="*/ 11 w 48"/>
                  <a:gd name="T7" fmla="*/ 0 h 22"/>
                  <a:gd name="T8" fmla="*/ 0 w 48"/>
                  <a:gd name="T9" fmla="*/ 11 h 22"/>
                  <a:gd name="T10" fmla="*/ 11 w 48"/>
                  <a:gd name="T11" fmla="*/ 22 h 22"/>
                  <a:gd name="T12" fmla="*/ 21 w 48"/>
                  <a:gd name="T13" fmla="*/ 16 h 22"/>
                  <a:gd name="T14" fmla="*/ 25 w 48"/>
                  <a:gd name="T15" fmla="*/ 16 h 22"/>
                  <a:gd name="T16" fmla="*/ 29 w 48"/>
                  <a:gd name="T17" fmla="*/ 13 h 22"/>
                  <a:gd name="T18" fmla="*/ 32 w 48"/>
                  <a:gd name="T19" fmla="*/ 16 h 22"/>
                  <a:gd name="T20" fmla="*/ 34 w 48"/>
                  <a:gd name="T21" fmla="*/ 13 h 22"/>
                  <a:gd name="T22" fmla="*/ 37 w 48"/>
                  <a:gd name="T23" fmla="*/ 16 h 22"/>
                  <a:gd name="T24" fmla="*/ 40 w 48"/>
                  <a:gd name="T25" fmla="*/ 13 h 22"/>
                  <a:gd name="T26" fmla="*/ 43 w 48"/>
                  <a:gd name="T27" fmla="*/ 16 h 22"/>
                  <a:gd name="T28" fmla="*/ 43 w 48"/>
                  <a:gd name="T29" fmla="*/ 16 h 22"/>
                  <a:gd name="T30" fmla="*/ 47 w 48"/>
                  <a:gd name="T31" fmla="*/ 11 h 22"/>
                  <a:gd name="T32" fmla="*/ 47 w 48"/>
                  <a:gd name="T33" fmla="*/ 9 h 22"/>
                  <a:gd name="T34" fmla="*/ 6 w 48"/>
                  <a:gd name="T35" fmla="*/ 14 h 22"/>
                  <a:gd name="T36" fmla="*/ 3 w 48"/>
                  <a:gd name="T37" fmla="*/ 11 h 22"/>
                  <a:gd name="T38" fmla="*/ 6 w 48"/>
                  <a:gd name="T39" fmla="*/ 8 h 22"/>
                  <a:gd name="T40" fmla="*/ 9 w 48"/>
                  <a:gd name="T41" fmla="*/ 11 h 22"/>
                  <a:gd name="T42" fmla="*/ 6 w 48"/>
                  <a:gd name="T43"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22">
                    <a:moveTo>
                      <a:pt x="47" y="9"/>
                    </a:moveTo>
                    <a:cubicBezTo>
                      <a:pt x="44" y="5"/>
                      <a:pt x="44" y="5"/>
                      <a:pt x="44" y="5"/>
                    </a:cubicBezTo>
                    <a:cubicBezTo>
                      <a:pt x="21" y="5"/>
                      <a:pt x="21" y="5"/>
                      <a:pt x="21" y="5"/>
                    </a:cubicBezTo>
                    <a:cubicBezTo>
                      <a:pt x="19" y="2"/>
                      <a:pt x="15" y="0"/>
                      <a:pt x="11" y="0"/>
                    </a:cubicBezTo>
                    <a:cubicBezTo>
                      <a:pt x="5" y="0"/>
                      <a:pt x="0" y="5"/>
                      <a:pt x="0" y="11"/>
                    </a:cubicBezTo>
                    <a:cubicBezTo>
                      <a:pt x="0" y="17"/>
                      <a:pt x="5" y="22"/>
                      <a:pt x="11" y="22"/>
                    </a:cubicBezTo>
                    <a:cubicBezTo>
                      <a:pt x="15" y="22"/>
                      <a:pt x="19" y="20"/>
                      <a:pt x="21" y="16"/>
                    </a:cubicBezTo>
                    <a:cubicBezTo>
                      <a:pt x="25" y="16"/>
                      <a:pt x="25" y="16"/>
                      <a:pt x="25" y="16"/>
                    </a:cubicBezTo>
                    <a:cubicBezTo>
                      <a:pt x="29" y="13"/>
                      <a:pt x="29" y="13"/>
                      <a:pt x="29" y="13"/>
                    </a:cubicBezTo>
                    <a:cubicBezTo>
                      <a:pt x="32" y="16"/>
                      <a:pt x="32" y="16"/>
                      <a:pt x="32" y="16"/>
                    </a:cubicBezTo>
                    <a:cubicBezTo>
                      <a:pt x="34" y="13"/>
                      <a:pt x="34" y="13"/>
                      <a:pt x="34" y="13"/>
                    </a:cubicBezTo>
                    <a:cubicBezTo>
                      <a:pt x="37" y="16"/>
                      <a:pt x="37" y="16"/>
                      <a:pt x="37" y="16"/>
                    </a:cubicBezTo>
                    <a:cubicBezTo>
                      <a:pt x="40" y="13"/>
                      <a:pt x="40" y="13"/>
                      <a:pt x="40" y="13"/>
                    </a:cubicBezTo>
                    <a:cubicBezTo>
                      <a:pt x="43" y="16"/>
                      <a:pt x="43" y="16"/>
                      <a:pt x="43" y="16"/>
                    </a:cubicBezTo>
                    <a:cubicBezTo>
                      <a:pt x="43" y="16"/>
                      <a:pt x="43" y="16"/>
                      <a:pt x="43" y="16"/>
                    </a:cubicBezTo>
                    <a:cubicBezTo>
                      <a:pt x="47" y="11"/>
                      <a:pt x="47" y="11"/>
                      <a:pt x="47" y="11"/>
                    </a:cubicBezTo>
                    <a:cubicBezTo>
                      <a:pt x="48" y="10"/>
                      <a:pt x="48" y="10"/>
                      <a:pt x="47" y="9"/>
                    </a:cubicBezTo>
                    <a:close/>
                    <a:moveTo>
                      <a:pt x="6" y="14"/>
                    </a:moveTo>
                    <a:cubicBezTo>
                      <a:pt x="4" y="14"/>
                      <a:pt x="3" y="12"/>
                      <a:pt x="3" y="11"/>
                    </a:cubicBezTo>
                    <a:cubicBezTo>
                      <a:pt x="3" y="9"/>
                      <a:pt x="4" y="8"/>
                      <a:pt x="6" y="8"/>
                    </a:cubicBezTo>
                    <a:cubicBezTo>
                      <a:pt x="8" y="8"/>
                      <a:pt x="9" y="9"/>
                      <a:pt x="9" y="11"/>
                    </a:cubicBezTo>
                    <a:cubicBezTo>
                      <a:pt x="9" y="12"/>
                      <a:pt x="8" y="14"/>
                      <a:pt x="6" y="14"/>
                    </a:cubicBezTo>
                    <a:close/>
                  </a:path>
                </a:pathLst>
              </a:custGeom>
              <a:solidFill>
                <a:srgbClr val="FFFFFF"/>
              </a:solidFill>
              <a:ln>
                <a:noFill/>
              </a:ln>
            </p:spPr>
            <p:txBody>
              <a:bodyPr vert="horz" wrap="square" lIns="67223" tIns="33611" rIns="67223" bIns="33611" numCol="1" anchor="t" anchorCtr="0" compatLnSpc="1">
                <a:prstTxWarp prst="textNoShape">
                  <a:avLst/>
                </a:prstTxWarp>
              </a:bodyPr>
              <a:lstStyle/>
              <a:p>
                <a:pPr marL="0" marR="0" lvl="0" indent="0" defTabSz="672161" eaLnBrk="1" fontAlgn="auto" latinLnBrk="0" hangingPunct="1">
                  <a:lnSpc>
                    <a:spcPct val="100000"/>
                  </a:lnSpc>
                  <a:spcBef>
                    <a:spcPts val="0"/>
                  </a:spcBef>
                  <a:spcAft>
                    <a:spcPts val="0"/>
                  </a:spcAft>
                  <a:buClrTx/>
                  <a:buSzTx/>
                  <a:buFontTx/>
                  <a:buNone/>
                  <a:tabLst/>
                  <a:defRPr/>
                </a:pPr>
                <a:endParaRPr kumimoji="0" lang="en-US" sz="2059" b="0" i="0" u="none" strike="noStrike" kern="0" cap="none" spc="-52" normalizeH="0" baseline="0" noProof="0" dirty="0">
                  <a:ln>
                    <a:noFill/>
                  </a:ln>
                  <a:solidFill>
                    <a:srgbClr val="002050"/>
                  </a:solidFill>
                  <a:effectLst/>
                  <a:uLnTx/>
                  <a:uFillTx/>
                  <a:latin typeface="Segoe UI"/>
                  <a:cs typeface="+mn-cs"/>
                </a:endParaRPr>
              </a:p>
            </p:txBody>
          </p:sp>
          <p:sp>
            <p:nvSpPr>
              <p:cNvPr id="48" name="Rectangle 47">
                <a:extLst>
                  <a:ext uri="{FF2B5EF4-FFF2-40B4-BE49-F238E27FC236}">
                    <a16:creationId xmlns:a16="http://schemas.microsoft.com/office/drawing/2014/main" id="{77354877-8E51-453F-9DB9-D2B9A55A6F74}"/>
                  </a:ext>
                </a:extLst>
              </p:cNvPr>
              <p:cNvSpPr/>
              <p:nvPr/>
            </p:nvSpPr>
            <p:spPr bwMode="auto">
              <a:xfrm>
                <a:off x="2843874" y="4540490"/>
                <a:ext cx="3443482" cy="748350"/>
              </a:xfrm>
              <a:prstGeom prst="rect">
                <a:avLst/>
              </a:prstGeom>
              <a:ln>
                <a:noFill/>
              </a:ln>
            </p:spPr>
            <p:txBody>
              <a:bodyPr vert="horz" wrap="square" lIns="0" tIns="0" rIns="0" bIns="0" rtlCol="0">
                <a:spAutoFit/>
              </a:bodyPr>
              <a:lstStyle/>
              <a:p>
                <a:pPr marL="0" marR="0" lvl="0" indent="0" algn="ctr" defTabSz="685337" eaLnBrk="1" fontAlgn="auto" latinLnBrk="0" hangingPunct="1">
                  <a:lnSpc>
                    <a:spcPct val="90000"/>
                  </a:lnSpc>
                  <a:spcBef>
                    <a:spcPts val="0"/>
                  </a:spcBef>
                  <a:spcAft>
                    <a:spcPts val="0"/>
                  </a:spcAft>
                  <a:buClrTx/>
                  <a:buSzTx/>
                  <a:buFontTx/>
                  <a:buNone/>
                  <a:tabLst/>
                  <a:defRPr/>
                </a:pPr>
                <a:r>
                  <a:rPr kumimoji="0" lang="en-US" sz="1324" b="0" i="0" u="none" strike="noStrike" kern="0" cap="none" spc="0" normalizeH="0" baseline="0" noProof="0" dirty="0">
                    <a:ln>
                      <a:noFill/>
                    </a:ln>
                    <a:solidFill>
                      <a:srgbClr val="002050"/>
                    </a:solidFill>
                    <a:effectLst/>
                    <a:uLnTx/>
                    <a:uFillTx/>
                    <a:latin typeface="Segoe UI"/>
                    <a:cs typeface="Segoe UI Semibold" panose="020B0702040204020203" pitchFamily="34" charset="0"/>
                  </a:rPr>
                  <a:t>Authentication passed to</a:t>
                </a:r>
                <a:br>
                  <a:rPr kumimoji="0" lang="en-US" sz="1324" b="0" i="0" u="none" strike="noStrike" kern="0" cap="none" spc="0" normalizeH="0" baseline="0" noProof="0" dirty="0">
                    <a:ln>
                      <a:noFill/>
                    </a:ln>
                    <a:solidFill>
                      <a:srgbClr val="002050"/>
                    </a:solidFill>
                    <a:effectLst/>
                    <a:uLnTx/>
                    <a:uFillTx/>
                    <a:latin typeface="Segoe UI"/>
                    <a:cs typeface="Segoe UI Semibold" panose="020B0702040204020203" pitchFamily="34" charset="0"/>
                  </a:rPr>
                </a:br>
                <a:r>
                  <a:rPr kumimoji="0" lang="en-US" sz="1324" b="0" i="0" u="none" strike="noStrike" kern="0" cap="none" spc="0" normalizeH="0" baseline="0" noProof="0" dirty="0">
                    <a:ln>
                      <a:noFill/>
                    </a:ln>
                    <a:solidFill>
                      <a:srgbClr val="002050"/>
                    </a:solidFill>
                    <a:effectLst/>
                    <a:uLnTx/>
                    <a:uFillTx/>
                    <a:latin typeface="Segoe UI Semibold" panose="020B0702040204020203" pitchFamily="34" charset="0"/>
                    <a:cs typeface="Segoe UI Semibold" panose="020B0702040204020203" pitchFamily="34" charset="0"/>
                  </a:rPr>
                  <a:t>Windows Server Active Directory</a:t>
                </a:r>
                <a:br>
                  <a:rPr kumimoji="0" lang="en-US" sz="1324" b="0" i="0" u="none" strike="noStrike" kern="0" cap="none" spc="0" normalizeH="0" baseline="0" noProof="0" dirty="0">
                    <a:ln>
                      <a:noFill/>
                    </a:ln>
                    <a:solidFill>
                      <a:srgbClr val="002050"/>
                    </a:solidFill>
                    <a:effectLst/>
                    <a:uLnTx/>
                    <a:uFillTx/>
                    <a:latin typeface="Segoe UI"/>
                    <a:cs typeface="+mn-cs"/>
                  </a:rPr>
                </a:br>
                <a:r>
                  <a:rPr kumimoji="0" lang="en-US" sz="1324" b="0" i="0" u="none" strike="noStrike" kern="0" cap="none" spc="0" normalizeH="0" baseline="0" noProof="0" dirty="0">
                    <a:ln>
                      <a:noFill/>
                    </a:ln>
                    <a:solidFill>
                      <a:srgbClr val="002050"/>
                    </a:solidFill>
                    <a:effectLst/>
                    <a:uLnTx/>
                    <a:uFillTx/>
                    <a:latin typeface="Segoe UI"/>
                    <a:cs typeface="+mn-cs"/>
                  </a:rPr>
                  <a:t>via ADFS</a:t>
                </a:r>
              </a:p>
            </p:txBody>
          </p:sp>
        </p:grpSp>
        <p:grpSp>
          <p:nvGrpSpPr>
            <p:cNvPr id="53" name="Group 52">
              <a:extLst>
                <a:ext uri="{FF2B5EF4-FFF2-40B4-BE49-F238E27FC236}">
                  <a16:creationId xmlns:a16="http://schemas.microsoft.com/office/drawing/2014/main" id="{C3B89464-29B7-4E15-91ED-2A3DC23CCDE1}"/>
                </a:ext>
              </a:extLst>
            </p:cNvPr>
            <p:cNvGrpSpPr/>
            <p:nvPr/>
          </p:nvGrpSpPr>
          <p:grpSpPr>
            <a:xfrm>
              <a:off x="6169230" y="3675189"/>
              <a:ext cx="984989" cy="406057"/>
              <a:chOff x="8390887" y="3832143"/>
              <a:chExt cx="1339845" cy="552343"/>
            </a:xfrm>
          </p:grpSpPr>
          <p:grpSp>
            <p:nvGrpSpPr>
              <p:cNvPr id="54" name="Group 53">
                <a:extLst>
                  <a:ext uri="{FF2B5EF4-FFF2-40B4-BE49-F238E27FC236}">
                    <a16:creationId xmlns:a16="http://schemas.microsoft.com/office/drawing/2014/main" id="{C47C4F71-A1C7-4614-9F92-E53B19E7AC60}"/>
                  </a:ext>
                </a:extLst>
              </p:cNvPr>
              <p:cNvGrpSpPr/>
              <p:nvPr/>
            </p:nvGrpSpPr>
            <p:grpSpPr>
              <a:xfrm>
                <a:off x="8433167" y="3832143"/>
                <a:ext cx="1249363" cy="552343"/>
                <a:chOff x="3409633" y="2041366"/>
                <a:chExt cx="1386442" cy="612945"/>
              </a:xfrm>
            </p:grpSpPr>
            <p:sp>
              <p:nvSpPr>
                <p:cNvPr id="61" name="Rectangle: Rounded Corners 60">
                  <a:extLst>
                    <a:ext uri="{FF2B5EF4-FFF2-40B4-BE49-F238E27FC236}">
                      <a16:creationId xmlns:a16="http://schemas.microsoft.com/office/drawing/2014/main" id="{FEC55DF1-941D-4D21-8777-DD7EE1ADAE39}"/>
                    </a:ext>
                  </a:extLst>
                </p:cNvPr>
                <p:cNvSpPr/>
                <p:nvPr/>
              </p:nvSpPr>
              <p:spPr bwMode="auto">
                <a:xfrm>
                  <a:off x="3409633" y="2041366"/>
                  <a:ext cx="1386442" cy="612945"/>
                </a:xfrm>
                <a:prstGeom prst="roundRect">
                  <a:avLst>
                    <a:gd name="adj" fmla="val 50000"/>
                  </a:avLst>
                </a:prstGeom>
                <a:solidFill>
                  <a:srgbClr val="002050"/>
                </a:solidFill>
                <a:ln w="28575" cap="rnd" cmpd="sng" algn="ctr">
                  <a:solidFill>
                    <a:srgbClr val="FFFFFF"/>
                  </a:solidFill>
                  <a:prstDash val="sysDot"/>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002050"/>
                    </a:solidFill>
                    <a:effectLst/>
                    <a:uLnTx/>
                    <a:uFillTx/>
                    <a:latin typeface="Segoe UI"/>
                    <a:ea typeface="+mn-ea"/>
                    <a:cs typeface="+mn-cs"/>
                  </a:endParaRPr>
                </a:p>
              </p:txBody>
            </p:sp>
            <p:grpSp>
              <p:nvGrpSpPr>
                <p:cNvPr id="62" name="Group 61">
                  <a:extLst>
                    <a:ext uri="{FF2B5EF4-FFF2-40B4-BE49-F238E27FC236}">
                      <a16:creationId xmlns:a16="http://schemas.microsoft.com/office/drawing/2014/main" id="{610AC7F0-C6AD-4DF7-9F54-C1DF6377F245}"/>
                    </a:ext>
                  </a:extLst>
                </p:cNvPr>
                <p:cNvGrpSpPr/>
                <p:nvPr/>
              </p:nvGrpSpPr>
              <p:grpSpPr>
                <a:xfrm>
                  <a:off x="3617505" y="2166176"/>
                  <a:ext cx="955461" cy="369353"/>
                  <a:chOff x="3651712" y="2166176"/>
                  <a:chExt cx="955461" cy="369353"/>
                </a:xfrm>
              </p:grpSpPr>
              <p:sp>
                <p:nvSpPr>
                  <p:cNvPr id="63" name="Freeform 41">
                    <a:extLst>
                      <a:ext uri="{FF2B5EF4-FFF2-40B4-BE49-F238E27FC236}">
                        <a16:creationId xmlns:a16="http://schemas.microsoft.com/office/drawing/2014/main" id="{A0319130-BF3A-487B-849A-389ECEB3CCFC}"/>
                      </a:ext>
                    </a:extLst>
                  </p:cNvPr>
                  <p:cNvSpPr>
                    <a:spLocks noEditPoints="1"/>
                  </p:cNvSpPr>
                  <p:nvPr/>
                </p:nvSpPr>
                <p:spPr bwMode="auto">
                  <a:xfrm>
                    <a:off x="3651712" y="2166176"/>
                    <a:ext cx="369354" cy="369353"/>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solidFill>
                      <a:srgbClr val="FFFFFF"/>
                    </a:solidFill>
                  </a:ln>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sp>
                <p:nvSpPr>
                  <p:cNvPr id="64" name="Freeform 24">
                    <a:extLst>
                      <a:ext uri="{FF2B5EF4-FFF2-40B4-BE49-F238E27FC236}">
                        <a16:creationId xmlns:a16="http://schemas.microsoft.com/office/drawing/2014/main" id="{3CB45AC1-A96E-4972-BFB2-B78DD9D76A08}"/>
                      </a:ext>
                    </a:extLst>
                  </p:cNvPr>
                  <p:cNvSpPr>
                    <a:spLocks noChangeAspect="1" noEditPoints="1"/>
                  </p:cNvSpPr>
                  <p:nvPr/>
                </p:nvSpPr>
                <p:spPr bwMode="auto">
                  <a:xfrm>
                    <a:off x="4158151" y="2167972"/>
                    <a:ext cx="449022" cy="365760"/>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solidFill>
                      <a:srgbClr val="FFFFFF"/>
                    </a:solidFill>
                  </a:ln>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grpSp>
          </p:grpSp>
          <p:grpSp>
            <p:nvGrpSpPr>
              <p:cNvPr id="55" name="Group 54">
                <a:extLst>
                  <a:ext uri="{FF2B5EF4-FFF2-40B4-BE49-F238E27FC236}">
                    <a16:creationId xmlns:a16="http://schemas.microsoft.com/office/drawing/2014/main" id="{4849FF80-D4A0-430B-B970-DA4D80196CF5}"/>
                  </a:ext>
                </a:extLst>
              </p:cNvPr>
              <p:cNvGrpSpPr/>
              <p:nvPr/>
            </p:nvGrpSpPr>
            <p:grpSpPr>
              <a:xfrm rot="16200000">
                <a:off x="8376954" y="4028129"/>
                <a:ext cx="119308" cy="91441"/>
                <a:chOff x="9029923" y="3783977"/>
                <a:chExt cx="119308" cy="91441"/>
              </a:xfrm>
            </p:grpSpPr>
            <p:sp>
              <p:nvSpPr>
                <p:cNvPr id="59" name="Oval 58">
                  <a:extLst>
                    <a:ext uri="{FF2B5EF4-FFF2-40B4-BE49-F238E27FC236}">
                      <a16:creationId xmlns:a16="http://schemas.microsoft.com/office/drawing/2014/main" id="{B9DC4243-5467-4C16-B244-5D3238DA1F65}"/>
                    </a:ext>
                  </a:extLst>
                </p:cNvPr>
                <p:cNvSpPr/>
                <p:nvPr/>
              </p:nvSpPr>
              <p:spPr bwMode="auto">
                <a:xfrm rot="5400000">
                  <a:off x="9056583" y="3782768"/>
                  <a:ext cx="91440" cy="93857"/>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60" name="Isosceles Triangle 59">
                  <a:extLst>
                    <a:ext uri="{FF2B5EF4-FFF2-40B4-BE49-F238E27FC236}">
                      <a16:creationId xmlns:a16="http://schemas.microsoft.com/office/drawing/2014/main" id="{8C4D9FB7-19A0-419F-AE17-DB9D5013FE42}"/>
                    </a:ext>
                  </a:extLst>
                </p:cNvPr>
                <p:cNvSpPr/>
                <p:nvPr/>
              </p:nvSpPr>
              <p:spPr bwMode="auto">
                <a:xfrm rot="5400000">
                  <a:off x="9031132" y="3782769"/>
                  <a:ext cx="91440" cy="93857"/>
                </a:xfrm>
                <a:prstGeom prst="triangle">
                  <a:avLst/>
                </a:pr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grpSp>
          <p:grpSp>
            <p:nvGrpSpPr>
              <p:cNvPr id="56" name="Group 55">
                <a:extLst>
                  <a:ext uri="{FF2B5EF4-FFF2-40B4-BE49-F238E27FC236}">
                    <a16:creationId xmlns:a16="http://schemas.microsoft.com/office/drawing/2014/main" id="{3DC9B8DE-EDF9-4439-9AED-772F48309B4D}"/>
                  </a:ext>
                </a:extLst>
              </p:cNvPr>
              <p:cNvGrpSpPr/>
              <p:nvPr/>
            </p:nvGrpSpPr>
            <p:grpSpPr>
              <a:xfrm rot="16200000" flipH="1">
                <a:off x="9625358" y="4062332"/>
                <a:ext cx="119308" cy="91441"/>
                <a:chOff x="9029923" y="3783977"/>
                <a:chExt cx="119308" cy="91441"/>
              </a:xfrm>
            </p:grpSpPr>
            <p:sp>
              <p:nvSpPr>
                <p:cNvPr id="57" name="Oval 56">
                  <a:extLst>
                    <a:ext uri="{FF2B5EF4-FFF2-40B4-BE49-F238E27FC236}">
                      <a16:creationId xmlns:a16="http://schemas.microsoft.com/office/drawing/2014/main" id="{2E8BC492-2A44-4BE8-8BAA-4A74477CFCFE}"/>
                    </a:ext>
                  </a:extLst>
                </p:cNvPr>
                <p:cNvSpPr/>
                <p:nvPr/>
              </p:nvSpPr>
              <p:spPr bwMode="auto">
                <a:xfrm rot="5400000">
                  <a:off x="9056583" y="3782768"/>
                  <a:ext cx="91440" cy="93857"/>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58" name="Isosceles Triangle 57">
                  <a:extLst>
                    <a:ext uri="{FF2B5EF4-FFF2-40B4-BE49-F238E27FC236}">
                      <a16:creationId xmlns:a16="http://schemas.microsoft.com/office/drawing/2014/main" id="{F906A581-80AA-49C3-9F05-2CDDEE92F56E}"/>
                    </a:ext>
                  </a:extLst>
                </p:cNvPr>
                <p:cNvSpPr/>
                <p:nvPr/>
              </p:nvSpPr>
              <p:spPr bwMode="auto">
                <a:xfrm rot="5400000">
                  <a:off x="9031132" y="3782769"/>
                  <a:ext cx="91440" cy="93857"/>
                </a:xfrm>
                <a:prstGeom prst="triangle">
                  <a:avLst/>
                </a:pr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grpSp>
        </p:grpSp>
        <p:cxnSp>
          <p:nvCxnSpPr>
            <p:cNvPr id="65" name="Straight Arrow Connector 64">
              <a:extLst>
                <a:ext uri="{FF2B5EF4-FFF2-40B4-BE49-F238E27FC236}">
                  <a16:creationId xmlns:a16="http://schemas.microsoft.com/office/drawing/2014/main" id="{C081FCDB-5CED-4E73-91AF-ED10FEEC6063}"/>
                </a:ext>
              </a:extLst>
            </p:cNvPr>
            <p:cNvCxnSpPr>
              <a:stCxn id="73" idx="7"/>
            </p:cNvCxnSpPr>
            <p:nvPr/>
          </p:nvCxnSpPr>
          <p:spPr>
            <a:xfrm flipV="1">
              <a:off x="1945991" y="3060187"/>
              <a:ext cx="1949447" cy="2524"/>
            </a:xfrm>
            <a:prstGeom prst="straightConnector1">
              <a:avLst/>
            </a:prstGeom>
            <a:noFill/>
            <a:ln w="38100" cap="rnd" cmpd="sng" algn="ctr">
              <a:solidFill>
                <a:srgbClr val="92D050"/>
              </a:solidFill>
              <a:prstDash val="sysDot"/>
              <a:headEnd type="none" w="med" len="sm"/>
              <a:tailEnd type="triangle" w="med" len="sm"/>
            </a:ln>
            <a:effectLst/>
          </p:spPr>
        </p:cxnSp>
        <p:grpSp>
          <p:nvGrpSpPr>
            <p:cNvPr id="66" name="Group 65">
              <a:extLst>
                <a:ext uri="{FF2B5EF4-FFF2-40B4-BE49-F238E27FC236}">
                  <a16:creationId xmlns:a16="http://schemas.microsoft.com/office/drawing/2014/main" id="{71D177A5-AE9E-41FF-B8BE-64BCFDFB0DF9}"/>
                </a:ext>
              </a:extLst>
            </p:cNvPr>
            <p:cNvGrpSpPr>
              <a:grpSpLocks noChangeAspect="1"/>
            </p:cNvGrpSpPr>
            <p:nvPr/>
          </p:nvGrpSpPr>
          <p:grpSpPr>
            <a:xfrm>
              <a:off x="722129" y="2657487"/>
              <a:ext cx="721906" cy="336112"/>
              <a:chOff x="-2435740" y="3938475"/>
              <a:chExt cx="1282955" cy="597330"/>
            </a:xfrm>
            <a:solidFill>
              <a:srgbClr val="FFFFFF"/>
            </a:solidFill>
          </p:grpSpPr>
          <p:sp>
            <p:nvSpPr>
              <p:cNvPr id="67" name="Freeform 59">
                <a:extLst>
                  <a:ext uri="{FF2B5EF4-FFF2-40B4-BE49-F238E27FC236}">
                    <a16:creationId xmlns:a16="http://schemas.microsoft.com/office/drawing/2014/main" id="{BC338457-3FD0-462D-842B-744609DE8835}"/>
                  </a:ext>
                </a:extLst>
              </p:cNvPr>
              <p:cNvSpPr>
                <a:spLocks noChangeAspect="1" noEditPoints="1"/>
              </p:cNvSpPr>
              <p:nvPr/>
            </p:nvSpPr>
            <p:spPr bwMode="auto">
              <a:xfrm>
                <a:off x="-2435740" y="4349790"/>
                <a:ext cx="274320" cy="127939"/>
              </a:xfrm>
              <a:custGeom>
                <a:avLst/>
                <a:gdLst>
                  <a:gd name="T0" fmla="*/ 47 w 48"/>
                  <a:gd name="T1" fmla="*/ 9 h 22"/>
                  <a:gd name="T2" fmla="*/ 44 w 48"/>
                  <a:gd name="T3" fmla="*/ 5 h 22"/>
                  <a:gd name="T4" fmla="*/ 21 w 48"/>
                  <a:gd name="T5" fmla="*/ 5 h 22"/>
                  <a:gd name="T6" fmla="*/ 11 w 48"/>
                  <a:gd name="T7" fmla="*/ 0 h 22"/>
                  <a:gd name="T8" fmla="*/ 0 w 48"/>
                  <a:gd name="T9" fmla="*/ 11 h 22"/>
                  <a:gd name="T10" fmla="*/ 11 w 48"/>
                  <a:gd name="T11" fmla="*/ 22 h 22"/>
                  <a:gd name="T12" fmla="*/ 21 w 48"/>
                  <a:gd name="T13" fmla="*/ 16 h 22"/>
                  <a:gd name="T14" fmla="*/ 25 w 48"/>
                  <a:gd name="T15" fmla="*/ 16 h 22"/>
                  <a:gd name="T16" fmla="*/ 29 w 48"/>
                  <a:gd name="T17" fmla="*/ 13 h 22"/>
                  <a:gd name="T18" fmla="*/ 32 w 48"/>
                  <a:gd name="T19" fmla="*/ 16 h 22"/>
                  <a:gd name="T20" fmla="*/ 34 w 48"/>
                  <a:gd name="T21" fmla="*/ 13 h 22"/>
                  <a:gd name="T22" fmla="*/ 37 w 48"/>
                  <a:gd name="T23" fmla="*/ 16 h 22"/>
                  <a:gd name="T24" fmla="*/ 40 w 48"/>
                  <a:gd name="T25" fmla="*/ 13 h 22"/>
                  <a:gd name="T26" fmla="*/ 43 w 48"/>
                  <a:gd name="T27" fmla="*/ 16 h 22"/>
                  <a:gd name="T28" fmla="*/ 43 w 48"/>
                  <a:gd name="T29" fmla="*/ 16 h 22"/>
                  <a:gd name="T30" fmla="*/ 47 w 48"/>
                  <a:gd name="T31" fmla="*/ 11 h 22"/>
                  <a:gd name="T32" fmla="*/ 47 w 48"/>
                  <a:gd name="T33" fmla="*/ 9 h 22"/>
                  <a:gd name="T34" fmla="*/ 6 w 48"/>
                  <a:gd name="T35" fmla="*/ 14 h 22"/>
                  <a:gd name="T36" fmla="*/ 3 w 48"/>
                  <a:gd name="T37" fmla="*/ 11 h 22"/>
                  <a:gd name="T38" fmla="*/ 6 w 48"/>
                  <a:gd name="T39" fmla="*/ 8 h 22"/>
                  <a:gd name="T40" fmla="*/ 9 w 48"/>
                  <a:gd name="T41" fmla="*/ 11 h 22"/>
                  <a:gd name="T42" fmla="*/ 6 w 48"/>
                  <a:gd name="T43"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22">
                    <a:moveTo>
                      <a:pt x="47" y="9"/>
                    </a:moveTo>
                    <a:cubicBezTo>
                      <a:pt x="44" y="5"/>
                      <a:pt x="44" y="5"/>
                      <a:pt x="44" y="5"/>
                    </a:cubicBezTo>
                    <a:cubicBezTo>
                      <a:pt x="21" y="5"/>
                      <a:pt x="21" y="5"/>
                      <a:pt x="21" y="5"/>
                    </a:cubicBezTo>
                    <a:cubicBezTo>
                      <a:pt x="19" y="2"/>
                      <a:pt x="15" y="0"/>
                      <a:pt x="11" y="0"/>
                    </a:cubicBezTo>
                    <a:cubicBezTo>
                      <a:pt x="5" y="0"/>
                      <a:pt x="0" y="5"/>
                      <a:pt x="0" y="11"/>
                    </a:cubicBezTo>
                    <a:cubicBezTo>
                      <a:pt x="0" y="17"/>
                      <a:pt x="5" y="22"/>
                      <a:pt x="11" y="22"/>
                    </a:cubicBezTo>
                    <a:cubicBezTo>
                      <a:pt x="15" y="22"/>
                      <a:pt x="19" y="20"/>
                      <a:pt x="21" y="16"/>
                    </a:cubicBezTo>
                    <a:cubicBezTo>
                      <a:pt x="25" y="16"/>
                      <a:pt x="25" y="16"/>
                      <a:pt x="25" y="16"/>
                    </a:cubicBezTo>
                    <a:cubicBezTo>
                      <a:pt x="29" y="13"/>
                      <a:pt x="29" y="13"/>
                      <a:pt x="29" y="13"/>
                    </a:cubicBezTo>
                    <a:cubicBezTo>
                      <a:pt x="32" y="16"/>
                      <a:pt x="32" y="16"/>
                      <a:pt x="32" y="16"/>
                    </a:cubicBezTo>
                    <a:cubicBezTo>
                      <a:pt x="34" y="13"/>
                      <a:pt x="34" y="13"/>
                      <a:pt x="34" y="13"/>
                    </a:cubicBezTo>
                    <a:cubicBezTo>
                      <a:pt x="37" y="16"/>
                      <a:pt x="37" y="16"/>
                      <a:pt x="37" y="16"/>
                    </a:cubicBezTo>
                    <a:cubicBezTo>
                      <a:pt x="40" y="13"/>
                      <a:pt x="40" y="13"/>
                      <a:pt x="40" y="13"/>
                    </a:cubicBezTo>
                    <a:cubicBezTo>
                      <a:pt x="43" y="16"/>
                      <a:pt x="43" y="16"/>
                      <a:pt x="43" y="16"/>
                    </a:cubicBezTo>
                    <a:cubicBezTo>
                      <a:pt x="43" y="16"/>
                      <a:pt x="43" y="16"/>
                      <a:pt x="43" y="16"/>
                    </a:cubicBezTo>
                    <a:cubicBezTo>
                      <a:pt x="47" y="11"/>
                      <a:pt x="47" y="11"/>
                      <a:pt x="47" y="11"/>
                    </a:cubicBezTo>
                    <a:cubicBezTo>
                      <a:pt x="48" y="10"/>
                      <a:pt x="48" y="10"/>
                      <a:pt x="47" y="9"/>
                    </a:cubicBezTo>
                    <a:close/>
                    <a:moveTo>
                      <a:pt x="6" y="14"/>
                    </a:moveTo>
                    <a:cubicBezTo>
                      <a:pt x="4" y="14"/>
                      <a:pt x="3" y="12"/>
                      <a:pt x="3" y="11"/>
                    </a:cubicBezTo>
                    <a:cubicBezTo>
                      <a:pt x="3" y="9"/>
                      <a:pt x="4" y="8"/>
                      <a:pt x="6" y="8"/>
                    </a:cubicBezTo>
                    <a:cubicBezTo>
                      <a:pt x="8" y="8"/>
                      <a:pt x="9" y="9"/>
                      <a:pt x="9" y="11"/>
                    </a:cubicBezTo>
                    <a:cubicBezTo>
                      <a:pt x="9" y="12"/>
                      <a:pt x="8" y="14"/>
                      <a:pt x="6" y="14"/>
                    </a:cubicBezTo>
                    <a:close/>
                  </a:path>
                </a:pathLst>
              </a:custGeom>
              <a:grpFill/>
              <a:ln>
                <a:noFill/>
              </a:ln>
            </p:spPr>
            <p:txBody>
              <a:bodyPr vert="horz" wrap="square" lIns="67223" tIns="33611" rIns="67223" bIns="33611" numCol="1" anchor="t" anchorCtr="0" compatLnSpc="1">
                <a:prstTxWarp prst="textNoShape">
                  <a:avLst/>
                </a:prstTxWarp>
              </a:bodyPr>
              <a:lstStyle/>
              <a:p>
                <a:pPr marL="0" marR="0" lvl="0" indent="0" defTabSz="672161" eaLnBrk="1" fontAlgn="auto" latinLnBrk="0" hangingPunct="1">
                  <a:lnSpc>
                    <a:spcPct val="100000"/>
                  </a:lnSpc>
                  <a:spcBef>
                    <a:spcPts val="0"/>
                  </a:spcBef>
                  <a:spcAft>
                    <a:spcPts val="0"/>
                  </a:spcAft>
                  <a:buClrTx/>
                  <a:buSzTx/>
                  <a:buFontTx/>
                  <a:buNone/>
                  <a:tabLst/>
                  <a:defRPr/>
                </a:pPr>
                <a:endParaRPr kumimoji="0" lang="en-US" sz="2059" b="0" i="0" u="none" strike="noStrike" kern="0" cap="none" spc="-52" normalizeH="0" baseline="0" noProof="0" dirty="0">
                  <a:ln>
                    <a:noFill/>
                  </a:ln>
                  <a:solidFill>
                    <a:srgbClr val="002050"/>
                  </a:solidFill>
                  <a:effectLst/>
                  <a:uLnTx/>
                  <a:uFillTx/>
                  <a:latin typeface="Segoe UI"/>
                  <a:cs typeface="+mn-cs"/>
                </a:endParaRPr>
              </a:p>
            </p:txBody>
          </p:sp>
          <p:sp>
            <p:nvSpPr>
              <p:cNvPr id="68" name="Freeform 60">
                <a:extLst>
                  <a:ext uri="{FF2B5EF4-FFF2-40B4-BE49-F238E27FC236}">
                    <a16:creationId xmlns:a16="http://schemas.microsoft.com/office/drawing/2014/main" id="{8B4E6917-3BBC-46EA-8591-C46C7C432DD3}"/>
                  </a:ext>
                </a:extLst>
              </p:cNvPr>
              <p:cNvSpPr>
                <a:spLocks/>
              </p:cNvSpPr>
              <p:nvPr/>
            </p:nvSpPr>
            <p:spPr bwMode="auto">
              <a:xfrm>
                <a:off x="-2416337" y="3940934"/>
                <a:ext cx="235514" cy="239175"/>
              </a:xfrm>
              <a:custGeom>
                <a:avLst/>
                <a:gdLst>
                  <a:gd name="T0" fmla="*/ 34 w 39"/>
                  <a:gd name="T1" fmla="*/ 29 h 39"/>
                  <a:gd name="T2" fmla="*/ 26 w 39"/>
                  <a:gd name="T3" fmla="*/ 22 h 39"/>
                  <a:gd name="T4" fmla="*/ 20 w 39"/>
                  <a:gd name="T5" fmla="*/ 0 h 39"/>
                  <a:gd name="T6" fmla="*/ 13 w 39"/>
                  <a:gd name="T7" fmla="*/ 22 h 39"/>
                  <a:gd name="T8" fmla="*/ 5 w 39"/>
                  <a:gd name="T9" fmla="*/ 29 h 39"/>
                  <a:gd name="T10" fmla="*/ 0 w 39"/>
                  <a:gd name="T11" fmla="*/ 39 h 39"/>
                  <a:gd name="T12" fmla="*/ 39 w 39"/>
                  <a:gd name="T13" fmla="*/ 39 h 39"/>
                  <a:gd name="T14" fmla="*/ 34 w 39"/>
                  <a:gd name="T15" fmla="*/ 29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9">
                    <a:moveTo>
                      <a:pt x="34" y="29"/>
                    </a:moveTo>
                    <a:cubicBezTo>
                      <a:pt x="28" y="28"/>
                      <a:pt x="23" y="27"/>
                      <a:pt x="26" y="22"/>
                    </a:cubicBezTo>
                    <a:cubicBezTo>
                      <a:pt x="33" y="8"/>
                      <a:pt x="28" y="0"/>
                      <a:pt x="20" y="0"/>
                    </a:cubicBezTo>
                    <a:cubicBezTo>
                      <a:pt x="11" y="0"/>
                      <a:pt x="6" y="8"/>
                      <a:pt x="13" y="22"/>
                    </a:cubicBezTo>
                    <a:cubicBezTo>
                      <a:pt x="16" y="27"/>
                      <a:pt x="11" y="28"/>
                      <a:pt x="5" y="29"/>
                    </a:cubicBezTo>
                    <a:cubicBezTo>
                      <a:pt x="0" y="31"/>
                      <a:pt x="0" y="33"/>
                      <a:pt x="0" y="39"/>
                    </a:cubicBezTo>
                    <a:cubicBezTo>
                      <a:pt x="39" y="39"/>
                      <a:pt x="39" y="39"/>
                      <a:pt x="39" y="39"/>
                    </a:cubicBezTo>
                    <a:cubicBezTo>
                      <a:pt x="39" y="33"/>
                      <a:pt x="39" y="31"/>
                      <a:pt x="34" y="29"/>
                    </a:cubicBezTo>
                    <a:close/>
                  </a:path>
                </a:pathLst>
              </a:custGeom>
              <a:grpFill/>
              <a:ln>
                <a:noFill/>
              </a:ln>
            </p:spPr>
            <p:txBody>
              <a:bodyPr vert="horz" wrap="square" lIns="67223" tIns="33611" rIns="67223" bIns="33611" numCol="1" anchor="t" anchorCtr="0" compatLnSpc="1">
                <a:prstTxWarp prst="textNoShape">
                  <a:avLst/>
                </a:prstTxWarp>
              </a:bodyPr>
              <a:lstStyle/>
              <a:p>
                <a:pPr marL="0" marR="0" lvl="0" indent="0" defTabSz="672161" eaLnBrk="1" fontAlgn="auto" latinLnBrk="0" hangingPunct="1">
                  <a:lnSpc>
                    <a:spcPct val="100000"/>
                  </a:lnSpc>
                  <a:spcBef>
                    <a:spcPts val="0"/>
                  </a:spcBef>
                  <a:spcAft>
                    <a:spcPts val="0"/>
                  </a:spcAft>
                  <a:buClrTx/>
                  <a:buSzTx/>
                  <a:buFontTx/>
                  <a:buNone/>
                  <a:tabLst/>
                  <a:defRPr/>
                </a:pPr>
                <a:endParaRPr kumimoji="0" lang="en-US" sz="2059" b="0" i="0" u="none" strike="noStrike" kern="0" cap="none" spc="-52" normalizeH="0" baseline="0" noProof="0" dirty="0">
                  <a:ln>
                    <a:noFill/>
                  </a:ln>
                  <a:solidFill>
                    <a:srgbClr val="002050"/>
                  </a:solidFill>
                  <a:effectLst/>
                  <a:uLnTx/>
                  <a:uFillTx/>
                  <a:latin typeface="Segoe UI"/>
                  <a:cs typeface="+mn-cs"/>
                </a:endParaRPr>
              </a:p>
            </p:txBody>
          </p:sp>
          <p:sp>
            <p:nvSpPr>
              <p:cNvPr id="69" name="Freeform: Shape 68">
                <a:extLst>
                  <a:ext uri="{FF2B5EF4-FFF2-40B4-BE49-F238E27FC236}">
                    <a16:creationId xmlns:a16="http://schemas.microsoft.com/office/drawing/2014/main" id="{C1FC4D51-C09A-4A14-BD33-96B232E5F37C}"/>
                  </a:ext>
                </a:extLst>
              </p:cNvPr>
              <p:cNvSpPr>
                <a:spLocks noChangeArrowheads="1"/>
              </p:cNvSpPr>
              <p:nvPr/>
            </p:nvSpPr>
            <p:spPr bwMode="auto">
              <a:xfrm>
                <a:off x="-2117244" y="4291713"/>
                <a:ext cx="964459" cy="244092"/>
              </a:xfrm>
              <a:custGeom>
                <a:avLst/>
                <a:gdLst>
                  <a:gd name="connsiteX0" fmla="*/ 814493 w 964459"/>
                  <a:gd name="connsiteY0" fmla="*/ 86821 h 244092"/>
                  <a:gd name="connsiteX1" fmla="*/ 777917 w 964459"/>
                  <a:gd name="connsiteY1" fmla="*/ 122046 h 244092"/>
                  <a:gd name="connsiteX2" fmla="*/ 814493 w 964459"/>
                  <a:gd name="connsiteY2" fmla="*/ 157271 h 244092"/>
                  <a:gd name="connsiteX3" fmla="*/ 851069 w 964459"/>
                  <a:gd name="connsiteY3" fmla="*/ 122046 h 244092"/>
                  <a:gd name="connsiteX4" fmla="*/ 814493 w 964459"/>
                  <a:gd name="connsiteY4" fmla="*/ 86821 h 244092"/>
                  <a:gd name="connsiteX5" fmla="*/ 686493 w 964459"/>
                  <a:gd name="connsiteY5" fmla="*/ 86821 h 244092"/>
                  <a:gd name="connsiteX6" fmla="*/ 649917 w 964459"/>
                  <a:gd name="connsiteY6" fmla="*/ 122046 h 244092"/>
                  <a:gd name="connsiteX7" fmla="*/ 686493 w 964459"/>
                  <a:gd name="connsiteY7" fmla="*/ 157271 h 244092"/>
                  <a:gd name="connsiteX8" fmla="*/ 723069 w 964459"/>
                  <a:gd name="connsiteY8" fmla="*/ 122046 h 244092"/>
                  <a:gd name="connsiteX9" fmla="*/ 686493 w 964459"/>
                  <a:gd name="connsiteY9" fmla="*/ 86821 h 244092"/>
                  <a:gd name="connsiteX10" fmla="*/ 553533 w 964459"/>
                  <a:gd name="connsiteY10" fmla="*/ 86821 h 244092"/>
                  <a:gd name="connsiteX11" fmla="*/ 516957 w 964459"/>
                  <a:gd name="connsiteY11" fmla="*/ 122046 h 244092"/>
                  <a:gd name="connsiteX12" fmla="*/ 553533 w 964459"/>
                  <a:gd name="connsiteY12" fmla="*/ 157271 h 244092"/>
                  <a:gd name="connsiteX13" fmla="*/ 590109 w 964459"/>
                  <a:gd name="connsiteY13" fmla="*/ 122046 h 244092"/>
                  <a:gd name="connsiteX14" fmla="*/ 553533 w 964459"/>
                  <a:gd name="connsiteY14" fmla="*/ 86821 h 244092"/>
                  <a:gd name="connsiteX15" fmla="*/ 425534 w 964459"/>
                  <a:gd name="connsiteY15" fmla="*/ 86821 h 244092"/>
                  <a:gd name="connsiteX16" fmla="*/ 388958 w 964459"/>
                  <a:gd name="connsiteY16" fmla="*/ 122046 h 244092"/>
                  <a:gd name="connsiteX17" fmla="*/ 425534 w 964459"/>
                  <a:gd name="connsiteY17" fmla="*/ 157271 h 244092"/>
                  <a:gd name="connsiteX18" fmla="*/ 462110 w 964459"/>
                  <a:gd name="connsiteY18" fmla="*/ 122046 h 244092"/>
                  <a:gd name="connsiteX19" fmla="*/ 425534 w 964459"/>
                  <a:gd name="connsiteY19" fmla="*/ 86821 h 244092"/>
                  <a:gd name="connsiteX20" fmla="*/ 297534 w 964459"/>
                  <a:gd name="connsiteY20" fmla="*/ 86821 h 244092"/>
                  <a:gd name="connsiteX21" fmla="*/ 260958 w 964459"/>
                  <a:gd name="connsiteY21" fmla="*/ 122046 h 244092"/>
                  <a:gd name="connsiteX22" fmla="*/ 297534 w 964459"/>
                  <a:gd name="connsiteY22" fmla="*/ 157271 h 244092"/>
                  <a:gd name="connsiteX23" fmla="*/ 334110 w 964459"/>
                  <a:gd name="connsiteY23" fmla="*/ 122046 h 244092"/>
                  <a:gd name="connsiteX24" fmla="*/ 297534 w 964459"/>
                  <a:gd name="connsiteY24" fmla="*/ 86821 h 244092"/>
                  <a:gd name="connsiteX25" fmla="*/ 169535 w 964459"/>
                  <a:gd name="connsiteY25" fmla="*/ 86821 h 244092"/>
                  <a:gd name="connsiteX26" fmla="*/ 132959 w 964459"/>
                  <a:gd name="connsiteY26" fmla="*/ 122046 h 244092"/>
                  <a:gd name="connsiteX27" fmla="*/ 169535 w 964459"/>
                  <a:gd name="connsiteY27" fmla="*/ 157271 h 244092"/>
                  <a:gd name="connsiteX28" fmla="*/ 206111 w 964459"/>
                  <a:gd name="connsiteY28" fmla="*/ 122046 h 244092"/>
                  <a:gd name="connsiteX29" fmla="*/ 169535 w 964459"/>
                  <a:gd name="connsiteY29" fmla="*/ 86821 h 244092"/>
                  <a:gd name="connsiteX30" fmla="*/ 0 w 964459"/>
                  <a:gd name="connsiteY30" fmla="*/ 0 h 244092"/>
                  <a:gd name="connsiteX31" fmla="*/ 964459 w 964459"/>
                  <a:gd name="connsiteY31" fmla="*/ 0 h 244092"/>
                  <a:gd name="connsiteX32" fmla="*/ 964459 w 964459"/>
                  <a:gd name="connsiteY32" fmla="*/ 244092 h 244092"/>
                  <a:gd name="connsiteX33" fmla="*/ 0 w 964459"/>
                  <a:gd name="connsiteY33" fmla="*/ 244092 h 244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64459" h="244092">
                    <a:moveTo>
                      <a:pt x="814493" y="86821"/>
                    </a:moveTo>
                    <a:cubicBezTo>
                      <a:pt x="794293" y="86821"/>
                      <a:pt x="777917" y="102592"/>
                      <a:pt x="777917" y="122046"/>
                    </a:cubicBezTo>
                    <a:cubicBezTo>
                      <a:pt x="777917" y="141500"/>
                      <a:pt x="794293" y="157271"/>
                      <a:pt x="814493" y="157271"/>
                    </a:cubicBezTo>
                    <a:cubicBezTo>
                      <a:pt x="834693" y="157271"/>
                      <a:pt x="851069" y="141500"/>
                      <a:pt x="851069" y="122046"/>
                    </a:cubicBezTo>
                    <a:cubicBezTo>
                      <a:pt x="851069" y="102592"/>
                      <a:pt x="834693" y="86821"/>
                      <a:pt x="814493" y="86821"/>
                    </a:cubicBezTo>
                    <a:close/>
                    <a:moveTo>
                      <a:pt x="686493" y="86821"/>
                    </a:moveTo>
                    <a:cubicBezTo>
                      <a:pt x="666293" y="86821"/>
                      <a:pt x="649917" y="102592"/>
                      <a:pt x="649917" y="122046"/>
                    </a:cubicBezTo>
                    <a:cubicBezTo>
                      <a:pt x="649917" y="141500"/>
                      <a:pt x="666293" y="157271"/>
                      <a:pt x="686493" y="157271"/>
                    </a:cubicBezTo>
                    <a:cubicBezTo>
                      <a:pt x="706693" y="157271"/>
                      <a:pt x="723069" y="141500"/>
                      <a:pt x="723069" y="122046"/>
                    </a:cubicBezTo>
                    <a:cubicBezTo>
                      <a:pt x="723069" y="102592"/>
                      <a:pt x="706693" y="86821"/>
                      <a:pt x="686493" y="86821"/>
                    </a:cubicBezTo>
                    <a:close/>
                    <a:moveTo>
                      <a:pt x="553533" y="86821"/>
                    </a:moveTo>
                    <a:cubicBezTo>
                      <a:pt x="533333" y="86821"/>
                      <a:pt x="516957" y="102592"/>
                      <a:pt x="516957" y="122046"/>
                    </a:cubicBezTo>
                    <a:cubicBezTo>
                      <a:pt x="516957" y="141500"/>
                      <a:pt x="533333" y="157271"/>
                      <a:pt x="553533" y="157271"/>
                    </a:cubicBezTo>
                    <a:cubicBezTo>
                      <a:pt x="573733" y="157271"/>
                      <a:pt x="590109" y="141500"/>
                      <a:pt x="590109" y="122046"/>
                    </a:cubicBezTo>
                    <a:cubicBezTo>
                      <a:pt x="590109" y="102592"/>
                      <a:pt x="573733" y="86821"/>
                      <a:pt x="553533" y="86821"/>
                    </a:cubicBezTo>
                    <a:close/>
                    <a:moveTo>
                      <a:pt x="425534" y="86821"/>
                    </a:moveTo>
                    <a:cubicBezTo>
                      <a:pt x="405334" y="86821"/>
                      <a:pt x="388958" y="102592"/>
                      <a:pt x="388958" y="122046"/>
                    </a:cubicBezTo>
                    <a:cubicBezTo>
                      <a:pt x="388958" y="141500"/>
                      <a:pt x="405334" y="157271"/>
                      <a:pt x="425534" y="157271"/>
                    </a:cubicBezTo>
                    <a:cubicBezTo>
                      <a:pt x="445734" y="157271"/>
                      <a:pt x="462110" y="141500"/>
                      <a:pt x="462110" y="122046"/>
                    </a:cubicBezTo>
                    <a:cubicBezTo>
                      <a:pt x="462110" y="102592"/>
                      <a:pt x="445734" y="86821"/>
                      <a:pt x="425534" y="86821"/>
                    </a:cubicBezTo>
                    <a:close/>
                    <a:moveTo>
                      <a:pt x="297534" y="86821"/>
                    </a:moveTo>
                    <a:cubicBezTo>
                      <a:pt x="277334" y="86821"/>
                      <a:pt x="260958" y="102592"/>
                      <a:pt x="260958" y="122046"/>
                    </a:cubicBezTo>
                    <a:cubicBezTo>
                      <a:pt x="260958" y="141500"/>
                      <a:pt x="277334" y="157271"/>
                      <a:pt x="297534" y="157271"/>
                    </a:cubicBezTo>
                    <a:cubicBezTo>
                      <a:pt x="317734" y="157271"/>
                      <a:pt x="334110" y="141500"/>
                      <a:pt x="334110" y="122046"/>
                    </a:cubicBezTo>
                    <a:cubicBezTo>
                      <a:pt x="334110" y="102592"/>
                      <a:pt x="317734" y="86821"/>
                      <a:pt x="297534" y="86821"/>
                    </a:cubicBezTo>
                    <a:close/>
                    <a:moveTo>
                      <a:pt x="169535" y="86821"/>
                    </a:moveTo>
                    <a:cubicBezTo>
                      <a:pt x="149335" y="86821"/>
                      <a:pt x="132959" y="102592"/>
                      <a:pt x="132959" y="122046"/>
                    </a:cubicBezTo>
                    <a:cubicBezTo>
                      <a:pt x="132959" y="141500"/>
                      <a:pt x="149335" y="157271"/>
                      <a:pt x="169535" y="157271"/>
                    </a:cubicBezTo>
                    <a:cubicBezTo>
                      <a:pt x="189735" y="157271"/>
                      <a:pt x="206111" y="141500"/>
                      <a:pt x="206111" y="122046"/>
                    </a:cubicBezTo>
                    <a:cubicBezTo>
                      <a:pt x="206111" y="102592"/>
                      <a:pt x="189735" y="86821"/>
                      <a:pt x="169535" y="86821"/>
                    </a:cubicBezTo>
                    <a:close/>
                    <a:moveTo>
                      <a:pt x="0" y="0"/>
                    </a:moveTo>
                    <a:lnTo>
                      <a:pt x="964459" y="0"/>
                    </a:lnTo>
                    <a:lnTo>
                      <a:pt x="964459" y="244092"/>
                    </a:lnTo>
                    <a:lnTo>
                      <a:pt x="0" y="244092"/>
                    </a:lnTo>
                    <a:close/>
                  </a:path>
                </a:pathLst>
              </a:custGeom>
              <a:grpFill/>
              <a:ln>
                <a:noFill/>
              </a:ln>
            </p:spPr>
            <p:txBody>
              <a:bodyPr vert="horz" wrap="square" lIns="67223" tIns="33611" rIns="67223" bIns="33611" numCol="1" anchor="t" anchorCtr="0" compatLnSpc="1">
                <a:prstTxWarp prst="textNoShape">
                  <a:avLst/>
                </a:prstTxWarp>
                <a:noAutofit/>
              </a:bodyPr>
              <a:lstStyle/>
              <a:p>
                <a:pPr marL="0" marR="0" lvl="0" indent="0" defTabSz="672161" eaLnBrk="1" fontAlgn="auto" latinLnBrk="0" hangingPunct="1">
                  <a:lnSpc>
                    <a:spcPct val="100000"/>
                  </a:lnSpc>
                  <a:spcBef>
                    <a:spcPts val="0"/>
                  </a:spcBef>
                  <a:spcAft>
                    <a:spcPts val="0"/>
                  </a:spcAft>
                  <a:buClrTx/>
                  <a:buSzTx/>
                  <a:buFontTx/>
                  <a:buNone/>
                  <a:tabLst/>
                  <a:defRPr/>
                </a:pPr>
                <a:endParaRPr kumimoji="0" lang="en-US" sz="2059" b="0" i="0" u="none" strike="noStrike" kern="0" cap="none" spc="-52" normalizeH="0" baseline="0" noProof="0" dirty="0">
                  <a:ln>
                    <a:noFill/>
                  </a:ln>
                  <a:solidFill>
                    <a:srgbClr val="002050"/>
                  </a:solidFill>
                  <a:effectLst/>
                  <a:uLnTx/>
                  <a:uFillTx/>
                  <a:latin typeface="Segoe UI"/>
                  <a:cs typeface="+mn-cs"/>
                </a:endParaRPr>
              </a:p>
            </p:txBody>
          </p:sp>
          <p:sp>
            <p:nvSpPr>
              <p:cNvPr id="70" name="Freeform: Shape 69">
                <a:extLst>
                  <a:ext uri="{FF2B5EF4-FFF2-40B4-BE49-F238E27FC236}">
                    <a16:creationId xmlns:a16="http://schemas.microsoft.com/office/drawing/2014/main" id="{DE163EAF-A7C8-4B78-AD41-B83ACCAFCA2D}"/>
                  </a:ext>
                </a:extLst>
              </p:cNvPr>
              <p:cNvSpPr>
                <a:spLocks noChangeArrowheads="1"/>
              </p:cNvSpPr>
              <p:nvPr/>
            </p:nvSpPr>
            <p:spPr bwMode="auto">
              <a:xfrm>
                <a:off x="-2117244" y="3938475"/>
                <a:ext cx="964459" cy="244092"/>
              </a:xfrm>
              <a:custGeom>
                <a:avLst/>
                <a:gdLst>
                  <a:gd name="connsiteX0" fmla="*/ 814493 w 964459"/>
                  <a:gd name="connsiteY0" fmla="*/ 86821 h 244092"/>
                  <a:gd name="connsiteX1" fmla="*/ 777917 w 964459"/>
                  <a:gd name="connsiteY1" fmla="*/ 122046 h 244092"/>
                  <a:gd name="connsiteX2" fmla="*/ 814493 w 964459"/>
                  <a:gd name="connsiteY2" fmla="*/ 157271 h 244092"/>
                  <a:gd name="connsiteX3" fmla="*/ 851069 w 964459"/>
                  <a:gd name="connsiteY3" fmla="*/ 122046 h 244092"/>
                  <a:gd name="connsiteX4" fmla="*/ 814493 w 964459"/>
                  <a:gd name="connsiteY4" fmla="*/ 86821 h 244092"/>
                  <a:gd name="connsiteX5" fmla="*/ 685503 w 964459"/>
                  <a:gd name="connsiteY5" fmla="*/ 86821 h 244092"/>
                  <a:gd name="connsiteX6" fmla="*/ 648927 w 964459"/>
                  <a:gd name="connsiteY6" fmla="*/ 122046 h 244092"/>
                  <a:gd name="connsiteX7" fmla="*/ 685503 w 964459"/>
                  <a:gd name="connsiteY7" fmla="*/ 157271 h 244092"/>
                  <a:gd name="connsiteX8" fmla="*/ 722079 w 964459"/>
                  <a:gd name="connsiteY8" fmla="*/ 122046 h 244092"/>
                  <a:gd name="connsiteX9" fmla="*/ 685503 w 964459"/>
                  <a:gd name="connsiteY9" fmla="*/ 86821 h 244092"/>
                  <a:gd name="connsiteX10" fmla="*/ 556511 w 964459"/>
                  <a:gd name="connsiteY10" fmla="*/ 86821 h 244092"/>
                  <a:gd name="connsiteX11" fmla="*/ 519935 w 964459"/>
                  <a:gd name="connsiteY11" fmla="*/ 122046 h 244092"/>
                  <a:gd name="connsiteX12" fmla="*/ 556511 w 964459"/>
                  <a:gd name="connsiteY12" fmla="*/ 157271 h 244092"/>
                  <a:gd name="connsiteX13" fmla="*/ 593087 w 964459"/>
                  <a:gd name="connsiteY13" fmla="*/ 122046 h 244092"/>
                  <a:gd name="connsiteX14" fmla="*/ 556511 w 964459"/>
                  <a:gd name="connsiteY14" fmla="*/ 86821 h 244092"/>
                  <a:gd name="connsiteX15" fmla="*/ 427519 w 964459"/>
                  <a:gd name="connsiteY15" fmla="*/ 86821 h 244092"/>
                  <a:gd name="connsiteX16" fmla="*/ 390943 w 964459"/>
                  <a:gd name="connsiteY16" fmla="*/ 122046 h 244092"/>
                  <a:gd name="connsiteX17" fmla="*/ 427519 w 964459"/>
                  <a:gd name="connsiteY17" fmla="*/ 157271 h 244092"/>
                  <a:gd name="connsiteX18" fmla="*/ 464095 w 964459"/>
                  <a:gd name="connsiteY18" fmla="*/ 122046 h 244092"/>
                  <a:gd name="connsiteX19" fmla="*/ 427519 w 964459"/>
                  <a:gd name="connsiteY19" fmla="*/ 86821 h 244092"/>
                  <a:gd name="connsiteX20" fmla="*/ 298527 w 964459"/>
                  <a:gd name="connsiteY20" fmla="*/ 86821 h 244092"/>
                  <a:gd name="connsiteX21" fmla="*/ 261951 w 964459"/>
                  <a:gd name="connsiteY21" fmla="*/ 122046 h 244092"/>
                  <a:gd name="connsiteX22" fmla="*/ 298527 w 964459"/>
                  <a:gd name="connsiteY22" fmla="*/ 157271 h 244092"/>
                  <a:gd name="connsiteX23" fmla="*/ 335103 w 964459"/>
                  <a:gd name="connsiteY23" fmla="*/ 122046 h 244092"/>
                  <a:gd name="connsiteX24" fmla="*/ 298527 w 964459"/>
                  <a:gd name="connsiteY24" fmla="*/ 86821 h 244092"/>
                  <a:gd name="connsiteX25" fmla="*/ 169535 w 964459"/>
                  <a:gd name="connsiteY25" fmla="*/ 86821 h 244092"/>
                  <a:gd name="connsiteX26" fmla="*/ 132959 w 964459"/>
                  <a:gd name="connsiteY26" fmla="*/ 122046 h 244092"/>
                  <a:gd name="connsiteX27" fmla="*/ 169535 w 964459"/>
                  <a:gd name="connsiteY27" fmla="*/ 157271 h 244092"/>
                  <a:gd name="connsiteX28" fmla="*/ 206111 w 964459"/>
                  <a:gd name="connsiteY28" fmla="*/ 122046 h 244092"/>
                  <a:gd name="connsiteX29" fmla="*/ 169535 w 964459"/>
                  <a:gd name="connsiteY29" fmla="*/ 86821 h 244092"/>
                  <a:gd name="connsiteX30" fmla="*/ 0 w 964459"/>
                  <a:gd name="connsiteY30" fmla="*/ 0 h 244092"/>
                  <a:gd name="connsiteX31" fmla="*/ 964459 w 964459"/>
                  <a:gd name="connsiteY31" fmla="*/ 0 h 244092"/>
                  <a:gd name="connsiteX32" fmla="*/ 964459 w 964459"/>
                  <a:gd name="connsiteY32" fmla="*/ 244092 h 244092"/>
                  <a:gd name="connsiteX33" fmla="*/ 0 w 964459"/>
                  <a:gd name="connsiteY33" fmla="*/ 244092 h 244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64459" h="244092">
                    <a:moveTo>
                      <a:pt x="814493" y="86821"/>
                    </a:moveTo>
                    <a:cubicBezTo>
                      <a:pt x="794293" y="86821"/>
                      <a:pt x="777917" y="102592"/>
                      <a:pt x="777917" y="122046"/>
                    </a:cubicBezTo>
                    <a:cubicBezTo>
                      <a:pt x="777917" y="141500"/>
                      <a:pt x="794293" y="157271"/>
                      <a:pt x="814493" y="157271"/>
                    </a:cubicBezTo>
                    <a:cubicBezTo>
                      <a:pt x="834693" y="157271"/>
                      <a:pt x="851069" y="141500"/>
                      <a:pt x="851069" y="122046"/>
                    </a:cubicBezTo>
                    <a:cubicBezTo>
                      <a:pt x="851069" y="102592"/>
                      <a:pt x="834693" y="86821"/>
                      <a:pt x="814493" y="86821"/>
                    </a:cubicBezTo>
                    <a:close/>
                    <a:moveTo>
                      <a:pt x="685503" y="86821"/>
                    </a:moveTo>
                    <a:cubicBezTo>
                      <a:pt x="665303" y="86821"/>
                      <a:pt x="648927" y="102592"/>
                      <a:pt x="648927" y="122046"/>
                    </a:cubicBezTo>
                    <a:cubicBezTo>
                      <a:pt x="648927" y="141500"/>
                      <a:pt x="665303" y="157271"/>
                      <a:pt x="685503" y="157271"/>
                    </a:cubicBezTo>
                    <a:cubicBezTo>
                      <a:pt x="705703" y="157271"/>
                      <a:pt x="722079" y="141500"/>
                      <a:pt x="722079" y="122046"/>
                    </a:cubicBezTo>
                    <a:cubicBezTo>
                      <a:pt x="722079" y="102592"/>
                      <a:pt x="705703" y="86821"/>
                      <a:pt x="685503" y="86821"/>
                    </a:cubicBezTo>
                    <a:close/>
                    <a:moveTo>
                      <a:pt x="556511" y="86821"/>
                    </a:moveTo>
                    <a:cubicBezTo>
                      <a:pt x="536311" y="86821"/>
                      <a:pt x="519935" y="102592"/>
                      <a:pt x="519935" y="122046"/>
                    </a:cubicBezTo>
                    <a:cubicBezTo>
                      <a:pt x="519935" y="141500"/>
                      <a:pt x="536311" y="157271"/>
                      <a:pt x="556511" y="157271"/>
                    </a:cubicBezTo>
                    <a:cubicBezTo>
                      <a:pt x="576711" y="157271"/>
                      <a:pt x="593087" y="141500"/>
                      <a:pt x="593087" y="122046"/>
                    </a:cubicBezTo>
                    <a:cubicBezTo>
                      <a:pt x="593087" y="102592"/>
                      <a:pt x="576711" y="86821"/>
                      <a:pt x="556511" y="86821"/>
                    </a:cubicBezTo>
                    <a:close/>
                    <a:moveTo>
                      <a:pt x="427519" y="86821"/>
                    </a:moveTo>
                    <a:cubicBezTo>
                      <a:pt x="407319" y="86821"/>
                      <a:pt x="390943" y="102592"/>
                      <a:pt x="390943" y="122046"/>
                    </a:cubicBezTo>
                    <a:cubicBezTo>
                      <a:pt x="390943" y="141500"/>
                      <a:pt x="407319" y="157271"/>
                      <a:pt x="427519" y="157271"/>
                    </a:cubicBezTo>
                    <a:cubicBezTo>
                      <a:pt x="447719" y="157271"/>
                      <a:pt x="464095" y="141500"/>
                      <a:pt x="464095" y="122046"/>
                    </a:cubicBezTo>
                    <a:cubicBezTo>
                      <a:pt x="464095" y="102592"/>
                      <a:pt x="447719" y="86821"/>
                      <a:pt x="427519" y="86821"/>
                    </a:cubicBezTo>
                    <a:close/>
                    <a:moveTo>
                      <a:pt x="298527" y="86821"/>
                    </a:moveTo>
                    <a:cubicBezTo>
                      <a:pt x="278327" y="86821"/>
                      <a:pt x="261951" y="102592"/>
                      <a:pt x="261951" y="122046"/>
                    </a:cubicBezTo>
                    <a:cubicBezTo>
                      <a:pt x="261951" y="141500"/>
                      <a:pt x="278327" y="157271"/>
                      <a:pt x="298527" y="157271"/>
                    </a:cubicBezTo>
                    <a:cubicBezTo>
                      <a:pt x="318727" y="157271"/>
                      <a:pt x="335103" y="141500"/>
                      <a:pt x="335103" y="122046"/>
                    </a:cubicBezTo>
                    <a:cubicBezTo>
                      <a:pt x="335103" y="102592"/>
                      <a:pt x="318727" y="86821"/>
                      <a:pt x="298527" y="86821"/>
                    </a:cubicBezTo>
                    <a:close/>
                    <a:moveTo>
                      <a:pt x="169535" y="86821"/>
                    </a:moveTo>
                    <a:cubicBezTo>
                      <a:pt x="149335" y="86821"/>
                      <a:pt x="132959" y="102592"/>
                      <a:pt x="132959" y="122046"/>
                    </a:cubicBezTo>
                    <a:cubicBezTo>
                      <a:pt x="132959" y="141500"/>
                      <a:pt x="149335" y="157271"/>
                      <a:pt x="169535" y="157271"/>
                    </a:cubicBezTo>
                    <a:cubicBezTo>
                      <a:pt x="189735" y="157271"/>
                      <a:pt x="206111" y="141500"/>
                      <a:pt x="206111" y="122046"/>
                    </a:cubicBezTo>
                    <a:cubicBezTo>
                      <a:pt x="206111" y="102592"/>
                      <a:pt x="189735" y="86821"/>
                      <a:pt x="169535" y="86821"/>
                    </a:cubicBezTo>
                    <a:close/>
                    <a:moveTo>
                      <a:pt x="0" y="0"/>
                    </a:moveTo>
                    <a:lnTo>
                      <a:pt x="964459" y="0"/>
                    </a:lnTo>
                    <a:lnTo>
                      <a:pt x="964459" y="244092"/>
                    </a:lnTo>
                    <a:lnTo>
                      <a:pt x="0" y="244092"/>
                    </a:lnTo>
                    <a:close/>
                  </a:path>
                </a:pathLst>
              </a:custGeom>
              <a:grpFill/>
              <a:ln>
                <a:noFill/>
              </a:ln>
            </p:spPr>
            <p:txBody>
              <a:bodyPr vert="horz" wrap="square" lIns="67223" tIns="33611" rIns="67223" bIns="33611" numCol="1" anchor="t" anchorCtr="0" compatLnSpc="1">
                <a:prstTxWarp prst="textNoShape">
                  <a:avLst/>
                </a:prstTxWarp>
                <a:noAutofit/>
              </a:bodyPr>
              <a:lstStyle/>
              <a:p>
                <a:pPr marL="0" marR="0" lvl="0" indent="0" defTabSz="672161" eaLnBrk="1" fontAlgn="auto" latinLnBrk="0" hangingPunct="1">
                  <a:lnSpc>
                    <a:spcPct val="100000"/>
                  </a:lnSpc>
                  <a:spcBef>
                    <a:spcPts val="0"/>
                  </a:spcBef>
                  <a:spcAft>
                    <a:spcPts val="0"/>
                  </a:spcAft>
                  <a:buClrTx/>
                  <a:buSzTx/>
                  <a:buFontTx/>
                  <a:buNone/>
                  <a:tabLst/>
                  <a:defRPr/>
                </a:pPr>
                <a:endParaRPr kumimoji="0" lang="en-US" sz="2059" b="0" i="0" u="none" strike="noStrike" kern="0" cap="none" spc="-52" normalizeH="0" baseline="0" noProof="0" dirty="0">
                  <a:ln>
                    <a:noFill/>
                  </a:ln>
                  <a:solidFill>
                    <a:srgbClr val="002050"/>
                  </a:solidFill>
                  <a:effectLst/>
                  <a:uLnTx/>
                  <a:uFillTx/>
                  <a:latin typeface="Segoe UI"/>
                  <a:cs typeface="+mn-cs"/>
                </a:endParaRPr>
              </a:p>
            </p:txBody>
          </p:sp>
        </p:grpSp>
        <p:sp>
          <p:nvSpPr>
            <p:cNvPr id="71" name="Rectangle 70">
              <a:extLst>
                <a:ext uri="{FF2B5EF4-FFF2-40B4-BE49-F238E27FC236}">
                  <a16:creationId xmlns:a16="http://schemas.microsoft.com/office/drawing/2014/main" id="{F419D092-3CC8-4CF3-9E51-DF97C32DB2DE}"/>
                </a:ext>
              </a:extLst>
            </p:cNvPr>
            <p:cNvSpPr/>
            <p:nvPr/>
          </p:nvSpPr>
          <p:spPr bwMode="auto">
            <a:xfrm>
              <a:off x="19716" y="2568588"/>
              <a:ext cx="1588649" cy="1819201"/>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grpSp>
          <p:nvGrpSpPr>
            <p:cNvPr id="72" name="Group 71">
              <a:extLst>
                <a:ext uri="{FF2B5EF4-FFF2-40B4-BE49-F238E27FC236}">
                  <a16:creationId xmlns:a16="http://schemas.microsoft.com/office/drawing/2014/main" id="{A587765E-6715-4C21-8CDC-9FA06ECFF4CE}"/>
                </a:ext>
              </a:extLst>
            </p:cNvPr>
            <p:cNvGrpSpPr>
              <a:grpSpLocks noChangeAspect="1"/>
            </p:cNvGrpSpPr>
            <p:nvPr/>
          </p:nvGrpSpPr>
          <p:grpSpPr>
            <a:xfrm>
              <a:off x="653805" y="2768339"/>
              <a:ext cx="1745627" cy="1473529"/>
              <a:chOff x="-2767395" y="3211580"/>
              <a:chExt cx="2136764" cy="1775179"/>
            </a:xfrm>
          </p:grpSpPr>
          <p:sp>
            <p:nvSpPr>
              <p:cNvPr id="73" name="Oval 72">
                <a:extLst>
                  <a:ext uri="{FF2B5EF4-FFF2-40B4-BE49-F238E27FC236}">
                    <a16:creationId xmlns:a16="http://schemas.microsoft.com/office/drawing/2014/main" id="{56466249-D88E-4EFC-8282-C1C612036CBA}"/>
                  </a:ext>
                </a:extLst>
              </p:cNvPr>
              <p:cNvSpPr/>
              <p:nvPr/>
            </p:nvSpPr>
            <p:spPr bwMode="auto">
              <a:xfrm>
                <a:off x="-2445697" y="3350028"/>
                <a:ext cx="1476212" cy="1476212"/>
              </a:xfrm>
              <a:prstGeom prst="ellipse">
                <a:avLst/>
              </a:prstGeom>
              <a:solidFill>
                <a:srgbClr val="002050"/>
              </a:solidFill>
              <a:ln w="28575" cap="rnd" cmpd="sng" algn="ctr">
                <a:solidFill>
                  <a:srgbClr val="FFFFFF"/>
                </a:solidFill>
                <a:prstDash val="sysDot"/>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002050"/>
                  </a:solidFill>
                  <a:effectLst/>
                  <a:uLnTx/>
                  <a:uFillTx/>
                  <a:latin typeface="Segoe UI"/>
                  <a:ea typeface="+mn-ea"/>
                  <a:cs typeface="+mn-cs"/>
                </a:endParaRPr>
              </a:p>
            </p:txBody>
          </p:sp>
          <p:sp>
            <p:nvSpPr>
              <p:cNvPr id="74" name="Rectangle 73">
                <a:extLst>
                  <a:ext uri="{FF2B5EF4-FFF2-40B4-BE49-F238E27FC236}">
                    <a16:creationId xmlns:a16="http://schemas.microsoft.com/office/drawing/2014/main" id="{D5FB3C6B-22B5-4E9F-B48D-FA6BD6598C10}"/>
                  </a:ext>
                </a:extLst>
              </p:cNvPr>
              <p:cNvSpPr/>
              <p:nvPr/>
            </p:nvSpPr>
            <p:spPr bwMode="auto">
              <a:xfrm>
                <a:off x="-1796710" y="3244846"/>
                <a:ext cx="178238" cy="278178"/>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002050"/>
                  </a:solidFill>
                  <a:effectLst/>
                  <a:uLnTx/>
                  <a:uFillTx/>
                  <a:latin typeface="Segoe UI"/>
                  <a:ea typeface="+mn-ea"/>
                  <a:cs typeface="+mn-cs"/>
                </a:endParaRPr>
              </a:p>
            </p:txBody>
          </p:sp>
          <p:sp>
            <p:nvSpPr>
              <p:cNvPr id="75" name="Rectangle 74">
                <a:extLst>
                  <a:ext uri="{FF2B5EF4-FFF2-40B4-BE49-F238E27FC236}">
                    <a16:creationId xmlns:a16="http://schemas.microsoft.com/office/drawing/2014/main" id="{3720A2DF-C440-489A-A022-DFF762869A6D}"/>
                  </a:ext>
                </a:extLst>
              </p:cNvPr>
              <p:cNvSpPr/>
              <p:nvPr/>
            </p:nvSpPr>
            <p:spPr bwMode="auto">
              <a:xfrm>
                <a:off x="-1915729" y="4706392"/>
                <a:ext cx="416277" cy="280367"/>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002050"/>
                  </a:solidFill>
                  <a:effectLst/>
                  <a:uLnTx/>
                  <a:uFillTx/>
                  <a:latin typeface="Segoe UI"/>
                  <a:ea typeface="+mn-ea"/>
                  <a:cs typeface="+mn-cs"/>
                </a:endParaRPr>
              </a:p>
            </p:txBody>
          </p:sp>
          <p:sp>
            <p:nvSpPr>
              <p:cNvPr id="76" name="Freeform 10">
                <a:extLst>
                  <a:ext uri="{FF2B5EF4-FFF2-40B4-BE49-F238E27FC236}">
                    <a16:creationId xmlns:a16="http://schemas.microsoft.com/office/drawing/2014/main" id="{FEB8D5A6-6C83-4028-9390-18590509F65D}"/>
                  </a:ext>
                </a:extLst>
              </p:cNvPr>
              <p:cNvSpPr>
                <a:spLocks/>
              </p:cNvSpPr>
              <p:nvPr/>
            </p:nvSpPr>
            <p:spPr bwMode="auto">
              <a:xfrm>
                <a:off x="-1956267" y="3739744"/>
                <a:ext cx="497352" cy="532286"/>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rgbClr val="FFFFFF"/>
              </a:solidFill>
              <a:ln>
                <a:noFill/>
              </a:ln>
            </p:spPr>
            <p:txBody>
              <a:bodyPr vert="horz" wrap="square" lIns="68561" tIns="34280" rIns="68561" bIns="34280" numCol="1" anchor="t" anchorCtr="0" compatLnSpc="1">
                <a:prstTxWarp prst="textNoShape">
                  <a:avLst/>
                </a:prstTxWarp>
              </a:bodyPr>
              <a:lstStyle/>
              <a:p>
                <a:pPr marL="0" marR="0" lvl="0" indent="0" algn="ctr"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sp>
            <p:nvSpPr>
              <p:cNvPr id="77" name="TextBox 76">
                <a:extLst>
                  <a:ext uri="{FF2B5EF4-FFF2-40B4-BE49-F238E27FC236}">
                    <a16:creationId xmlns:a16="http://schemas.microsoft.com/office/drawing/2014/main" id="{2DECC76D-F649-4313-BA35-1633E0CCAA1D}"/>
                  </a:ext>
                </a:extLst>
              </p:cNvPr>
              <p:cNvSpPr txBox="1"/>
              <p:nvPr/>
            </p:nvSpPr>
            <p:spPr>
              <a:xfrm>
                <a:off x="-1917544" y="4303616"/>
                <a:ext cx="419908" cy="225250"/>
              </a:xfrm>
              <a:prstGeom prst="rect">
                <a:avLst/>
              </a:prstGeom>
              <a:noFill/>
            </p:spPr>
            <p:txBody>
              <a:bodyPr wrap="none" lIns="0" tIns="0" rIns="0" bIns="0">
                <a:spAutoFit/>
              </a:bodyPr>
              <a:lstStyle/>
              <a:p>
                <a:pPr marL="0" marR="0" lvl="0" indent="0" algn="ctr" defTabSz="685472" eaLnBrk="1" fontAlgn="auto" latinLnBrk="0" hangingPunct="1">
                  <a:lnSpc>
                    <a:spcPct val="9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002050"/>
                    </a:solidFill>
                    <a:effectLst/>
                    <a:uLnTx/>
                    <a:uFillTx/>
                    <a:latin typeface="Segoe UI"/>
                    <a:cs typeface="+mn-cs"/>
                  </a:rPr>
                  <a:t>User</a:t>
                </a:r>
              </a:p>
            </p:txBody>
          </p:sp>
          <p:sp>
            <p:nvSpPr>
              <p:cNvPr id="78" name="Freeform 5">
                <a:extLst>
                  <a:ext uri="{FF2B5EF4-FFF2-40B4-BE49-F238E27FC236}">
                    <a16:creationId xmlns:a16="http://schemas.microsoft.com/office/drawing/2014/main" id="{AB9172E5-20FE-438D-A1DF-3C83848E3E45}"/>
                  </a:ext>
                </a:extLst>
              </p:cNvPr>
              <p:cNvSpPr>
                <a:spLocks noEditPoints="1"/>
              </p:cNvSpPr>
              <p:nvPr/>
            </p:nvSpPr>
            <p:spPr bwMode="auto">
              <a:xfrm>
                <a:off x="-1796710" y="3211580"/>
                <a:ext cx="178238" cy="318751"/>
              </a:xfrm>
              <a:custGeom>
                <a:avLst/>
                <a:gdLst>
                  <a:gd name="T0" fmla="*/ 958 w 1039"/>
                  <a:gd name="T1" fmla="*/ 0 h 1861"/>
                  <a:gd name="T2" fmla="*/ 80 w 1039"/>
                  <a:gd name="T3" fmla="*/ 0 h 1861"/>
                  <a:gd name="T4" fmla="*/ 0 w 1039"/>
                  <a:gd name="T5" fmla="*/ 81 h 1861"/>
                  <a:gd name="T6" fmla="*/ 0 w 1039"/>
                  <a:gd name="T7" fmla="*/ 90 h 1861"/>
                  <a:gd name="T8" fmla="*/ 0 w 1039"/>
                  <a:gd name="T9" fmla="*/ 1772 h 1861"/>
                  <a:gd name="T10" fmla="*/ 0 w 1039"/>
                  <a:gd name="T11" fmla="*/ 1781 h 1861"/>
                  <a:gd name="T12" fmla="*/ 80 w 1039"/>
                  <a:gd name="T13" fmla="*/ 1861 h 1861"/>
                  <a:gd name="T14" fmla="*/ 958 w 1039"/>
                  <a:gd name="T15" fmla="*/ 1861 h 1861"/>
                  <a:gd name="T16" fmla="*/ 1039 w 1039"/>
                  <a:gd name="T17" fmla="*/ 1781 h 1861"/>
                  <a:gd name="T18" fmla="*/ 1039 w 1039"/>
                  <a:gd name="T19" fmla="*/ 1772 h 1861"/>
                  <a:gd name="T20" fmla="*/ 1039 w 1039"/>
                  <a:gd name="T21" fmla="*/ 90 h 1861"/>
                  <a:gd name="T22" fmla="*/ 1039 w 1039"/>
                  <a:gd name="T23" fmla="*/ 81 h 1861"/>
                  <a:gd name="T24" fmla="*/ 958 w 1039"/>
                  <a:gd name="T25" fmla="*/ 0 h 1861"/>
                  <a:gd name="T26" fmla="*/ 985 w 1039"/>
                  <a:gd name="T27" fmla="*/ 1558 h 1861"/>
                  <a:gd name="T28" fmla="*/ 53 w 1039"/>
                  <a:gd name="T29" fmla="*/ 1558 h 1861"/>
                  <a:gd name="T30" fmla="*/ 53 w 1039"/>
                  <a:gd name="T31" fmla="*/ 170 h 1861"/>
                  <a:gd name="T32" fmla="*/ 985 w 1039"/>
                  <a:gd name="T33" fmla="*/ 170 h 1861"/>
                  <a:gd name="T34" fmla="*/ 985 w 1039"/>
                  <a:gd name="T35" fmla="*/ 1558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9" h="1861">
                    <a:moveTo>
                      <a:pt x="958" y="0"/>
                    </a:moveTo>
                    <a:cubicBezTo>
                      <a:pt x="80" y="0"/>
                      <a:pt x="80" y="0"/>
                      <a:pt x="80" y="0"/>
                    </a:cubicBezTo>
                    <a:cubicBezTo>
                      <a:pt x="36" y="0"/>
                      <a:pt x="0" y="37"/>
                      <a:pt x="0" y="81"/>
                    </a:cubicBezTo>
                    <a:cubicBezTo>
                      <a:pt x="0" y="90"/>
                      <a:pt x="0" y="90"/>
                      <a:pt x="0" y="90"/>
                    </a:cubicBezTo>
                    <a:cubicBezTo>
                      <a:pt x="0" y="1772"/>
                      <a:pt x="0" y="1772"/>
                      <a:pt x="0" y="1772"/>
                    </a:cubicBezTo>
                    <a:cubicBezTo>
                      <a:pt x="0" y="1781"/>
                      <a:pt x="0" y="1781"/>
                      <a:pt x="0" y="1781"/>
                    </a:cubicBezTo>
                    <a:cubicBezTo>
                      <a:pt x="0" y="1825"/>
                      <a:pt x="36" y="1861"/>
                      <a:pt x="80" y="1861"/>
                    </a:cubicBezTo>
                    <a:cubicBezTo>
                      <a:pt x="958" y="1861"/>
                      <a:pt x="958" y="1861"/>
                      <a:pt x="958" y="1861"/>
                    </a:cubicBezTo>
                    <a:cubicBezTo>
                      <a:pt x="1003" y="1861"/>
                      <a:pt x="1039" y="1825"/>
                      <a:pt x="1039" y="1781"/>
                    </a:cubicBezTo>
                    <a:cubicBezTo>
                      <a:pt x="1039" y="1772"/>
                      <a:pt x="1039" y="1772"/>
                      <a:pt x="1039" y="1772"/>
                    </a:cubicBezTo>
                    <a:cubicBezTo>
                      <a:pt x="1039" y="90"/>
                      <a:pt x="1039" y="90"/>
                      <a:pt x="1039" y="90"/>
                    </a:cubicBezTo>
                    <a:cubicBezTo>
                      <a:pt x="1039" y="81"/>
                      <a:pt x="1039" y="81"/>
                      <a:pt x="1039" y="81"/>
                    </a:cubicBezTo>
                    <a:cubicBezTo>
                      <a:pt x="1039" y="36"/>
                      <a:pt x="1003" y="0"/>
                      <a:pt x="958" y="0"/>
                    </a:cubicBezTo>
                    <a:close/>
                    <a:moveTo>
                      <a:pt x="985" y="1558"/>
                    </a:moveTo>
                    <a:cubicBezTo>
                      <a:pt x="53" y="1558"/>
                      <a:pt x="53" y="1558"/>
                      <a:pt x="53" y="1558"/>
                    </a:cubicBezTo>
                    <a:cubicBezTo>
                      <a:pt x="53" y="170"/>
                      <a:pt x="53" y="170"/>
                      <a:pt x="53" y="170"/>
                    </a:cubicBezTo>
                    <a:cubicBezTo>
                      <a:pt x="985" y="170"/>
                      <a:pt x="985" y="170"/>
                      <a:pt x="985" y="170"/>
                    </a:cubicBezTo>
                    <a:lnTo>
                      <a:pt x="985" y="1558"/>
                    </a:lnTo>
                    <a:close/>
                  </a:path>
                </a:pathLst>
              </a:custGeom>
              <a:solidFill>
                <a:srgbClr val="FFFFFF"/>
              </a:solidFill>
              <a:ln>
                <a:noFill/>
              </a:ln>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sp>
            <p:nvSpPr>
              <p:cNvPr id="79" name="Freeform 31">
                <a:extLst>
                  <a:ext uri="{FF2B5EF4-FFF2-40B4-BE49-F238E27FC236}">
                    <a16:creationId xmlns:a16="http://schemas.microsoft.com/office/drawing/2014/main" id="{3D4B9A1E-0193-42CB-8629-01D7E2DA71DB}"/>
                  </a:ext>
                </a:extLst>
              </p:cNvPr>
              <p:cNvSpPr>
                <a:spLocks noEditPoints="1"/>
              </p:cNvSpPr>
              <p:nvPr/>
            </p:nvSpPr>
            <p:spPr bwMode="auto">
              <a:xfrm>
                <a:off x="-1920861" y="4700749"/>
                <a:ext cx="426541" cy="286010"/>
              </a:xfrm>
              <a:custGeom>
                <a:avLst/>
                <a:gdLst>
                  <a:gd name="T0" fmla="*/ 1937 w 2004"/>
                  <a:gd name="T1" fmla="*/ 0 h 1343"/>
                  <a:gd name="T2" fmla="*/ 68 w 2004"/>
                  <a:gd name="T3" fmla="*/ 0 h 1343"/>
                  <a:gd name="T4" fmla="*/ 0 w 2004"/>
                  <a:gd name="T5" fmla="*/ 67 h 1343"/>
                  <a:gd name="T6" fmla="*/ 0 w 2004"/>
                  <a:gd name="T7" fmla="*/ 1276 h 1343"/>
                  <a:gd name="T8" fmla="*/ 68 w 2004"/>
                  <a:gd name="T9" fmla="*/ 1343 h 1343"/>
                  <a:gd name="T10" fmla="*/ 1937 w 2004"/>
                  <a:gd name="T11" fmla="*/ 1343 h 1343"/>
                  <a:gd name="T12" fmla="*/ 2004 w 2004"/>
                  <a:gd name="T13" fmla="*/ 1276 h 1343"/>
                  <a:gd name="T14" fmla="*/ 2004 w 2004"/>
                  <a:gd name="T15" fmla="*/ 67 h 1343"/>
                  <a:gd name="T16" fmla="*/ 1937 w 2004"/>
                  <a:gd name="T17" fmla="*/ 0 h 1343"/>
                  <a:gd name="T18" fmla="*/ 1870 w 2004"/>
                  <a:gd name="T19" fmla="*/ 1201 h 1343"/>
                  <a:gd name="T20" fmla="*/ 132 w 2004"/>
                  <a:gd name="T21" fmla="*/ 1201 h 1343"/>
                  <a:gd name="T22" fmla="*/ 132 w 2004"/>
                  <a:gd name="T23" fmla="*/ 137 h 1343"/>
                  <a:gd name="T24" fmla="*/ 1870 w 2004"/>
                  <a:gd name="T25" fmla="*/ 137 h 1343"/>
                  <a:gd name="T26" fmla="*/ 1870 w 2004"/>
                  <a:gd name="T27" fmla="*/ 1201 h 1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04" h="1343">
                    <a:moveTo>
                      <a:pt x="1937" y="0"/>
                    </a:moveTo>
                    <a:cubicBezTo>
                      <a:pt x="68" y="0"/>
                      <a:pt x="68" y="0"/>
                      <a:pt x="68" y="0"/>
                    </a:cubicBezTo>
                    <a:cubicBezTo>
                      <a:pt x="34" y="0"/>
                      <a:pt x="0" y="27"/>
                      <a:pt x="0" y="67"/>
                    </a:cubicBezTo>
                    <a:cubicBezTo>
                      <a:pt x="0" y="1229"/>
                      <a:pt x="0" y="1276"/>
                      <a:pt x="0" y="1276"/>
                    </a:cubicBezTo>
                    <a:cubicBezTo>
                      <a:pt x="0" y="1316"/>
                      <a:pt x="34" y="1343"/>
                      <a:pt x="68" y="1343"/>
                    </a:cubicBezTo>
                    <a:cubicBezTo>
                      <a:pt x="1937" y="1343"/>
                      <a:pt x="1937" y="1343"/>
                      <a:pt x="1937" y="1343"/>
                    </a:cubicBezTo>
                    <a:cubicBezTo>
                      <a:pt x="1977" y="1343"/>
                      <a:pt x="2004" y="1316"/>
                      <a:pt x="2004" y="1276"/>
                    </a:cubicBezTo>
                    <a:cubicBezTo>
                      <a:pt x="2004" y="114"/>
                      <a:pt x="2004" y="67"/>
                      <a:pt x="2004" y="67"/>
                    </a:cubicBezTo>
                    <a:cubicBezTo>
                      <a:pt x="2004" y="27"/>
                      <a:pt x="1977" y="0"/>
                      <a:pt x="1937" y="0"/>
                    </a:cubicBezTo>
                    <a:close/>
                    <a:moveTo>
                      <a:pt x="1870" y="1201"/>
                    </a:moveTo>
                    <a:cubicBezTo>
                      <a:pt x="132" y="1201"/>
                      <a:pt x="132" y="1201"/>
                      <a:pt x="132" y="1201"/>
                    </a:cubicBezTo>
                    <a:cubicBezTo>
                      <a:pt x="132" y="137"/>
                      <a:pt x="132" y="137"/>
                      <a:pt x="132" y="137"/>
                    </a:cubicBezTo>
                    <a:cubicBezTo>
                      <a:pt x="1870" y="137"/>
                      <a:pt x="1870" y="137"/>
                      <a:pt x="1870" y="137"/>
                    </a:cubicBezTo>
                    <a:lnTo>
                      <a:pt x="1870" y="1201"/>
                    </a:lnTo>
                    <a:close/>
                  </a:path>
                </a:pathLst>
              </a:custGeom>
              <a:solidFill>
                <a:srgbClr val="FFFFFF"/>
              </a:solidFill>
              <a:ln>
                <a:noFill/>
              </a:ln>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grpSp>
            <p:nvGrpSpPr>
              <p:cNvPr id="80" name="Group 79">
                <a:extLst>
                  <a:ext uri="{FF2B5EF4-FFF2-40B4-BE49-F238E27FC236}">
                    <a16:creationId xmlns:a16="http://schemas.microsoft.com/office/drawing/2014/main" id="{2C286D7E-E3B8-4853-9B29-75D276E569F0}"/>
                  </a:ext>
                </a:extLst>
              </p:cNvPr>
              <p:cNvGrpSpPr/>
              <p:nvPr/>
            </p:nvGrpSpPr>
            <p:grpSpPr>
              <a:xfrm>
                <a:off x="-1332494" y="3902337"/>
                <a:ext cx="701863" cy="388009"/>
                <a:chOff x="-1332494" y="3888716"/>
                <a:chExt cx="701863" cy="388009"/>
              </a:xfrm>
            </p:grpSpPr>
            <p:sp>
              <p:nvSpPr>
                <p:cNvPr id="86" name="Rectangle 85">
                  <a:extLst>
                    <a:ext uri="{FF2B5EF4-FFF2-40B4-BE49-F238E27FC236}">
                      <a16:creationId xmlns:a16="http://schemas.microsoft.com/office/drawing/2014/main" id="{B67B0E43-8FCC-42CF-8968-C53191D7ACC0}"/>
                    </a:ext>
                  </a:extLst>
                </p:cNvPr>
                <p:cNvSpPr/>
                <p:nvPr/>
              </p:nvSpPr>
              <p:spPr bwMode="auto">
                <a:xfrm>
                  <a:off x="-1231815" y="3891013"/>
                  <a:ext cx="504352" cy="334704"/>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002050"/>
                    </a:solidFill>
                    <a:effectLst/>
                    <a:uLnTx/>
                    <a:uFillTx/>
                    <a:latin typeface="Segoe UI"/>
                    <a:ea typeface="+mn-ea"/>
                    <a:cs typeface="+mn-cs"/>
                  </a:endParaRPr>
                </a:p>
              </p:txBody>
            </p:sp>
            <p:grpSp>
              <p:nvGrpSpPr>
                <p:cNvPr id="87" name="Group 86">
                  <a:extLst>
                    <a:ext uri="{FF2B5EF4-FFF2-40B4-BE49-F238E27FC236}">
                      <a16:creationId xmlns:a16="http://schemas.microsoft.com/office/drawing/2014/main" id="{C981B401-B5C4-4893-AB26-C3A19AE1CD57}"/>
                    </a:ext>
                  </a:extLst>
                </p:cNvPr>
                <p:cNvGrpSpPr/>
                <p:nvPr/>
              </p:nvGrpSpPr>
              <p:grpSpPr>
                <a:xfrm>
                  <a:off x="-1332494" y="3888716"/>
                  <a:ext cx="701863" cy="388009"/>
                  <a:chOff x="12292013" y="915988"/>
                  <a:chExt cx="8083550" cy="4468812"/>
                </a:xfrm>
                <a:solidFill>
                  <a:srgbClr val="FFFFFF"/>
                </a:solidFill>
              </p:grpSpPr>
              <p:sp>
                <p:nvSpPr>
                  <p:cNvPr id="88" name="Freeform 17">
                    <a:extLst>
                      <a:ext uri="{FF2B5EF4-FFF2-40B4-BE49-F238E27FC236}">
                        <a16:creationId xmlns:a16="http://schemas.microsoft.com/office/drawing/2014/main" id="{4D5DE376-6099-4126-A3EC-6A661B6B4000}"/>
                      </a:ext>
                    </a:extLst>
                  </p:cNvPr>
                  <p:cNvSpPr>
                    <a:spLocks noEditPoints="1"/>
                  </p:cNvSpPr>
                  <p:nvPr/>
                </p:nvSpPr>
                <p:spPr bwMode="auto">
                  <a:xfrm>
                    <a:off x="13312776" y="915988"/>
                    <a:ext cx="6042025" cy="4054475"/>
                  </a:xfrm>
                  <a:custGeom>
                    <a:avLst/>
                    <a:gdLst>
                      <a:gd name="T0" fmla="*/ 54 w 1609"/>
                      <a:gd name="T1" fmla="*/ 1079 h 1079"/>
                      <a:gd name="T2" fmla="*/ 1555 w 1609"/>
                      <a:gd name="T3" fmla="*/ 1079 h 1079"/>
                      <a:gd name="T4" fmla="*/ 1609 w 1609"/>
                      <a:gd name="T5" fmla="*/ 1025 h 1079"/>
                      <a:gd name="T6" fmla="*/ 1609 w 1609"/>
                      <a:gd name="T7" fmla="*/ 55 h 1079"/>
                      <a:gd name="T8" fmla="*/ 1555 w 1609"/>
                      <a:gd name="T9" fmla="*/ 0 h 1079"/>
                      <a:gd name="T10" fmla="*/ 54 w 1609"/>
                      <a:gd name="T11" fmla="*/ 0 h 1079"/>
                      <a:gd name="T12" fmla="*/ 0 w 1609"/>
                      <a:gd name="T13" fmla="*/ 55 h 1079"/>
                      <a:gd name="T14" fmla="*/ 0 w 1609"/>
                      <a:gd name="T15" fmla="*/ 1025 h 1079"/>
                      <a:gd name="T16" fmla="*/ 54 w 1609"/>
                      <a:gd name="T17" fmla="*/ 1079 h 1079"/>
                      <a:gd name="T18" fmla="*/ 106 w 1609"/>
                      <a:gd name="T19" fmla="*/ 111 h 1079"/>
                      <a:gd name="T20" fmla="*/ 1502 w 1609"/>
                      <a:gd name="T21" fmla="*/ 111 h 1079"/>
                      <a:gd name="T22" fmla="*/ 1502 w 1609"/>
                      <a:gd name="T23" fmla="*/ 966 h 1079"/>
                      <a:gd name="T24" fmla="*/ 106 w 1609"/>
                      <a:gd name="T25" fmla="*/ 966 h 1079"/>
                      <a:gd name="T26" fmla="*/ 106 w 1609"/>
                      <a:gd name="T27" fmla="*/ 111 h 1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9" h="1079">
                        <a:moveTo>
                          <a:pt x="54" y="1079"/>
                        </a:moveTo>
                        <a:cubicBezTo>
                          <a:pt x="1555" y="1079"/>
                          <a:pt x="1555" y="1079"/>
                          <a:pt x="1555" y="1079"/>
                        </a:cubicBezTo>
                        <a:cubicBezTo>
                          <a:pt x="1587" y="1079"/>
                          <a:pt x="1609" y="1058"/>
                          <a:pt x="1609" y="1025"/>
                        </a:cubicBezTo>
                        <a:cubicBezTo>
                          <a:pt x="1609" y="93"/>
                          <a:pt x="1609" y="55"/>
                          <a:pt x="1609" y="55"/>
                        </a:cubicBezTo>
                        <a:cubicBezTo>
                          <a:pt x="1609" y="22"/>
                          <a:pt x="1587" y="0"/>
                          <a:pt x="1555" y="0"/>
                        </a:cubicBezTo>
                        <a:cubicBezTo>
                          <a:pt x="54" y="0"/>
                          <a:pt x="54" y="0"/>
                          <a:pt x="54" y="0"/>
                        </a:cubicBezTo>
                        <a:cubicBezTo>
                          <a:pt x="27" y="0"/>
                          <a:pt x="0" y="22"/>
                          <a:pt x="0" y="55"/>
                        </a:cubicBezTo>
                        <a:cubicBezTo>
                          <a:pt x="0" y="987"/>
                          <a:pt x="0" y="1025"/>
                          <a:pt x="0" y="1025"/>
                        </a:cubicBezTo>
                        <a:cubicBezTo>
                          <a:pt x="0" y="1058"/>
                          <a:pt x="27" y="1079"/>
                          <a:pt x="54" y="1079"/>
                        </a:cubicBezTo>
                        <a:close/>
                        <a:moveTo>
                          <a:pt x="106" y="111"/>
                        </a:moveTo>
                        <a:cubicBezTo>
                          <a:pt x="1502" y="111"/>
                          <a:pt x="1502" y="111"/>
                          <a:pt x="1502" y="111"/>
                        </a:cubicBezTo>
                        <a:cubicBezTo>
                          <a:pt x="1502" y="966"/>
                          <a:pt x="1502" y="966"/>
                          <a:pt x="1502" y="966"/>
                        </a:cubicBezTo>
                        <a:cubicBezTo>
                          <a:pt x="106" y="966"/>
                          <a:pt x="106" y="966"/>
                          <a:pt x="106" y="966"/>
                        </a:cubicBezTo>
                        <a:lnTo>
                          <a:pt x="106"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sp>
                <p:nvSpPr>
                  <p:cNvPr id="89" name="Freeform 18">
                    <a:extLst>
                      <a:ext uri="{FF2B5EF4-FFF2-40B4-BE49-F238E27FC236}">
                        <a16:creationId xmlns:a16="http://schemas.microsoft.com/office/drawing/2014/main" id="{ED50DD75-24A9-431F-BC6C-ADF348519CA1}"/>
                      </a:ext>
                    </a:extLst>
                  </p:cNvPr>
                  <p:cNvSpPr>
                    <a:spLocks/>
                  </p:cNvSpPr>
                  <p:nvPr/>
                </p:nvSpPr>
                <p:spPr bwMode="auto">
                  <a:xfrm>
                    <a:off x="12292013" y="5060950"/>
                    <a:ext cx="8083550" cy="323850"/>
                  </a:xfrm>
                  <a:custGeom>
                    <a:avLst/>
                    <a:gdLst>
                      <a:gd name="T0" fmla="*/ 0 w 2153"/>
                      <a:gd name="T1" fmla="*/ 0 h 86"/>
                      <a:gd name="T2" fmla="*/ 0 w 2153"/>
                      <a:gd name="T3" fmla="*/ 53 h 86"/>
                      <a:gd name="T4" fmla="*/ 70 w 2153"/>
                      <a:gd name="T5" fmla="*/ 86 h 86"/>
                      <a:gd name="T6" fmla="*/ 2083 w 2153"/>
                      <a:gd name="T7" fmla="*/ 86 h 86"/>
                      <a:gd name="T8" fmla="*/ 2153 w 2153"/>
                      <a:gd name="T9" fmla="*/ 53 h 86"/>
                      <a:gd name="T10" fmla="*/ 2153 w 2153"/>
                      <a:gd name="T11" fmla="*/ 0 h 86"/>
                      <a:gd name="T12" fmla="*/ 0 w 2153"/>
                      <a:gd name="T13" fmla="*/ 0 h 86"/>
                    </a:gdLst>
                    <a:ahLst/>
                    <a:cxnLst>
                      <a:cxn ang="0">
                        <a:pos x="T0" y="T1"/>
                      </a:cxn>
                      <a:cxn ang="0">
                        <a:pos x="T2" y="T3"/>
                      </a:cxn>
                      <a:cxn ang="0">
                        <a:pos x="T4" y="T5"/>
                      </a:cxn>
                      <a:cxn ang="0">
                        <a:pos x="T6" y="T7"/>
                      </a:cxn>
                      <a:cxn ang="0">
                        <a:pos x="T8" y="T9"/>
                      </a:cxn>
                      <a:cxn ang="0">
                        <a:pos x="T10" y="T11"/>
                      </a:cxn>
                      <a:cxn ang="0">
                        <a:pos x="T12" y="T13"/>
                      </a:cxn>
                    </a:cxnLst>
                    <a:rect l="0" t="0" r="r" b="b"/>
                    <a:pathLst>
                      <a:path w="2153" h="86">
                        <a:moveTo>
                          <a:pt x="0" y="0"/>
                        </a:moveTo>
                        <a:cubicBezTo>
                          <a:pt x="0" y="53"/>
                          <a:pt x="0" y="53"/>
                          <a:pt x="0" y="53"/>
                        </a:cubicBezTo>
                        <a:cubicBezTo>
                          <a:pt x="0" y="53"/>
                          <a:pt x="48" y="86"/>
                          <a:pt x="70" y="86"/>
                        </a:cubicBezTo>
                        <a:cubicBezTo>
                          <a:pt x="2083" y="86"/>
                          <a:pt x="2083" y="86"/>
                          <a:pt x="2083" y="86"/>
                        </a:cubicBezTo>
                        <a:cubicBezTo>
                          <a:pt x="2104" y="86"/>
                          <a:pt x="2153" y="53"/>
                          <a:pt x="2153" y="53"/>
                        </a:cubicBezTo>
                        <a:cubicBezTo>
                          <a:pt x="2153" y="16"/>
                          <a:pt x="2153" y="4"/>
                          <a:pt x="2153"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grpSp>
          </p:grpSp>
          <p:grpSp>
            <p:nvGrpSpPr>
              <p:cNvPr id="81" name="Group 80">
                <a:extLst>
                  <a:ext uri="{FF2B5EF4-FFF2-40B4-BE49-F238E27FC236}">
                    <a16:creationId xmlns:a16="http://schemas.microsoft.com/office/drawing/2014/main" id="{B7327B23-7B5F-4671-8E1B-06A9DD942054}"/>
                  </a:ext>
                </a:extLst>
              </p:cNvPr>
              <p:cNvGrpSpPr/>
              <p:nvPr/>
            </p:nvGrpSpPr>
            <p:grpSpPr>
              <a:xfrm>
                <a:off x="-2767395" y="3863931"/>
                <a:ext cx="633945" cy="464820"/>
                <a:chOff x="-2767395" y="3863931"/>
                <a:chExt cx="633945" cy="464820"/>
              </a:xfrm>
            </p:grpSpPr>
            <p:sp>
              <p:nvSpPr>
                <p:cNvPr id="82" name="Rectangle 81">
                  <a:extLst>
                    <a:ext uri="{FF2B5EF4-FFF2-40B4-BE49-F238E27FC236}">
                      <a16:creationId xmlns:a16="http://schemas.microsoft.com/office/drawing/2014/main" id="{A6EA7E41-9537-482F-82E2-5B6B9D21813A}"/>
                    </a:ext>
                  </a:extLst>
                </p:cNvPr>
                <p:cNvSpPr/>
                <p:nvPr/>
              </p:nvSpPr>
              <p:spPr bwMode="auto">
                <a:xfrm>
                  <a:off x="-2739204" y="3891013"/>
                  <a:ext cx="575669" cy="334704"/>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002050"/>
                    </a:solidFill>
                    <a:effectLst/>
                    <a:uLnTx/>
                    <a:uFillTx/>
                    <a:latin typeface="Segoe UI"/>
                    <a:ea typeface="+mn-ea"/>
                    <a:cs typeface="+mn-cs"/>
                  </a:endParaRPr>
                </a:p>
              </p:txBody>
            </p:sp>
            <p:grpSp>
              <p:nvGrpSpPr>
                <p:cNvPr id="83" name="Group 82">
                  <a:extLst>
                    <a:ext uri="{FF2B5EF4-FFF2-40B4-BE49-F238E27FC236}">
                      <a16:creationId xmlns:a16="http://schemas.microsoft.com/office/drawing/2014/main" id="{356D3684-20AA-4AF2-996D-B743D9138612}"/>
                    </a:ext>
                  </a:extLst>
                </p:cNvPr>
                <p:cNvGrpSpPr/>
                <p:nvPr/>
              </p:nvGrpSpPr>
              <p:grpSpPr>
                <a:xfrm>
                  <a:off x="-2767395" y="3863931"/>
                  <a:ext cx="633945" cy="464820"/>
                  <a:chOff x="5576213" y="5106429"/>
                  <a:chExt cx="1172194" cy="859474"/>
                </a:xfrm>
              </p:grpSpPr>
              <p:sp>
                <p:nvSpPr>
                  <p:cNvPr id="84" name="Freeform 32">
                    <a:extLst>
                      <a:ext uri="{FF2B5EF4-FFF2-40B4-BE49-F238E27FC236}">
                        <a16:creationId xmlns:a16="http://schemas.microsoft.com/office/drawing/2014/main" id="{FECD16DF-3AAC-4CDF-9073-23517464857F}"/>
                      </a:ext>
                    </a:extLst>
                  </p:cNvPr>
                  <p:cNvSpPr>
                    <a:spLocks noEditPoints="1"/>
                  </p:cNvSpPr>
                  <p:nvPr/>
                </p:nvSpPr>
                <p:spPr bwMode="auto">
                  <a:xfrm>
                    <a:off x="5576213" y="5106429"/>
                    <a:ext cx="1172194" cy="800585"/>
                  </a:xfrm>
                  <a:custGeom>
                    <a:avLst/>
                    <a:gdLst>
                      <a:gd name="T0" fmla="*/ 1892 w 1952"/>
                      <a:gd name="T1" fmla="*/ 0 h 1332"/>
                      <a:gd name="T2" fmla="*/ 59 w 1952"/>
                      <a:gd name="T3" fmla="*/ 0 h 1332"/>
                      <a:gd name="T4" fmla="*/ 0 w 1952"/>
                      <a:gd name="T5" fmla="*/ 60 h 1332"/>
                      <a:gd name="T6" fmla="*/ 0 w 1952"/>
                      <a:gd name="T7" fmla="*/ 1134 h 1332"/>
                      <a:gd name="T8" fmla="*/ 59 w 1952"/>
                      <a:gd name="T9" fmla="*/ 1194 h 1332"/>
                      <a:gd name="T10" fmla="*/ 720 w 1952"/>
                      <a:gd name="T11" fmla="*/ 1194 h 1332"/>
                      <a:gd name="T12" fmla="*/ 668 w 1952"/>
                      <a:gd name="T13" fmla="*/ 1332 h 1332"/>
                      <a:gd name="T14" fmla="*/ 1241 w 1952"/>
                      <a:gd name="T15" fmla="*/ 1332 h 1332"/>
                      <a:gd name="T16" fmla="*/ 1189 w 1952"/>
                      <a:gd name="T17" fmla="*/ 1194 h 1332"/>
                      <a:gd name="T18" fmla="*/ 1892 w 1952"/>
                      <a:gd name="T19" fmla="*/ 1194 h 1332"/>
                      <a:gd name="T20" fmla="*/ 1952 w 1952"/>
                      <a:gd name="T21" fmla="*/ 1134 h 1332"/>
                      <a:gd name="T22" fmla="*/ 1952 w 1952"/>
                      <a:gd name="T23" fmla="*/ 60 h 1332"/>
                      <a:gd name="T24" fmla="*/ 1892 w 1952"/>
                      <a:gd name="T25" fmla="*/ 0 h 1332"/>
                      <a:gd name="T26" fmla="*/ 1834 w 1952"/>
                      <a:gd name="T27" fmla="*/ 1068 h 1332"/>
                      <a:gd name="T28" fmla="*/ 117 w 1952"/>
                      <a:gd name="T29" fmla="*/ 1068 h 1332"/>
                      <a:gd name="T30" fmla="*/ 117 w 1952"/>
                      <a:gd name="T31" fmla="*/ 123 h 1332"/>
                      <a:gd name="T32" fmla="*/ 1834 w 1952"/>
                      <a:gd name="T33" fmla="*/ 123 h 1332"/>
                      <a:gd name="T34" fmla="*/ 1834 w 1952"/>
                      <a:gd name="T35" fmla="*/ 1068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52" h="1332">
                        <a:moveTo>
                          <a:pt x="1892" y="0"/>
                        </a:moveTo>
                        <a:cubicBezTo>
                          <a:pt x="233" y="0"/>
                          <a:pt x="59" y="0"/>
                          <a:pt x="59" y="0"/>
                        </a:cubicBezTo>
                        <a:cubicBezTo>
                          <a:pt x="30" y="0"/>
                          <a:pt x="0" y="24"/>
                          <a:pt x="0" y="60"/>
                        </a:cubicBezTo>
                        <a:cubicBezTo>
                          <a:pt x="0" y="1092"/>
                          <a:pt x="0" y="1134"/>
                          <a:pt x="0" y="1134"/>
                        </a:cubicBezTo>
                        <a:cubicBezTo>
                          <a:pt x="0" y="1170"/>
                          <a:pt x="30" y="1194"/>
                          <a:pt x="59" y="1194"/>
                        </a:cubicBezTo>
                        <a:cubicBezTo>
                          <a:pt x="720" y="1194"/>
                          <a:pt x="720" y="1194"/>
                          <a:pt x="720" y="1194"/>
                        </a:cubicBezTo>
                        <a:cubicBezTo>
                          <a:pt x="668" y="1332"/>
                          <a:pt x="668" y="1332"/>
                          <a:pt x="668" y="1332"/>
                        </a:cubicBezTo>
                        <a:cubicBezTo>
                          <a:pt x="1241" y="1332"/>
                          <a:pt x="1241" y="1332"/>
                          <a:pt x="1241" y="1332"/>
                        </a:cubicBezTo>
                        <a:cubicBezTo>
                          <a:pt x="1189" y="1194"/>
                          <a:pt x="1189" y="1194"/>
                          <a:pt x="1189" y="1194"/>
                        </a:cubicBezTo>
                        <a:cubicBezTo>
                          <a:pt x="1892" y="1194"/>
                          <a:pt x="1892" y="1194"/>
                          <a:pt x="1892" y="1194"/>
                        </a:cubicBezTo>
                        <a:cubicBezTo>
                          <a:pt x="1928" y="1194"/>
                          <a:pt x="1952" y="1170"/>
                          <a:pt x="1952" y="1134"/>
                        </a:cubicBezTo>
                        <a:cubicBezTo>
                          <a:pt x="1952" y="102"/>
                          <a:pt x="1952" y="60"/>
                          <a:pt x="1952" y="60"/>
                        </a:cubicBezTo>
                        <a:cubicBezTo>
                          <a:pt x="1952" y="24"/>
                          <a:pt x="1928" y="0"/>
                          <a:pt x="1892" y="0"/>
                        </a:cubicBezTo>
                        <a:close/>
                        <a:moveTo>
                          <a:pt x="1834" y="1068"/>
                        </a:moveTo>
                        <a:cubicBezTo>
                          <a:pt x="117" y="1068"/>
                          <a:pt x="117" y="1068"/>
                          <a:pt x="117" y="1068"/>
                        </a:cubicBezTo>
                        <a:cubicBezTo>
                          <a:pt x="117" y="123"/>
                          <a:pt x="117" y="123"/>
                          <a:pt x="117" y="123"/>
                        </a:cubicBezTo>
                        <a:cubicBezTo>
                          <a:pt x="1834" y="123"/>
                          <a:pt x="1834" y="123"/>
                          <a:pt x="1834" y="123"/>
                        </a:cubicBezTo>
                        <a:lnTo>
                          <a:pt x="1834" y="10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sp>
                <p:nvSpPr>
                  <p:cNvPr id="85" name="Rectangle 33">
                    <a:extLst>
                      <a:ext uri="{FF2B5EF4-FFF2-40B4-BE49-F238E27FC236}">
                        <a16:creationId xmlns:a16="http://schemas.microsoft.com/office/drawing/2014/main" id="{D93A78E0-F1EF-4FC5-B800-C28B9C808136}"/>
                      </a:ext>
                    </a:extLst>
                  </p:cNvPr>
                  <p:cNvSpPr>
                    <a:spLocks noChangeArrowheads="1"/>
                  </p:cNvSpPr>
                  <p:nvPr/>
                </p:nvSpPr>
                <p:spPr bwMode="auto">
                  <a:xfrm>
                    <a:off x="5820653" y="5926813"/>
                    <a:ext cx="682807" cy="390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grpSp>
          </p:grpSp>
        </p:grpSp>
        <p:grpSp>
          <p:nvGrpSpPr>
            <p:cNvPr id="90" name="Group 89">
              <a:extLst>
                <a:ext uri="{FF2B5EF4-FFF2-40B4-BE49-F238E27FC236}">
                  <a16:creationId xmlns:a16="http://schemas.microsoft.com/office/drawing/2014/main" id="{60B1E0E4-E10A-4535-A7ED-D8E73637BDE4}"/>
                </a:ext>
              </a:extLst>
            </p:cNvPr>
            <p:cNvGrpSpPr/>
            <p:nvPr/>
          </p:nvGrpSpPr>
          <p:grpSpPr>
            <a:xfrm>
              <a:off x="3861442" y="2362147"/>
              <a:ext cx="1883650" cy="1238604"/>
              <a:chOff x="5251692" y="2046062"/>
              <a:chExt cx="2562258" cy="1684826"/>
            </a:xfrm>
          </p:grpSpPr>
          <p:sp>
            <p:nvSpPr>
              <p:cNvPr id="91" name="Freeform 38">
                <a:extLst>
                  <a:ext uri="{FF2B5EF4-FFF2-40B4-BE49-F238E27FC236}">
                    <a16:creationId xmlns:a16="http://schemas.microsoft.com/office/drawing/2014/main" id="{6F06E1D1-2117-4E32-9790-B06673A640BA}"/>
                  </a:ext>
                </a:extLst>
              </p:cNvPr>
              <p:cNvSpPr>
                <a:spLocks/>
              </p:cNvSpPr>
              <p:nvPr/>
            </p:nvSpPr>
            <p:spPr bwMode="auto">
              <a:xfrm>
                <a:off x="5251692" y="2046062"/>
                <a:ext cx="2562258" cy="1684826"/>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a:solidFill>
                  <a:srgbClr val="002050"/>
                </a:solidFill>
              </a:ln>
            </p:spPr>
            <p:txBody>
              <a:bodyPr vert="horz" wrap="square" lIns="68551" tIns="34275" rIns="68551" bIns="34275" numCol="1" anchor="t" anchorCtr="0" compatLnSpc="1">
                <a:prstTxWarp prst="textNoShape">
                  <a:avLst/>
                </a:prstTxWarp>
              </a:bodyPr>
              <a:lstStyle/>
              <a:p>
                <a:pPr marL="0" marR="0" lvl="0" indent="0" defTabSz="685406"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sp>
            <p:nvSpPr>
              <p:cNvPr id="92" name="icon GEARS">
                <a:extLst>
                  <a:ext uri="{FF2B5EF4-FFF2-40B4-BE49-F238E27FC236}">
                    <a16:creationId xmlns:a16="http://schemas.microsoft.com/office/drawing/2014/main" id="{2A77A6D0-D1BA-4E13-892A-B11BDB56543F}"/>
                  </a:ext>
                </a:extLst>
              </p:cNvPr>
              <p:cNvSpPr>
                <a:spLocks noEditPoints="1"/>
              </p:cNvSpPr>
              <p:nvPr/>
            </p:nvSpPr>
            <p:spPr bwMode="auto">
              <a:xfrm>
                <a:off x="5843857" y="2625293"/>
                <a:ext cx="292837" cy="244492"/>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FFFFFF"/>
              </a:solidFill>
              <a:ln>
                <a:noFill/>
              </a:ln>
              <a:extLst/>
            </p:spPr>
            <p:txBody>
              <a:bodyPr/>
              <a:lstStyle/>
              <a:p>
                <a:pPr marL="0" marR="0" lvl="0" indent="0" defTabSz="684671"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ＭＳ Ｐゴシック" charset="0"/>
                  <a:cs typeface="+mn-cs"/>
                </a:endParaRPr>
              </a:p>
            </p:txBody>
          </p:sp>
        </p:grpSp>
        <p:sp>
          <p:nvSpPr>
            <p:cNvPr id="93" name="TextBox 92">
              <a:extLst>
                <a:ext uri="{FF2B5EF4-FFF2-40B4-BE49-F238E27FC236}">
                  <a16:creationId xmlns:a16="http://schemas.microsoft.com/office/drawing/2014/main" id="{EE938604-D026-4F97-A06D-D53020B7B5DF}"/>
                </a:ext>
              </a:extLst>
            </p:cNvPr>
            <p:cNvSpPr txBox="1"/>
            <p:nvPr/>
          </p:nvSpPr>
          <p:spPr>
            <a:xfrm>
              <a:off x="4465213" y="2929887"/>
              <a:ext cx="997835" cy="284693"/>
            </a:xfrm>
            <a:prstGeom prst="rect">
              <a:avLst/>
            </a:prstGeom>
          </p:spPr>
          <p:txBody>
            <a:bodyPr wrap="square" lIns="0" tIns="0" rIns="0" bIns="0" rtlCol="0">
              <a:spAutoFit/>
            </a:bodyPr>
            <a:lstStyle/>
            <a:p>
              <a:pPr defTabSz="671552">
                <a:lnSpc>
                  <a:spcPct val="90000"/>
                </a:lnSpc>
                <a:buSzPct val="80000"/>
                <a:defRPr/>
              </a:pPr>
              <a:r>
                <a:rPr lang="en-US" sz="1028" b="0" kern="0" spc="-22" dirty="0">
                  <a:solidFill>
                    <a:srgbClr val="002050"/>
                  </a:solidFill>
                  <a:latin typeface="Segoe UI"/>
                  <a:ea typeface="ＭＳ Ｐゴシック" charset="0"/>
                  <a:cs typeface="Segoe UI Semibold" panose="020B0702040204020203" pitchFamily="34" charset="0"/>
                </a:rPr>
                <a:t>Microsoft Azure</a:t>
              </a:r>
            </a:p>
            <a:p>
              <a:pPr defTabSz="671552">
                <a:lnSpc>
                  <a:spcPct val="90000"/>
                </a:lnSpc>
                <a:buSzPct val="80000"/>
                <a:defRPr/>
              </a:pPr>
              <a:r>
                <a:rPr lang="en-US" sz="1028" b="0" kern="0" spc="-22" dirty="0">
                  <a:solidFill>
                    <a:srgbClr val="002050"/>
                  </a:solidFill>
                  <a:latin typeface="Segoe UI"/>
                  <a:ea typeface="ＭＳ Ｐゴシック" charset="0"/>
                  <a:cs typeface="Segoe UI Semibold" panose="020B0702040204020203" pitchFamily="34" charset="0"/>
                </a:rPr>
                <a:t>Active Directory</a:t>
              </a:r>
            </a:p>
          </p:txBody>
        </p:sp>
        <p:pic>
          <p:nvPicPr>
            <p:cNvPr id="94" name="Picture 93">
              <a:extLst>
                <a:ext uri="{FF2B5EF4-FFF2-40B4-BE49-F238E27FC236}">
                  <a16:creationId xmlns:a16="http://schemas.microsoft.com/office/drawing/2014/main" id="{B5EB263F-6CF6-4219-883C-5C90B600380B}"/>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045534" y="2840727"/>
              <a:ext cx="424400" cy="420891"/>
            </a:xfrm>
            <a:prstGeom prst="rect">
              <a:avLst/>
            </a:prstGeom>
          </p:spPr>
        </p:pic>
      </p:grpSp>
    </p:spTree>
    <p:extLst>
      <p:ext uri="{BB962C8B-B14F-4D97-AF65-F5344CB8AC3E}">
        <p14:creationId xmlns:p14="http://schemas.microsoft.com/office/powerpoint/2010/main" val="2171931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421bd519-8707-4dec-b2f5-eb024fdba3c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EE1DD-F249-49DF-A1BB-73FEA541F9D1}"/>
              </a:ext>
            </a:extLst>
          </p:cNvPr>
          <p:cNvSpPr>
            <a:spLocks noGrp="1"/>
          </p:cNvSpPr>
          <p:nvPr>
            <p:ph type="title"/>
          </p:nvPr>
        </p:nvSpPr>
        <p:spPr/>
        <p:txBody>
          <a:bodyPr/>
          <a:lstStyle/>
          <a:p>
            <a:r>
              <a:rPr lang="en-US" dirty="0"/>
              <a:t>Azure AD Connect</a:t>
            </a:r>
          </a:p>
        </p:txBody>
      </p:sp>
      <p:grpSp>
        <p:nvGrpSpPr>
          <p:cNvPr id="3" name="Group 2" descr="Identity synchronization + Pass-through authentication with Seamless SSO">
            <a:extLst>
              <a:ext uri="{FF2B5EF4-FFF2-40B4-BE49-F238E27FC236}">
                <a16:creationId xmlns:a16="http://schemas.microsoft.com/office/drawing/2014/main" id="{C188DEE9-83F8-4761-82C7-529F9C44B81A}"/>
              </a:ext>
            </a:extLst>
          </p:cNvPr>
          <p:cNvGrpSpPr/>
          <p:nvPr/>
        </p:nvGrpSpPr>
        <p:grpSpPr>
          <a:xfrm>
            <a:off x="19716" y="1838093"/>
            <a:ext cx="8957263" cy="4161928"/>
            <a:chOff x="19716" y="1838093"/>
            <a:chExt cx="8957263" cy="4161928"/>
          </a:xfrm>
        </p:grpSpPr>
        <p:cxnSp>
          <p:nvCxnSpPr>
            <p:cNvPr id="95" name="Straight Arrow Connector 94">
              <a:extLst>
                <a:ext uri="{FF2B5EF4-FFF2-40B4-BE49-F238E27FC236}">
                  <a16:creationId xmlns:a16="http://schemas.microsoft.com/office/drawing/2014/main" id="{4F801A65-F60A-4716-87FA-C90EE222E74A}"/>
                </a:ext>
              </a:extLst>
            </p:cNvPr>
            <p:cNvCxnSpPr/>
            <p:nvPr/>
          </p:nvCxnSpPr>
          <p:spPr>
            <a:xfrm>
              <a:off x="4195153" y="3272780"/>
              <a:ext cx="320830" cy="2025395"/>
            </a:xfrm>
            <a:prstGeom prst="straightConnector1">
              <a:avLst/>
            </a:prstGeom>
            <a:noFill/>
            <a:ln w="38100" cap="rnd" cmpd="sng" algn="ctr">
              <a:solidFill>
                <a:srgbClr val="00B0F0"/>
              </a:solidFill>
              <a:prstDash val="sysDot"/>
              <a:headEnd type="none" w="med" len="sm"/>
              <a:tailEnd type="triangle" w="med" len="sm"/>
            </a:ln>
            <a:effectLst/>
          </p:spPr>
        </p:cxnSp>
        <p:cxnSp>
          <p:nvCxnSpPr>
            <p:cNvPr id="96" name="Straight Arrow Connector 156">
              <a:extLst>
                <a:ext uri="{FF2B5EF4-FFF2-40B4-BE49-F238E27FC236}">
                  <a16:creationId xmlns:a16="http://schemas.microsoft.com/office/drawing/2014/main" id="{32747A43-04A2-4F68-A0FB-FC5D5E991093}"/>
                </a:ext>
              </a:extLst>
            </p:cNvPr>
            <p:cNvCxnSpPr/>
            <p:nvPr/>
          </p:nvCxnSpPr>
          <p:spPr>
            <a:xfrm>
              <a:off x="5732217" y="3264026"/>
              <a:ext cx="1210002" cy="1680558"/>
            </a:xfrm>
            <a:prstGeom prst="curvedConnector2">
              <a:avLst/>
            </a:prstGeom>
            <a:noFill/>
            <a:ln w="28575" cap="rnd" cmpd="sng" algn="ctr">
              <a:solidFill>
                <a:srgbClr val="FFFFFF"/>
              </a:solidFill>
              <a:prstDash val="sysDot"/>
              <a:headEnd type="triangle" w="med" len="med"/>
              <a:tailEnd type="triangle" w="med" len="med"/>
            </a:ln>
            <a:effectLst/>
          </p:spPr>
        </p:cxnSp>
        <p:grpSp>
          <p:nvGrpSpPr>
            <p:cNvPr id="97" name="Group 96">
              <a:extLst>
                <a:ext uri="{FF2B5EF4-FFF2-40B4-BE49-F238E27FC236}">
                  <a16:creationId xmlns:a16="http://schemas.microsoft.com/office/drawing/2014/main" id="{B8D59AC6-A3EB-4303-9EBC-A097135BAEB5}"/>
                </a:ext>
              </a:extLst>
            </p:cNvPr>
            <p:cNvGrpSpPr/>
            <p:nvPr/>
          </p:nvGrpSpPr>
          <p:grpSpPr>
            <a:xfrm>
              <a:off x="4909414" y="4945875"/>
              <a:ext cx="2680499" cy="955633"/>
              <a:chOff x="-1361913" y="2763657"/>
              <a:chExt cx="3575013" cy="1274539"/>
            </a:xfrm>
          </p:grpSpPr>
          <p:grpSp>
            <p:nvGrpSpPr>
              <p:cNvPr id="98" name="Group 97">
                <a:extLst>
                  <a:ext uri="{FF2B5EF4-FFF2-40B4-BE49-F238E27FC236}">
                    <a16:creationId xmlns:a16="http://schemas.microsoft.com/office/drawing/2014/main" id="{0865A220-C974-46BC-B18D-288AAF7B0BCE}"/>
                  </a:ext>
                </a:extLst>
              </p:cNvPr>
              <p:cNvGrpSpPr/>
              <p:nvPr/>
            </p:nvGrpSpPr>
            <p:grpSpPr>
              <a:xfrm>
                <a:off x="560604" y="3259646"/>
                <a:ext cx="649838" cy="429851"/>
                <a:chOff x="2735263" y="1203325"/>
                <a:chExt cx="6724650" cy="4448176"/>
              </a:xfrm>
              <a:solidFill>
                <a:srgbClr val="FFFFFF"/>
              </a:solidFill>
            </p:grpSpPr>
            <p:sp>
              <p:nvSpPr>
                <p:cNvPr id="107" name="Freeform 19">
                  <a:extLst>
                    <a:ext uri="{FF2B5EF4-FFF2-40B4-BE49-F238E27FC236}">
                      <a16:creationId xmlns:a16="http://schemas.microsoft.com/office/drawing/2014/main" id="{F04A2519-7CC8-4787-8EFC-BD512A275C5C}"/>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sp>
              <p:nvSpPr>
                <p:cNvPr id="108" name="Freeform 20">
                  <a:extLst>
                    <a:ext uri="{FF2B5EF4-FFF2-40B4-BE49-F238E27FC236}">
                      <a16:creationId xmlns:a16="http://schemas.microsoft.com/office/drawing/2014/main" id="{EA4BF4CD-8F0B-4538-8B4B-CBB65EF1A148}"/>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grpSp>
          <p:grpSp>
            <p:nvGrpSpPr>
              <p:cNvPr id="99" name="Group 98">
                <a:extLst>
                  <a:ext uri="{FF2B5EF4-FFF2-40B4-BE49-F238E27FC236}">
                    <a16:creationId xmlns:a16="http://schemas.microsoft.com/office/drawing/2014/main" id="{AECC7AC1-43E1-4B89-9930-C75CBFD1280E}"/>
                  </a:ext>
                </a:extLst>
              </p:cNvPr>
              <p:cNvGrpSpPr/>
              <p:nvPr/>
            </p:nvGrpSpPr>
            <p:grpSpPr>
              <a:xfrm>
                <a:off x="1444496" y="3259646"/>
                <a:ext cx="649838" cy="429851"/>
                <a:chOff x="2735263" y="1203325"/>
                <a:chExt cx="6724650" cy="4448176"/>
              </a:xfrm>
              <a:solidFill>
                <a:srgbClr val="FFFFFF"/>
              </a:solidFill>
            </p:grpSpPr>
            <p:sp>
              <p:nvSpPr>
                <p:cNvPr id="105" name="Freeform 19">
                  <a:extLst>
                    <a:ext uri="{FF2B5EF4-FFF2-40B4-BE49-F238E27FC236}">
                      <a16:creationId xmlns:a16="http://schemas.microsoft.com/office/drawing/2014/main" id="{9DCD08A1-DE3D-43D0-AA07-6F83591377DB}"/>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sp>
              <p:nvSpPr>
                <p:cNvPr id="106" name="Freeform 20">
                  <a:extLst>
                    <a:ext uri="{FF2B5EF4-FFF2-40B4-BE49-F238E27FC236}">
                      <a16:creationId xmlns:a16="http://schemas.microsoft.com/office/drawing/2014/main" id="{9CDC3676-2D78-44EF-92FE-687871626EAF}"/>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grpSp>
          <p:grpSp>
            <p:nvGrpSpPr>
              <p:cNvPr id="100" name="Group 99">
                <a:extLst>
                  <a:ext uri="{FF2B5EF4-FFF2-40B4-BE49-F238E27FC236}">
                    <a16:creationId xmlns:a16="http://schemas.microsoft.com/office/drawing/2014/main" id="{C1D2F0EF-5D4D-45D0-9B42-67AF977FA97E}"/>
                  </a:ext>
                </a:extLst>
              </p:cNvPr>
              <p:cNvGrpSpPr/>
              <p:nvPr/>
            </p:nvGrpSpPr>
            <p:grpSpPr>
              <a:xfrm>
                <a:off x="-1361913" y="2763657"/>
                <a:ext cx="3575013" cy="1274539"/>
                <a:chOff x="-1361913" y="2763657"/>
                <a:chExt cx="3575013" cy="1274539"/>
              </a:xfrm>
            </p:grpSpPr>
            <p:pic>
              <p:nvPicPr>
                <p:cNvPr id="101" name="Picture 100">
                  <a:extLst>
                    <a:ext uri="{FF2B5EF4-FFF2-40B4-BE49-F238E27FC236}">
                      <a16:creationId xmlns:a16="http://schemas.microsoft.com/office/drawing/2014/main" id="{4CE2E518-9FBF-4066-B965-11DA55EA13F6}"/>
                    </a:ext>
                  </a:extLst>
                </p:cNvPr>
                <p:cNvPicPr>
                  <a:picLocks noChangeAspect="1"/>
                </p:cNvPicPr>
                <p:nvPr/>
              </p:nvPicPr>
              <p:blipFill>
                <a:blip r:embed="rId3" cstate="email">
                  <a:lum bright="100000"/>
                  <a:extLst>
                    <a:ext uri="{28A0092B-C50C-407E-A947-70E740481C1C}">
                      <a14:useLocalDpi xmlns:a14="http://schemas.microsoft.com/office/drawing/2010/main"/>
                    </a:ext>
                  </a:extLst>
                </a:blip>
                <a:stretch>
                  <a:fillRect/>
                </a:stretch>
              </p:blipFill>
              <p:spPr>
                <a:xfrm>
                  <a:off x="-1361913" y="3363150"/>
                  <a:ext cx="1760166" cy="331696"/>
                </a:xfrm>
                <a:prstGeom prst="rect">
                  <a:avLst/>
                </a:prstGeom>
              </p:spPr>
            </p:pic>
            <p:pic>
              <p:nvPicPr>
                <p:cNvPr id="102" name="Picture 101">
                  <a:extLst>
                    <a:ext uri="{FF2B5EF4-FFF2-40B4-BE49-F238E27FC236}">
                      <a16:creationId xmlns:a16="http://schemas.microsoft.com/office/drawing/2014/main" id="{2751E63C-96DB-40F1-B15A-54856DA30ED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71369" y="3450404"/>
                  <a:ext cx="876346" cy="587792"/>
                </a:xfrm>
                <a:prstGeom prst="rect">
                  <a:avLst/>
                </a:prstGeom>
              </p:spPr>
            </p:pic>
            <p:pic>
              <p:nvPicPr>
                <p:cNvPr id="103" name="Picture 102">
                  <a:extLst>
                    <a:ext uri="{FF2B5EF4-FFF2-40B4-BE49-F238E27FC236}">
                      <a16:creationId xmlns:a16="http://schemas.microsoft.com/office/drawing/2014/main" id="{A05C9B62-B38A-4B9C-8CD1-16C1DA6DC31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336754" y="3450404"/>
                  <a:ext cx="876346" cy="587792"/>
                </a:xfrm>
                <a:prstGeom prst="rect">
                  <a:avLst/>
                </a:prstGeom>
              </p:spPr>
            </p:pic>
            <p:pic>
              <p:nvPicPr>
                <p:cNvPr id="104" name="Picture 103">
                  <a:extLst>
                    <a:ext uri="{FF2B5EF4-FFF2-40B4-BE49-F238E27FC236}">
                      <a16:creationId xmlns:a16="http://schemas.microsoft.com/office/drawing/2014/main" id="{1DD9A217-9C37-4722-94D3-BA005108BF1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92349" y="2763657"/>
                  <a:ext cx="926048" cy="621128"/>
                </a:xfrm>
                <a:prstGeom prst="rect">
                  <a:avLst/>
                </a:prstGeom>
              </p:spPr>
            </p:pic>
          </p:grpSp>
        </p:grpSp>
        <p:sp>
          <p:nvSpPr>
            <p:cNvPr id="109" name="Text Placeholder 238">
              <a:extLst>
                <a:ext uri="{FF2B5EF4-FFF2-40B4-BE49-F238E27FC236}">
                  <a16:creationId xmlns:a16="http://schemas.microsoft.com/office/drawing/2014/main" id="{B4057037-E74C-431F-926E-84B995A0B960}"/>
                </a:ext>
              </a:extLst>
            </p:cNvPr>
            <p:cNvSpPr txBox="1">
              <a:spLocks/>
            </p:cNvSpPr>
            <p:nvPr/>
          </p:nvSpPr>
          <p:spPr>
            <a:xfrm>
              <a:off x="202550" y="1838093"/>
              <a:ext cx="8738903" cy="413190"/>
            </a:xfrm>
            <a:prstGeom prst="rect">
              <a:avLst/>
            </a:prstGeom>
          </p:spPr>
          <p:txBody>
            <a:bodyPr vert="horz" wrap="square" lIns="146304" tIns="91440" rIns="146304" bIns="91440" rtlCol="0">
              <a:spAutoFit/>
            </a:bodyPr>
            <a:lstStyle>
              <a:lvl1pPr marL="0" indent="0" algn="l" defTabSz="684866" rtl="0" fontAlgn="base">
                <a:lnSpc>
                  <a:spcPct val="90000"/>
                </a:lnSpc>
                <a:spcBef>
                  <a:spcPct val="20000"/>
                </a:spcBef>
                <a:spcAft>
                  <a:spcPct val="0"/>
                </a:spcAft>
                <a:buSzPct val="90000"/>
                <a:buFont typeface="Arial" charset="0"/>
                <a:buNone/>
                <a:defRPr sz="1650" b="0" kern="1200">
                  <a:solidFill>
                    <a:schemeClr val="accent2"/>
                  </a:solidFill>
                  <a:latin typeface="+mn-lt"/>
                  <a:ea typeface="ＭＳ Ｐゴシック" charset="0"/>
                  <a:cs typeface="ＭＳ Ｐゴシック" charset="0"/>
                </a:defRPr>
              </a:lvl1pPr>
              <a:lvl2pPr marL="252011" indent="0" algn="l" defTabSz="684866" rtl="0" fontAlgn="base">
                <a:lnSpc>
                  <a:spcPct val="90000"/>
                </a:lnSpc>
                <a:spcBef>
                  <a:spcPct val="20000"/>
                </a:spcBef>
                <a:spcAft>
                  <a:spcPct val="0"/>
                </a:spcAft>
                <a:buSzPct val="90000"/>
                <a:buFont typeface="Arial" charset="0"/>
                <a:buNone/>
                <a:defRPr sz="1765" kern="1200">
                  <a:gradFill>
                    <a:gsLst>
                      <a:gs pos="1250">
                        <a:schemeClr val="tx1"/>
                      </a:gs>
                      <a:gs pos="100000">
                        <a:schemeClr val="tx1"/>
                      </a:gs>
                    </a:gsLst>
                    <a:lin ang="5400000" scaled="0"/>
                  </a:gradFill>
                  <a:latin typeface="+mn-lt"/>
                  <a:ea typeface="ＭＳ Ｐゴシック" charset="0"/>
                  <a:cs typeface="+mn-cs"/>
                </a:defRPr>
              </a:lvl2pPr>
              <a:lvl3pPr marL="420020" indent="0" algn="l" defTabSz="684866" rtl="0" fontAlgn="base">
                <a:lnSpc>
                  <a:spcPct val="90000"/>
                </a:lnSpc>
                <a:spcBef>
                  <a:spcPct val="20000"/>
                </a:spcBef>
                <a:spcAft>
                  <a:spcPct val="0"/>
                </a:spcAft>
                <a:buSzPct val="90000"/>
                <a:buFont typeface="Arial" charset="0"/>
                <a:buNone/>
                <a:defRPr sz="1471" kern="1200">
                  <a:gradFill>
                    <a:gsLst>
                      <a:gs pos="1250">
                        <a:schemeClr val="tx1"/>
                      </a:gs>
                      <a:gs pos="100000">
                        <a:schemeClr val="tx1"/>
                      </a:gs>
                    </a:gsLst>
                    <a:lin ang="5400000" scaled="0"/>
                  </a:gradFill>
                  <a:latin typeface="+mn-lt"/>
                  <a:ea typeface="ＭＳ Ｐゴシック" charset="0"/>
                  <a:cs typeface="+mn-cs"/>
                </a:defRPr>
              </a:lvl3pPr>
              <a:lvl4pPr marL="588027" indent="0" algn="l" defTabSz="684866"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4pPr>
              <a:lvl5pPr marL="756035" indent="0" algn="l" defTabSz="684866"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5pPr>
              <a:lvl6pPr marL="1885157"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7914"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0671"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3427"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9pPr>
            </a:lstStyle>
            <a:p>
              <a:pPr marL="0" marR="0" lvl="0" indent="0" algn="l" defTabSz="684866" rtl="0" eaLnBrk="1" fontAlgn="base" latinLnBrk="0" hangingPunct="1">
                <a:lnSpc>
                  <a:spcPct val="90000"/>
                </a:lnSpc>
                <a:spcBef>
                  <a:spcPct val="20000"/>
                </a:spcBef>
                <a:spcAft>
                  <a:spcPct val="0"/>
                </a:spcAft>
                <a:buClrTx/>
                <a:buSzPct val="90000"/>
                <a:buFont typeface="Arial" charset="0"/>
                <a:buNone/>
                <a:tabLst/>
                <a:defRPr/>
              </a:pPr>
              <a:r>
                <a:rPr kumimoji="0" lang="en-US" sz="1650" b="0" i="0" u="none" strike="noStrike" kern="1200" cap="none" spc="0" normalizeH="0" baseline="0" noProof="0" dirty="0">
                  <a:ln>
                    <a:noFill/>
                  </a:ln>
                  <a:solidFill>
                    <a:srgbClr val="002050"/>
                  </a:solidFill>
                  <a:effectLst/>
                  <a:uLnTx/>
                  <a:uFillTx/>
                  <a:latin typeface="Segoe UI"/>
                  <a:ea typeface="ＭＳ Ｐゴシック" charset="0"/>
                </a:rPr>
                <a:t>New option: Identity synchronization + Pass-through authentication with Seamless SSO</a:t>
              </a:r>
            </a:p>
          </p:txBody>
        </p:sp>
        <p:grpSp>
          <p:nvGrpSpPr>
            <p:cNvPr id="110" name="Group 109">
              <a:extLst>
                <a:ext uri="{FF2B5EF4-FFF2-40B4-BE49-F238E27FC236}">
                  <a16:creationId xmlns:a16="http://schemas.microsoft.com/office/drawing/2014/main" id="{F84A0073-A31A-40F6-96FE-C73BD2161814}"/>
                </a:ext>
              </a:extLst>
            </p:cNvPr>
            <p:cNvGrpSpPr/>
            <p:nvPr/>
          </p:nvGrpSpPr>
          <p:grpSpPr>
            <a:xfrm>
              <a:off x="7996979" y="4387789"/>
              <a:ext cx="980000" cy="1612232"/>
              <a:chOff x="10877106" y="4429151"/>
              <a:chExt cx="1559369" cy="2565374"/>
            </a:xfrm>
          </p:grpSpPr>
          <p:grpSp>
            <p:nvGrpSpPr>
              <p:cNvPr id="111" name="Group 110">
                <a:extLst>
                  <a:ext uri="{FF2B5EF4-FFF2-40B4-BE49-F238E27FC236}">
                    <a16:creationId xmlns:a16="http://schemas.microsoft.com/office/drawing/2014/main" id="{925531FB-4284-4F38-9A8A-2F8D0FC857E4}"/>
                  </a:ext>
                </a:extLst>
              </p:cNvPr>
              <p:cNvGrpSpPr>
                <a:grpSpLocks noChangeAspect="1"/>
              </p:cNvGrpSpPr>
              <p:nvPr/>
            </p:nvGrpSpPr>
            <p:grpSpPr>
              <a:xfrm>
                <a:off x="11581350" y="4429151"/>
                <a:ext cx="855125" cy="2565374"/>
                <a:chOff x="11631239" y="4516235"/>
                <a:chExt cx="826097" cy="2478290"/>
              </a:xfrm>
            </p:grpSpPr>
            <p:sp>
              <p:nvSpPr>
                <p:cNvPr id="117" name="Rectangle 116">
                  <a:extLst>
                    <a:ext uri="{FF2B5EF4-FFF2-40B4-BE49-F238E27FC236}">
                      <a16:creationId xmlns:a16="http://schemas.microsoft.com/office/drawing/2014/main" id="{57BB3C37-3027-413C-8C9C-FA68D5940D44}"/>
                    </a:ext>
                  </a:extLst>
                </p:cNvPr>
                <p:cNvSpPr>
                  <a:spLocks noChangeAspect="1"/>
                </p:cNvSpPr>
                <p:nvPr/>
              </p:nvSpPr>
              <p:spPr bwMode="auto">
                <a:xfrm>
                  <a:off x="11631239" y="4516235"/>
                  <a:ext cx="826097" cy="2478290"/>
                </a:xfrm>
                <a:prstGeom prst="rect">
                  <a:avLst/>
                </a:pr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grpSp>
              <p:nvGrpSpPr>
                <p:cNvPr id="118" name="Group 117">
                  <a:extLst>
                    <a:ext uri="{FF2B5EF4-FFF2-40B4-BE49-F238E27FC236}">
                      <a16:creationId xmlns:a16="http://schemas.microsoft.com/office/drawing/2014/main" id="{0DBD8151-96E4-4EB5-ABF4-966256874B80}"/>
                    </a:ext>
                  </a:extLst>
                </p:cNvPr>
                <p:cNvGrpSpPr>
                  <a:grpSpLocks noChangeAspect="1"/>
                </p:cNvGrpSpPr>
                <p:nvPr/>
              </p:nvGrpSpPr>
              <p:grpSpPr>
                <a:xfrm>
                  <a:off x="11764517" y="4724808"/>
                  <a:ext cx="559540" cy="1832354"/>
                  <a:chOff x="11768846" y="4705243"/>
                  <a:chExt cx="559540" cy="1832354"/>
                </a:xfrm>
              </p:grpSpPr>
              <p:sp>
                <p:nvSpPr>
                  <p:cNvPr id="119" name="Rectangle 118">
                    <a:extLst>
                      <a:ext uri="{FF2B5EF4-FFF2-40B4-BE49-F238E27FC236}">
                        <a16:creationId xmlns:a16="http://schemas.microsoft.com/office/drawing/2014/main" id="{578DB0E4-9AF0-4B3A-9D99-D28DAF8CCB7C}"/>
                      </a:ext>
                    </a:extLst>
                  </p:cNvPr>
                  <p:cNvSpPr/>
                  <p:nvPr/>
                </p:nvSpPr>
                <p:spPr bwMode="auto">
                  <a:xfrm>
                    <a:off x="11768846" y="4705243"/>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20" name="Rectangle 119">
                    <a:extLst>
                      <a:ext uri="{FF2B5EF4-FFF2-40B4-BE49-F238E27FC236}">
                        <a16:creationId xmlns:a16="http://schemas.microsoft.com/office/drawing/2014/main" id="{192C00BC-2139-4652-B1C4-D984BC6109C4}"/>
                      </a:ext>
                    </a:extLst>
                  </p:cNvPr>
                  <p:cNvSpPr/>
                  <p:nvPr/>
                </p:nvSpPr>
                <p:spPr bwMode="auto">
                  <a:xfrm>
                    <a:off x="11768846" y="5025994"/>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21" name="Rectangle 120">
                    <a:extLst>
                      <a:ext uri="{FF2B5EF4-FFF2-40B4-BE49-F238E27FC236}">
                        <a16:creationId xmlns:a16="http://schemas.microsoft.com/office/drawing/2014/main" id="{11CCAD79-9DE8-4D87-87C6-2D6C382024CE}"/>
                      </a:ext>
                    </a:extLst>
                  </p:cNvPr>
                  <p:cNvSpPr/>
                  <p:nvPr/>
                </p:nvSpPr>
                <p:spPr bwMode="auto">
                  <a:xfrm>
                    <a:off x="11768846" y="5346745"/>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22" name="Rectangle 121">
                    <a:extLst>
                      <a:ext uri="{FF2B5EF4-FFF2-40B4-BE49-F238E27FC236}">
                        <a16:creationId xmlns:a16="http://schemas.microsoft.com/office/drawing/2014/main" id="{BAD0E448-921C-4EFB-A942-6FB2B79193A1}"/>
                      </a:ext>
                    </a:extLst>
                  </p:cNvPr>
                  <p:cNvSpPr/>
                  <p:nvPr/>
                </p:nvSpPr>
                <p:spPr bwMode="auto">
                  <a:xfrm>
                    <a:off x="11768846" y="5667496"/>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23" name="Rectangle 122">
                    <a:extLst>
                      <a:ext uri="{FF2B5EF4-FFF2-40B4-BE49-F238E27FC236}">
                        <a16:creationId xmlns:a16="http://schemas.microsoft.com/office/drawing/2014/main" id="{A4C13F5E-62CE-47B1-B331-6C6424D6EA2B}"/>
                      </a:ext>
                    </a:extLst>
                  </p:cNvPr>
                  <p:cNvSpPr/>
                  <p:nvPr/>
                </p:nvSpPr>
                <p:spPr bwMode="auto">
                  <a:xfrm>
                    <a:off x="11768846" y="5988247"/>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24" name="Rectangle 123">
                    <a:extLst>
                      <a:ext uri="{FF2B5EF4-FFF2-40B4-BE49-F238E27FC236}">
                        <a16:creationId xmlns:a16="http://schemas.microsoft.com/office/drawing/2014/main" id="{55D0EFAF-924A-421C-B6E1-4B6B7EDEDD6C}"/>
                      </a:ext>
                    </a:extLst>
                  </p:cNvPr>
                  <p:cNvSpPr/>
                  <p:nvPr/>
                </p:nvSpPr>
                <p:spPr bwMode="auto">
                  <a:xfrm>
                    <a:off x="11768846" y="6308997"/>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25" name="Rectangle 124">
                    <a:extLst>
                      <a:ext uri="{FF2B5EF4-FFF2-40B4-BE49-F238E27FC236}">
                        <a16:creationId xmlns:a16="http://schemas.microsoft.com/office/drawing/2014/main" id="{FF9F21AC-0A65-4FDF-B314-B325C81D1B3D}"/>
                      </a:ext>
                    </a:extLst>
                  </p:cNvPr>
                  <p:cNvSpPr/>
                  <p:nvPr/>
                </p:nvSpPr>
                <p:spPr bwMode="auto">
                  <a:xfrm>
                    <a:off x="12099786" y="4705243"/>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26" name="Rectangle 125">
                    <a:extLst>
                      <a:ext uri="{FF2B5EF4-FFF2-40B4-BE49-F238E27FC236}">
                        <a16:creationId xmlns:a16="http://schemas.microsoft.com/office/drawing/2014/main" id="{65E6DFE4-E3D2-4D65-8DC4-6F28DD634E58}"/>
                      </a:ext>
                    </a:extLst>
                  </p:cNvPr>
                  <p:cNvSpPr/>
                  <p:nvPr/>
                </p:nvSpPr>
                <p:spPr bwMode="auto">
                  <a:xfrm>
                    <a:off x="12099786" y="5025994"/>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27" name="Rectangle 126">
                    <a:extLst>
                      <a:ext uri="{FF2B5EF4-FFF2-40B4-BE49-F238E27FC236}">
                        <a16:creationId xmlns:a16="http://schemas.microsoft.com/office/drawing/2014/main" id="{93E759AE-500A-4BA2-8523-8421C8990131}"/>
                      </a:ext>
                    </a:extLst>
                  </p:cNvPr>
                  <p:cNvSpPr/>
                  <p:nvPr/>
                </p:nvSpPr>
                <p:spPr bwMode="auto">
                  <a:xfrm>
                    <a:off x="12099786" y="5346745"/>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28" name="Rectangle 127">
                    <a:extLst>
                      <a:ext uri="{FF2B5EF4-FFF2-40B4-BE49-F238E27FC236}">
                        <a16:creationId xmlns:a16="http://schemas.microsoft.com/office/drawing/2014/main" id="{13FAFE3B-5C63-40EC-8183-799626AD547B}"/>
                      </a:ext>
                    </a:extLst>
                  </p:cNvPr>
                  <p:cNvSpPr/>
                  <p:nvPr/>
                </p:nvSpPr>
                <p:spPr bwMode="auto">
                  <a:xfrm>
                    <a:off x="12099786" y="5667496"/>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29" name="Rectangle 128">
                    <a:extLst>
                      <a:ext uri="{FF2B5EF4-FFF2-40B4-BE49-F238E27FC236}">
                        <a16:creationId xmlns:a16="http://schemas.microsoft.com/office/drawing/2014/main" id="{41C314B7-A0D6-4F65-A6D3-786511A191C2}"/>
                      </a:ext>
                    </a:extLst>
                  </p:cNvPr>
                  <p:cNvSpPr/>
                  <p:nvPr/>
                </p:nvSpPr>
                <p:spPr bwMode="auto">
                  <a:xfrm>
                    <a:off x="12099786" y="5988247"/>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30" name="Rectangle 129">
                    <a:extLst>
                      <a:ext uri="{FF2B5EF4-FFF2-40B4-BE49-F238E27FC236}">
                        <a16:creationId xmlns:a16="http://schemas.microsoft.com/office/drawing/2014/main" id="{72AB5872-AD32-4561-B0D1-79477234E92E}"/>
                      </a:ext>
                    </a:extLst>
                  </p:cNvPr>
                  <p:cNvSpPr/>
                  <p:nvPr/>
                </p:nvSpPr>
                <p:spPr bwMode="auto">
                  <a:xfrm>
                    <a:off x="12099786" y="6308997"/>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grpSp>
          </p:grpSp>
          <p:grpSp>
            <p:nvGrpSpPr>
              <p:cNvPr id="112" name="Group 111">
                <a:extLst>
                  <a:ext uri="{FF2B5EF4-FFF2-40B4-BE49-F238E27FC236}">
                    <a16:creationId xmlns:a16="http://schemas.microsoft.com/office/drawing/2014/main" id="{7705A2F8-C679-4194-9F10-450A3CDEC090}"/>
                  </a:ext>
                </a:extLst>
              </p:cNvPr>
              <p:cNvGrpSpPr>
                <a:grpSpLocks noChangeAspect="1"/>
              </p:cNvGrpSpPr>
              <p:nvPr/>
            </p:nvGrpSpPr>
            <p:grpSpPr>
              <a:xfrm>
                <a:off x="10877106" y="4617085"/>
                <a:ext cx="648393" cy="2377440"/>
                <a:chOff x="10857650" y="4479925"/>
                <a:chExt cx="685800" cy="2514600"/>
              </a:xfrm>
            </p:grpSpPr>
            <p:sp>
              <p:nvSpPr>
                <p:cNvPr id="113" name="Freeform: Shape 112">
                  <a:extLst>
                    <a:ext uri="{FF2B5EF4-FFF2-40B4-BE49-F238E27FC236}">
                      <a16:creationId xmlns:a16="http://schemas.microsoft.com/office/drawing/2014/main" id="{44FCB2B5-0CAC-473C-A02B-880F627DBC8E}"/>
                    </a:ext>
                  </a:extLst>
                </p:cNvPr>
                <p:cNvSpPr>
                  <a:spLocks/>
                </p:cNvSpPr>
                <p:nvPr/>
              </p:nvSpPr>
              <p:spPr bwMode="auto">
                <a:xfrm>
                  <a:off x="10857650" y="4479925"/>
                  <a:ext cx="685800" cy="2514600"/>
                </a:xfrm>
                <a:custGeom>
                  <a:avLst/>
                  <a:gdLst>
                    <a:gd name="connsiteX0" fmla="*/ 293914 w 685800"/>
                    <a:gd name="connsiteY0" fmla="*/ 0 h 2514600"/>
                    <a:gd name="connsiteX1" fmla="*/ 391885 w 685800"/>
                    <a:gd name="connsiteY1" fmla="*/ 0 h 2514600"/>
                    <a:gd name="connsiteX2" fmla="*/ 391885 w 685800"/>
                    <a:gd name="connsiteY2" fmla="*/ 228599 h 2514600"/>
                    <a:gd name="connsiteX3" fmla="*/ 489857 w 685800"/>
                    <a:gd name="connsiteY3" fmla="*/ 228599 h 2514600"/>
                    <a:gd name="connsiteX4" fmla="*/ 489857 w 685800"/>
                    <a:gd name="connsiteY4" fmla="*/ 457199 h 2514600"/>
                    <a:gd name="connsiteX5" fmla="*/ 587828 w 685800"/>
                    <a:gd name="connsiteY5" fmla="*/ 457199 h 2514600"/>
                    <a:gd name="connsiteX6" fmla="*/ 587828 w 685800"/>
                    <a:gd name="connsiteY6" fmla="*/ 685799 h 2514600"/>
                    <a:gd name="connsiteX7" fmla="*/ 685800 w 685800"/>
                    <a:gd name="connsiteY7" fmla="*/ 685799 h 2514600"/>
                    <a:gd name="connsiteX8" fmla="*/ 685800 w 685800"/>
                    <a:gd name="connsiteY8" fmla="*/ 2514599 h 2514600"/>
                    <a:gd name="connsiteX9" fmla="*/ 587828 w 685800"/>
                    <a:gd name="connsiteY9" fmla="*/ 2514599 h 2514600"/>
                    <a:gd name="connsiteX10" fmla="*/ 489857 w 685800"/>
                    <a:gd name="connsiteY10" fmla="*/ 2514599 h 2514600"/>
                    <a:gd name="connsiteX11" fmla="*/ 391885 w 685800"/>
                    <a:gd name="connsiteY11" fmla="*/ 2514599 h 2514600"/>
                    <a:gd name="connsiteX12" fmla="*/ 391885 w 685800"/>
                    <a:gd name="connsiteY12" fmla="*/ 2514600 h 2514600"/>
                    <a:gd name="connsiteX13" fmla="*/ 293914 w 685800"/>
                    <a:gd name="connsiteY13" fmla="*/ 2514600 h 2514600"/>
                    <a:gd name="connsiteX14" fmla="*/ 293914 w 685800"/>
                    <a:gd name="connsiteY14" fmla="*/ 2514599 h 2514600"/>
                    <a:gd name="connsiteX15" fmla="*/ 195943 w 685800"/>
                    <a:gd name="connsiteY15" fmla="*/ 2514599 h 2514600"/>
                    <a:gd name="connsiteX16" fmla="*/ 97971 w 685800"/>
                    <a:gd name="connsiteY16" fmla="*/ 2514599 h 2514600"/>
                    <a:gd name="connsiteX17" fmla="*/ 0 w 685800"/>
                    <a:gd name="connsiteY17" fmla="*/ 2514599 h 2514600"/>
                    <a:gd name="connsiteX18" fmla="*/ 0 w 685800"/>
                    <a:gd name="connsiteY18" fmla="*/ 685799 h 2514600"/>
                    <a:gd name="connsiteX19" fmla="*/ 97971 w 685800"/>
                    <a:gd name="connsiteY19" fmla="*/ 685799 h 2514600"/>
                    <a:gd name="connsiteX20" fmla="*/ 97971 w 685800"/>
                    <a:gd name="connsiteY20" fmla="*/ 457199 h 2514600"/>
                    <a:gd name="connsiteX21" fmla="*/ 195943 w 685800"/>
                    <a:gd name="connsiteY21" fmla="*/ 457199 h 2514600"/>
                    <a:gd name="connsiteX22" fmla="*/ 195943 w 685800"/>
                    <a:gd name="connsiteY22" fmla="*/ 228599 h 2514600"/>
                    <a:gd name="connsiteX23" fmla="*/ 293914 w 685800"/>
                    <a:gd name="connsiteY23" fmla="*/ 228599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85800" h="2514600">
                      <a:moveTo>
                        <a:pt x="293914" y="0"/>
                      </a:moveTo>
                      <a:lnTo>
                        <a:pt x="391885" y="0"/>
                      </a:lnTo>
                      <a:lnTo>
                        <a:pt x="391885" y="228599"/>
                      </a:lnTo>
                      <a:lnTo>
                        <a:pt x="489857" y="228599"/>
                      </a:lnTo>
                      <a:lnTo>
                        <a:pt x="489857" y="457199"/>
                      </a:lnTo>
                      <a:lnTo>
                        <a:pt x="587828" y="457199"/>
                      </a:lnTo>
                      <a:lnTo>
                        <a:pt x="587828" y="685799"/>
                      </a:lnTo>
                      <a:lnTo>
                        <a:pt x="685800" y="685799"/>
                      </a:lnTo>
                      <a:lnTo>
                        <a:pt x="685800" y="2514599"/>
                      </a:lnTo>
                      <a:lnTo>
                        <a:pt x="587828" y="2514599"/>
                      </a:lnTo>
                      <a:lnTo>
                        <a:pt x="489857" y="2514599"/>
                      </a:lnTo>
                      <a:lnTo>
                        <a:pt x="391885" y="2514599"/>
                      </a:lnTo>
                      <a:lnTo>
                        <a:pt x="391885" y="2514600"/>
                      </a:lnTo>
                      <a:lnTo>
                        <a:pt x="293914" y="2514600"/>
                      </a:lnTo>
                      <a:lnTo>
                        <a:pt x="293914" y="2514599"/>
                      </a:lnTo>
                      <a:lnTo>
                        <a:pt x="195943" y="2514599"/>
                      </a:lnTo>
                      <a:lnTo>
                        <a:pt x="97971" y="2514599"/>
                      </a:lnTo>
                      <a:lnTo>
                        <a:pt x="0" y="2514599"/>
                      </a:lnTo>
                      <a:lnTo>
                        <a:pt x="0" y="685799"/>
                      </a:lnTo>
                      <a:lnTo>
                        <a:pt x="97971" y="685799"/>
                      </a:lnTo>
                      <a:lnTo>
                        <a:pt x="97971" y="457199"/>
                      </a:lnTo>
                      <a:lnTo>
                        <a:pt x="195943" y="457199"/>
                      </a:lnTo>
                      <a:lnTo>
                        <a:pt x="195943" y="228599"/>
                      </a:lnTo>
                      <a:lnTo>
                        <a:pt x="293914" y="228599"/>
                      </a:lnTo>
                      <a:close/>
                    </a:path>
                  </a:pathLst>
                </a:cu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14" name="Rectangle 113">
                  <a:extLst>
                    <a:ext uri="{FF2B5EF4-FFF2-40B4-BE49-F238E27FC236}">
                      <a16:creationId xmlns:a16="http://schemas.microsoft.com/office/drawing/2014/main" id="{59D637FA-9FBE-46B1-9632-FE254F9A499C}"/>
                    </a:ext>
                  </a:extLst>
                </p:cNvPr>
                <p:cNvSpPr/>
                <p:nvPr/>
              </p:nvSpPr>
              <p:spPr bwMode="auto">
                <a:xfrm>
                  <a:off x="10920781" y="5798634"/>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15" name="Rectangle 114">
                  <a:extLst>
                    <a:ext uri="{FF2B5EF4-FFF2-40B4-BE49-F238E27FC236}">
                      <a16:creationId xmlns:a16="http://schemas.microsoft.com/office/drawing/2014/main" id="{96370322-AA49-461B-89E1-58404F826752}"/>
                    </a:ext>
                  </a:extLst>
                </p:cNvPr>
                <p:cNvSpPr/>
                <p:nvPr/>
              </p:nvSpPr>
              <p:spPr bwMode="auto">
                <a:xfrm>
                  <a:off x="11251721" y="5477883"/>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16" name="Rectangle 115">
                  <a:extLst>
                    <a:ext uri="{FF2B5EF4-FFF2-40B4-BE49-F238E27FC236}">
                      <a16:creationId xmlns:a16="http://schemas.microsoft.com/office/drawing/2014/main" id="{2877A2D3-9CD9-4B18-BE24-24447A20DFA7}"/>
                    </a:ext>
                  </a:extLst>
                </p:cNvPr>
                <p:cNvSpPr/>
                <p:nvPr/>
              </p:nvSpPr>
              <p:spPr bwMode="auto">
                <a:xfrm>
                  <a:off x="11251721" y="6119385"/>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grpSp>
        </p:grpSp>
        <p:sp>
          <p:nvSpPr>
            <p:cNvPr id="131" name="Rectangle 130">
              <a:extLst>
                <a:ext uri="{FF2B5EF4-FFF2-40B4-BE49-F238E27FC236}">
                  <a16:creationId xmlns:a16="http://schemas.microsoft.com/office/drawing/2014/main" id="{996999C3-8C27-46D4-A83A-39DFE0656162}"/>
                </a:ext>
              </a:extLst>
            </p:cNvPr>
            <p:cNvSpPr/>
            <p:nvPr/>
          </p:nvSpPr>
          <p:spPr>
            <a:xfrm>
              <a:off x="7209598" y="3721442"/>
              <a:ext cx="1508332" cy="244041"/>
            </a:xfrm>
            <a:prstGeom prst="rect">
              <a:avLst/>
            </a:prstGeom>
            <a:ln>
              <a:noFill/>
            </a:ln>
          </p:spPr>
          <p:txBody>
            <a:bodyPr wrap="square" lIns="0" tIns="0" rIns="0" bIns="0" anchor="ctr">
              <a:spAutoFit/>
            </a:bodyPr>
            <a:lstStyle/>
            <a:p>
              <a:pPr defTabSz="913562">
                <a:lnSpc>
                  <a:spcPct val="90000"/>
                </a:lnSpc>
                <a:spcBef>
                  <a:spcPct val="20000"/>
                </a:spcBef>
                <a:buSzPct val="80000"/>
                <a:defRPr/>
              </a:pPr>
              <a:r>
                <a:rPr lang="en-US" sz="881" b="0" kern="0" dirty="0">
                  <a:solidFill>
                    <a:srgbClr val="002050"/>
                  </a:solidFill>
                  <a:latin typeface="Segoe UI Semibold" panose="020B0702040204020203" pitchFamily="34" charset="0"/>
                  <a:cs typeface="Segoe UI Semibold" panose="020B0702040204020203" pitchFamily="34" charset="0"/>
                </a:rPr>
                <a:t>Identity</a:t>
              </a:r>
              <a:br>
                <a:rPr lang="en-US" sz="881" b="0" kern="0" dirty="0">
                  <a:solidFill>
                    <a:srgbClr val="002050"/>
                  </a:solidFill>
                  <a:latin typeface="Segoe UI Semibold" panose="020B0702040204020203" pitchFamily="34" charset="0"/>
                  <a:cs typeface="Segoe UI Semibold" panose="020B0702040204020203" pitchFamily="34" charset="0"/>
                </a:rPr>
              </a:br>
              <a:r>
                <a:rPr lang="en-US" sz="881" b="0" kern="0" dirty="0">
                  <a:solidFill>
                    <a:srgbClr val="002050"/>
                  </a:solidFill>
                  <a:latin typeface="Segoe UI Semibold" panose="020B0702040204020203" pitchFamily="34" charset="0"/>
                  <a:cs typeface="Segoe UI Semibold" panose="020B0702040204020203" pitchFamily="34" charset="0"/>
                </a:rPr>
                <a:t>synchronization </a:t>
              </a:r>
            </a:p>
          </p:txBody>
        </p:sp>
        <p:sp>
          <p:nvSpPr>
            <p:cNvPr id="132" name="Freeform 59">
              <a:extLst>
                <a:ext uri="{FF2B5EF4-FFF2-40B4-BE49-F238E27FC236}">
                  <a16:creationId xmlns:a16="http://schemas.microsoft.com/office/drawing/2014/main" id="{2CFC6C5E-7D0D-4784-9F8C-F1FC5564C6EB}"/>
                </a:ext>
              </a:extLst>
            </p:cNvPr>
            <p:cNvSpPr>
              <a:spLocks noChangeAspect="1" noEditPoints="1"/>
            </p:cNvSpPr>
            <p:nvPr/>
          </p:nvSpPr>
          <p:spPr bwMode="auto">
            <a:xfrm>
              <a:off x="4115390" y="3368959"/>
              <a:ext cx="248849" cy="116060"/>
            </a:xfrm>
            <a:custGeom>
              <a:avLst/>
              <a:gdLst>
                <a:gd name="T0" fmla="*/ 47 w 48"/>
                <a:gd name="T1" fmla="*/ 9 h 22"/>
                <a:gd name="T2" fmla="*/ 44 w 48"/>
                <a:gd name="T3" fmla="*/ 5 h 22"/>
                <a:gd name="T4" fmla="*/ 21 w 48"/>
                <a:gd name="T5" fmla="*/ 5 h 22"/>
                <a:gd name="T6" fmla="*/ 11 w 48"/>
                <a:gd name="T7" fmla="*/ 0 h 22"/>
                <a:gd name="T8" fmla="*/ 0 w 48"/>
                <a:gd name="T9" fmla="*/ 11 h 22"/>
                <a:gd name="T10" fmla="*/ 11 w 48"/>
                <a:gd name="T11" fmla="*/ 22 h 22"/>
                <a:gd name="T12" fmla="*/ 21 w 48"/>
                <a:gd name="T13" fmla="*/ 16 h 22"/>
                <a:gd name="T14" fmla="*/ 25 w 48"/>
                <a:gd name="T15" fmla="*/ 16 h 22"/>
                <a:gd name="T16" fmla="*/ 29 w 48"/>
                <a:gd name="T17" fmla="*/ 13 h 22"/>
                <a:gd name="T18" fmla="*/ 32 w 48"/>
                <a:gd name="T19" fmla="*/ 16 h 22"/>
                <a:gd name="T20" fmla="*/ 34 w 48"/>
                <a:gd name="T21" fmla="*/ 13 h 22"/>
                <a:gd name="T22" fmla="*/ 37 w 48"/>
                <a:gd name="T23" fmla="*/ 16 h 22"/>
                <a:gd name="T24" fmla="*/ 40 w 48"/>
                <a:gd name="T25" fmla="*/ 13 h 22"/>
                <a:gd name="T26" fmla="*/ 43 w 48"/>
                <a:gd name="T27" fmla="*/ 16 h 22"/>
                <a:gd name="T28" fmla="*/ 43 w 48"/>
                <a:gd name="T29" fmla="*/ 16 h 22"/>
                <a:gd name="T30" fmla="*/ 47 w 48"/>
                <a:gd name="T31" fmla="*/ 11 h 22"/>
                <a:gd name="T32" fmla="*/ 47 w 48"/>
                <a:gd name="T33" fmla="*/ 9 h 22"/>
                <a:gd name="T34" fmla="*/ 6 w 48"/>
                <a:gd name="T35" fmla="*/ 14 h 22"/>
                <a:gd name="T36" fmla="*/ 3 w 48"/>
                <a:gd name="T37" fmla="*/ 11 h 22"/>
                <a:gd name="T38" fmla="*/ 6 w 48"/>
                <a:gd name="T39" fmla="*/ 8 h 22"/>
                <a:gd name="T40" fmla="*/ 9 w 48"/>
                <a:gd name="T41" fmla="*/ 11 h 22"/>
                <a:gd name="T42" fmla="*/ 6 w 48"/>
                <a:gd name="T43"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22">
                  <a:moveTo>
                    <a:pt x="47" y="9"/>
                  </a:moveTo>
                  <a:cubicBezTo>
                    <a:pt x="44" y="5"/>
                    <a:pt x="44" y="5"/>
                    <a:pt x="44" y="5"/>
                  </a:cubicBezTo>
                  <a:cubicBezTo>
                    <a:pt x="21" y="5"/>
                    <a:pt x="21" y="5"/>
                    <a:pt x="21" y="5"/>
                  </a:cubicBezTo>
                  <a:cubicBezTo>
                    <a:pt x="19" y="2"/>
                    <a:pt x="15" y="0"/>
                    <a:pt x="11" y="0"/>
                  </a:cubicBezTo>
                  <a:cubicBezTo>
                    <a:pt x="5" y="0"/>
                    <a:pt x="0" y="5"/>
                    <a:pt x="0" y="11"/>
                  </a:cubicBezTo>
                  <a:cubicBezTo>
                    <a:pt x="0" y="17"/>
                    <a:pt x="5" y="22"/>
                    <a:pt x="11" y="22"/>
                  </a:cubicBezTo>
                  <a:cubicBezTo>
                    <a:pt x="15" y="22"/>
                    <a:pt x="19" y="20"/>
                    <a:pt x="21" y="16"/>
                  </a:cubicBezTo>
                  <a:cubicBezTo>
                    <a:pt x="25" y="16"/>
                    <a:pt x="25" y="16"/>
                    <a:pt x="25" y="16"/>
                  </a:cubicBezTo>
                  <a:cubicBezTo>
                    <a:pt x="29" y="13"/>
                    <a:pt x="29" y="13"/>
                    <a:pt x="29" y="13"/>
                  </a:cubicBezTo>
                  <a:cubicBezTo>
                    <a:pt x="32" y="16"/>
                    <a:pt x="32" y="16"/>
                    <a:pt x="32" y="16"/>
                  </a:cubicBezTo>
                  <a:cubicBezTo>
                    <a:pt x="34" y="13"/>
                    <a:pt x="34" y="13"/>
                    <a:pt x="34" y="13"/>
                  </a:cubicBezTo>
                  <a:cubicBezTo>
                    <a:pt x="37" y="16"/>
                    <a:pt x="37" y="16"/>
                    <a:pt x="37" y="16"/>
                  </a:cubicBezTo>
                  <a:cubicBezTo>
                    <a:pt x="40" y="13"/>
                    <a:pt x="40" y="13"/>
                    <a:pt x="40" y="13"/>
                  </a:cubicBezTo>
                  <a:cubicBezTo>
                    <a:pt x="43" y="16"/>
                    <a:pt x="43" y="16"/>
                    <a:pt x="43" y="16"/>
                  </a:cubicBezTo>
                  <a:cubicBezTo>
                    <a:pt x="43" y="16"/>
                    <a:pt x="43" y="16"/>
                    <a:pt x="43" y="16"/>
                  </a:cubicBezTo>
                  <a:cubicBezTo>
                    <a:pt x="47" y="11"/>
                    <a:pt x="47" y="11"/>
                    <a:pt x="47" y="11"/>
                  </a:cubicBezTo>
                  <a:cubicBezTo>
                    <a:pt x="48" y="10"/>
                    <a:pt x="48" y="10"/>
                    <a:pt x="47" y="9"/>
                  </a:cubicBezTo>
                  <a:close/>
                  <a:moveTo>
                    <a:pt x="6" y="14"/>
                  </a:moveTo>
                  <a:cubicBezTo>
                    <a:pt x="4" y="14"/>
                    <a:pt x="3" y="12"/>
                    <a:pt x="3" y="11"/>
                  </a:cubicBezTo>
                  <a:cubicBezTo>
                    <a:pt x="3" y="9"/>
                    <a:pt x="4" y="8"/>
                    <a:pt x="6" y="8"/>
                  </a:cubicBezTo>
                  <a:cubicBezTo>
                    <a:pt x="8" y="8"/>
                    <a:pt x="9" y="9"/>
                    <a:pt x="9" y="11"/>
                  </a:cubicBezTo>
                  <a:cubicBezTo>
                    <a:pt x="9" y="12"/>
                    <a:pt x="8" y="14"/>
                    <a:pt x="6" y="14"/>
                  </a:cubicBezTo>
                  <a:close/>
                </a:path>
              </a:pathLst>
            </a:custGeom>
            <a:solidFill>
              <a:srgbClr val="FFFFFF"/>
            </a:solidFill>
            <a:ln>
              <a:noFill/>
            </a:ln>
          </p:spPr>
          <p:txBody>
            <a:bodyPr vert="horz" wrap="square" lIns="67223" tIns="33611" rIns="67223" bIns="33611" numCol="1" anchor="t" anchorCtr="0" compatLnSpc="1">
              <a:prstTxWarp prst="textNoShape">
                <a:avLst/>
              </a:prstTxWarp>
            </a:bodyPr>
            <a:lstStyle/>
            <a:p>
              <a:pPr marL="0" marR="0" lvl="0" indent="0" defTabSz="672161" eaLnBrk="1" fontAlgn="auto" latinLnBrk="0" hangingPunct="1">
                <a:lnSpc>
                  <a:spcPct val="100000"/>
                </a:lnSpc>
                <a:spcBef>
                  <a:spcPts val="0"/>
                </a:spcBef>
                <a:spcAft>
                  <a:spcPts val="0"/>
                </a:spcAft>
                <a:buClrTx/>
                <a:buSzTx/>
                <a:buFontTx/>
                <a:buNone/>
                <a:tabLst/>
                <a:defRPr/>
              </a:pPr>
              <a:endParaRPr kumimoji="0" lang="en-US" sz="2059" b="0" i="0" u="none" strike="noStrike" kern="0" cap="none" spc="-52" normalizeH="0" baseline="0" noProof="0" dirty="0">
                <a:ln>
                  <a:noFill/>
                </a:ln>
                <a:solidFill>
                  <a:srgbClr val="002050"/>
                </a:solidFill>
                <a:effectLst/>
                <a:uLnTx/>
                <a:uFillTx/>
                <a:latin typeface="Segoe UI"/>
                <a:cs typeface="+mn-cs"/>
              </a:endParaRPr>
            </a:p>
          </p:txBody>
        </p:sp>
        <p:sp>
          <p:nvSpPr>
            <p:cNvPr id="133" name="Rectangle 132">
              <a:extLst>
                <a:ext uri="{FF2B5EF4-FFF2-40B4-BE49-F238E27FC236}">
                  <a16:creationId xmlns:a16="http://schemas.microsoft.com/office/drawing/2014/main" id="{0EA2A3D9-A118-4874-A839-D05A2DF36973}"/>
                </a:ext>
              </a:extLst>
            </p:cNvPr>
            <p:cNvSpPr/>
            <p:nvPr/>
          </p:nvSpPr>
          <p:spPr bwMode="auto">
            <a:xfrm>
              <a:off x="887860" y="4615152"/>
              <a:ext cx="3062052" cy="550151"/>
            </a:xfrm>
            <a:prstGeom prst="rect">
              <a:avLst/>
            </a:prstGeom>
            <a:ln>
              <a:noFill/>
            </a:ln>
          </p:spPr>
          <p:txBody>
            <a:bodyPr vert="horz" wrap="square" lIns="0" tIns="0" rIns="0" bIns="0" rtlCol="0">
              <a:spAutoFit/>
            </a:bodyPr>
            <a:lstStyle/>
            <a:p>
              <a:pPr algn="ctr" defTabSz="685337" fontAlgn="auto">
                <a:lnSpc>
                  <a:spcPct val="90000"/>
                </a:lnSpc>
                <a:spcBef>
                  <a:spcPts val="0"/>
                </a:spcBef>
                <a:spcAft>
                  <a:spcPts val="0"/>
                </a:spcAft>
                <a:defRPr/>
              </a:pPr>
              <a:r>
                <a:rPr lang="en-US" sz="1324" b="0" kern="0" dirty="0">
                  <a:solidFill>
                    <a:srgbClr val="002050"/>
                  </a:solidFill>
                  <a:latin typeface="Segoe UI"/>
                  <a:cs typeface="Segoe UI Semibold" panose="020B0702040204020203" pitchFamily="34" charset="0"/>
                </a:rPr>
                <a:t>Authentication passed to</a:t>
              </a:r>
              <a:br>
                <a:rPr lang="en-US" sz="1324" b="0" kern="0" dirty="0">
                  <a:solidFill>
                    <a:srgbClr val="002050"/>
                  </a:solidFill>
                  <a:latin typeface="Segoe UI"/>
                  <a:cs typeface="Segoe UI Semibold" panose="020B0702040204020203" pitchFamily="34" charset="0"/>
                </a:rPr>
              </a:br>
              <a:r>
                <a:rPr lang="en-US" sz="1324" b="0" kern="0" dirty="0">
                  <a:solidFill>
                    <a:srgbClr val="002050"/>
                  </a:solidFill>
                  <a:latin typeface="Segoe UI Semibold" panose="020B0702040204020203" pitchFamily="34" charset="0"/>
                  <a:cs typeface="Segoe UI Semibold" panose="020B0702040204020203" pitchFamily="34" charset="0"/>
                </a:rPr>
                <a:t>Windows Server Active Directory</a:t>
              </a:r>
              <a:br>
                <a:rPr lang="en-US" sz="1324" kern="0" dirty="0">
                  <a:solidFill>
                    <a:srgbClr val="002050"/>
                  </a:solidFill>
                  <a:latin typeface="Segoe UI"/>
                  <a:cs typeface="+mn-cs"/>
                </a:rPr>
              </a:br>
              <a:r>
                <a:rPr lang="en-US" sz="1324" b="0" kern="0" dirty="0">
                  <a:solidFill>
                    <a:srgbClr val="002050"/>
                  </a:solidFill>
                  <a:latin typeface="Segoe UI"/>
                  <a:cs typeface="+mn-cs"/>
                </a:rPr>
                <a:t>via Pass-through authentication</a:t>
              </a:r>
            </a:p>
          </p:txBody>
        </p:sp>
        <p:grpSp>
          <p:nvGrpSpPr>
            <p:cNvPr id="134" name="Group 133">
              <a:extLst>
                <a:ext uri="{FF2B5EF4-FFF2-40B4-BE49-F238E27FC236}">
                  <a16:creationId xmlns:a16="http://schemas.microsoft.com/office/drawing/2014/main" id="{092C7BE8-6246-4D18-9972-B66B6043A117}"/>
                </a:ext>
              </a:extLst>
            </p:cNvPr>
            <p:cNvGrpSpPr/>
            <p:nvPr/>
          </p:nvGrpSpPr>
          <p:grpSpPr>
            <a:xfrm>
              <a:off x="6169230" y="3675189"/>
              <a:ext cx="984989" cy="406057"/>
              <a:chOff x="8390887" y="3832143"/>
              <a:chExt cx="1339845" cy="552343"/>
            </a:xfrm>
          </p:grpSpPr>
          <p:grpSp>
            <p:nvGrpSpPr>
              <p:cNvPr id="135" name="Group 134">
                <a:extLst>
                  <a:ext uri="{FF2B5EF4-FFF2-40B4-BE49-F238E27FC236}">
                    <a16:creationId xmlns:a16="http://schemas.microsoft.com/office/drawing/2014/main" id="{3970C3D8-BCBB-48BE-A487-9B5DA98C4A54}"/>
                  </a:ext>
                </a:extLst>
              </p:cNvPr>
              <p:cNvGrpSpPr/>
              <p:nvPr/>
            </p:nvGrpSpPr>
            <p:grpSpPr>
              <a:xfrm>
                <a:off x="8433167" y="3832143"/>
                <a:ext cx="1249363" cy="552343"/>
                <a:chOff x="3409633" y="2041366"/>
                <a:chExt cx="1386442" cy="612945"/>
              </a:xfrm>
            </p:grpSpPr>
            <p:sp>
              <p:nvSpPr>
                <p:cNvPr id="142" name="Rectangle: Rounded Corners 141">
                  <a:extLst>
                    <a:ext uri="{FF2B5EF4-FFF2-40B4-BE49-F238E27FC236}">
                      <a16:creationId xmlns:a16="http://schemas.microsoft.com/office/drawing/2014/main" id="{F01BFC0E-3F32-4FDB-9E3C-8E0DAF5BDC0F}"/>
                    </a:ext>
                  </a:extLst>
                </p:cNvPr>
                <p:cNvSpPr/>
                <p:nvPr/>
              </p:nvSpPr>
              <p:spPr bwMode="auto">
                <a:xfrm>
                  <a:off x="3409633" y="2041366"/>
                  <a:ext cx="1386442" cy="612945"/>
                </a:xfrm>
                <a:prstGeom prst="roundRect">
                  <a:avLst>
                    <a:gd name="adj" fmla="val 50000"/>
                  </a:avLst>
                </a:prstGeom>
                <a:solidFill>
                  <a:srgbClr val="002050"/>
                </a:solidFill>
                <a:ln w="28575" cap="rnd" cmpd="sng" algn="ctr">
                  <a:solidFill>
                    <a:srgbClr val="FFFFFF"/>
                  </a:solidFill>
                  <a:prstDash val="sysDot"/>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002050"/>
                    </a:solidFill>
                    <a:effectLst/>
                    <a:uLnTx/>
                    <a:uFillTx/>
                    <a:latin typeface="Segoe UI"/>
                    <a:ea typeface="+mn-ea"/>
                    <a:cs typeface="+mn-cs"/>
                  </a:endParaRPr>
                </a:p>
              </p:txBody>
            </p:sp>
            <p:grpSp>
              <p:nvGrpSpPr>
                <p:cNvPr id="143" name="Group 142">
                  <a:extLst>
                    <a:ext uri="{FF2B5EF4-FFF2-40B4-BE49-F238E27FC236}">
                      <a16:creationId xmlns:a16="http://schemas.microsoft.com/office/drawing/2014/main" id="{9BC4BDC1-B8A0-4259-8D69-406849992367}"/>
                    </a:ext>
                  </a:extLst>
                </p:cNvPr>
                <p:cNvGrpSpPr/>
                <p:nvPr/>
              </p:nvGrpSpPr>
              <p:grpSpPr>
                <a:xfrm>
                  <a:off x="3617505" y="2166176"/>
                  <a:ext cx="955461" cy="369353"/>
                  <a:chOff x="3651712" y="2166176"/>
                  <a:chExt cx="955461" cy="369353"/>
                </a:xfrm>
              </p:grpSpPr>
              <p:sp>
                <p:nvSpPr>
                  <p:cNvPr id="144" name="Freeform 41">
                    <a:extLst>
                      <a:ext uri="{FF2B5EF4-FFF2-40B4-BE49-F238E27FC236}">
                        <a16:creationId xmlns:a16="http://schemas.microsoft.com/office/drawing/2014/main" id="{83B13811-2D6C-4F5A-9CDD-EB92356FF50B}"/>
                      </a:ext>
                    </a:extLst>
                  </p:cNvPr>
                  <p:cNvSpPr>
                    <a:spLocks noEditPoints="1"/>
                  </p:cNvSpPr>
                  <p:nvPr/>
                </p:nvSpPr>
                <p:spPr bwMode="auto">
                  <a:xfrm>
                    <a:off x="3651712" y="2166176"/>
                    <a:ext cx="369354" cy="369353"/>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solidFill>
                      <a:srgbClr val="FFFFFF"/>
                    </a:solidFill>
                  </a:ln>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sp>
                <p:nvSpPr>
                  <p:cNvPr id="145" name="Freeform 24">
                    <a:extLst>
                      <a:ext uri="{FF2B5EF4-FFF2-40B4-BE49-F238E27FC236}">
                        <a16:creationId xmlns:a16="http://schemas.microsoft.com/office/drawing/2014/main" id="{2F6859A0-C4FD-4744-8799-954ACC216E10}"/>
                      </a:ext>
                    </a:extLst>
                  </p:cNvPr>
                  <p:cNvSpPr>
                    <a:spLocks noChangeAspect="1" noEditPoints="1"/>
                  </p:cNvSpPr>
                  <p:nvPr/>
                </p:nvSpPr>
                <p:spPr bwMode="auto">
                  <a:xfrm>
                    <a:off x="4158151" y="2167972"/>
                    <a:ext cx="449022" cy="365760"/>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solidFill>
                      <a:srgbClr val="FFFFFF"/>
                    </a:solidFill>
                  </a:ln>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grpSp>
          </p:grpSp>
          <p:grpSp>
            <p:nvGrpSpPr>
              <p:cNvPr id="136" name="Group 135">
                <a:extLst>
                  <a:ext uri="{FF2B5EF4-FFF2-40B4-BE49-F238E27FC236}">
                    <a16:creationId xmlns:a16="http://schemas.microsoft.com/office/drawing/2014/main" id="{83843094-B2F4-4EB8-9DDF-F8BAE90FD55A}"/>
                  </a:ext>
                </a:extLst>
              </p:cNvPr>
              <p:cNvGrpSpPr/>
              <p:nvPr/>
            </p:nvGrpSpPr>
            <p:grpSpPr>
              <a:xfrm rot="16200000">
                <a:off x="8376954" y="4028129"/>
                <a:ext cx="119308" cy="91441"/>
                <a:chOff x="9029923" y="3783977"/>
                <a:chExt cx="119308" cy="91441"/>
              </a:xfrm>
            </p:grpSpPr>
            <p:sp>
              <p:nvSpPr>
                <p:cNvPr id="140" name="Oval 139">
                  <a:extLst>
                    <a:ext uri="{FF2B5EF4-FFF2-40B4-BE49-F238E27FC236}">
                      <a16:creationId xmlns:a16="http://schemas.microsoft.com/office/drawing/2014/main" id="{DC61166F-9099-4896-80B7-3B40332FF1AC}"/>
                    </a:ext>
                  </a:extLst>
                </p:cNvPr>
                <p:cNvSpPr/>
                <p:nvPr/>
              </p:nvSpPr>
              <p:spPr bwMode="auto">
                <a:xfrm rot="5400000">
                  <a:off x="9056583" y="3782768"/>
                  <a:ext cx="91440" cy="93857"/>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41" name="Isosceles Triangle 140">
                  <a:extLst>
                    <a:ext uri="{FF2B5EF4-FFF2-40B4-BE49-F238E27FC236}">
                      <a16:creationId xmlns:a16="http://schemas.microsoft.com/office/drawing/2014/main" id="{3EFA7B40-142F-4AE9-ACC3-EDB313991329}"/>
                    </a:ext>
                  </a:extLst>
                </p:cNvPr>
                <p:cNvSpPr/>
                <p:nvPr/>
              </p:nvSpPr>
              <p:spPr bwMode="auto">
                <a:xfrm rot="5400000">
                  <a:off x="9031132" y="3782769"/>
                  <a:ext cx="91440" cy="93857"/>
                </a:xfrm>
                <a:prstGeom prst="triangle">
                  <a:avLst/>
                </a:pr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grpSp>
          <p:grpSp>
            <p:nvGrpSpPr>
              <p:cNvPr id="137" name="Group 136">
                <a:extLst>
                  <a:ext uri="{FF2B5EF4-FFF2-40B4-BE49-F238E27FC236}">
                    <a16:creationId xmlns:a16="http://schemas.microsoft.com/office/drawing/2014/main" id="{83D149A7-09D6-4F3E-9B89-22A775147900}"/>
                  </a:ext>
                </a:extLst>
              </p:cNvPr>
              <p:cNvGrpSpPr/>
              <p:nvPr/>
            </p:nvGrpSpPr>
            <p:grpSpPr>
              <a:xfrm rot="16200000" flipH="1">
                <a:off x="9625358" y="4062332"/>
                <a:ext cx="119308" cy="91441"/>
                <a:chOff x="9029923" y="3783977"/>
                <a:chExt cx="119308" cy="91441"/>
              </a:xfrm>
            </p:grpSpPr>
            <p:sp>
              <p:nvSpPr>
                <p:cNvPr id="138" name="Oval 137">
                  <a:extLst>
                    <a:ext uri="{FF2B5EF4-FFF2-40B4-BE49-F238E27FC236}">
                      <a16:creationId xmlns:a16="http://schemas.microsoft.com/office/drawing/2014/main" id="{5681DBA8-42B7-4A64-AF6D-DB0B32D68EFF}"/>
                    </a:ext>
                  </a:extLst>
                </p:cNvPr>
                <p:cNvSpPr/>
                <p:nvPr/>
              </p:nvSpPr>
              <p:spPr bwMode="auto">
                <a:xfrm rot="5400000">
                  <a:off x="9056583" y="3782768"/>
                  <a:ext cx="91440" cy="93857"/>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sp>
              <p:nvSpPr>
                <p:cNvPr id="139" name="Isosceles Triangle 138">
                  <a:extLst>
                    <a:ext uri="{FF2B5EF4-FFF2-40B4-BE49-F238E27FC236}">
                      <a16:creationId xmlns:a16="http://schemas.microsoft.com/office/drawing/2014/main" id="{8132711A-BDAF-4F40-B706-7DD242C3FC84}"/>
                    </a:ext>
                  </a:extLst>
                </p:cNvPr>
                <p:cNvSpPr/>
                <p:nvPr/>
              </p:nvSpPr>
              <p:spPr bwMode="auto">
                <a:xfrm rot="5400000">
                  <a:off x="9031132" y="3782769"/>
                  <a:ext cx="91440" cy="93857"/>
                </a:xfrm>
                <a:prstGeom prst="triangle">
                  <a:avLst/>
                </a:pr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grpSp>
        </p:grpSp>
        <p:cxnSp>
          <p:nvCxnSpPr>
            <p:cNvPr id="146" name="Straight Arrow Connector 145">
              <a:extLst>
                <a:ext uri="{FF2B5EF4-FFF2-40B4-BE49-F238E27FC236}">
                  <a16:creationId xmlns:a16="http://schemas.microsoft.com/office/drawing/2014/main" id="{F2EFB4AA-1A6A-4BC8-8EB8-F8771F5465FD}"/>
                </a:ext>
              </a:extLst>
            </p:cNvPr>
            <p:cNvCxnSpPr>
              <a:stCxn id="154" idx="7"/>
            </p:cNvCxnSpPr>
            <p:nvPr/>
          </p:nvCxnSpPr>
          <p:spPr>
            <a:xfrm flipV="1">
              <a:off x="1945991" y="3060187"/>
              <a:ext cx="1949447" cy="2524"/>
            </a:xfrm>
            <a:prstGeom prst="straightConnector1">
              <a:avLst/>
            </a:prstGeom>
            <a:noFill/>
            <a:ln w="38100" cap="rnd" cmpd="sng" algn="ctr">
              <a:solidFill>
                <a:srgbClr val="92D050"/>
              </a:solidFill>
              <a:prstDash val="sysDot"/>
              <a:headEnd type="none" w="med" len="sm"/>
              <a:tailEnd type="triangle" w="med" len="sm"/>
            </a:ln>
            <a:effectLst/>
          </p:spPr>
        </p:cxnSp>
        <p:grpSp>
          <p:nvGrpSpPr>
            <p:cNvPr id="147" name="Group 146">
              <a:extLst>
                <a:ext uri="{FF2B5EF4-FFF2-40B4-BE49-F238E27FC236}">
                  <a16:creationId xmlns:a16="http://schemas.microsoft.com/office/drawing/2014/main" id="{FA505C76-BCAB-41B3-B5EE-37DC57BCC28A}"/>
                </a:ext>
              </a:extLst>
            </p:cNvPr>
            <p:cNvGrpSpPr>
              <a:grpSpLocks noChangeAspect="1"/>
            </p:cNvGrpSpPr>
            <p:nvPr/>
          </p:nvGrpSpPr>
          <p:grpSpPr>
            <a:xfrm>
              <a:off x="722129" y="2657487"/>
              <a:ext cx="721906" cy="336112"/>
              <a:chOff x="-2435740" y="3938475"/>
              <a:chExt cx="1282955" cy="597330"/>
            </a:xfrm>
            <a:solidFill>
              <a:srgbClr val="FFFFFF"/>
            </a:solidFill>
          </p:grpSpPr>
          <p:sp>
            <p:nvSpPr>
              <p:cNvPr id="148" name="Freeform 59">
                <a:extLst>
                  <a:ext uri="{FF2B5EF4-FFF2-40B4-BE49-F238E27FC236}">
                    <a16:creationId xmlns:a16="http://schemas.microsoft.com/office/drawing/2014/main" id="{80C4435B-63CC-4657-A1E6-5A9F8C721A45}"/>
                  </a:ext>
                </a:extLst>
              </p:cNvPr>
              <p:cNvSpPr>
                <a:spLocks noChangeAspect="1" noEditPoints="1"/>
              </p:cNvSpPr>
              <p:nvPr/>
            </p:nvSpPr>
            <p:spPr bwMode="auto">
              <a:xfrm>
                <a:off x="-2435740" y="4349790"/>
                <a:ext cx="274320" cy="127939"/>
              </a:xfrm>
              <a:custGeom>
                <a:avLst/>
                <a:gdLst>
                  <a:gd name="T0" fmla="*/ 47 w 48"/>
                  <a:gd name="T1" fmla="*/ 9 h 22"/>
                  <a:gd name="T2" fmla="*/ 44 w 48"/>
                  <a:gd name="T3" fmla="*/ 5 h 22"/>
                  <a:gd name="T4" fmla="*/ 21 w 48"/>
                  <a:gd name="T5" fmla="*/ 5 h 22"/>
                  <a:gd name="T6" fmla="*/ 11 w 48"/>
                  <a:gd name="T7" fmla="*/ 0 h 22"/>
                  <a:gd name="T8" fmla="*/ 0 w 48"/>
                  <a:gd name="T9" fmla="*/ 11 h 22"/>
                  <a:gd name="T10" fmla="*/ 11 w 48"/>
                  <a:gd name="T11" fmla="*/ 22 h 22"/>
                  <a:gd name="T12" fmla="*/ 21 w 48"/>
                  <a:gd name="T13" fmla="*/ 16 h 22"/>
                  <a:gd name="T14" fmla="*/ 25 w 48"/>
                  <a:gd name="T15" fmla="*/ 16 h 22"/>
                  <a:gd name="T16" fmla="*/ 29 w 48"/>
                  <a:gd name="T17" fmla="*/ 13 h 22"/>
                  <a:gd name="T18" fmla="*/ 32 w 48"/>
                  <a:gd name="T19" fmla="*/ 16 h 22"/>
                  <a:gd name="T20" fmla="*/ 34 w 48"/>
                  <a:gd name="T21" fmla="*/ 13 h 22"/>
                  <a:gd name="T22" fmla="*/ 37 w 48"/>
                  <a:gd name="T23" fmla="*/ 16 h 22"/>
                  <a:gd name="T24" fmla="*/ 40 w 48"/>
                  <a:gd name="T25" fmla="*/ 13 h 22"/>
                  <a:gd name="T26" fmla="*/ 43 w 48"/>
                  <a:gd name="T27" fmla="*/ 16 h 22"/>
                  <a:gd name="T28" fmla="*/ 43 w 48"/>
                  <a:gd name="T29" fmla="*/ 16 h 22"/>
                  <a:gd name="T30" fmla="*/ 47 w 48"/>
                  <a:gd name="T31" fmla="*/ 11 h 22"/>
                  <a:gd name="T32" fmla="*/ 47 w 48"/>
                  <a:gd name="T33" fmla="*/ 9 h 22"/>
                  <a:gd name="T34" fmla="*/ 6 w 48"/>
                  <a:gd name="T35" fmla="*/ 14 h 22"/>
                  <a:gd name="T36" fmla="*/ 3 w 48"/>
                  <a:gd name="T37" fmla="*/ 11 h 22"/>
                  <a:gd name="T38" fmla="*/ 6 w 48"/>
                  <a:gd name="T39" fmla="*/ 8 h 22"/>
                  <a:gd name="T40" fmla="*/ 9 w 48"/>
                  <a:gd name="T41" fmla="*/ 11 h 22"/>
                  <a:gd name="T42" fmla="*/ 6 w 48"/>
                  <a:gd name="T43"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22">
                    <a:moveTo>
                      <a:pt x="47" y="9"/>
                    </a:moveTo>
                    <a:cubicBezTo>
                      <a:pt x="44" y="5"/>
                      <a:pt x="44" y="5"/>
                      <a:pt x="44" y="5"/>
                    </a:cubicBezTo>
                    <a:cubicBezTo>
                      <a:pt x="21" y="5"/>
                      <a:pt x="21" y="5"/>
                      <a:pt x="21" y="5"/>
                    </a:cubicBezTo>
                    <a:cubicBezTo>
                      <a:pt x="19" y="2"/>
                      <a:pt x="15" y="0"/>
                      <a:pt x="11" y="0"/>
                    </a:cubicBezTo>
                    <a:cubicBezTo>
                      <a:pt x="5" y="0"/>
                      <a:pt x="0" y="5"/>
                      <a:pt x="0" y="11"/>
                    </a:cubicBezTo>
                    <a:cubicBezTo>
                      <a:pt x="0" y="17"/>
                      <a:pt x="5" y="22"/>
                      <a:pt x="11" y="22"/>
                    </a:cubicBezTo>
                    <a:cubicBezTo>
                      <a:pt x="15" y="22"/>
                      <a:pt x="19" y="20"/>
                      <a:pt x="21" y="16"/>
                    </a:cubicBezTo>
                    <a:cubicBezTo>
                      <a:pt x="25" y="16"/>
                      <a:pt x="25" y="16"/>
                      <a:pt x="25" y="16"/>
                    </a:cubicBezTo>
                    <a:cubicBezTo>
                      <a:pt x="29" y="13"/>
                      <a:pt x="29" y="13"/>
                      <a:pt x="29" y="13"/>
                    </a:cubicBezTo>
                    <a:cubicBezTo>
                      <a:pt x="32" y="16"/>
                      <a:pt x="32" y="16"/>
                      <a:pt x="32" y="16"/>
                    </a:cubicBezTo>
                    <a:cubicBezTo>
                      <a:pt x="34" y="13"/>
                      <a:pt x="34" y="13"/>
                      <a:pt x="34" y="13"/>
                    </a:cubicBezTo>
                    <a:cubicBezTo>
                      <a:pt x="37" y="16"/>
                      <a:pt x="37" y="16"/>
                      <a:pt x="37" y="16"/>
                    </a:cubicBezTo>
                    <a:cubicBezTo>
                      <a:pt x="40" y="13"/>
                      <a:pt x="40" y="13"/>
                      <a:pt x="40" y="13"/>
                    </a:cubicBezTo>
                    <a:cubicBezTo>
                      <a:pt x="43" y="16"/>
                      <a:pt x="43" y="16"/>
                      <a:pt x="43" y="16"/>
                    </a:cubicBezTo>
                    <a:cubicBezTo>
                      <a:pt x="43" y="16"/>
                      <a:pt x="43" y="16"/>
                      <a:pt x="43" y="16"/>
                    </a:cubicBezTo>
                    <a:cubicBezTo>
                      <a:pt x="47" y="11"/>
                      <a:pt x="47" y="11"/>
                      <a:pt x="47" y="11"/>
                    </a:cubicBezTo>
                    <a:cubicBezTo>
                      <a:pt x="48" y="10"/>
                      <a:pt x="48" y="10"/>
                      <a:pt x="47" y="9"/>
                    </a:cubicBezTo>
                    <a:close/>
                    <a:moveTo>
                      <a:pt x="6" y="14"/>
                    </a:moveTo>
                    <a:cubicBezTo>
                      <a:pt x="4" y="14"/>
                      <a:pt x="3" y="12"/>
                      <a:pt x="3" y="11"/>
                    </a:cubicBezTo>
                    <a:cubicBezTo>
                      <a:pt x="3" y="9"/>
                      <a:pt x="4" y="8"/>
                      <a:pt x="6" y="8"/>
                    </a:cubicBezTo>
                    <a:cubicBezTo>
                      <a:pt x="8" y="8"/>
                      <a:pt x="9" y="9"/>
                      <a:pt x="9" y="11"/>
                    </a:cubicBezTo>
                    <a:cubicBezTo>
                      <a:pt x="9" y="12"/>
                      <a:pt x="8" y="14"/>
                      <a:pt x="6" y="14"/>
                    </a:cubicBezTo>
                    <a:close/>
                  </a:path>
                </a:pathLst>
              </a:custGeom>
              <a:grpFill/>
              <a:ln>
                <a:noFill/>
              </a:ln>
            </p:spPr>
            <p:txBody>
              <a:bodyPr vert="horz" wrap="square" lIns="67223" tIns="33611" rIns="67223" bIns="33611" numCol="1" anchor="t" anchorCtr="0" compatLnSpc="1">
                <a:prstTxWarp prst="textNoShape">
                  <a:avLst/>
                </a:prstTxWarp>
              </a:bodyPr>
              <a:lstStyle/>
              <a:p>
                <a:pPr marL="0" marR="0" lvl="0" indent="0" defTabSz="672161" eaLnBrk="1" fontAlgn="auto" latinLnBrk="0" hangingPunct="1">
                  <a:lnSpc>
                    <a:spcPct val="100000"/>
                  </a:lnSpc>
                  <a:spcBef>
                    <a:spcPts val="0"/>
                  </a:spcBef>
                  <a:spcAft>
                    <a:spcPts val="0"/>
                  </a:spcAft>
                  <a:buClrTx/>
                  <a:buSzTx/>
                  <a:buFontTx/>
                  <a:buNone/>
                  <a:tabLst/>
                  <a:defRPr/>
                </a:pPr>
                <a:endParaRPr kumimoji="0" lang="en-US" sz="2059" b="0" i="0" u="none" strike="noStrike" kern="0" cap="none" spc="-52" normalizeH="0" baseline="0" noProof="0" dirty="0">
                  <a:ln>
                    <a:noFill/>
                  </a:ln>
                  <a:solidFill>
                    <a:srgbClr val="002050"/>
                  </a:solidFill>
                  <a:effectLst/>
                  <a:uLnTx/>
                  <a:uFillTx/>
                  <a:latin typeface="Segoe UI"/>
                  <a:cs typeface="+mn-cs"/>
                </a:endParaRPr>
              </a:p>
            </p:txBody>
          </p:sp>
          <p:sp>
            <p:nvSpPr>
              <p:cNvPr id="149" name="Freeform 60">
                <a:extLst>
                  <a:ext uri="{FF2B5EF4-FFF2-40B4-BE49-F238E27FC236}">
                    <a16:creationId xmlns:a16="http://schemas.microsoft.com/office/drawing/2014/main" id="{53CA6975-FECB-4C18-B63D-5B9C6B4E3CD8}"/>
                  </a:ext>
                </a:extLst>
              </p:cNvPr>
              <p:cNvSpPr>
                <a:spLocks/>
              </p:cNvSpPr>
              <p:nvPr/>
            </p:nvSpPr>
            <p:spPr bwMode="auto">
              <a:xfrm>
                <a:off x="-2416337" y="3940934"/>
                <a:ext cx="235514" cy="239175"/>
              </a:xfrm>
              <a:custGeom>
                <a:avLst/>
                <a:gdLst>
                  <a:gd name="T0" fmla="*/ 34 w 39"/>
                  <a:gd name="T1" fmla="*/ 29 h 39"/>
                  <a:gd name="T2" fmla="*/ 26 w 39"/>
                  <a:gd name="T3" fmla="*/ 22 h 39"/>
                  <a:gd name="T4" fmla="*/ 20 w 39"/>
                  <a:gd name="T5" fmla="*/ 0 h 39"/>
                  <a:gd name="T6" fmla="*/ 13 w 39"/>
                  <a:gd name="T7" fmla="*/ 22 h 39"/>
                  <a:gd name="T8" fmla="*/ 5 w 39"/>
                  <a:gd name="T9" fmla="*/ 29 h 39"/>
                  <a:gd name="T10" fmla="*/ 0 w 39"/>
                  <a:gd name="T11" fmla="*/ 39 h 39"/>
                  <a:gd name="T12" fmla="*/ 39 w 39"/>
                  <a:gd name="T13" fmla="*/ 39 h 39"/>
                  <a:gd name="T14" fmla="*/ 34 w 39"/>
                  <a:gd name="T15" fmla="*/ 29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9">
                    <a:moveTo>
                      <a:pt x="34" y="29"/>
                    </a:moveTo>
                    <a:cubicBezTo>
                      <a:pt x="28" y="28"/>
                      <a:pt x="23" y="27"/>
                      <a:pt x="26" y="22"/>
                    </a:cubicBezTo>
                    <a:cubicBezTo>
                      <a:pt x="33" y="8"/>
                      <a:pt x="28" y="0"/>
                      <a:pt x="20" y="0"/>
                    </a:cubicBezTo>
                    <a:cubicBezTo>
                      <a:pt x="11" y="0"/>
                      <a:pt x="6" y="8"/>
                      <a:pt x="13" y="22"/>
                    </a:cubicBezTo>
                    <a:cubicBezTo>
                      <a:pt x="16" y="27"/>
                      <a:pt x="11" y="28"/>
                      <a:pt x="5" y="29"/>
                    </a:cubicBezTo>
                    <a:cubicBezTo>
                      <a:pt x="0" y="31"/>
                      <a:pt x="0" y="33"/>
                      <a:pt x="0" y="39"/>
                    </a:cubicBezTo>
                    <a:cubicBezTo>
                      <a:pt x="39" y="39"/>
                      <a:pt x="39" y="39"/>
                      <a:pt x="39" y="39"/>
                    </a:cubicBezTo>
                    <a:cubicBezTo>
                      <a:pt x="39" y="33"/>
                      <a:pt x="39" y="31"/>
                      <a:pt x="34" y="29"/>
                    </a:cubicBezTo>
                    <a:close/>
                  </a:path>
                </a:pathLst>
              </a:custGeom>
              <a:grpFill/>
              <a:ln>
                <a:noFill/>
              </a:ln>
            </p:spPr>
            <p:txBody>
              <a:bodyPr vert="horz" wrap="square" lIns="67223" tIns="33611" rIns="67223" bIns="33611" numCol="1" anchor="t" anchorCtr="0" compatLnSpc="1">
                <a:prstTxWarp prst="textNoShape">
                  <a:avLst/>
                </a:prstTxWarp>
              </a:bodyPr>
              <a:lstStyle/>
              <a:p>
                <a:pPr marL="0" marR="0" lvl="0" indent="0" defTabSz="672161" eaLnBrk="1" fontAlgn="auto" latinLnBrk="0" hangingPunct="1">
                  <a:lnSpc>
                    <a:spcPct val="100000"/>
                  </a:lnSpc>
                  <a:spcBef>
                    <a:spcPts val="0"/>
                  </a:spcBef>
                  <a:spcAft>
                    <a:spcPts val="0"/>
                  </a:spcAft>
                  <a:buClrTx/>
                  <a:buSzTx/>
                  <a:buFontTx/>
                  <a:buNone/>
                  <a:tabLst/>
                  <a:defRPr/>
                </a:pPr>
                <a:endParaRPr kumimoji="0" lang="en-US" sz="2059" b="0" i="0" u="none" strike="noStrike" kern="0" cap="none" spc="-52" normalizeH="0" baseline="0" noProof="0" dirty="0">
                  <a:ln>
                    <a:noFill/>
                  </a:ln>
                  <a:solidFill>
                    <a:srgbClr val="002050"/>
                  </a:solidFill>
                  <a:effectLst/>
                  <a:uLnTx/>
                  <a:uFillTx/>
                  <a:latin typeface="Segoe UI"/>
                  <a:cs typeface="+mn-cs"/>
                </a:endParaRPr>
              </a:p>
            </p:txBody>
          </p:sp>
          <p:sp>
            <p:nvSpPr>
              <p:cNvPr id="150" name="Freeform: Shape 149">
                <a:extLst>
                  <a:ext uri="{FF2B5EF4-FFF2-40B4-BE49-F238E27FC236}">
                    <a16:creationId xmlns:a16="http://schemas.microsoft.com/office/drawing/2014/main" id="{EB6CDFCA-A870-4BDC-9C60-9D90AB0AB12D}"/>
                  </a:ext>
                </a:extLst>
              </p:cNvPr>
              <p:cNvSpPr>
                <a:spLocks noChangeArrowheads="1"/>
              </p:cNvSpPr>
              <p:nvPr/>
            </p:nvSpPr>
            <p:spPr bwMode="auto">
              <a:xfrm>
                <a:off x="-2117244" y="4291713"/>
                <a:ext cx="964459" cy="244092"/>
              </a:xfrm>
              <a:custGeom>
                <a:avLst/>
                <a:gdLst>
                  <a:gd name="connsiteX0" fmla="*/ 814493 w 964459"/>
                  <a:gd name="connsiteY0" fmla="*/ 86821 h 244092"/>
                  <a:gd name="connsiteX1" fmla="*/ 777917 w 964459"/>
                  <a:gd name="connsiteY1" fmla="*/ 122046 h 244092"/>
                  <a:gd name="connsiteX2" fmla="*/ 814493 w 964459"/>
                  <a:gd name="connsiteY2" fmla="*/ 157271 h 244092"/>
                  <a:gd name="connsiteX3" fmla="*/ 851069 w 964459"/>
                  <a:gd name="connsiteY3" fmla="*/ 122046 h 244092"/>
                  <a:gd name="connsiteX4" fmla="*/ 814493 w 964459"/>
                  <a:gd name="connsiteY4" fmla="*/ 86821 h 244092"/>
                  <a:gd name="connsiteX5" fmla="*/ 686493 w 964459"/>
                  <a:gd name="connsiteY5" fmla="*/ 86821 h 244092"/>
                  <a:gd name="connsiteX6" fmla="*/ 649917 w 964459"/>
                  <a:gd name="connsiteY6" fmla="*/ 122046 h 244092"/>
                  <a:gd name="connsiteX7" fmla="*/ 686493 w 964459"/>
                  <a:gd name="connsiteY7" fmla="*/ 157271 h 244092"/>
                  <a:gd name="connsiteX8" fmla="*/ 723069 w 964459"/>
                  <a:gd name="connsiteY8" fmla="*/ 122046 h 244092"/>
                  <a:gd name="connsiteX9" fmla="*/ 686493 w 964459"/>
                  <a:gd name="connsiteY9" fmla="*/ 86821 h 244092"/>
                  <a:gd name="connsiteX10" fmla="*/ 553533 w 964459"/>
                  <a:gd name="connsiteY10" fmla="*/ 86821 h 244092"/>
                  <a:gd name="connsiteX11" fmla="*/ 516957 w 964459"/>
                  <a:gd name="connsiteY11" fmla="*/ 122046 h 244092"/>
                  <a:gd name="connsiteX12" fmla="*/ 553533 w 964459"/>
                  <a:gd name="connsiteY12" fmla="*/ 157271 h 244092"/>
                  <a:gd name="connsiteX13" fmla="*/ 590109 w 964459"/>
                  <a:gd name="connsiteY13" fmla="*/ 122046 h 244092"/>
                  <a:gd name="connsiteX14" fmla="*/ 553533 w 964459"/>
                  <a:gd name="connsiteY14" fmla="*/ 86821 h 244092"/>
                  <a:gd name="connsiteX15" fmla="*/ 425534 w 964459"/>
                  <a:gd name="connsiteY15" fmla="*/ 86821 h 244092"/>
                  <a:gd name="connsiteX16" fmla="*/ 388958 w 964459"/>
                  <a:gd name="connsiteY16" fmla="*/ 122046 h 244092"/>
                  <a:gd name="connsiteX17" fmla="*/ 425534 w 964459"/>
                  <a:gd name="connsiteY17" fmla="*/ 157271 h 244092"/>
                  <a:gd name="connsiteX18" fmla="*/ 462110 w 964459"/>
                  <a:gd name="connsiteY18" fmla="*/ 122046 h 244092"/>
                  <a:gd name="connsiteX19" fmla="*/ 425534 w 964459"/>
                  <a:gd name="connsiteY19" fmla="*/ 86821 h 244092"/>
                  <a:gd name="connsiteX20" fmla="*/ 297534 w 964459"/>
                  <a:gd name="connsiteY20" fmla="*/ 86821 h 244092"/>
                  <a:gd name="connsiteX21" fmla="*/ 260958 w 964459"/>
                  <a:gd name="connsiteY21" fmla="*/ 122046 h 244092"/>
                  <a:gd name="connsiteX22" fmla="*/ 297534 w 964459"/>
                  <a:gd name="connsiteY22" fmla="*/ 157271 h 244092"/>
                  <a:gd name="connsiteX23" fmla="*/ 334110 w 964459"/>
                  <a:gd name="connsiteY23" fmla="*/ 122046 h 244092"/>
                  <a:gd name="connsiteX24" fmla="*/ 297534 w 964459"/>
                  <a:gd name="connsiteY24" fmla="*/ 86821 h 244092"/>
                  <a:gd name="connsiteX25" fmla="*/ 169535 w 964459"/>
                  <a:gd name="connsiteY25" fmla="*/ 86821 h 244092"/>
                  <a:gd name="connsiteX26" fmla="*/ 132959 w 964459"/>
                  <a:gd name="connsiteY26" fmla="*/ 122046 h 244092"/>
                  <a:gd name="connsiteX27" fmla="*/ 169535 w 964459"/>
                  <a:gd name="connsiteY27" fmla="*/ 157271 h 244092"/>
                  <a:gd name="connsiteX28" fmla="*/ 206111 w 964459"/>
                  <a:gd name="connsiteY28" fmla="*/ 122046 h 244092"/>
                  <a:gd name="connsiteX29" fmla="*/ 169535 w 964459"/>
                  <a:gd name="connsiteY29" fmla="*/ 86821 h 244092"/>
                  <a:gd name="connsiteX30" fmla="*/ 0 w 964459"/>
                  <a:gd name="connsiteY30" fmla="*/ 0 h 244092"/>
                  <a:gd name="connsiteX31" fmla="*/ 964459 w 964459"/>
                  <a:gd name="connsiteY31" fmla="*/ 0 h 244092"/>
                  <a:gd name="connsiteX32" fmla="*/ 964459 w 964459"/>
                  <a:gd name="connsiteY32" fmla="*/ 244092 h 244092"/>
                  <a:gd name="connsiteX33" fmla="*/ 0 w 964459"/>
                  <a:gd name="connsiteY33" fmla="*/ 244092 h 244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64459" h="244092">
                    <a:moveTo>
                      <a:pt x="814493" y="86821"/>
                    </a:moveTo>
                    <a:cubicBezTo>
                      <a:pt x="794293" y="86821"/>
                      <a:pt x="777917" y="102592"/>
                      <a:pt x="777917" y="122046"/>
                    </a:cubicBezTo>
                    <a:cubicBezTo>
                      <a:pt x="777917" y="141500"/>
                      <a:pt x="794293" y="157271"/>
                      <a:pt x="814493" y="157271"/>
                    </a:cubicBezTo>
                    <a:cubicBezTo>
                      <a:pt x="834693" y="157271"/>
                      <a:pt x="851069" y="141500"/>
                      <a:pt x="851069" y="122046"/>
                    </a:cubicBezTo>
                    <a:cubicBezTo>
                      <a:pt x="851069" y="102592"/>
                      <a:pt x="834693" y="86821"/>
                      <a:pt x="814493" y="86821"/>
                    </a:cubicBezTo>
                    <a:close/>
                    <a:moveTo>
                      <a:pt x="686493" y="86821"/>
                    </a:moveTo>
                    <a:cubicBezTo>
                      <a:pt x="666293" y="86821"/>
                      <a:pt x="649917" y="102592"/>
                      <a:pt x="649917" y="122046"/>
                    </a:cubicBezTo>
                    <a:cubicBezTo>
                      <a:pt x="649917" y="141500"/>
                      <a:pt x="666293" y="157271"/>
                      <a:pt x="686493" y="157271"/>
                    </a:cubicBezTo>
                    <a:cubicBezTo>
                      <a:pt x="706693" y="157271"/>
                      <a:pt x="723069" y="141500"/>
                      <a:pt x="723069" y="122046"/>
                    </a:cubicBezTo>
                    <a:cubicBezTo>
                      <a:pt x="723069" y="102592"/>
                      <a:pt x="706693" y="86821"/>
                      <a:pt x="686493" y="86821"/>
                    </a:cubicBezTo>
                    <a:close/>
                    <a:moveTo>
                      <a:pt x="553533" y="86821"/>
                    </a:moveTo>
                    <a:cubicBezTo>
                      <a:pt x="533333" y="86821"/>
                      <a:pt x="516957" y="102592"/>
                      <a:pt x="516957" y="122046"/>
                    </a:cubicBezTo>
                    <a:cubicBezTo>
                      <a:pt x="516957" y="141500"/>
                      <a:pt x="533333" y="157271"/>
                      <a:pt x="553533" y="157271"/>
                    </a:cubicBezTo>
                    <a:cubicBezTo>
                      <a:pt x="573733" y="157271"/>
                      <a:pt x="590109" y="141500"/>
                      <a:pt x="590109" y="122046"/>
                    </a:cubicBezTo>
                    <a:cubicBezTo>
                      <a:pt x="590109" y="102592"/>
                      <a:pt x="573733" y="86821"/>
                      <a:pt x="553533" y="86821"/>
                    </a:cubicBezTo>
                    <a:close/>
                    <a:moveTo>
                      <a:pt x="425534" y="86821"/>
                    </a:moveTo>
                    <a:cubicBezTo>
                      <a:pt x="405334" y="86821"/>
                      <a:pt x="388958" y="102592"/>
                      <a:pt x="388958" y="122046"/>
                    </a:cubicBezTo>
                    <a:cubicBezTo>
                      <a:pt x="388958" y="141500"/>
                      <a:pt x="405334" y="157271"/>
                      <a:pt x="425534" y="157271"/>
                    </a:cubicBezTo>
                    <a:cubicBezTo>
                      <a:pt x="445734" y="157271"/>
                      <a:pt x="462110" y="141500"/>
                      <a:pt x="462110" y="122046"/>
                    </a:cubicBezTo>
                    <a:cubicBezTo>
                      <a:pt x="462110" y="102592"/>
                      <a:pt x="445734" y="86821"/>
                      <a:pt x="425534" y="86821"/>
                    </a:cubicBezTo>
                    <a:close/>
                    <a:moveTo>
                      <a:pt x="297534" y="86821"/>
                    </a:moveTo>
                    <a:cubicBezTo>
                      <a:pt x="277334" y="86821"/>
                      <a:pt x="260958" y="102592"/>
                      <a:pt x="260958" y="122046"/>
                    </a:cubicBezTo>
                    <a:cubicBezTo>
                      <a:pt x="260958" y="141500"/>
                      <a:pt x="277334" y="157271"/>
                      <a:pt x="297534" y="157271"/>
                    </a:cubicBezTo>
                    <a:cubicBezTo>
                      <a:pt x="317734" y="157271"/>
                      <a:pt x="334110" y="141500"/>
                      <a:pt x="334110" y="122046"/>
                    </a:cubicBezTo>
                    <a:cubicBezTo>
                      <a:pt x="334110" y="102592"/>
                      <a:pt x="317734" y="86821"/>
                      <a:pt x="297534" y="86821"/>
                    </a:cubicBezTo>
                    <a:close/>
                    <a:moveTo>
                      <a:pt x="169535" y="86821"/>
                    </a:moveTo>
                    <a:cubicBezTo>
                      <a:pt x="149335" y="86821"/>
                      <a:pt x="132959" y="102592"/>
                      <a:pt x="132959" y="122046"/>
                    </a:cubicBezTo>
                    <a:cubicBezTo>
                      <a:pt x="132959" y="141500"/>
                      <a:pt x="149335" y="157271"/>
                      <a:pt x="169535" y="157271"/>
                    </a:cubicBezTo>
                    <a:cubicBezTo>
                      <a:pt x="189735" y="157271"/>
                      <a:pt x="206111" y="141500"/>
                      <a:pt x="206111" y="122046"/>
                    </a:cubicBezTo>
                    <a:cubicBezTo>
                      <a:pt x="206111" y="102592"/>
                      <a:pt x="189735" y="86821"/>
                      <a:pt x="169535" y="86821"/>
                    </a:cubicBezTo>
                    <a:close/>
                    <a:moveTo>
                      <a:pt x="0" y="0"/>
                    </a:moveTo>
                    <a:lnTo>
                      <a:pt x="964459" y="0"/>
                    </a:lnTo>
                    <a:lnTo>
                      <a:pt x="964459" y="244092"/>
                    </a:lnTo>
                    <a:lnTo>
                      <a:pt x="0" y="244092"/>
                    </a:lnTo>
                    <a:close/>
                  </a:path>
                </a:pathLst>
              </a:custGeom>
              <a:grpFill/>
              <a:ln>
                <a:noFill/>
              </a:ln>
            </p:spPr>
            <p:txBody>
              <a:bodyPr vert="horz" wrap="square" lIns="67223" tIns="33611" rIns="67223" bIns="33611" numCol="1" anchor="t" anchorCtr="0" compatLnSpc="1">
                <a:prstTxWarp prst="textNoShape">
                  <a:avLst/>
                </a:prstTxWarp>
                <a:noAutofit/>
              </a:bodyPr>
              <a:lstStyle/>
              <a:p>
                <a:pPr marL="0" marR="0" lvl="0" indent="0" defTabSz="672161" eaLnBrk="1" fontAlgn="auto" latinLnBrk="0" hangingPunct="1">
                  <a:lnSpc>
                    <a:spcPct val="100000"/>
                  </a:lnSpc>
                  <a:spcBef>
                    <a:spcPts val="0"/>
                  </a:spcBef>
                  <a:spcAft>
                    <a:spcPts val="0"/>
                  </a:spcAft>
                  <a:buClrTx/>
                  <a:buSzTx/>
                  <a:buFontTx/>
                  <a:buNone/>
                  <a:tabLst/>
                  <a:defRPr/>
                </a:pPr>
                <a:endParaRPr kumimoji="0" lang="en-US" sz="2059" b="0" i="0" u="none" strike="noStrike" kern="0" cap="none" spc="-52" normalizeH="0" baseline="0" noProof="0" dirty="0">
                  <a:ln>
                    <a:noFill/>
                  </a:ln>
                  <a:solidFill>
                    <a:srgbClr val="002050"/>
                  </a:solidFill>
                  <a:effectLst/>
                  <a:uLnTx/>
                  <a:uFillTx/>
                  <a:latin typeface="Segoe UI"/>
                  <a:cs typeface="+mn-cs"/>
                </a:endParaRPr>
              </a:p>
            </p:txBody>
          </p:sp>
          <p:sp>
            <p:nvSpPr>
              <p:cNvPr id="151" name="Freeform: Shape 150">
                <a:extLst>
                  <a:ext uri="{FF2B5EF4-FFF2-40B4-BE49-F238E27FC236}">
                    <a16:creationId xmlns:a16="http://schemas.microsoft.com/office/drawing/2014/main" id="{6CC48D54-E972-482F-A2B2-ABD015E898FD}"/>
                  </a:ext>
                </a:extLst>
              </p:cNvPr>
              <p:cNvSpPr>
                <a:spLocks noChangeArrowheads="1"/>
              </p:cNvSpPr>
              <p:nvPr/>
            </p:nvSpPr>
            <p:spPr bwMode="auto">
              <a:xfrm>
                <a:off x="-2117244" y="3938475"/>
                <a:ext cx="964459" cy="244092"/>
              </a:xfrm>
              <a:custGeom>
                <a:avLst/>
                <a:gdLst>
                  <a:gd name="connsiteX0" fmla="*/ 814493 w 964459"/>
                  <a:gd name="connsiteY0" fmla="*/ 86821 h 244092"/>
                  <a:gd name="connsiteX1" fmla="*/ 777917 w 964459"/>
                  <a:gd name="connsiteY1" fmla="*/ 122046 h 244092"/>
                  <a:gd name="connsiteX2" fmla="*/ 814493 w 964459"/>
                  <a:gd name="connsiteY2" fmla="*/ 157271 h 244092"/>
                  <a:gd name="connsiteX3" fmla="*/ 851069 w 964459"/>
                  <a:gd name="connsiteY3" fmla="*/ 122046 h 244092"/>
                  <a:gd name="connsiteX4" fmla="*/ 814493 w 964459"/>
                  <a:gd name="connsiteY4" fmla="*/ 86821 h 244092"/>
                  <a:gd name="connsiteX5" fmla="*/ 685503 w 964459"/>
                  <a:gd name="connsiteY5" fmla="*/ 86821 h 244092"/>
                  <a:gd name="connsiteX6" fmla="*/ 648927 w 964459"/>
                  <a:gd name="connsiteY6" fmla="*/ 122046 h 244092"/>
                  <a:gd name="connsiteX7" fmla="*/ 685503 w 964459"/>
                  <a:gd name="connsiteY7" fmla="*/ 157271 h 244092"/>
                  <a:gd name="connsiteX8" fmla="*/ 722079 w 964459"/>
                  <a:gd name="connsiteY8" fmla="*/ 122046 h 244092"/>
                  <a:gd name="connsiteX9" fmla="*/ 685503 w 964459"/>
                  <a:gd name="connsiteY9" fmla="*/ 86821 h 244092"/>
                  <a:gd name="connsiteX10" fmla="*/ 556511 w 964459"/>
                  <a:gd name="connsiteY10" fmla="*/ 86821 h 244092"/>
                  <a:gd name="connsiteX11" fmla="*/ 519935 w 964459"/>
                  <a:gd name="connsiteY11" fmla="*/ 122046 h 244092"/>
                  <a:gd name="connsiteX12" fmla="*/ 556511 w 964459"/>
                  <a:gd name="connsiteY12" fmla="*/ 157271 h 244092"/>
                  <a:gd name="connsiteX13" fmla="*/ 593087 w 964459"/>
                  <a:gd name="connsiteY13" fmla="*/ 122046 h 244092"/>
                  <a:gd name="connsiteX14" fmla="*/ 556511 w 964459"/>
                  <a:gd name="connsiteY14" fmla="*/ 86821 h 244092"/>
                  <a:gd name="connsiteX15" fmla="*/ 427519 w 964459"/>
                  <a:gd name="connsiteY15" fmla="*/ 86821 h 244092"/>
                  <a:gd name="connsiteX16" fmla="*/ 390943 w 964459"/>
                  <a:gd name="connsiteY16" fmla="*/ 122046 h 244092"/>
                  <a:gd name="connsiteX17" fmla="*/ 427519 w 964459"/>
                  <a:gd name="connsiteY17" fmla="*/ 157271 h 244092"/>
                  <a:gd name="connsiteX18" fmla="*/ 464095 w 964459"/>
                  <a:gd name="connsiteY18" fmla="*/ 122046 h 244092"/>
                  <a:gd name="connsiteX19" fmla="*/ 427519 w 964459"/>
                  <a:gd name="connsiteY19" fmla="*/ 86821 h 244092"/>
                  <a:gd name="connsiteX20" fmla="*/ 298527 w 964459"/>
                  <a:gd name="connsiteY20" fmla="*/ 86821 h 244092"/>
                  <a:gd name="connsiteX21" fmla="*/ 261951 w 964459"/>
                  <a:gd name="connsiteY21" fmla="*/ 122046 h 244092"/>
                  <a:gd name="connsiteX22" fmla="*/ 298527 w 964459"/>
                  <a:gd name="connsiteY22" fmla="*/ 157271 h 244092"/>
                  <a:gd name="connsiteX23" fmla="*/ 335103 w 964459"/>
                  <a:gd name="connsiteY23" fmla="*/ 122046 h 244092"/>
                  <a:gd name="connsiteX24" fmla="*/ 298527 w 964459"/>
                  <a:gd name="connsiteY24" fmla="*/ 86821 h 244092"/>
                  <a:gd name="connsiteX25" fmla="*/ 169535 w 964459"/>
                  <a:gd name="connsiteY25" fmla="*/ 86821 h 244092"/>
                  <a:gd name="connsiteX26" fmla="*/ 132959 w 964459"/>
                  <a:gd name="connsiteY26" fmla="*/ 122046 h 244092"/>
                  <a:gd name="connsiteX27" fmla="*/ 169535 w 964459"/>
                  <a:gd name="connsiteY27" fmla="*/ 157271 h 244092"/>
                  <a:gd name="connsiteX28" fmla="*/ 206111 w 964459"/>
                  <a:gd name="connsiteY28" fmla="*/ 122046 h 244092"/>
                  <a:gd name="connsiteX29" fmla="*/ 169535 w 964459"/>
                  <a:gd name="connsiteY29" fmla="*/ 86821 h 244092"/>
                  <a:gd name="connsiteX30" fmla="*/ 0 w 964459"/>
                  <a:gd name="connsiteY30" fmla="*/ 0 h 244092"/>
                  <a:gd name="connsiteX31" fmla="*/ 964459 w 964459"/>
                  <a:gd name="connsiteY31" fmla="*/ 0 h 244092"/>
                  <a:gd name="connsiteX32" fmla="*/ 964459 w 964459"/>
                  <a:gd name="connsiteY32" fmla="*/ 244092 h 244092"/>
                  <a:gd name="connsiteX33" fmla="*/ 0 w 964459"/>
                  <a:gd name="connsiteY33" fmla="*/ 244092 h 244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64459" h="244092">
                    <a:moveTo>
                      <a:pt x="814493" y="86821"/>
                    </a:moveTo>
                    <a:cubicBezTo>
                      <a:pt x="794293" y="86821"/>
                      <a:pt x="777917" y="102592"/>
                      <a:pt x="777917" y="122046"/>
                    </a:cubicBezTo>
                    <a:cubicBezTo>
                      <a:pt x="777917" y="141500"/>
                      <a:pt x="794293" y="157271"/>
                      <a:pt x="814493" y="157271"/>
                    </a:cubicBezTo>
                    <a:cubicBezTo>
                      <a:pt x="834693" y="157271"/>
                      <a:pt x="851069" y="141500"/>
                      <a:pt x="851069" y="122046"/>
                    </a:cubicBezTo>
                    <a:cubicBezTo>
                      <a:pt x="851069" y="102592"/>
                      <a:pt x="834693" y="86821"/>
                      <a:pt x="814493" y="86821"/>
                    </a:cubicBezTo>
                    <a:close/>
                    <a:moveTo>
                      <a:pt x="685503" y="86821"/>
                    </a:moveTo>
                    <a:cubicBezTo>
                      <a:pt x="665303" y="86821"/>
                      <a:pt x="648927" y="102592"/>
                      <a:pt x="648927" y="122046"/>
                    </a:cubicBezTo>
                    <a:cubicBezTo>
                      <a:pt x="648927" y="141500"/>
                      <a:pt x="665303" y="157271"/>
                      <a:pt x="685503" y="157271"/>
                    </a:cubicBezTo>
                    <a:cubicBezTo>
                      <a:pt x="705703" y="157271"/>
                      <a:pt x="722079" y="141500"/>
                      <a:pt x="722079" y="122046"/>
                    </a:cubicBezTo>
                    <a:cubicBezTo>
                      <a:pt x="722079" y="102592"/>
                      <a:pt x="705703" y="86821"/>
                      <a:pt x="685503" y="86821"/>
                    </a:cubicBezTo>
                    <a:close/>
                    <a:moveTo>
                      <a:pt x="556511" y="86821"/>
                    </a:moveTo>
                    <a:cubicBezTo>
                      <a:pt x="536311" y="86821"/>
                      <a:pt x="519935" y="102592"/>
                      <a:pt x="519935" y="122046"/>
                    </a:cubicBezTo>
                    <a:cubicBezTo>
                      <a:pt x="519935" y="141500"/>
                      <a:pt x="536311" y="157271"/>
                      <a:pt x="556511" y="157271"/>
                    </a:cubicBezTo>
                    <a:cubicBezTo>
                      <a:pt x="576711" y="157271"/>
                      <a:pt x="593087" y="141500"/>
                      <a:pt x="593087" y="122046"/>
                    </a:cubicBezTo>
                    <a:cubicBezTo>
                      <a:pt x="593087" y="102592"/>
                      <a:pt x="576711" y="86821"/>
                      <a:pt x="556511" y="86821"/>
                    </a:cubicBezTo>
                    <a:close/>
                    <a:moveTo>
                      <a:pt x="427519" y="86821"/>
                    </a:moveTo>
                    <a:cubicBezTo>
                      <a:pt x="407319" y="86821"/>
                      <a:pt x="390943" y="102592"/>
                      <a:pt x="390943" y="122046"/>
                    </a:cubicBezTo>
                    <a:cubicBezTo>
                      <a:pt x="390943" y="141500"/>
                      <a:pt x="407319" y="157271"/>
                      <a:pt x="427519" y="157271"/>
                    </a:cubicBezTo>
                    <a:cubicBezTo>
                      <a:pt x="447719" y="157271"/>
                      <a:pt x="464095" y="141500"/>
                      <a:pt x="464095" y="122046"/>
                    </a:cubicBezTo>
                    <a:cubicBezTo>
                      <a:pt x="464095" y="102592"/>
                      <a:pt x="447719" y="86821"/>
                      <a:pt x="427519" y="86821"/>
                    </a:cubicBezTo>
                    <a:close/>
                    <a:moveTo>
                      <a:pt x="298527" y="86821"/>
                    </a:moveTo>
                    <a:cubicBezTo>
                      <a:pt x="278327" y="86821"/>
                      <a:pt x="261951" y="102592"/>
                      <a:pt x="261951" y="122046"/>
                    </a:cubicBezTo>
                    <a:cubicBezTo>
                      <a:pt x="261951" y="141500"/>
                      <a:pt x="278327" y="157271"/>
                      <a:pt x="298527" y="157271"/>
                    </a:cubicBezTo>
                    <a:cubicBezTo>
                      <a:pt x="318727" y="157271"/>
                      <a:pt x="335103" y="141500"/>
                      <a:pt x="335103" y="122046"/>
                    </a:cubicBezTo>
                    <a:cubicBezTo>
                      <a:pt x="335103" y="102592"/>
                      <a:pt x="318727" y="86821"/>
                      <a:pt x="298527" y="86821"/>
                    </a:cubicBezTo>
                    <a:close/>
                    <a:moveTo>
                      <a:pt x="169535" y="86821"/>
                    </a:moveTo>
                    <a:cubicBezTo>
                      <a:pt x="149335" y="86821"/>
                      <a:pt x="132959" y="102592"/>
                      <a:pt x="132959" y="122046"/>
                    </a:cubicBezTo>
                    <a:cubicBezTo>
                      <a:pt x="132959" y="141500"/>
                      <a:pt x="149335" y="157271"/>
                      <a:pt x="169535" y="157271"/>
                    </a:cubicBezTo>
                    <a:cubicBezTo>
                      <a:pt x="189735" y="157271"/>
                      <a:pt x="206111" y="141500"/>
                      <a:pt x="206111" y="122046"/>
                    </a:cubicBezTo>
                    <a:cubicBezTo>
                      <a:pt x="206111" y="102592"/>
                      <a:pt x="189735" y="86821"/>
                      <a:pt x="169535" y="86821"/>
                    </a:cubicBezTo>
                    <a:close/>
                    <a:moveTo>
                      <a:pt x="0" y="0"/>
                    </a:moveTo>
                    <a:lnTo>
                      <a:pt x="964459" y="0"/>
                    </a:lnTo>
                    <a:lnTo>
                      <a:pt x="964459" y="244092"/>
                    </a:lnTo>
                    <a:lnTo>
                      <a:pt x="0" y="244092"/>
                    </a:lnTo>
                    <a:close/>
                  </a:path>
                </a:pathLst>
              </a:custGeom>
              <a:grpFill/>
              <a:ln>
                <a:noFill/>
              </a:ln>
            </p:spPr>
            <p:txBody>
              <a:bodyPr vert="horz" wrap="square" lIns="67223" tIns="33611" rIns="67223" bIns="33611" numCol="1" anchor="t" anchorCtr="0" compatLnSpc="1">
                <a:prstTxWarp prst="textNoShape">
                  <a:avLst/>
                </a:prstTxWarp>
                <a:noAutofit/>
              </a:bodyPr>
              <a:lstStyle/>
              <a:p>
                <a:pPr marL="0" marR="0" lvl="0" indent="0" defTabSz="672161" eaLnBrk="1" fontAlgn="auto" latinLnBrk="0" hangingPunct="1">
                  <a:lnSpc>
                    <a:spcPct val="100000"/>
                  </a:lnSpc>
                  <a:spcBef>
                    <a:spcPts val="0"/>
                  </a:spcBef>
                  <a:spcAft>
                    <a:spcPts val="0"/>
                  </a:spcAft>
                  <a:buClrTx/>
                  <a:buSzTx/>
                  <a:buFontTx/>
                  <a:buNone/>
                  <a:tabLst/>
                  <a:defRPr/>
                </a:pPr>
                <a:endParaRPr kumimoji="0" lang="en-US" sz="2059" b="0" i="0" u="none" strike="noStrike" kern="0" cap="none" spc="-52" normalizeH="0" baseline="0" noProof="0" dirty="0">
                  <a:ln>
                    <a:noFill/>
                  </a:ln>
                  <a:solidFill>
                    <a:srgbClr val="002050"/>
                  </a:solidFill>
                  <a:effectLst/>
                  <a:uLnTx/>
                  <a:uFillTx/>
                  <a:latin typeface="Segoe UI"/>
                  <a:cs typeface="+mn-cs"/>
                </a:endParaRPr>
              </a:p>
            </p:txBody>
          </p:sp>
        </p:grpSp>
        <p:sp>
          <p:nvSpPr>
            <p:cNvPr id="152" name="Rectangle 151">
              <a:extLst>
                <a:ext uri="{FF2B5EF4-FFF2-40B4-BE49-F238E27FC236}">
                  <a16:creationId xmlns:a16="http://schemas.microsoft.com/office/drawing/2014/main" id="{4161511D-9C5A-470E-AB75-EDA382D001FA}"/>
                </a:ext>
              </a:extLst>
            </p:cNvPr>
            <p:cNvSpPr/>
            <p:nvPr/>
          </p:nvSpPr>
          <p:spPr bwMode="auto">
            <a:xfrm>
              <a:off x="19716" y="2568588"/>
              <a:ext cx="1588649" cy="1819201"/>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grpSp>
          <p:nvGrpSpPr>
            <p:cNvPr id="153" name="Group 152">
              <a:extLst>
                <a:ext uri="{FF2B5EF4-FFF2-40B4-BE49-F238E27FC236}">
                  <a16:creationId xmlns:a16="http://schemas.microsoft.com/office/drawing/2014/main" id="{5FC24400-EE72-46BB-8F40-16F17FA56A09}"/>
                </a:ext>
              </a:extLst>
            </p:cNvPr>
            <p:cNvGrpSpPr>
              <a:grpSpLocks noChangeAspect="1"/>
            </p:cNvGrpSpPr>
            <p:nvPr/>
          </p:nvGrpSpPr>
          <p:grpSpPr>
            <a:xfrm>
              <a:off x="653805" y="2768339"/>
              <a:ext cx="1745627" cy="1473529"/>
              <a:chOff x="-2767395" y="3211580"/>
              <a:chExt cx="2136764" cy="1775179"/>
            </a:xfrm>
          </p:grpSpPr>
          <p:sp>
            <p:nvSpPr>
              <p:cNvPr id="154" name="Oval 153">
                <a:extLst>
                  <a:ext uri="{FF2B5EF4-FFF2-40B4-BE49-F238E27FC236}">
                    <a16:creationId xmlns:a16="http://schemas.microsoft.com/office/drawing/2014/main" id="{94425204-70D4-4B49-8C48-82C3EB934E7A}"/>
                  </a:ext>
                </a:extLst>
              </p:cNvPr>
              <p:cNvSpPr/>
              <p:nvPr/>
            </p:nvSpPr>
            <p:spPr bwMode="auto">
              <a:xfrm>
                <a:off x="-2445697" y="3350028"/>
                <a:ext cx="1476212" cy="1476212"/>
              </a:xfrm>
              <a:prstGeom prst="ellipse">
                <a:avLst/>
              </a:prstGeom>
              <a:solidFill>
                <a:srgbClr val="002050"/>
              </a:solidFill>
              <a:ln w="28575" cap="rnd" cmpd="sng" algn="ctr">
                <a:solidFill>
                  <a:srgbClr val="FFFFFF"/>
                </a:solidFill>
                <a:prstDash val="sysDot"/>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002050"/>
                  </a:solidFill>
                  <a:effectLst/>
                  <a:uLnTx/>
                  <a:uFillTx/>
                  <a:latin typeface="Segoe UI"/>
                  <a:ea typeface="+mn-ea"/>
                  <a:cs typeface="+mn-cs"/>
                </a:endParaRPr>
              </a:p>
            </p:txBody>
          </p:sp>
          <p:sp>
            <p:nvSpPr>
              <p:cNvPr id="155" name="Rectangle 154">
                <a:extLst>
                  <a:ext uri="{FF2B5EF4-FFF2-40B4-BE49-F238E27FC236}">
                    <a16:creationId xmlns:a16="http://schemas.microsoft.com/office/drawing/2014/main" id="{4B49C3F5-F3A7-474B-B4D9-59FA09433706}"/>
                  </a:ext>
                </a:extLst>
              </p:cNvPr>
              <p:cNvSpPr/>
              <p:nvPr/>
            </p:nvSpPr>
            <p:spPr bwMode="auto">
              <a:xfrm>
                <a:off x="-1796710" y="3244846"/>
                <a:ext cx="178238" cy="278178"/>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002050"/>
                  </a:solidFill>
                  <a:effectLst/>
                  <a:uLnTx/>
                  <a:uFillTx/>
                  <a:latin typeface="Segoe UI"/>
                  <a:ea typeface="+mn-ea"/>
                  <a:cs typeface="+mn-cs"/>
                </a:endParaRPr>
              </a:p>
            </p:txBody>
          </p:sp>
          <p:sp>
            <p:nvSpPr>
              <p:cNvPr id="156" name="Rectangle 155">
                <a:extLst>
                  <a:ext uri="{FF2B5EF4-FFF2-40B4-BE49-F238E27FC236}">
                    <a16:creationId xmlns:a16="http://schemas.microsoft.com/office/drawing/2014/main" id="{14593A66-6E29-4869-87B4-C9254493A621}"/>
                  </a:ext>
                </a:extLst>
              </p:cNvPr>
              <p:cNvSpPr/>
              <p:nvPr/>
            </p:nvSpPr>
            <p:spPr bwMode="auto">
              <a:xfrm>
                <a:off x="-1915729" y="4706392"/>
                <a:ext cx="416277" cy="280367"/>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002050"/>
                  </a:solidFill>
                  <a:effectLst/>
                  <a:uLnTx/>
                  <a:uFillTx/>
                  <a:latin typeface="Segoe UI"/>
                  <a:ea typeface="+mn-ea"/>
                  <a:cs typeface="+mn-cs"/>
                </a:endParaRPr>
              </a:p>
            </p:txBody>
          </p:sp>
          <p:sp>
            <p:nvSpPr>
              <p:cNvPr id="157" name="Freeform 10">
                <a:extLst>
                  <a:ext uri="{FF2B5EF4-FFF2-40B4-BE49-F238E27FC236}">
                    <a16:creationId xmlns:a16="http://schemas.microsoft.com/office/drawing/2014/main" id="{D9C28ABB-93AF-4D69-8B25-3DD4079B4B45}"/>
                  </a:ext>
                </a:extLst>
              </p:cNvPr>
              <p:cNvSpPr>
                <a:spLocks/>
              </p:cNvSpPr>
              <p:nvPr/>
            </p:nvSpPr>
            <p:spPr bwMode="auto">
              <a:xfrm>
                <a:off x="-1956267" y="3739744"/>
                <a:ext cx="497352" cy="532286"/>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rgbClr val="FFFFFF"/>
              </a:solidFill>
              <a:ln>
                <a:noFill/>
              </a:ln>
            </p:spPr>
            <p:txBody>
              <a:bodyPr vert="horz" wrap="square" lIns="68561" tIns="34280" rIns="68561" bIns="34280" numCol="1" anchor="t" anchorCtr="0" compatLnSpc="1">
                <a:prstTxWarp prst="textNoShape">
                  <a:avLst/>
                </a:prstTxWarp>
              </a:bodyPr>
              <a:lstStyle/>
              <a:p>
                <a:pPr marL="0" marR="0" lvl="0" indent="0" algn="ctr"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sp>
            <p:nvSpPr>
              <p:cNvPr id="158" name="TextBox 157">
                <a:extLst>
                  <a:ext uri="{FF2B5EF4-FFF2-40B4-BE49-F238E27FC236}">
                    <a16:creationId xmlns:a16="http://schemas.microsoft.com/office/drawing/2014/main" id="{72FE0357-421E-4B87-BCE2-D2E626211670}"/>
                  </a:ext>
                </a:extLst>
              </p:cNvPr>
              <p:cNvSpPr txBox="1"/>
              <p:nvPr/>
            </p:nvSpPr>
            <p:spPr>
              <a:xfrm>
                <a:off x="-1917544" y="4303616"/>
                <a:ext cx="419908" cy="225250"/>
              </a:xfrm>
              <a:prstGeom prst="rect">
                <a:avLst/>
              </a:prstGeom>
              <a:noFill/>
            </p:spPr>
            <p:txBody>
              <a:bodyPr wrap="none" lIns="0" tIns="0" rIns="0" bIns="0">
                <a:spAutoFit/>
              </a:bodyPr>
              <a:lstStyle/>
              <a:p>
                <a:pPr marL="0" marR="0" lvl="0" indent="0" algn="ctr" defTabSz="685472" eaLnBrk="1" fontAlgn="auto" latinLnBrk="0" hangingPunct="1">
                  <a:lnSpc>
                    <a:spcPct val="9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002050"/>
                    </a:solidFill>
                    <a:effectLst/>
                    <a:uLnTx/>
                    <a:uFillTx/>
                    <a:latin typeface="Segoe UI"/>
                    <a:cs typeface="+mn-cs"/>
                  </a:rPr>
                  <a:t>User</a:t>
                </a:r>
              </a:p>
            </p:txBody>
          </p:sp>
          <p:sp>
            <p:nvSpPr>
              <p:cNvPr id="159" name="Freeform 5">
                <a:extLst>
                  <a:ext uri="{FF2B5EF4-FFF2-40B4-BE49-F238E27FC236}">
                    <a16:creationId xmlns:a16="http://schemas.microsoft.com/office/drawing/2014/main" id="{4609C5B5-0F8E-4E59-991D-ECD1EAEE4329}"/>
                  </a:ext>
                </a:extLst>
              </p:cNvPr>
              <p:cNvSpPr>
                <a:spLocks noEditPoints="1"/>
              </p:cNvSpPr>
              <p:nvPr/>
            </p:nvSpPr>
            <p:spPr bwMode="auto">
              <a:xfrm>
                <a:off x="-1796710" y="3211580"/>
                <a:ext cx="178238" cy="318751"/>
              </a:xfrm>
              <a:custGeom>
                <a:avLst/>
                <a:gdLst>
                  <a:gd name="T0" fmla="*/ 958 w 1039"/>
                  <a:gd name="T1" fmla="*/ 0 h 1861"/>
                  <a:gd name="T2" fmla="*/ 80 w 1039"/>
                  <a:gd name="T3" fmla="*/ 0 h 1861"/>
                  <a:gd name="T4" fmla="*/ 0 w 1039"/>
                  <a:gd name="T5" fmla="*/ 81 h 1861"/>
                  <a:gd name="T6" fmla="*/ 0 w 1039"/>
                  <a:gd name="T7" fmla="*/ 90 h 1861"/>
                  <a:gd name="T8" fmla="*/ 0 w 1039"/>
                  <a:gd name="T9" fmla="*/ 1772 h 1861"/>
                  <a:gd name="T10" fmla="*/ 0 w 1039"/>
                  <a:gd name="T11" fmla="*/ 1781 h 1861"/>
                  <a:gd name="T12" fmla="*/ 80 w 1039"/>
                  <a:gd name="T13" fmla="*/ 1861 h 1861"/>
                  <a:gd name="T14" fmla="*/ 958 w 1039"/>
                  <a:gd name="T15" fmla="*/ 1861 h 1861"/>
                  <a:gd name="T16" fmla="*/ 1039 w 1039"/>
                  <a:gd name="T17" fmla="*/ 1781 h 1861"/>
                  <a:gd name="T18" fmla="*/ 1039 w 1039"/>
                  <a:gd name="T19" fmla="*/ 1772 h 1861"/>
                  <a:gd name="T20" fmla="*/ 1039 w 1039"/>
                  <a:gd name="T21" fmla="*/ 90 h 1861"/>
                  <a:gd name="T22" fmla="*/ 1039 w 1039"/>
                  <a:gd name="T23" fmla="*/ 81 h 1861"/>
                  <a:gd name="T24" fmla="*/ 958 w 1039"/>
                  <a:gd name="T25" fmla="*/ 0 h 1861"/>
                  <a:gd name="T26" fmla="*/ 985 w 1039"/>
                  <a:gd name="T27" fmla="*/ 1558 h 1861"/>
                  <a:gd name="T28" fmla="*/ 53 w 1039"/>
                  <a:gd name="T29" fmla="*/ 1558 h 1861"/>
                  <a:gd name="T30" fmla="*/ 53 w 1039"/>
                  <a:gd name="T31" fmla="*/ 170 h 1861"/>
                  <a:gd name="T32" fmla="*/ 985 w 1039"/>
                  <a:gd name="T33" fmla="*/ 170 h 1861"/>
                  <a:gd name="T34" fmla="*/ 985 w 1039"/>
                  <a:gd name="T35" fmla="*/ 1558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9" h="1861">
                    <a:moveTo>
                      <a:pt x="958" y="0"/>
                    </a:moveTo>
                    <a:cubicBezTo>
                      <a:pt x="80" y="0"/>
                      <a:pt x="80" y="0"/>
                      <a:pt x="80" y="0"/>
                    </a:cubicBezTo>
                    <a:cubicBezTo>
                      <a:pt x="36" y="0"/>
                      <a:pt x="0" y="37"/>
                      <a:pt x="0" y="81"/>
                    </a:cubicBezTo>
                    <a:cubicBezTo>
                      <a:pt x="0" y="90"/>
                      <a:pt x="0" y="90"/>
                      <a:pt x="0" y="90"/>
                    </a:cubicBezTo>
                    <a:cubicBezTo>
                      <a:pt x="0" y="1772"/>
                      <a:pt x="0" y="1772"/>
                      <a:pt x="0" y="1772"/>
                    </a:cubicBezTo>
                    <a:cubicBezTo>
                      <a:pt x="0" y="1781"/>
                      <a:pt x="0" y="1781"/>
                      <a:pt x="0" y="1781"/>
                    </a:cubicBezTo>
                    <a:cubicBezTo>
                      <a:pt x="0" y="1825"/>
                      <a:pt x="36" y="1861"/>
                      <a:pt x="80" y="1861"/>
                    </a:cubicBezTo>
                    <a:cubicBezTo>
                      <a:pt x="958" y="1861"/>
                      <a:pt x="958" y="1861"/>
                      <a:pt x="958" y="1861"/>
                    </a:cubicBezTo>
                    <a:cubicBezTo>
                      <a:pt x="1003" y="1861"/>
                      <a:pt x="1039" y="1825"/>
                      <a:pt x="1039" y="1781"/>
                    </a:cubicBezTo>
                    <a:cubicBezTo>
                      <a:pt x="1039" y="1772"/>
                      <a:pt x="1039" y="1772"/>
                      <a:pt x="1039" y="1772"/>
                    </a:cubicBezTo>
                    <a:cubicBezTo>
                      <a:pt x="1039" y="90"/>
                      <a:pt x="1039" y="90"/>
                      <a:pt x="1039" y="90"/>
                    </a:cubicBezTo>
                    <a:cubicBezTo>
                      <a:pt x="1039" y="81"/>
                      <a:pt x="1039" y="81"/>
                      <a:pt x="1039" y="81"/>
                    </a:cubicBezTo>
                    <a:cubicBezTo>
                      <a:pt x="1039" y="36"/>
                      <a:pt x="1003" y="0"/>
                      <a:pt x="958" y="0"/>
                    </a:cubicBezTo>
                    <a:close/>
                    <a:moveTo>
                      <a:pt x="985" y="1558"/>
                    </a:moveTo>
                    <a:cubicBezTo>
                      <a:pt x="53" y="1558"/>
                      <a:pt x="53" y="1558"/>
                      <a:pt x="53" y="1558"/>
                    </a:cubicBezTo>
                    <a:cubicBezTo>
                      <a:pt x="53" y="170"/>
                      <a:pt x="53" y="170"/>
                      <a:pt x="53" y="170"/>
                    </a:cubicBezTo>
                    <a:cubicBezTo>
                      <a:pt x="985" y="170"/>
                      <a:pt x="985" y="170"/>
                      <a:pt x="985" y="170"/>
                    </a:cubicBezTo>
                    <a:lnTo>
                      <a:pt x="985" y="1558"/>
                    </a:lnTo>
                    <a:close/>
                  </a:path>
                </a:pathLst>
              </a:custGeom>
              <a:solidFill>
                <a:srgbClr val="FFFFFF"/>
              </a:solidFill>
              <a:ln>
                <a:noFill/>
              </a:ln>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sp>
            <p:nvSpPr>
              <p:cNvPr id="160" name="Freeform 31">
                <a:extLst>
                  <a:ext uri="{FF2B5EF4-FFF2-40B4-BE49-F238E27FC236}">
                    <a16:creationId xmlns:a16="http://schemas.microsoft.com/office/drawing/2014/main" id="{FCF2FA52-81B8-4628-A44D-A1A37C550218}"/>
                  </a:ext>
                </a:extLst>
              </p:cNvPr>
              <p:cNvSpPr>
                <a:spLocks noEditPoints="1"/>
              </p:cNvSpPr>
              <p:nvPr/>
            </p:nvSpPr>
            <p:spPr bwMode="auto">
              <a:xfrm>
                <a:off x="-1920861" y="4700749"/>
                <a:ext cx="426541" cy="286010"/>
              </a:xfrm>
              <a:custGeom>
                <a:avLst/>
                <a:gdLst>
                  <a:gd name="T0" fmla="*/ 1937 w 2004"/>
                  <a:gd name="T1" fmla="*/ 0 h 1343"/>
                  <a:gd name="T2" fmla="*/ 68 w 2004"/>
                  <a:gd name="T3" fmla="*/ 0 h 1343"/>
                  <a:gd name="T4" fmla="*/ 0 w 2004"/>
                  <a:gd name="T5" fmla="*/ 67 h 1343"/>
                  <a:gd name="T6" fmla="*/ 0 w 2004"/>
                  <a:gd name="T7" fmla="*/ 1276 h 1343"/>
                  <a:gd name="T8" fmla="*/ 68 w 2004"/>
                  <a:gd name="T9" fmla="*/ 1343 h 1343"/>
                  <a:gd name="T10" fmla="*/ 1937 w 2004"/>
                  <a:gd name="T11" fmla="*/ 1343 h 1343"/>
                  <a:gd name="T12" fmla="*/ 2004 w 2004"/>
                  <a:gd name="T13" fmla="*/ 1276 h 1343"/>
                  <a:gd name="T14" fmla="*/ 2004 w 2004"/>
                  <a:gd name="T15" fmla="*/ 67 h 1343"/>
                  <a:gd name="T16" fmla="*/ 1937 w 2004"/>
                  <a:gd name="T17" fmla="*/ 0 h 1343"/>
                  <a:gd name="T18" fmla="*/ 1870 w 2004"/>
                  <a:gd name="T19" fmla="*/ 1201 h 1343"/>
                  <a:gd name="T20" fmla="*/ 132 w 2004"/>
                  <a:gd name="T21" fmla="*/ 1201 h 1343"/>
                  <a:gd name="T22" fmla="*/ 132 w 2004"/>
                  <a:gd name="T23" fmla="*/ 137 h 1343"/>
                  <a:gd name="T24" fmla="*/ 1870 w 2004"/>
                  <a:gd name="T25" fmla="*/ 137 h 1343"/>
                  <a:gd name="T26" fmla="*/ 1870 w 2004"/>
                  <a:gd name="T27" fmla="*/ 1201 h 1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04" h="1343">
                    <a:moveTo>
                      <a:pt x="1937" y="0"/>
                    </a:moveTo>
                    <a:cubicBezTo>
                      <a:pt x="68" y="0"/>
                      <a:pt x="68" y="0"/>
                      <a:pt x="68" y="0"/>
                    </a:cubicBezTo>
                    <a:cubicBezTo>
                      <a:pt x="34" y="0"/>
                      <a:pt x="0" y="27"/>
                      <a:pt x="0" y="67"/>
                    </a:cubicBezTo>
                    <a:cubicBezTo>
                      <a:pt x="0" y="1229"/>
                      <a:pt x="0" y="1276"/>
                      <a:pt x="0" y="1276"/>
                    </a:cubicBezTo>
                    <a:cubicBezTo>
                      <a:pt x="0" y="1316"/>
                      <a:pt x="34" y="1343"/>
                      <a:pt x="68" y="1343"/>
                    </a:cubicBezTo>
                    <a:cubicBezTo>
                      <a:pt x="1937" y="1343"/>
                      <a:pt x="1937" y="1343"/>
                      <a:pt x="1937" y="1343"/>
                    </a:cubicBezTo>
                    <a:cubicBezTo>
                      <a:pt x="1977" y="1343"/>
                      <a:pt x="2004" y="1316"/>
                      <a:pt x="2004" y="1276"/>
                    </a:cubicBezTo>
                    <a:cubicBezTo>
                      <a:pt x="2004" y="114"/>
                      <a:pt x="2004" y="67"/>
                      <a:pt x="2004" y="67"/>
                    </a:cubicBezTo>
                    <a:cubicBezTo>
                      <a:pt x="2004" y="27"/>
                      <a:pt x="1977" y="0"/>
                      <a:pt x="1937" y="0"/>
                    </a:cubicBezTo>
                    <a:close/>
                    <a:moveTo>
                      <a:pt x="1870" y="1201"/>
                    </a:moveTo>
                    <a:cubicBezTo>
                      <a:pt x="132" y="1201"/>
                      <a:pt x="132" y="1201"/>
                      <a:pt x="132" y="1201"/>
                    </a:cubicBezTo>
                    <a:cubicBezTo>
                      <a:pt x="132" y="137"/>
                      <a:pt x="132" y="137"/>
                      <a:pt x="132" y="137"/>
                    </a:cubicBezTo>
                    <a:cubicBezTo>
                      <a:pt x="1870" y="137"/>
                      <a:pt x="1870" y="137"/>
                      <a:pt x="1870" y="137"/>
                    </a:cubicBezTo>
                    <a:lnTo>
                      <a:pt x="1870" y="1201"/>
                    </a:lnTo>
                    <a:close/>
                  </a:path>
                </a:pathLst>
              </a:custGeom>
              <a:solidFill>
                <a:srgbClr val="FFFFFF"/>
              </a:solidFill>
              <a:ln>
                <a:noFill/>
              </a:ln>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grpSp>
            <p:nvGrpSpPr>
              <p:cNvPr id="161" name="Group 160">
                <a:extLst>
                  <a:ext uri="{FF2B5EF4-FFF2-40B4-BE49-F238E27FC236}">
                    <a16:creationId xmlns:a16="http://schemas.microsoft.com/office/drawing/2014/main" id="{A058FB1E-5A82-4FB3-8D08-1F8C6FF3A840}"/>
                  </a:ext>
                </a:extLst>
              </p:cNvPr>
              <p:cNvGrpSpPr/>
              <p:nvPr/>
            </p:nvGrpSpPr>
            <p:grpSpPr>
              <a:xfrm>
                <a:off x="-1332494" y="3902337"/>
                <a:ext cx="701863" cy="388009"/>
                <a:chOff x="-1332494" y="3888716"/>
                <a:chExt cx="701863" cy="388009"/>
              </a:xfrm>
            </p:grpSpPr>
            <p:sp>
              <p:nvSpPr>
                <p:cNvPr id="167" name="Rectangle 166">
                  <a:extLst>
                    <a:ext uri="{FF2B5EF4-FFF2-40B4-BE49-F238E27FC236}">
                      <a16:creationId xmlns:a16="http://schemas.microsoft.com/office/drawing/2014/main" id="{EBF48672-4D93-4E7A-ADD7-44546271E0B4}"/>
                    </a:ext>
                  </a:extLst>
                </p:cNvPr>
                <p:cNvSpPr/>
                <p:nvPr/>
              </p:nvSpPr>
              <p:spPr bwMode="auto">
                <a:xfrm>
                  <a:off x="-1231815" y="3891013"/>
                  <a:ext cx="504352" cy="334704"/>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002050"/>
                    </a:solidFill>
                    <a:effectLst/>
                    <a:uLnTx/>
                    <a:uFillTx/>
                    <a:latin typeface="Segoe UI"/>
                    <a:ea typeface="+mn-ea"/>
                    <a:cs typeface="+mn-cs"/>
                  </a:endParaRPr>
                </a:p>
              </p:txBody>
            </p:sp>
            <p:grpSp>
              <p:nvGrpSpPr>
                <p:cNvPr id="168" name="Group 167">
                  <a:extLst>
                    <a:ext uri="{FF2B5EF4-FFF2-40B4-BE49-F238E27FC236}">
                      <a16:creationId xmlns:a16="http://schemas.microsoft.com/office/drawing/2014/main" id="{A25A9237-3F79-4773-82D2-835D653EAE36}"/>
                    </a:ext>
                  </a:extLst>
                </p:cNvPr>
                <p:cNvGrpSpPr/>
                <p:nvPr/>
              </p:nvGrpSpPr>
              <p:grpSpPr>
                <a:xfrm>
                  <a:off x="-1332494" y="3888716"/>
                  <a:ext cx="701863" cy="388009"/>
                  <a:chOff x="12292013" y="915988"/>
                  <a:chExt cx="8083550" cy="4468812"/>
                </a:xfrm>
                <a:solidFill>
                  <a:srgbClr val="FFFFFF"/>
                </a:solidFill>
              </p:grpSpPr>
              <p:sp>
                <p:nvSpPr>
                  <p:cNvPr id="169" name="Freeform 17">
                    <a:extLst>
                      <a:ext uri="{FF2B5EF4-FFF2-40B4-BE49-F238E27FC236}">
                        <a16:creationId xmlns:a16="http://schemas.microsoft.com/office/drawing/2014/main" id="{844235E9-282F-4257-9CD8-E7887F02D285}"/>
                      </a:ext>
                    </a:extLst>
                  </p:cNvPr>
                  <p:cNvSpPr>
                    <a:spLocks noEditPoints="1"/>
                  </p:cNvSpPr>
                  <p:nvPr/>
                </p:nvSpPr>
                <p:spPr bwMode="auto">
                  <a:xfrm>
                    <a:off x="13312776" y="915988"/>
                    <a:ext cx="6042025" cy="4054475"/>
                  </a:xfrm>
                  <a:custGeom>
                    <a:avLst/>
                    <a:gdLst>
                      <a:gd name="T0" fmla="*/ 54 w 1609"/>
                      <a:gd name="T1" fmla="*/ 1079 h 1079"/>
                      <a:gd name="T2" fmla="*/ 1555 w 1609"/>
                      <a:gd name="T3" fmla="*/ 1079 h 1079"/>
                      <a:gd name="T4" fmla="*/ 1609 w 1609"/>
                      <a:gd name="T5" fmla="*/ 1025 h 1079"/>
                      <a:gd name="T6" fmla="*/ 1609 w 1609"/>
                      <a:gd name="T7" fmla="*/ 55 h 1079"/>
                      <a:gd name="T8" fmla="*/ 1555 w 1609"/>
                      <a:gd name="T9" fmla="*/ 0 h 1079"/>
                      <a:gd name="T10" fmla="*/ 54 w 1609"/>
                      <a:gd name="T11" fmla="*/ 0 h 1079"/>
                      <a:gd name="T12" fmla="*/ 0 w 1609"/>
                      <a:gd name="T13" fmla="*/ 55 h 1079"/>
                      <a:gd name="T14" fmla="*/ 0 w 1609"/>
                      <a:gd name="T15" fmla="*/ 1025 h 1079"/>
                      <a:gd name="T16" fmla="*/ 54 w 1609"/>
                      <a:gd name="T17" fmla="*/ 1079 h 1079"/>
                      <a:gd name="T18" fmla="*/ 106 w 1609"/>
                      <a:gd name="T19" fmla="*/ 111 h 1079"/>
                      <a:gd name="T20" fmla="*/ 1502 w 1609"/>
                      <a:gd name="T21" fmla="*/ 111 h 1079"/>
                      <a:gd name="T22" fmla="*/ 1502 w 1609"/>
                      <a:gd name="T23" fmla="*/ 966 h 1079"/>
                      <a:gd name="T24" fmla="*/ 106 w 1609"/>
                      <a:gd name="T25" fmla="*/ 966 h 1079"/>
                      <a:gd name="T26" fmla="*/ 106 w 1609"/>
                      <a:gd name="T27" fmla="*/ 111 h 1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9" h="1079">
                        <a:moveTo>
                          <a:pt x="54" y="1079"/>
                        </a:moveTo>
                        <a:cubicBezTo>
                          <a:pt x="1555" y="1079"/>
                          <a:pt x="1555" y="1079"/>
                          <a:pt x="1555" y="1079"/>
                        </a:cubicBezTo>
                        <a:cubicBezTo>
                          <a:pt x="1587" y="1079"/>
                          <a:pt x="1609" y="1058"/>
                          <a:pt x="1609" y="1025"/>
                        </a:cubicBezTo>
                        <a:cubicBezTo>
                          <a:pt x="1609" y="93"/>
                          <a:pt x="1609" y="55"/>
                          <a:pt x="1609" y="55"/>
                        </a:cubicBezTo>
                        <a:cubicBezTo>
                          <a:pt x="1609" y="22"/>
                          <a:pt x="1587" y="0"/>
                          <a:pt x="1555" y="0"/>
                        </a:cubicBezTo>
                        <a:cubicBezTo>
                          <a:pt x="54" y="0"/>
                          <a:pt x="54" y="0"/>
                          <a:pt x="54" y="0"/>
                        </a:cubicBezTo>
                        <a:cubicBezTo>
                          <a:pt x="27" y="0"/>
                          <a:pt x="0" y="22"/>
                          <a:pt x="0" y="55"/>
                        </a:cubicBezTo>
                        <a:cubicBezTo>
                          <a:pt x="0" y="987"/>
                          <a:pt x="0" y="1025"/>
                          <a:pt x="0" y="1025"/>
                        </a:cubicBezTo>
                        <a:cubicBezTo>
                          <a:pt x="0" y="1058"/>
                          <a:pt x="27" y="1079"/>
                          <a:pt x="54" y="1079"/>
                        </a:cubicBezTo>
                        <a:close/>
                        <a:moveTo>
                          <a:pt x="106" y="111"/>
                        </a:moveTo>
                        <a:cubicBezTo>
                          <a:pt x="1502" y="111"/>
                          <a:pt x="1502" y="111"/>
                          <a:pt x="1502" y="111"/>
                        </a:cubicBezTo>
                        <a:cubicBezTo>
                          <a:pt x="1502" y="966"/>
                          <a:pt x="1502" y="966"/>
                          <a:pt x="1502" y="966"/>
                        </a:cubicBezTo>
                        <a:cubicBezTo>
                          <a:pt x="106" y="966"/>
                          <a:pt x="106" y="966"/>
                          <a:pt x="106" y="966"/>
                        </a:cubicBezTo>
                        <a:lnTo>
                          <a:pt x="106"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sp>
                <p:nvSpPr>
                  <p:cNvPr id="170" name="Freeform 18">
                    <a:extLst>
                      <a:ext uri="{FF2B5EF4-FFF2-40B4-BE49-F238E27FC236}">
                        <a16:creationId xmlns:a16="http://schemas.microsoft.com/office/drawing/2014/main" id="{85ECEC6E-2FA5-49DB-8FD5-A67411C7B89D}"/>
                      </a:ext>
                    </a:extLst>
                  </p:cNvPr>
                  <p:cNvSpPr>
                    <a:spLocks/>
                  </p:cNvSpPr>
                  <p:nvPr/>
                </p:nvSpPr>
                <p:spPr bwMode="auto">
                  <a:xfrm>
                    <a:off x="12292013" y="5060950"/>
                    <a:ext cx="8083550" cy="323850"/>
                  </a:xfrm>
                  <a:custGeom>
                    <a:avLst/>
                    <a:gdLst>
                      <a:gd name="T0" fmla="*/ 0 w 2153"/>
                      <a:gd name="T1" fmla="*/ 0 h 86"/>
                      <a:gd name="T2" fmla="*/ 0 w 2153"/>
                      <a:gd name="T3" fmla="*/ 53 h 86"/>
                      <a:gd name="T4" fmla="*/ 70 w 2153"/>
                      <a:gd name="T5" fmla="*/ 86 h 86"/>
                      <a:gd name="T6" fmla="*/ 2083 w 2153"/>
                      <a:gd name="T7" fmla="*/ 86 h 86"/>
                      <a:gd name="T8" fmla="*/ 2153 w 2153"/>
                      <a:gd name="T9" fmla="*/ 53 h 86"/>
                      <a:gd name="T10" fmla="*/ 2153 w 2153"/>
                      <a:gd name="T11" fmla="*/ 0 h 86"/>
                      <a:gd name="T12" fmla="*/ 0 w 2153"/>
                      <a:gd name="T13" fmla="*/ 0 h 86"/>
                    </a:gdLst>
                    <a:ahLst/>
                    <a:cxnLst>
                      <a:cxn ang="0">
                        <a:pos x="T0" y="T1"/>
                      </a:cxn>
                      <a:cxn ang="0">
                        <a:pos x="T2" y="T3"/>
                      </a:cxn>
                      <a:cxn ang="0">
                        <a:pos x="T4" y="T5"/>
                      </a:cxn>
                      <a:cxn ang="0">
                        <a:pos x="T6" y="T7"/>
                      </a:cxn>
                      <a:cxn ang="0">
                        <a:pos x="T8" y="T9"/>
                      </a:cxn>
                      <a:cxn ang="0">
                        <a:pos x="T10" y="T11"/>
                      </a:cxn>
                      <a:cxn ang="0">
                        <a:pos x="T12" y="T13"/>
                      </a:cxn>
                    </a:cxnLst>
                    <a:rect l="0" t="0" r="r" b="b"/>
                    <a:pathLst>
                      <a:path w="2153" h="86">
                        <a:moveTo>
                          <a:pt x="0" y="0"/>
                        </a:moveTo>
                        <a:cubicBezTo>
                          <a:pt x="0" y="53"/>
                          <a:pt x="0" y="53"/>
                          <a:pt x="0" y="53"/>
                        </a:cubicBezTo>
                        <a:cubicBezTo>
                          <a:pt x="0" y="53"/>
                          <a:pt x="48" y="86"/>
                          <a:pt x="70" y="86"/>
                        </a:cubicBezTo>
                        <a:cubicBezTo>
                          <a:pt x="2083" y="86"/>
                          <a:pt x="2083" y="86"/>
                          <a:pt x="2083" y="86"/>
                        </a:cubicBezTo>
                        <a:cubicBezTo>
                          <a:pt x="2104" y="86"/>
                          <a:pt x="2153" y="53"/>
                          <a:pt x="2153" y="53"/>
                        </a:cubicBezTo>
                        <a:cubicBezTo>
                          <a:pt x="2153" y="16"/>
                          <a:pt x="2153" y="4"/>
                          <a:pt x="2153"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grpSp>
          </p:grpSp>
          <p:grpSp>
            <p:nvGrpSpPr>
              <p:cNvPr id="162" name="Group 161">
                <a:extLst>
                  <a:ext uri="{FF2B5EF4-FFF2-40B4-BE49-F238E27FC236}">
                    <a16:creationId xmlns:a16="http://schemas.microsoft.com/office/drawing/2014/main" id="{7DE4CA3E-BB2F-41C4-8422-C817BB17CF92}"/>
                  </a:ext>
                </a:extLst>
              </p:cNvPr>
              <p:cNvGrpSpPr/>
              <p:nvPr/>
            </p:nvGrpSpPr>
            <p:grpSpPr>
              <a:xfrm>
                <a:off x="-2767395" y="3863931"/>
                <a:ext cx="633945" cy="464820"/>
                <a:chOff x="-2767395" y="3863931"/>
                <a:chExt cx="633945" cy="464820"/>
              </a:xfrm>
            </p:grpSpPr>
            <p:sp>
              <p:nvSpPr>
                <p:cNvPr id="163" name="Rectangle 162">
                  <a:extLst>
                    <a:ext uri="{FF2B5EF4-FFF2-40B4-BE49-F238E27FC236}">
                      <a16:creationId xmlns:a16="http://schemas.microsoft.com/office/drawing/2014/main" id="{6A3A033A-D93E-4027-9338-A369E2DF3AA3}"/>
                    </a:ext>
                  </a:extLst>
                </p:cNvPr>
                <p:cNvSpPr/>
                <p:nvPr/>
              </p:nvSpPr>
              <p:spPr bwMode="auto">
                <a:xfrm>
                  <a:off x="-2739204" y="3891013"/>
                  <a:ext cx="575669" cy="334704"/>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002050"/>
                    </a:solidFill>
                    <a:effectLst/>
                    <a:uLnTx/>
                    <a:uFillTx/>
                    <a:latin typeface="Segoe UI"/>
                    <a:ea typeface="+mn-ea"/>
                    <a:cs typeface="+mn-cs"/>
                  </a:endParaRPr>
                </a:p>
              </p:txBody>
            </p:sp>
            <p:grpSp>
              <p:nvGrpSpPr>
                <p:cNvPr id="164" name="Group 163">
                  <a:extLst>
                    <a:ext uri="{FF2B5EF4-FFF2-40B4-BE49-F238E27FC236}">
                      <a16:creationId xmlns:a16="http://schemas.microsoft.com/office/drawing/2014/main" id="{8CDB727B-D66E-4423-85C3-1ED5D2FF653A}"/>
                    </a:ext>
                  </a:extLst>
                </p:cNvPr>
                <p:cNvGrpSpPr/>
                <p:nvPr/>
              </p:nvGrpSpPr>
              <p:grpSpPr>
                <a:xfrm>
                  <a:off x="-2767395" y="3863931"/>
                  <a:ext cx="633945" cy="464820"/>
                  <a:chOff x="5576213" y="5106429"/>
                  <a:chExt cx="1172194" cy="859474"/>
                </a:xfrm>
              </p:grpSpPr>
              <p:sp>
                <p:nvSpPr>
                  <p:cNvPr id="165" name="Freeform 32">
                    <a:extLst>
                      <a:ext uri="{FF2B5EF4-FFF2-40B4-BE49-F238E27FC236}">
                        <a16:creationId xmlns:a16="http://schemas.microsoft.com/office/drawing/2014/main" id="{19C3F6FC-BE7B-48B2-97D0-B47F1B8DC15D}"/>
                      </a:ext>
                    </a:extLst>
                  </p:cNvPr>
                  <p:cNvSpPr>
                    <a:spLocks noEditPoints="1"/>
                  </p:cNvSpPr>
                  <p:nvPr/>
                </p:nvSpPr>
                <p:spPr bwMode="auto">
                  <a:xfrm>
                    <a:off x="5576213" y="5106429"/>
                    <a:ext cx="1172194" cy="800585"/>
                  </a:xfrm>
                  <a:custGeom>
                    <a:avLst/>
                    <a:gdLst>
                      <a:gd name="T0" fmla="*/ 1892 w 1952"/>
                      <a:gd name="T1" fmla="*/ 0 h 1332"/>
                      <a:gd name="T2" fmla="*/ 59 w 1952"/>
                      <a:gd name="T3" fmla="*/ 0 h 1332"/>
                      <a:gd name="T4" fmla="*/ 0 w 1952"/>
                      <a:gd name="T5" fmla="*/ 60 h 1332"/>
                      <a:gd name="T6" fmla="*/ 0 w 1952"/>
                      <a:gd name="T7" fmla="*/ 1134 h 1332"/>
                      <a:gd name="T8" fmla="*/ 59 w 1952"/>
                      <a:gd name="T9" fmla="*/ 1194 h 1332"/>
                      <a:gd name="T10" fmla="*/ 720 w 1952"/>
                      <a:gd name="T11" fmla="*/ 1194 h 1332"/>
                      <a:gd name="T12" fmla="*/ 668 w 1952"/>
                      <a:gd name="T13" fmla="*/ 1332 h 1332"/>
                      <a:gd name="T14" fmla="*/ 1241 w 1952"/>
                      <a:gd name="T15" fmla="*/ 1332 h 1332"/>
                      <a:gd name="T16" fmla="*/ 1189 w 1952"/>
                      <a:gd name="T17" fmla="*/ 1194 h 1332"/>
                      <a:gd name="T18" fmla="*/ 1892 w 1952"/>
                      <a:gd name="T19" fmla="*/ 1194 h 1332"/>
                      <a:gd name="T20" fmla="*/ 1952 w 1952"/>
                      <a:gd name="T21" fmla="*/ 1134 h 1332"/>
                      <a:gd name="T22" fmla="*/ 1952 w 1952"/>
                      <a:gd name="T23" fmla="*/ 60 h 1332"/>
                      <a:gd name="T24" fmla="*/ 1892 w 1952"/>
                      <a:gd name="T25" fmla="*/ 0 h 1332"/>
                      <a:gd name="T26" fmla="*/ 1834 w 1952"/>
                      <a:gd name="T27" fmla="*/ 1068 h 1332"/>
                      <a:gd name="T28" fmla="*/ 117 w 1952"/>
                      <a:gd name="T29" fmla="*/ 1068 h 1332"/>
                      <a:gd name="T30" fmla="*/ 117 w 1952"/>
                      <a:gd name="T31" fmla="*/ 123 h 1332"/>
                      <a:gd name="T32" fmla="*/ 1834 w 1952"/>
                      <a:gd name="T33" fmla="*/ 123 h 1332"/>
                      <a:gd name="T34" fmla="*/ 1834 w 1952"/>
                      <a:gd name="T35" fmla="*/ 1068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52" h="1332">
                        <a:moveTo>
                          <a:pt x="1892" y="0"/>
                        </a:moveTo>
                        <a:cubicBezTo>
                          <a:pt x="233" y="0"/>
                          <a:pt x="59" y="0"/>
                          <a:pt x="59" y="0"/>
                        </a:cubicBezTo>
                        <a:cubicBezTo>
                          <a:pt x="30" y="0"/>
                          <a:pt x="0" y="24"/>
                          <a:pt x="0" y="60"/>
                        </a:cubicBezTo>
                        <a:cubicBezTo>
                          <a:pt x="0" y="1092"/>
                          <a:pt x="0" y="1134"/>
                          <a:pt x="0" y="1134"/>
                        </a:cubicBezTo>
                        <a:cubicBezTo>
                          <a:pt x="0" y="1170"/>
                          <a:pt x="30" y="1194"/>
                          <a:pt x="59" y="1194"/>
                        </a:cubicBezTo>
                        <a:cubicBezTo>
                          <a:pt x="720" y="1194"/>
                          <a:pt x="720" y="1194"/>
                          <a:pt x="720" y="1194"/>
                        </a:cubicBezTo>
                        <a:cubicBezTo>
                          <a:pt x="668" y="1332"/>
                          <a:pt x="668" y="1332"/>
                          <a:pt x="668" y="1332"/>
                        </a:cubicBezTo>
                        <a:cubicBezTo>
                          <a:pt x="1241" y="1332"/>
                          <a:pt x="1241" y="1332"/>
                          <a:pt x="1241" y="1332"/>
                        </a:cubicBezTo>
                        <a:cubicBezTo>
                          <a:pt x="1189" y="1194"/>
                          <a:pt x="1189" y="1194"/>
                          <a:pt x="1189" y="1194"/>
                        </a:cubicBezTo>
                        <a:cubicBezTo>
                          <a:pt x="1892" y="1194"/>
                          <a:pt x="1892" y="1194"/>
                          <a:pt x="1892" y="1194"/>
                        </a:cubicBezTo>
                        <a:cubicBezTo>
                          <a:pt x="1928" y="1194"/>
                          <a:pt x="1952" y="1170"/>
                          <a:pt x="1952" y="1134"/>
                        </a:cubicBezTo>
                        <a:cubicBezTo>
                          <a:pt x="1952" y="102"/>
                          <a:pt x="1952" y="60"/>
                          <a:pt x="1952" y="60"/>
                        </a:cubicBezTo>
                        <a:cubicBezTo>
                          <a:pt x="1952" y="24"/>
                          <a:pt x="1928" y="0"/>
                          <a:pt x="1892" y="0"/>
                        </a:cubicBezTo>
                        <a:close/>
                        <a:moveTo>
                          <a:pt x="1834" y="1068"/>
                        </a:moveTo>
                        <a:cubicBezTo>
                          <a:pt x="117" y="1068"/>
                          <a:pt x="117" y="1068"/>
                          <a:pt x="117" y="1068"/>
                        </a:cubicBezTo>
                        <a:cubicBezTo>
                          <a:pt x="117" y="123"/>
                          <a:pt x="117" y="123"/>
                          <a:pt x="117" y="123"/>
                        </a:cubicBezTo>
                        <a:cubicBezTo>
                          <a:pt x="1834" y="123"/>
                          <a:pt x="1834" y="123"/>
                          <a:pt x="1834" y="123"/>
                        </a:cubicBezTo>
                        <a:lnTo>
                          <a:pt x="1834" y="10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sp>
                <p:nvSpPr>
                  <p:cNvPr id="166" name="Rectangle 33">
                    <a:extLst>
                      <a:ext uri="{FF2B5EF4-FFF2-40B4-BE49-F238E27FC236}">
                        <a16:creationId xmlns:a16="http://schemas.microsoft.com/office/drawing/2014/main" id="{BB3AFB14-258C-4C81-ADC4-780C3FAFA83D}"/>
                      </a:ext>
                    </a:extLst>
                  </p:cNvPr>
                  <p:cNvSpPr>
                    <a:spLocks noChangeArrowheads="1"/>
                  </p:cNvSpPr>
                  <p:nvPr/>
                </p:nvSpPr>
                <p:spPr bwMode="auto">
                  <a:xfrm>
                    <a:off x="5820653" y="5926813"/>
                    <a:ext cx="682807" cy="390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grpSp>
          </p:grpSp>
        </p:grpSp>
        <p:sp>
          <p:nvSpPr>
            <p:cNvPr id="171" name="Rectangle 170">
              <a:extLst>
                <a:ext uri="{FF2B5EF4-FFF2-40B4-BE49-F238E27FC236}">
                  <a16:creationId xmlns:a16="http://schemas.microsoft.com/office/drawing/2014/main" id="{659FFC64-3575-4DCE-BB9B-FDB86C0DA304}"/>
                </a:ext>
              </a:extLst>
            </p:cNvPr>
            <p:cNvSpPr/>
            <p:nvPr/>
          </p:nvSpPr>
          <p:spPr bwMode="auto">
            <a:xfrm>
              <a:off x="3936941" y="4168492"/>
              <a:ext cx="1109168" cy="387786"/>
            </a:xfrm>
            <a:prstGeom prst="rect">
              <a:avLst/>
            </a:prstGeom>
            <a:solidFill>
              <a:srgbClr val="002050"/>
            </a:solidFill>
            <a:ln>
              <a:noFill/>
            </a:ln>
          </p:spPr>
          <p:txBody>
            <a:bodyPr vert="horz" wrap="square" lIns="0" tIns="20568" rIns="0" bIns="20568" rtlCol="0">
              <a:spAutoFit/>
            </a:bodyPr>
            <a:lstStyle/>
            <a:p>
              <a:pPr marL="0" marR="0" lvl="0" indent="0" defTabSz="685337" eaLnBrk="1" fontAlgn="auto" latinLnBrk="0" hangingPunct="1">
                <a:lnSpc>
                  <a:spcPct val="90000"/>
                </a:lnSpc>
                <a:spcBef>
                  <a:spcPts val="0"/>
                </a:spcBef>
                <a:spcAft>
                  <a:spcPts val="0"/>
                </a:spcAft>
                <a:buClrTx/>
                <a:buSzTx/>
                <a:buFontTx/>
                <a:buNone/>
                <a:tabLst/>
                <a:defRPr/>
              </a:pPr>
              <a:r>
                <a:rPr kumimoji="0" lang="en-US" sz="1250" b="0" i="0" u="none" strike="noStrike" kern="0" cap="none" spc="-23" normalizeH="0" baseline="0" noProof="0" dirty="0">
                  <a:ln>
                    <a:noFill/>
                  </a:ln>
                  <a:solidFill>
                    <a:srgbClr val="002050"/>
                  </a:solidFill>
                  <a:effectLst/>
                  <a:uLnTx/>
                  <a:uFillTx/>
                  <a:latin typeface="Segoe UI Semibold" panose="020B0702040204020203" pitchFamily="34" charset="0"/>
                  <a:cs typeface="Segoe UI Semibold" panose="020B0702040204020203" pitchFamily="34" charset="0"/>
                </a:rPr>
                <a:t>Pass-through</a:t>
              </a:r>
            </a:p>
            <a:p>
              <a:pPr marL="0" marR="0" lvl="0" indent="0" defTabSz="685337" eaLnBrk="1" fontAlgn="auto" latinLnBrk="0" hangingPunct="1">
                <a:lnSpc>
                  <a:spcPct val="90000"/>
                </a:lnSpc>
                <a:spcBef>
                  <a:spcPts val="0"/>
                </a:spcBef>
                <a:spcAft>
                  <a:spcPts val="0"/>
                </a:spcAft>
                <a:buClrTx/>
                <a:buSzTx/>
                <a:buFontTx/>
                <a:buNone/>
                <a:tabLst/>
                <a:defRPr/>
              </a:pPr>
              <a:r>
                <a:rPr kumimoji="0" lang="en-US" sz="1250" b="0" i="0" u="none" strike="noStrike" kern="0" cap="none" spc="-23" normalizeH="0" baseline="0" noProof="0" dirty="0">
                  <a:ln>
                    <a:noFill/>
                  </a:ln>
                  <a:solidFill>
                    <a:srgbClr val="002050"/>
                  </a:solidFill>
                  <a:effectLst/>
                  <a:uLnTx/>
                  <a:uFillTx/>
                  <a:latin typeface="Segoe UI Semibold" panose="020B0702040204020203" pitchFamily="34" charset="0"/>
                  <a:cs typeface="Segoe UI Semibold" panose="020B0702040204020203" pitchFamily="34" charset="0"/>
                </a:rPr>
                <a:t>authentication</a:t>
              </a:r>
            </a:p>
          </p:txBody>
        </p:sp>
        <p:grpSp>
          <p:nvGrpSpPr>
            <p:cNvPr id="172" name="Group 171">
              <a:extLst>
                <a:ext uri="{FF2B5EF4-FFF2-40B4-BE49-F238E27FC236}">
                  <a16:creationId xmlns:a16="http://schemas.microsoft.com/office/drawing/2014/main" id="{A0574355-BFF8-4BE2-A8AB-AC748B0B19FF}"/>
                </a:ext>
              </a:extLst>
            </p:cNvPr>
            <p:cNvGrpSpPr/>
            <p:nvPr/>
          </p:nvGrpSpPr>
          <p:grpSpPr>
            <a:xfrm>
              <a:off x="4383691" y="5289446"/>
              <a:ext cx="273698" cy="532209"/>
              <a:chOff x="8110026" y="6027956"/>
              <a:chExt cx="372302" cy="723943"/>
            </a:xfrm>
          </p:grpSpPr>
          <p:sp>
            <p:nvSpPr>
              <p:cNvPr id="173" name="Freeform 20">
                <a:extLst>
                  <a:ext uri="{FF2B5EF4-FFF2-40B4-BE49-F238E27FC236}">
                    <a16:creationId xmlns:a16="http://schemas.microsoft.com/office/drawing/2014/main" id="{1747261F-95ED-4ACE-8DFC-8702FDA04EAF}"/>
                  </a:ext>
                </a:extLst>
              </p:cNvPr>
              <p:cNvSpPr>
                <a:spLocks noEditPoints="1"/>
              </p:cNvSpPr>
              <p:nvPr/>
            </p:nvSpPr>
            <p:spPr bwMode="auto">
              <a:xfrm rot="5400000">
                <a:off x="7934205" y="6203777"/>
                <a:ext cx="723943" cy="372302"/>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grpSp>
            <p:nvGrpSpPr>
              <p:cNvPr id="174" name="Group 173">
                <a:extLst>
                  <a:ext uri="{FF2B5EF4-FFF2-40B4-BE49-F238E27FC236}">
                    <a16:creationId xmlns:a16="http://schemas.microsoft.com/office/drawing/2014/main" id="{D926DB9A-E185-454A-B5D4-FA4589AFBBE8}"/>
                  </a:ext>
                </a:extLst>
              </p:cNvPr>
              <p:cNvGrpSpPr/>
              <p:nvPr/>
            </p:nvGrpSpPr>
            <p:grpSpPr>
              <a:xfrm>
                <a:off x="8120752" y="6235460"/>
                <a:ext cx="354389" cy="354389"/>
                <a:chOff x="8068242" y="6121311"/>
                <a:chExt cx="354389" cy="354389"/>
              </a:xfrm>
            </p:grpSpPr>
            <p:grpSp>
              <p:nvGrpSpPr>
                <p:cNvPr id="175" name="Group 174">
                  <a:extLst>
                    <a:ext uri="{FF2B5EF4-FFF2-40B4-BE49-F238E27FC236}">
                      <a16:creationId xmlns:a16="http://schemas.microsoft.com/office/drawing/2014/main" id="{FFDE25DC-2FAE-4914-B404-A31527B7A2D6}"/>
                    </a:ext>
                  </a:extLst>
                </p:cNvPr>
                <p:cNvGrpSpPr/>
                <p:nvPr/>
              </p:nvGrpSpPr>
              <p:grpSpPr>
                <a:xfrm>
                  <a:off x="8068242" y="6121311"/>
                  <a:ext cx="354389" cy="354389"/>
                  <a:chOff x="7852653" y="5832716"/>
                  <a:chExt cx="354389" cy="354389"/>
                </a:xfrm>
              </p:grpSpPr>
              <p:sp>
                <p:nvSpPr>
                  <p:cNvPr id="177" name="Oval 176">
                    <a:extLst>
                      <a:ext uri="{FF2B5EF4-FFF2-40B4-BE49-F238E27FC236}">
                        <a16:creationId xmlns:a16="http://schemas.microsoft.com/office/drawing/2014/main" id="{368AF13F-B8D1-48DB-9D14-01DA8F792349}"/>
                      </a:ext>
                    </a:extLst>
                  </p:cNvPr>
                  <p:cNvSpPr/>
                  <p:nvPr/>
                </p:nvSpPr>
                <p:spPr bwMode="auto">
                  <a:xfrm>
                    <a:off x="7852653" y="5832716"/>
                    <a:ext cx="354389" cy="354389"/>
                  </a:xfrm>
                  <a:prstGeom prst="ellipse">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002050"/>
                      </a:solidFill>
                      <a:effectLst/>
                      <a:uLnTx/>
                      <a:uFillTx/>
                      <a:latin typeface="Segoe UI"/>
                      <a:ea typeface="+mn-ea"/>
                      <a:cs typeface="+mn-cs"/>
                    </a:endParaRPr>
                  </a:p>
                </p:txBody>
              </p:sp>
              <p:sp>
                <p:nvSpPr>
                  <p:cNvPr id="178" name="Oval 177">
                    <a:extLst>
                      <a:ext uri="{FF2B5EF4-FFF2-40B4-BE49-F238E27FC236}">
                        <a16:creationId xmlns:a16="http://schemas.microsoft.com/office/drawing/2014/main" id="{0EFFAA8C-79F6-4942-A05B-CA0A44306A81}"/>
                      </a:ext>
                    </a:extLst>
                  </p:cNvPr>
                  <p:cNvSpPr/>
                  <p:nvPr/>
                </p:nvSpPr>
                <p:spPr bwMode="auto">
                  <a:xfrm>
                    <a:off x="7887930" y="5867993"/>
                    <a:ext cx="283835" cy="283835"/>
                  </a:xfrm>
                  <a:prstGeom prst="ellipse">
                    <a:avLst/>
                  </a:prstGeom>
                  <a:solidFill>
                    <a:srgbClr val="00B0F0"/>
                  </a:solidFill>
                  <a:ln w="19050"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grpSp>
            <p:sp>
              <p:nvSpPr>
                <p:cNvPr id="176" name="Freeform 84">
                  <a:extLst>
                    <a:ext uri="{FF2B5EF4-FFF2-40B4-BE49-F238E27FC236}">
                      <a16:creationId xmlns:a16="http://schemas.microsoft.com/office/drawing/2014/main" id="{D48DE043-2A21-4673-9984-4343E13D18C3}"/>
                    </a:ext>
                  </a:extLst>
                </p:cNvPr>
                <p:cNvSpPr>
                  <a:spLocks noChangeAspect="1" noEditPoints="1"/>
                </p:cNvSpPr>
                <p:nvPr/>
              </p:nvSpPr>
              <p:spPr bwMode="auto">
                <a:xfrm>
                  <a:off x="8144935" y="6197100"/>
                  <a:ext cx="207333" cy="204593"/>
                </a:xfrm>
                <a:custGeom>
                  <a:avLst/>
                  <a:gdLst>
                    <a:gd name="T0" fmla="*/ 87 w 96"/>
                    <a:gd name="T1" fmla="*/ 53 h 95"/>
                    <a:gd name="T2" fmla="*/ 85 w 96"/>
                    <a:gd name="T3" fmla="*/ 45 h 95"/>
                    <a:gd name="T4" fmla="*/ 72 w 96"/>
                    <a:gd name="T5" fmla="*/ 44 h 95"/>
                    <a:gd name="T6" fmla="*/ 64 w 96"/>
                    <a:gd name="T7" fmla="*/ 39 h 95"/>
                    <a:gd name="T8" fmla="*/ 54 w 96"/>
                    <a:gd name="T9" fmla="*/ 48 h 95"/>
                    <a:gd name="T10" fmla="*/ 45 w 96"/>
                    <a:gd name="T11" fmla="*/ 50 h 95"/>
                    <a:gd name="T12" fmla="*/ 44 w 96"/>
                    <a:gd name="T13" fmla="*/ 63 h 95"/>
                    <a:gd name="T14" fmla="*/ 40 w 96"/>
                    <a:gd name="T15" fmla="*/ 71 h 95"/>
                    <a:gd name="T16" fmla="*/ 48 w 96"/>
                    <a:gd name="T17" fmla="*/ 81 h 95"/>
                    <a:gd name="T18" fmla="*/ 51 w 96"/>
                    <a:gd name="T19" fmla="*/ 90 h 95"/>
                    <a:gd name="T20" fmla="*/ 64 w 96"/>
                    <a:gd name="T21" fmla="*/ 91 h 95"/>
                    <a:gd name="T22" fmla="*/ 72 w 96"/>
                    <a:gd name="T23" fmla="*/ 95 h 95"/>
                    <a:gd name="T24" fmla="*/ 81 w 96"/>
                    <a:gd name="T25" fmla="*/ 87 h 95"/>
                    <a:gd name="T26" fmla="*/ 90 w 96"/>
                    <a:gd name="T27" fmla="*/ 84 h 95"/>
                    <a:gd name="T28" fmla="*/ 91 w 96"/>
                    <a:gd name="T29" fmla="*/ 71 h 95"/>
                    <a:gd name="T30" fmla="*/ 96 w 96"/>
                    <a:gd name="T31" fmla="*/ 63 h 95"/>
                    <a:gd name="T32" fmla="*/ 68 w 96"/>
                    <a:gd name="T33" fmla="*/ 83 h 95"/>
                    <a:gd name="T34" fmla="*/ 68 w 96"/>
                    <a:gd name="T35" fmla="*/ 51 h 95"/>
                    <a:gd name="T36" fmla="*/ 68 w 96"/>
                    <a:gd name="T37" fmla="*/ 83 h 95"/>
                    <a:gd name="T38" fmla="*/ 40 w 96"/>
                    <a:gd name="T39" fmla="*/ 7 h 95"/>
                    <a:gd name="T40" fmla="*/ 35 w 96"/>
                    <a:gd name="T41" fmla="*/ 0 h 95"/>
                    <a:gd name="T42" fmla="*/ 22 w 96"/>
                    <a:gd name="T43" fmla="*/ 4 h 95"/>
                    <a:gd name="T44" fmla="*/ 13 w 96"/>
                    <a:gd name="T45" fmla="*/ 3 h 95"/>
                    <a:gd name="T46" fmla="*/ 7 w 96"/>
                    <a:gd name="T47" fmla="*/ 14 h 95"/>
                    <a:gd name="T48" fmla="*/ 0 w 96"/>
                    <a:gd name="T49" fmla="*/ 20 h 95"/>
                    <a:gd name="T50" fmla="*/ 4 w 96"/>
                    <a:gd name="T51" fmla="*/ 33 h 95"/>
                    <a:gd name="T52" fmla="*/ 3 w 96"/>
                    <a:gd name="T53" fmla="*/ 42 h 95"/>
                    <a:gd name="T54" fmla="*/ 15 w 96"/>
                    <a:gd name="T55" fmla="*/ 47 h 95"/>
                    <a:gd name="T56" fmla="*/ 21 w 96"/>
                    <a:gd name="T57" fmla="*/ 55 h 95"/>
                    <a:gd name="T58" fmla="*/ 33 w 96"/>
                    <a:gd name="T59" fmla="*/ 51 h 95"/>
                    <a:gd name="T60" fmla="*/ 42 w 96"/>
                    <a:gd name="T61" fmla="*/ 52 h 95"/>
                    <a:gd name="T62" fmla="*/ 48 w 96"/>
                    <a:gd name="T63" fmla="*/ 40 h 95"/>
                    <a:gd name="T64" fmla="*/ 55 w 96"/>
                    <a:gd name="T65" fmla="*/ 34 h 95"/>
                    <a:gd name="T66" fmla="*/ 51 w 96"/>
                    <a:gd name="T67" fmla="*/ 22 h 95"/>
                    <a:gd name="T68" fmla="*/ 52 w 96"/>
                    <a:gd name="T69" fmla="*/ 13 h 95"/>
                    <a:gd name="T70" fmla="*/ 34 w 96"/>
                    <a:gd name="T71" fmla="*/ 42 h 95"/>
                    <a:gd name="T72" fmla="*/ 21 w 96"/>
                    <a:gd name="T73" fmla="*/ 12 h 95"/>
                    <a:gd name="T74" fmla="*/ 34 w 96"/>
                    <a:gd name="T75" fmla="*/ 4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6" h="95">
                      <a:moveTo>
                        <a:pt x="91" y="63"/>
                      </a:moveTo>
                      <a:cubicBezTo>
                        <a:pt x="91" y="60"/>
                        <a:pt x="89" y="56"/>
                        <a:pt x="87" y="53"/>
                      </a:cubicBezTo>
                      <a:cubicBezTo>
                        <a:pt x="90" y="50"/>
                        <a:pt x="90" y="50"/>
                        <a:pt x="90" y="50"/>
                      </a:cubicBezTo>
                      <a:cubicBezTo>
                        <a:pt x="85" y="45"/>
                        <a:pt x="85" y="45"/>
                        <a:pt x="85" y="45"/>
                      </a:cubicBezTo>
                      <a:cubicBezTo>
                        <a:pt x="81" y="48"/>
                        <a:pt x="81" y="48"/>
                        <a:pt x="81" y="48"/>
                      </a:cubicBezTo>
                      <a:cubicBezTo>
                        <a:pt x="79" y="46"/>
                        <a:pt x="75" y="44"/>
                        <a:pt x="72" y="44"/>
                      </a:cubicBezTo>
                      <a:cubicBezTo>
                        <a:pt x="72" y="39"/>
                        <a:pt x="72" y="39"/>
                        <a:pt x="72" y="39"/>
                      </a:cubicBezTo>
                      <a:cubicBezTo>
                        <a:pt x="64" y="39"/>
                        <a:pt x="64" y="39"/>
                        <a:pt x="64" y="39"/>
                      </a:cubicBezTo>
                      <a:cubicBezTo>
                        <a:pt x="64" y="44"/>
                        <a:pt x="64" y="44"/>
                        <a:pt x="64" y="44"/>
                      </a:cubicBezTo>
                      <a:cubicBezTo>
                        <a:pt x="60" y="44"/>
                        <a:pt x="57" y="46"/>
                        <a:pt x="54" y="48"/>
                      </a:cubicBezTo>
                      <a:cubicBezTo>
                        <a:pt x="51" y="45"/>
                        <a:pt x="51" y="45"/>
                        <a:pt x="51" y="45"/>
                      </a:cubicBezTo>
                      <a:cubicBezTo>
                        <a:pt x="45" y="50"/>
                        <a:pt x="45" y="50"/>
                        <a:pt x="45" y="50"/>
                      </a:cubicBezTo>
                      <a:cubicBezTo>
                        <a:pt x="48" y="53"/>
                        <a:pt x="48" y="53"/>
                        <a:pt x="48" y="53"/>
                      </a:cubicBezTo>
                      <a:cubicBezTo>
                        <a:pt x="46" y="56"/>
                        <a:pt x="45" y="60"/>
                        <a:pt x="44" y="63"/>
                      </a:cubicBezTo>
                      <a:cubicBezTo>
                        <a:pt x="40" y="63"/>
                        <a:pt x="40" y="63"/>
                        <a:pt x="40" y="63"/>
                      </a:cubicBezTo>
                      <a:cubicBezTo>
                        <a:pt x="40" y="71"/>
                        <a:pt x="40" y="71"/>
                        <a:pt x="40" y="71"/>
                      </a:cubicBezTo>
                      <a:cubicBezTo>
                        <a:pt x="44" y="71"/>
                        <a:pt x="44" y="71"/>
                        <a:pt x="44" y="71"/>
                      </a:cubicBezTo>
                      <a:cubicBezTo>
                        <a:pt x="45" y="75"/>
                        <a:pt x="46" y="78"/>
                        <a:pt x="48" y="81"/>
                      </a:cubicBezTo>
                      <a:cubicBezTo>
                        <a:pt x="45" y="84"/>
                        <a:pt x="45" y="84"/>
                        <a:pt x="45" y="84"/>
                      </a:cubicBezTo>
                      <a:cubicBezTo>
                        <a:pt x="51" y="90"/>
                        <a:pt x="51" y="90"/>
                        <a:pt x="51" y="90"/>
                      </a:cubicBezTo>
                      <a:cubicBezTo>
                        <a:pt x="54" y="87"/>
                        <a:pt x="54" y="87"/>
                        <a:pt x="54" y="87"/>
                      </a:cubicBezTo>
                      <a:cubicBezTo>
                        <a:pt x="57" y="89"/>
                        <a:pt x="60" y="90"/>
                        <a:pt x="64" y="91"/>
                      </a:cubicBezTo>
                      <a:cubicBezTo>
                        <a:pt x="64" y="95"/>
                        <a:pt x="64" y="95"/>
                        <a:pt x="64" y="95"/>
                      </a:cubicBezTo>
                      <a:cubicBezTo>
                        <a:pt x="72" y="95"/>
                        <a:pt x="72" y="95"/>
                        <a:pt x="72" y="95"/>
                      </a:cubicBezTo>
                      <a:cubicBezTo>
                        <a:pt x="72" y="91"/>
                        <a:pt x="72" y="91"/>
                        <a:pt x="72" y="91"/>
                      </a:cubicBezTo>
                      <a:cubicBezTo>
                        <a:pt x="75" y="90"/>
                        <a:pt x="79" y="89"/>
                        <a:pt x="81" y="87"/>
                      </a:cubicBezTo>
                      <a:cubicBezTo>
                        <a:pt x="85" y="90"/>
                        <a:pt x="85" y="90"/>
                        <a:pt x="85" y="90"/>
                      </a:cubicBezTo>
                      <a:cubicBezTo>
                        <a:pt x="90" y="84"/>
                        <a:pt x="90" y="84"/>
                        <a:pt x="90" y="84"/>
                      </a:cubicBezTo>
                      <a:cubicBezTo>
                        <a:pt x="87" y="81"/>
                        <a:pt x="87" y="81"/>
                        <a:pt x="87" y="81"/>
                      </a:cubicBezTo>
                      <a:cubicBezTo>
                        <a:pt x="89" y="78"/>
                        <a:pt x="91" y="75"/>
                        <a:pt x="91" y="71"/>
                      </a:cubicBezTo>
                      <a:cubicBezTo>
                        <a:pt x="96" y="71"/>
                        <a:pt x="96" y="71"/>
                        <a:pt x="96" y="71"/>
                      </a:cubicBezTo>
                      <a:cubicBezTo>
                        <a:pt x="96" y="63"/>
                        <a:pt x="96" y="63"/>
                        <a:pt x="96" y="63"/>
                      </a:cubicBezTo>
                      <a:lnTo>
                        <a:pt x="91" y="63"/>
                      </a:lnTo>
                      <a:close/>
                      <a:moveTo>
                        <a:pt x="68" y="83"/>
                      </a:moveTo>
                      <a:cubicBezTo>
                        <a:pt x="59" y="83"/>
                        <a:pt x="52" y="76"/>
                        <a:pt x="52" y="67"/>
                      </a:cubicBezTo>
                      <a:cubicBezTo>
                        <a:pt x="52" y="58"/>
                        <a:pt x="59" y="51"/>
                        <a:pt x="68" y="51"/>
                      </a:cubicBezTo>
                      <a:cubicBezTo>
                        <a:pt x="76" y="51"/>
                        <a:pt x="84" y="58"/>
                        <a:pt x="84" y="67"/>
                      </a:cubicBezTo>
                      <a:cubicBezTo>
                        <a:pt x="84" y="76"/>
                        <a:pt x="76" y="83"/>
                        <a:pt x="68" y="83"/>
                      </a:cubicBezTo>
                      <a:close/>
                      <a:moveTo>
                        <a:pt x="48" y="14"/>
                      </a:moveTo>
                      <a:cubicBezTo>
                        <a:pt x="46" y="11"/>
                        <a:pt x="43" y="9"/>
                        <a:pt x="40" y="7"/>
                      </a:cubicBezTo>
                      <a:cubicBezTo>
                        <a:pt x="42" y="3"/>
                        <a:pt x="42" y="3"/>
                        <a:pt x="42" y="3"/>
                      </a:cubicBezTo>
                      <a:cubicBezTo>
                        <a:pt x="35" y="0"/>
                        <a:pt x="35" y="0"/>
                        <a:pt x="35" y="0"/>
                      </a:cubicBezTo>
                      <a:cubicBezTo>
                        <a:pt x="33" y="4"/>
                        <a:pt x="33" y="4"/>
                        <a:pt x="33" y="4"/>
                      </a:cubicBezTo>
                      <a:cubicBezTo>
                        <a:pt x="30" y="3"/>
                        <a:pt x="26" y="3"/>
                        <a:pt x="22" y="4"/>
                      </a:cubicBezTo>
                      <a:cubicBezTo>
                        <a:pt x="21" y="0"/>
                        <a:pt x="21" y="0"/>
                        <a:pt x="21" y="0"/>
                      </a:cubicBezTo>
                      <a:cubicBezTo>
                        <a:pt x="13" y="3"/>
                        <a:pt x="13" y="3"/>
                        <a:pt x="13" y="3"/>
                      </a:cubicBezTo>
                      <a:cubicBezTo>
                        <a:pt x="15" y="7"/>
                        <a:pt x="15" y="7"/>
                        <a:pt x="15" y="7"/>
                      </a:cubicBezTo>
                      <a:cubicBezTo>
                        <a:pt x="12" y="9"/>
                        <a:pt x="9" y="11"/>
                        <a:pt x="7" y="14"/>
                      </a:cubicBezTo>
                      <a:cubicBezTo>
                        <a:pt x="3" y="13"/>
                        <a:pt x="3" y="13"/>
                        <a:pt x="3" y="13"/>
                      </a:cubicBezTo>
                      <a:cubicBezTo>
                        <a:pt x="0" y="20"/>
                        <a:pt x="0" y="20"/>
                        <a:pt x="0" y="20"/>
                      </a:cubicBezTo>
                      <a:cubicBezTo>
                        <a:pt x="4" y="22"/>
                        <a:pt x="4" y="22"/>
                        <a:pt x="4" y="22"/>
                      </a:cubicBezTo>
                      <a:cubicBezTo>
                        <a:pt x="3" y="25"/>
                        <a:pt x="3" y="29"/>
                        <a:pt x="4" y="33"/>
                      </a:cubicBezTo>
                      <a:cubicBezTo>
                        <a:pt x="0" y="34"/>
                        <a:pt x="0" y="34"/>
                        <a:pt x="0" y="34"/>
                      </a:cubicBezTo>
                      <a:cubicBezTo>
                        <a:pt x="3" y="42"/>
                        <a:pt x="3" y="42"/>
                        <a:pt x="3" y="42"/>
                      </a:cubicBezTo>
                      <a:cubicBezTo>
                        <a:pt x="7" y="40"/>
                        <a:pt x="7" y="40"/>
                        <a:pt x="7" y="40"/>
                      </a:cubicBezTo>
                      <a:cubicBezTo>
                        <a:pt x="9" y="43"/>
                        <a:pt x="12" y="46"/>
                        <a:pt x="15" y="47"/>
                      </a:cubicBezTo>
                      <a:cubicBezTo>
                        <a:pt x="13" y="52"/>
                        <a:pt x="13" y="52"/>
                        <a:pt x="13" y="52"/>
                      </a:cubicBezTo>
                      <a:cubicBezTo>
                        <a:pt x="21" y="55"/>
                        <a:pt x="21" y="55"/>
                        <a:pt x="21" y="55"/>
                      </a:cubicBezTo>
                      <a:cubicBezTo>
                        <a:pt x="22" y="51"/>
                        <a:pt x="22" y="51"/>
                        <a:pt x="22" y="51"/>
                      </a:cubicBezTo>
                      <a:cubicBezTo>
                        <a:pt x="26" y="51"/>
                        <a:pt x="29" y="51"/>
                        <a:pt x="33" y="51"/>
                      </a:cubicBezTo>
                      <a:cubicBezTo>
                        <a:pt x="35" y="55"/>
                        <a:pt x="35" y="55"/>
                        <a:pt x="35" y="55"/>
                      </a:cubicBezTo>
                      <a:cubicBezTo>
                        <a:pt x="42" y="52"/>
                        <a:pt x="42" y="52"/>
                        <a:pt x="42" y="52"/>
                      </a:cubicBezTo>
                      <a:cubicBezTo>
                        <a:pt x="40" y="47"/>
                        <a:pt x="40" y="47"/>
                        <a:pt x="40" y="47"/>
                      </a:cubicBezTo>
                      <a:cubicBezTo>
                        <a:pt x="43" y="46"/>
                        <a:pt x="46" y="43"/>
                        <a:pt x="48" y="40"/>
                      </a:cubicBezTo>
                      <a:cubicBezTo>
                        <a:pt x="52" y="42"/>
                        <a:pt x="52" y="42"/>
                        <a:pt x="52" y="42"/>
                      </a:cubicBezTo>
                      <a:cubicBezTo>
                        <a:pt x="55" y="34"/>
                        <a:pt x="55" y="34"/>
                        <a:pt x="55" y="34"/>
                      </a:cubicBezTo>
                      <a:cubicBezTo>
                        <a:pt x="51" y="33"/>
                        <a:pt x="51" y="33"/>
                        <a:pt x="51" y="33"/>
                      </a:cubicBezTo>
                      <a:cubicBezTo>
                        <a:pt x="52" y="29"/>
                        <a:pt x="52" y="25"/>
                        <a:pt x="51" y="22"/>
                      </a:cubicBezTo>
                      <a:cubicBezTo>
                        <a:pt x="55" y="20"/>
                        <a:pt x="55" y="20"/>
                        <a:pt x="55" y="20"/>
                      </a:cubicBezTo>
                      <a:cubicBezTo>
                        <a:pt x="52" y="13"/>
                        <a:pt x="52" y="13"/>
                        <a:pt x="52" y="13"/>
                      </a:cubicBezTo>
                      <a:lnTo>
                        <a:pt x="48" y="14"/>
                      </a:lnTo>
                      <a:close/>
                      <a:moveTo>
                        <a:pt x="34" y="42"/>
                      </a:moveTo>
                      <a:cubicBezTo>
                        <a:pt x="26" y="45"/>
                        <a:pt x="16" y="41"/>
                        <a:pt x="13" y="33"/>
                      </a:cubicBezTo>
                      <a:cubicBezTo>
                        <a:pt x="9" y="25"/>
                        <a:pt x="13" y="16"/>
                        <a:pt x="21" y="12"/>
                      </a:cubicBezTo>
                      <a:cubicBezTo>
                        <a:pt x="30" y="9"/>
                        <a:pt x="39" y="13"/>
                        <a:pt x="42" y="21"/>
                      </a:cubicBezTo>
                      <a:cubicBezTo>
                        <a:pt x="46" y="29"/>
                        <a:pt x="42" y="39"/>
                        <a:pt x="34" y="42"/>
                      </a:cubicBezTo>
                      <a:close/>
                    </a:path>
                  </a:pathLst>
                </a:custGeom>
                <a:solidFill>
                  <a:srgbClr val="FFFFFF"/>
                </a:solidFill>
                <a:ln>
                  <a:noFill/>
                </a:ln>
              </p:spPr>
              <p:txBody>
                <a:bodyPr vert="horz" wrap="square" lIns="67223" tIns="33611" rIns="67223" bIns="33611" numCol="1" anchor="t" anchorCtr="0" compatLnSpc="1">
                  <a:prstTxWarp prst="textNoShape">
                    <a:avLst/>
                  </a:prstTxWarp>
                </a:bodyPr>
                <a:lstStyle/>
                <a:p>
                  <a:pPr marL="0" marR="0" lvl="0" indent="0" defTabSz="672161"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dirty="0">
                    <a:ln>
                      <a:noFill/>
                    </a:ln>
                    <a:solidFill>
                      <a:srgbClr val="002050"/>
                    </a:solidFill>
                    <a:effectLst/>
                    <a:uLnTx/>
                    <a:uFillTx/>
                    <a:latin typeface="Segoe UI"/>
                    <a:cs typeface="+mn-cs"/>
                  </a:endParaRPr>
                </a:p>
              </p:txBody>
            </p:sp>
          </p:grpSp>
        </p:grpSp>
        <p:cxnSp>
          <p:nvCxnSpPr>
            <p:cNvPr id="179" name="Straight Arrow Connector 178">
              <a:extLst>
                <a:ext uri="{FF2B5EF4-FFF2-40B4-BE49-F238E27FC236}">
                  <a16:creationId xmlns:a16="http://schemas.microsoft.com/office/drawing/2014/main" id="{15F485A4-CFD8-4539-A8CC-D8D323F7F011}"/>
                </a:ext>
              </a:extLst>
            </p:cNvPr>
            <p:cNvCxnSpPr>
              <a:stCxn id="173" idx="3"/>
              <a:endCxn id="184" idx="11"/>
            </p:cNvCxnSpPr>
            <p:nvPr/>
          </p:nvCxnSpPr>
          <p:spPr>
            <a:xfrm flipV="1">
              <a:off x="4657389" y="5299588"/>
              <a:ext cx="1789507" cy="11267"/>
            </a:xfrm>
            <a:prstGeom prst="straightConnector1">
              <a:avLst/>
            </a:prstGeom>
            <a:noFill/>
            <a:ln w="38100" cap="rnd" cmpd="sng" algn="ctr">
              <a:solidFill>
                <a:srgbClr val="00B0F0"/>
              </a:solidFill>
              <a:prstDash val="sysDot"/>
              <a:headEnd type="none" w="med" len="sm"/>
              <a:tailEnd type="triangle" w="med" len="sm"/>
            </a:ln>
            <a:effectLst/>
          </p:spPr>
        </p:cxnSp>
        <p:grpSp>
          <p:nvGrpSpPr>
            <p:cNvPr id="180" name="Group 179">
              <a:extLst>
                <a:ext uri="{FF2B5EF4-FFF2-40B4-BE49-F238E27FC236}">
                  <a16:creationId xmlns:a16="http://schemas.microsoft.com/office/drawing/2014/main" id="{9ACF380B-1A32-4079-B57D-C9C9F7250188}"/>
                </a:ext>
              </a:extLst>
            </p:cNvPr>
            <p:cNvGrpSpPr/>
            <p:nvPr/>
          </p:nvGrpSpPr>
          <p:grpSpPr>
            <a:xfrm>
              <a:off x="6319958" y="5149575"/>
              <a:ext cx="260529" cy="260529"/>
              <a:chOff x="8426544" y="5627534"/>
              <a:chExt cx="354389" cy="354389"/>
            </a:xfrm>
          </p:grpSpPr>
          <p:sp>
            <p:nvSpPr>
              <p:cNvPr id="181" name="Oval 180">
                <a:extLst>
                  <a:ext uri="{FF2B5EF4-FFF2-40B4-BE49-F238E27FC236}">
                    <a16:creationId xmlns:a16="http://schemas.microsoft.com/office/drawing/2014/main" id="{9CB58D03-AC77-44ED-9A8A-45F7F047881E}"/>
                  </a:ext>
                </a:extLst>
              </p:cNvPr>
              <p:cNvSpPr/>
              <p:nvPr/>
            </p:nvSpPr>
            <p:spPr bwMode="auto">
              <a:xfrm>
                <a:off x="8463848" y="5664838"/>
                <a:ext cx="279781" cy="279781"/>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grpSp>
            <p:nvGrpSpPr>
              <p:cNvPr id="182" name="Group 181">
                <a:extLst>
                  <a:ext uri="{FF2B5EF4-FFF2-40B4-BE49-F238E27FC236}">
                    <a16:creationId xmlns:a16="http://schemas.microsoft.com/office/drawing/2014/main" id="{57DCC1BF-36B3-4924-A1BF-CD303DDA08E5}"/>
                  </a:ext>
                </a:extLst>
              </p:cNvPr>
              <p:cNvGrpSpPr/>
              <p:nvPr/>
            </p:nvGrpSpPr>
            <p:grpSpPr>
              <a:xfrm>
                <a:off x="8426544" y="5627534"/>
                <a:ext cx="354389" cy="354389"/>
                <a:chOff x="3461012" y="3385426"/>
                <a:chExt cx="347472" cy="347472"/>
              </a:xfrm>
            </p:grpSpPr>
            <p:sp>
              <p:nvSpPr>
                <p:cNvPr id="183" name="Oval 182">
                  <a:extLst>
                    <a:ext uri="{FF2B5EF4-FFF2-40B4-BE49-F238E27FC236}">
                      <a16:creationId xmlns:a16="http://schemas.microsoft.com/office/drawing/2014/main" id="{78308FFE-2D35-4C64-8395-82C8D6BEC755}"/>
                    </a:ext>
                  </a:extLst>
                </p:cNvPr>
                <p:cNvSpPr/>
                <p:nvPr/>
              </p:nvSpPr>
              <p:spPr bwMode="auto">
                <a:xfrm>
                  <a:off x="3461012" y="3385426"/>
                  <a:ext cx="347472" cy="347472"/>
                </a:xfrm>
                <a:prstGeom prst="ellipse">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002050"/>
                    </a:solidFill>
                    <a:effectLst/>
                    <a:uLnTx/>
                    <a:uFillTx/>
                    <a:latin typeface="Segoe UI"/>
                    <a:ea typeface="+mn-ea"/>
                    <a:cs typeface="+mn-cs"/>
                  </a:endParaRPr>
                </a:p>
              </p:txBody>
            </p:sp>
            <p:sp>
              <p:nvSpPr>
                <p:cNvPr id="184" name="Freeform 11">
                  <a:extLst>
                    <a:ext uri="{FF2B5EF4-FFF2-40B4-BE49-F238E27FC236}">
                      <a16:creationId xmlns:a16="http://schemas.microsoft.com/office/drawing/2014/main" id="{3CB9EC63-4BDA-42E3-B4E7-8D906771FC73}"/>
                    </a:ext>
                  </a:extLst>
                </p:cNvPr>
                <p:cNvSpPr>
                  <a:spLocks noEditPoints="1"/>
                </p:cNvSpPr>
                <p:nvPr/>
              </p:nvSpPr>
              <p:spPr bwMode="auto">
                <a:xfrm>
                  <a:off x="3497588" y="3422002"/>
                  <a:ext cx="274320" cy="274320"/>
                </a:xfrm>
                <a:custGeom>
                  <a:avLst/>
                  <a:gdLst>
                    <a:gd name="T0" fmla="*/ 927 w 1854"/>
                    <a:gd name="T1" fmla="*/ 0 h 1854"/>
                    <a:gd name="T2" fmla="*/ 0 w 1854"/>
                    <a:gd name="T3" fmla="*/ 927 h 1854"/>
                    <a:gd name="T4" fmla="*/ 927 w 1854"/>
                    <a:gd name="T5" fmla="*/ 1854 h 1854"/>
                    <a:gd name="T6" fmla="*/ 1854 w 1854"/>
                    <a:gd name="T7" fmla="*/ 927 h 1854"/>
                    <a:gd name="T8" fmla="*/ 927 w 1854"/>
                    <a:gd name="T9" fmla="*/ 0 h 1854"/>
                    <a:gd name="T10" fmla="*/ 758 w 1854"/>
                    <a:gd name="T11" fmla="*/ 1319 h 1854"/>
                    <a:gd name="T12" fmla="*/ 435 w 1854"/>
                    <a:gd name="T13" fmla="*/ 874 h 1854"/>
                    <a:gd name="T14" fmla="*/ 671 w 1854"/>
                    <a:gd name="T15" fmla="*/ 874 h 1854"/>
                    <a:gd name="T16" fmla="*/ 995 w 1854"/>
                    <a:gd name="T17" fmla="*/ 1319 h 1854"/>
                    <a:gd name="T18" fmla="*/ 758 w 1854"/>
                    <a:gd name="T19" fmla="*/ 1319 h 1854"/>
                    <a:gd name="T20" fmla="*/ 1027 w 1854"/>
                    <a:gd name="T21" fmla="*/ 1284 h 1854"/>
                    <a:gd name="T22" fmla="*/ 897 w 1854"/>
                    <a:gd name="T23" fmla="*/ 1105 h 1854"/>
                    <a:gd name="T24" fmla="*/ 1193 w 1854"/>
                    <a:gd name="T25" fmla="*/ 511 h 1854"/>
                    <a:gd name="T26" fmla="*/ 1408 w 1854"/>
                    <a:gd name="T27" fmla="*/ 511 h 1854"/>
                    <a:gd name="T28" fmla="*/ 1027 w 1854"/>
                    <a:gd name="T29" fmla="*/ 1284 h 1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54" h="1854">
                      <a:moveTo>
                        <a:pt x="927" y="0"/>
                      </a:moveTo>
                      <a:cubicBezTo>
                        <a:pt x="415" y="0"/>
                        <a:pt x="0" y="415"/>
                        <a:pt x="0" y="927"/>
                      </a:cubicBezTo>
                      <a:cubicBezTo>
                        <a:pt x="0" y="1439"/>
                        <a:pt x="415" y="1854"/>
                        <a:pt x="927" y="1854"/>
                      </a:cubicBezTo>
                      <a:cubicBezTo>
                        <a:pt x="1439" y="1854"/>
                        <a:pt x="1854" y="1439"/>
                        <a:pt x="1854" y="927"/>
                      </a:cubicBezTo>
                      <a:cubicBezTo>
                        <a:pt x="1854" y="415"/>
                        <a:pt x="1439" y="0"/>
                        <a:pt x="927" y="0"/>
                      </a:cubicBezTo>
                      <a:close/>
                      <a:moveTo>
                        <a:pt x="758" y="1319"/>
                      </a:moveTo>
                      <a:cubicBezTo>
                        <a:pt x="435" y="874"/>
                        <a:pt x="435" y="874"/>
                        <a:pt x="435" y="874"/>
                      </a:cubicBezTo>
                      <a:cubicBezTo>
                        <a:pt x="671" y="874"/>
                        <a:pt x="671" y="874"/>
                        <a:pt x="671" y="874"/>
                      </a:cubicBezTo>
                      <a:cubicBezTo>
                        <a:pt x="995" y="1319"/>
                        <a:pt x="995" y="1319"/>
                        <a:pt x="995" y="1319"/>
                      </a:cubicBezTo>
                      <a:lnTo>
                        <a:pt x="758" y="1319"/>
                      </a:lnTo>
                      <a:close/>
                      <a:moveTo>
                        <a:pt x="1027" y="1284"/>
                      </a:moveTo>
                      <a:cubicBezTo>
                        <a:pt x="897" y="1105"/>
                        <a:pt x="897" y="1105"/>
                        <a:pt x="897" y="1105"/>
                      </a:cubicBezTo>
                      <a:cubicBezTo>
                        <a:pt x="1193" y="511"/>
                        <a:pt x="1193" y="511"/>
                        <a:pt x="1193" y="511"/>
                      </a:cubicBezTo>
                      <a:cubicBezTo>
                        <a:pt x="1408" y="511"/>
                        <a:pt x="1408" y="511"/>
                        <a:pt x="1408" y="511"/>
                      </a:cubicBezTo>
                      <a:lnTo>
                        <a:pt x="1027" y="1284"/>
                      </a:lnTo>
                      <a:close/>
                    </a:path>
                  </a:pathLst>
                </a:custGeom>
                <a:solidFill>
                  <a:srgbClr val="00B0F0"/>
                </a:solidFill>
                <a:ln>
                  <a:noFill/>
                </a:ln>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grpSp>
        </p:grpSp>
        <p:grpSp>
          <p:nvGrpSpPr>
            <p:cNvPr id="185" name="Group 184">
              <a:extLst>
                <a:ext uri="{FF2B5EF4-FFF2-40B4-BE49-F238E27FC236}">
                  <a16:creationId xmlns:a16="http://schemas.microsoft.com/office/drawing/2014/main" id="{97957F22-D894-4A16-BB5D-4E6A83482C5C}"/>
                </a:ext>
              </a:extLst>
            </p:cNvPr>
            <p:cNvGrpSpPr/>
            <p:nvPr/>
          </p:nvGrpSpPr>
          <p:grpSpPr>
            <a:xfrm>
              <a:off x="3861442" y="2362147"/>
              <a:ext cx="1883650" cy="1238604"/>
              <a:chOff x="5251692" y="2046062"/>
              <a:chExt cx="2562258" cy="1684826"/>
            </a:xfrm>
          </p:grpSpPr>
          <p:sp>
            <p:nvSpPr>
              <p:cNvPr id="186" name="Freeform 38">
                <a:extLst>
                  <a:ext uri="{FF2B5EF4-FFF2-40B4-BE49-F238E27FC236}">
                    <a16:creationId xmlns:a16="http://schemas.microsoft.com/office/drawing/2014/main" id="{F7BBA8FB-C997-40F8-AA1D-C21C874F5087}"/>
                  </a:ext>
                </a:extLst>
              </p:cNvPr>
              <p:cNvSpPr>
                <a:spLocks/>
              </p:cNvSpPr>
              <p:nvPr/>
            </p:nvSpPr>
            <p:spPr bwMode="auto">
              <a:xfrm>
                <a:off x="5251692" y="2046062"/>
                <a:ext cx="2562258" cy="1684826"/>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a:solidFill>
                  <a:srgbClr val="002050"/>
                </a:solidFill>
              </a:ln>
            </p:spPr>
            <p:txBody>
              <a:bodyPr vert="horz" wrap="square" lIns="68551" tIns="34275" rIns="68551" bIns="34275" numCol="1" anchor="t" anchorCtr="0" compatLnSpc="1">
                <a:prstTxWarp prst="textNoShape">
                  <a:avLst/>
                </a:prstTxWarp>
              </a:bodyPr>
              <a:lstStyle/>
              <a:p>
                <a:pPr marL="0" marR="0" lvl="0" indent="0" defTabSz="685406"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sp>
            <p:nvSpPr>
              <p:cNvPr id="187" name="icon GEARS">
                <a:extLst>
                  <a:ext uri="{FF2B5EF4-FFF2-40B4-BE49-F238E27FC236}">
                    <a16:creationId xmlns:a16="http://schemas.microsoft.com/office/drawing/2014/main" id="{B3F3641B-5C5B-4F8B-9188-DF808597E8AF}"/>
                  </a:ext>
                </a:extLst>
              </p:cNvPr>
              <p:cNvSpPr>
                <a:spLocks noEditPoints="1"/>
              </p:cNvSpPr>
              <p:nvPr/>
            </p:nvSpPr>
            <p:spPr bwMode="auto">
              <a:xfrm>
                <a:off x="5843857" y="2625305"/>
                <a:ext cx="292837" cy="244493"/>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FFFFFF"/>
              </a:solidFill>
              <a:ln>
                <a:noFill/>
              </a:ln>
              <a:extLst/>
            </p:spPr>
            <p:txBody>
              <a:bodyPr/>
              <a:lstStyle/>
              <a:p>
                <a:pPr marL="0" marR="0" lvl="0" indent="0" defTabSz="684671"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ＭＳ Ｐゴシック" charset="0"/>
                  <a:cs typeface="+mn-cs"/>
                </a:endParaRPr>
              </a:p>
            </p:txBody>
          </p:sp>
        </p:grpSp>
        <p:sp>
          <p:nvSpPr>
            <p:cNvPr id="188" name="TextBox 187">
              <a:extLst>
                <a:ext uri="{FF2B5EF4-FFF2-40B4-BE49-F238E27FC236}">
                  <a16:creationId xmlns:a16="http://schemas.microsoft.com/office/drawing/2014/main" id="{49A94EB9-30F8-433C-A67D-C62B4A91BF3D}"/>
                </a:ext>
              </a:extLst>
            </p:cNvPr>
            <p:cNvSpPr txBox="1"/>
            <p:nvPr/>
          </p:nvSpPr>
          <p:spPr>
            <a:xfrm>
              <a:off x="4465213" y="2929887"/>
              <a:ext cx="997835" cy="284693"/>
            </a:xfrm>
            <a:prstGeom prst="rect">
              <a:avLst/>
            </a:prstGeom>
          </p:spPr>
          <p:txBody>
            <a:bodyPr wrap="square" lIns="0" tIns="0" rIns="0" bIns="0" rtlCol="0">
              <a:spAutoFit/>
            </a:bodyPr>
            <a:lstStyle/>
            <a:p>
              <a:pPr defTabSz="671552">
                <a:lnSpc>
                  <a:spcPct val="90000"/>
                </a:lnSpc>
                <a:buSzPct val="80000"/>
                <a:defRPr/>
              </a:pPr>
              <a:r>
                <a:rPr lang="en-US" sz="1028" b="0" kern="0" spc="-22" dirty="0">
                  <a:solidFill>
                    <a:srgbClr val="002050"/>
                  </a:solidFill>
                  <a:latin typeface="Segoe UI"/>
                  <a:ea typeface="ＭＳ Ｐゴシック" charset="0"/>
                  <a:cs typeface="Segoe UI Semibold" panose="020B0702040204020203" pitchFamily="34" charset="0"/>
                </a:rPr>
                <a:t>Microsoft Azure</a:t>
              </a:r>
            </a:p>
            <a:p>
              <a:pPr defTabSz="671552">
                <a:lnSpc>
                  <a:spcPct val="90000"/>
                </a:lnSpc>
                <a:buSzPct val="80000"/>
                <a:defRPr/>
              </a:pPr>
              <a:r>
                <a:rPr lang="en-US" sz="1028" b="0" kern="0" spc="-22" dirty="0">
                  <a:solidFill>
                    <a:srgbClr val="002050"/>
                  </a:solidFill>
                  <a:latin typeface="Segoe UI"/>
                  <a:ea typeface="ＭＳ Ｐゴシック" charset="0"/>
                  <a:cs typeface="Segoe UI Semibold" panose="020B0702040204020203" pitchFamily="34" charset="0"/>
                </a:rPr>
                <a:t>Active Directory</a:t>
              </a:r>
            </a:p>
          </p:txBody>
        </p:sp>
        <p:pic>
          <p:nvPicPr>
            <p:cNvPr id="189" name="Picture 188">
              <a:extLst>
                <a:ext uri="{FF2B5EF4-FFF2-40B4-BE49-F238E27FC236}">
                  <a16:creationId xmlns:a16="http://schemas.microsoft.com/office/drawing/2014/main" id="{036E092B-3905-4249-BD05-9C0199023E47}"/>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045534" y="2840727"/>
              <a:ext cx="424400" cy="420891"/>
            </a:xfrm>
            <a:prstGeom prst="rect">
              <a:avLst/>
            </a:prstGeom>
          </p:spPr>
        </p:pic>
        <p:grpSp>
          <p:nvGrpSpPr>
            <p:cNvPr id="190" name="Group 189">
              <a:extLst>
                <a:ext uri="{FF2B5EF4-FFF2-40B4-BE49-F238E27FC236}">
                  <a16:creationId xmlns:a16="http://schemas.microsoft.com/office/drawing/2014/main" id="{2ECBE01A-1D7F-4467-8FBB-0C49472A1728}"/>
                </a:ext>
              </a:extLst>
            </p:cNvPr>
            <p:cNvGrpSpPr/>
            <p:nvPr/>
          </p:nvGrpSpPr>
          <p:grpSpPr>
            <a:xfrm>
              <a:off x="5377707" y="3600043"/>
              <a:ext cx="1577460" cy="1454774"/>
              <a:chOff x="7314209" y="3729925"/>
              <a:chExt cx="2145759" cy="1978874"/>
            </a:xfrm>
          </p:grpSpPr>
          <p:cxnSp>
            <p:nvCxnSpPr>
              <p:cNvPr id="191" name="Straight Arrow Connector 190">
                <a:extLst>
                  <a:ext uri="{FF2B5EF4-FFF2-40B4-BE49-F238E27FC236}">
                    <a16:creationId xmlns:a16="http://schemas.microsoft.com/office/drawing/2014/main" id="{EB665ECF-8EC3-422B-A73F-D12B7DCBE755}"/>
                  </a:ext>
                </a:extLst>
              </p:cNvPr>
              <p:cNvCxnSpPr>
                <a:cxnSpLocks/>
                <a:stCxn id="186" idx="13"/>
                <a:endCxn id="197" idx="5"/>
              </p:cNvCxnSpPr>
              <p:nvPr/>
            </p:nvCxnSpPr>
            <p:spPr>
              <a:xfrm>
                <a:off x="7314209" y="3729925"/>
                <a:ext cx="1943061" cy="1860835"/>
              </a:xfrm>
              <a:prstGeom prst="straightConnector1">
                <a:avLst/>
              </a:prstGeom>
              <a:noFill/>
              <a:ln w="38100" cap="rnd" cmpd="sng" algn="ctr">
                <a:solidFill>
                  <a:srgbClr val="92D050"/>
                </a:solidFill>
                <a:prstDash val="sysDot"/>
                <a:headEnd type="none" w="med" len="sm"/>
                <a:tailEnd type="triangle" w="med" len="sm"/>
              </a:ln>
              <a:effectLst/>
            </p:spPr>
          </p:cxnSp>
          <p:sp>
            <p:nvSpPr>
              <p:cNvPr id="192" name="Rectangle 191">
                <a:extLst>
                  <a:ext uri="{FF2B5EF4-FFF2-40B4-BE49-F238E27FC236}">
                    <a16:creationId xmlns:a16="http://schemas.microsoft.com/office/drawing/2014/main" id="{05D32522-3125-4770-A4B6-CF36FAAF7FAE}"/>
                  </a:ext>
                </a:extLst>
              </p:cNvPr>
              <p:cNvSpPr/>
              <p:nvPr/>
            </p:nvSpPr>
            <p:spPr bwMode="auto">
              <a:xfrm>
                <a:off x="8077904" y="4570061"/>
                <a:ext cx="1064980" cy="555402"/>
              </a:xfrm>
              <a:prstGeom prst="rect">
                <a:avLst/>
              </a:prstGeom>
              <a:solidFill>
                <a:srgbClr val="002050"/>
              </a:solidFill>
              <a:ln>
                <a:noFill/>
              </a:ln>
            </p:spPr>
            <p:txBody>
              <a:bodyPr vert="horz" wrap="square" lIns="0" tIns="20568" rIns="0" bIns="20568" rtlCol="0">
                <a:spAutoFit/>
              </a:bodyPr>
              <a:lstStyle/>
              <a:p>
                <a:pPr marL="0" marR="0" lvl="0" indent="0" algn="ctr" defTabSz="685337" eaLnBrk="1" fontAlgn="auto" latinLnBrk="0" hangingPunct="1">
                  <a:lnSpc>
                    <a:spcPct val="90000"/>
                  </a:lnSpc>
                  <a:spcBef>
                    <a:spcPts val="0"/>
                  </a:spcBef>
                  <a:spcAft>
                    <a:spcPts val="0"/>
                  </a:spcAft>
                  <a:buClrTx/>
                  <a:buSzTx/>
                  <a:buFontTx/>
                  <a:buNone/>
                  <a:tabLst/>
                  <a:defRPr/>
                </a:pPr>
                <a:r>
                  <a:rPr kumimoji="0" lang="en-US" sz="1324" b="0" i="0" u="none" strike="noStrike" kern="0" cap="none" spc="-23" normalizeH="0" baseline="0" noProof="0" dirty="0">
                    <a:ln>
                      <a:noFill/>
                    </a:ln>
                    <a:solidFill>
                      <a:srgbClr val="002050"/>
                    </a:solidFill>
                    <a:effectLst/>
                    <a:uLnTx/>
                    <a:uFillTx/>
                    <a:latin typeface="Segoe UI Semibold" panose="020B0702040204020203" pitchFamily="34" charset="0"/>
                    <a:cs typeface="Segoe UI Semibold" panose="020B0702040204020203" pitchFamily="34" charset="0"/>
                  </a:rPr>
                  <a:t>Seamless SSO</a:t>
                </a:r>
              </a:p>
            </p:txBody>
          </p:sp>
          <p:grpSp>
            <p:nvGrpSpPr>
              <p:cNvPr id="193" name="Group 192">
                <a:extLst>
                  <a:ext uri="{FF2B5EF4-FFF2-40B4-BE49-F238E27FC236}">
                    <a16:creationId xmlns:a16="http://schemas.microsoft.com/office/drawing/2014/main" id="{87A3163E-4664-4A40-8224-4244FA244D02}"/>
                  </a:ext>
                </a:extLst>
              </p:cNvPr>
              <p:cNvGrpSpPr/>
              <p:nvPr/>
            </p:nvGrpSpPr>
            <p:grpSpPr>
              <a:xfrm>
                <a:off x="9105579" y="5354410"/>
                <a:ext cx="354389" cy="354389"/>
                <a:chOff x="8969385" y="5138959"/>
                <a:chExt cx="354389" cy="354389"/>
              </a:xfrm>
            </p:grpSpPr>
            <p:sp>
              <p:nvSpPr>
                <p:cNvPr id="194" name="Oval 193">
                  <a:extLst>
                    <a:ext uri="{FF2B5EF4-FFF2-40B4-BE49-F238E27FC236}">
                      <a16:creationId xmlns:a16="http://schemas.microsoft.com/office/drawing/2014/main" id="{4A351620-3AD7-4D6E-8700-23F2D42CE8B1}"/>
                    </a:ext>
                  </a:extLst>
                </p:cNvPr>
                <p:cNvSpPr/>
                <p:nvPr/>
              </p:nvSpPr>
              <p:spPr bwMode="auto">
                <a:xfrm>
                  <a:off x="9006689" y="5176263"/>
                  <a:ext cx="279781" cy="279781"/>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marL="0" marR="0" lvl="0" indent="0" algn="ctr" defTabSz="685445" eaLnBrk="1" fontAlgn="auto" latinLnBrk="0" hangingPunct="1">
                    <a:lnSpc>
                      <a:spcPct val="100000"/>
                    </a:lnSpc>
                    <a:spcBef>
                      <a:spcPts val="0"/>
                    </a:spcBef>
                    <a:spcAft>
                      <a:spcPts val="0"/>
                    </a:spcAft>
                    <a:buClrTx/>
                    <a:buSzTx/>
                    <a:buFontTx/>
                    <a:buNone/>
                    <a:tabLst/>
                    <a:defRPr/>
                  </a:pPr>
                  <a:endParaRPr kumimoji="0" lang="en-US" sz="1471" b="0" i="0" u="none" strike="noStrike" kern="0" cap="none" spc="0" normalizeH="0" baseline="0" noProof="0" dirty="0">
                    <a:ln>
                      <a:noFill/>
                    </a:ln>
                    <a:solidFill>
                      <a:srgbClr val="002050"/>
                    </a:solidFill>
                    <a:effectLst/>
                    <a:uLnTx/>
                    <a:uFillTx/>
                    <a:latin typeface="Segoe UI"/>
                    <a:ea typeface="+mn-ea"/>
                    <a:cs typeface="+mn-cs"/>
                  </a:endParaRPr>
                </a:p>
              </p:txBody>
            </p:sp>
            <p:grpSp>
              <p:nvGrpSpPr>
                <p:cNvPr id="195" name="Group 194">
                  <a:extLst>
                    <a:ext uri="{FF2B5EF4-FFF2-40B4-BE49-F238E27FC236}">
                      <a16:creationId xmlns:a16="http://schemas.microsoft.com/office/drawing/2014/main" id="{917C86D5-918F-44F5-B5FF-FA0B81C95476}"/>
                    </a:ext>
                  </a:extLst>
                </p:cNvPr>
                <p:cNvGrpSpPr/>
                <p:nvPr/>
              </p:nvGrpSpPr>
              <p:grpSpPr>
                <a:xfrm>
                  <a:off x="8969385" y="5138959"/>
                  <a:ext cx="354389" cy="354389"/>
                  <a:chOff x="3461012" y="3385426"/>
                  <a:chExt cx="347472" cy="347472"/>
                </a:xfrm>
              </p:grpSpPr>
              <p:sp>
                <p:nvSpPr>
                  <p:cNvPr id="196" name="Oval 195">
                    <a:extLst>
                      <a:ext uri="{FF2B5EF4-FFF2-40B4-BE49-F238E27FC236}">
                        <a16:creationId xmlns:a16="http://schemas.microsoft.com/office/drawing/2014/main" id="{AF1416EC-24AA-4BD5-8C68-2F31B37FC9FE}"/>
                      </a:ext>
                    </a:extLst>
                  </p:cNvPr>
                  <p:cNvSpPr/>
                  <p:nvPr/>
                </p:nvSpPr>
                <p:spPr bwMode="auto">
                  <a:xfrm>
                    <a:off x="3461012" y="3385426"/>
                    <a:ext cx="347472" cy="347472"/>
                  </a:xfrm>
                  <a:prstGeom prst="ellipse">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marL="0" marR="0" lvl="0" indent="0" algn="ctr" defTabSz="699086"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srgbClr val="002050"/>
                      </a:solidFill>
                      <a:effectLst/>
                      <a:uLnTx/>
                      <a:uFillTx/>
                      <a:latin typeface="Segoe UI"/>
                      <a:ea typeface="+mn-ea"/>
                      <a:cs typeface="+mn-cs"/>
                    </a:endParaRPr>
                  </a:p>
                </p:txBody>
              </p:sp>
              <p:sp>
                <p:nvSpPr>
                  <p:cNvPr id="197" name="Freeform 11">
                    <a:extLst>
                      <a:ext uri="{FF2B5EF4-FFF2-40B4-BE49-F238E27FC236}">
                        <a16:creationId xmlns:a16="http://schemas.microsoft.com/office/drawing/2014/main" id="{5DD22C85-C0C6-4F40-B211-5C0FEAEF6F6F}"/>
                      </a:ext>
                    </a:extLst>
                  </p:cNvPr>
                  <p:cNvSpPr>
                    <a:spLocks noEditPoints="1"/>
                  </p:cNvSpPr>
                  <p:nvPr/>
                </p:nvSpPr>
                <p:spPr bwMode="auto">
                  <a:xfrm>
                    <a:off x="3497588" y="3422002"/>
                    <a:ext cx="274320" cy="274320"/>
                  </a:xfrm>
                  <a:custGeom>
                    <a:avLst/>
                    <a:gdLst>
                      <a:gd name="T0" fmla="*/ 927 w 1854"/>
                      <a:gd name="T1" fmla="*/ 0 h 1854"/>
                      <a:gd name="T2" fmla="*/ 0 w 1854"/>
                      <a:gd name="T3" fmla="*/ 927 h 1854"/>
                      <a:gd name="T4" fmla="*/ 927 w 1854"/>
                      <a:gd name="T5" fmla="*/ 1854 h 1854"/>
                      <a:gd name="T6" fmla="*/ 1854 w 1854"/>
                      <a:gd name="T7" fmla="*/ 927 h 1854"/>
                      <a:gd name="T8" fmla="*/ 927 w 1854"/>
                      <a:gd name="T9" fmla="*/ 0 h 1854"/>
                      <a:gd name="T10" fmla="*/ 758 w 1854"/>
                      <a:gd name="T11" fmla="*/ 1319 h 1854"/>
                      <a:gd name="T12" fmla="*/ 435 w 1854"/>
                      <a:gd name="T13" fmla="*/ 874 h 1854"/>
                      <a:gd name="T14" fmla="*/ 671 w 1854"/>
                      <a:gd name="T15" fmla="*/ 874 h 1854"/>
                      <a:gd name="T16" fmla="*/ 995 w 1854"/>
                      <a:gd name="T17" fmla="*/ 1319 h 1854"/>
                      <a:gd name="T18" fmla="*/ 758 w 1854"/>
                      <a:gd name="T19" fmla="*/ 1319 h 1854"/>
                      <a:gd name="T20" fmla="*/ 1027 w 1854"/>
                      <a:gd name="T21" fmla="*/ 1284 h 1854"/>
                      <a:gd name="T22" fmla="*/ 897 w 1854"/>
                      <a:gd name="T23" fmla="*/ 1105 h 1854"/>
                      <a:gd name="T24" fmla="*/ 1193 w 1854"/>
                      <a:gd name="T25" fmla="*/ 511 h 1854"/>
                      <a:gd name="T26" fmla="*/ 1408 w 1854"/>
                      <a:gd name="T27" fmla="*/ 511 h 1854"/>
                      <a:gd name="T28" fmla="*/ 1027 w 1854"/>
                      <a:gd name="T29" fmla="*/ 1284 h 1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54" h="1854">
                        <a:moveTo>
                          <a:pt x="927" y="0"/>
                        </a:moveTo>
                        <a:cubicBezTo>
                          <a:pt x="415" y="0"/>
                          <a:pt x="0" y="415"/>
                          <a:pt x="0" y="927"/>
                        </a:cubicBezTo>
                        <a:cubicBezTo>
                          <a:pt x="0" y="1439"/>
                          <a:pt x="415" y="1854"/>
                          <a:pt x="927" y="1854"/>
                        </a:cubicBezTo>
                        <a:cubicBezTo>
                          <a:pt x="1439" y="1854"/>
                          <a:pt x="1854" y="1439"/>
                          <a:pt x="1854" y="927"/>
                        </a:cubicBezTo>
                        <a:cubicBezTo>
                          <a:pt x="1854" y="415"/>
                          <a:pt x="1439" y="0"/>
                          <a:pt x="927" y="0"/>
                        </a:cubicBezTo>
                        <a:close/>
                        <a:moveTo>
                          <a:pt x="758" y="1319"/>
                        </a:moveTo>
                        <a:cubicBezTo>
                          <a:pt x="435" y="874"/>
                          <a:pt x="435" y="874"/>
                          <a:pt x="435" y="874"/>
                        </a:cubicBezTo>
                        <a:cubicBezTo>
                          <a:pt x="671" y="874"/>
                          <a:pt x="671" y="874"/>
                          <a:pt x="671" y="874"/>
                        </a:cubicBezTo>
                        <a:cubicBezTo>
                          <a:pt x="995" y="1319"/>
                          <a:pt x="995" y="1319"/>
                          <a:pt x="995" y="1319"/>
                        </a:cubicBezTo>
                        <a:lnTo>
                          <a:pt x="758" y="1319"/>
                        </a:lnTo>
                        <a:close/>
                        <a:moveTo>
                          <a:pt x="1027" y="1284"/>
                        </a:moveTo>
                        <a:cubicBezTo>
                          <a:pt x="897" y="1105"/>
                          <a:pt x="897" y="1105"/>
                          <a:pt x="897" y="1105"/>
                        </a:cubicBezTo>
                        <a:cubicBezTo>
                          <a:pt x="1193" y="511"/>
                          <a:pt x="1193" y="511"/>
                          <a:pt x="1193" y="511"/>
                        </a:cubicBezTo>
                        <a:cubicBezTo>
                          <a:pt x="1408" y="511"/>
                          <a:pt x="1408" y="511"/>
                          <a:pt x="1408" y="511"/>
                        </a:cubicBezTo>
                        <a:lnTo>
                          <a:pt x="1027" y="1284"/>
                        </a:lnTo>
                        <a:close/>
                      </a:path>
                    </a:pathLst>
                  </a:custGeom>
                  <a:solidFill>
                    <a:srgbClr val="92D050"/>
                  </a:solidFill>
                  <a:ln>
                    <a:noFill/>
                  </a:ln>
                </p:spPr>
                <p:txBody>
                  <a:bodyPr vert="horz" wrap="square" lIns="68561" tIns="34280" rIns="68561" bIns="34280" numCol="1" anchor="t" anchorCtr="0" compatLnSpc="1">
                    <a:prstTxWarp prst="textNoShape">
                      <a:avLst/>
                    </a:prstTxWarp>
                  </a:bodyPr>
                  <a:lstStyle/>
                  <a:p>
                    <a:pPr marL="0" marR="0" lvl="0" indent="0" defTabSz="685537"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rgbClr val="002050"/>
                      </a:solidFill>
                      <a:effectLst/>
                      <a:uLnTx/>
                      <a:uFillTx/>
                      <a:latin typeface="Segoe UI"/>
                      <a:cs typeface="+mn-cs"/>
                    </a:endParaRPr>
                  </a:p>
                </p:txBody>
              </p:sp>
            </p:grpSp>
          </p:grpSp>
        </p:grpSp>
        <p:sp>
          <p:nvSpPr>
            <p:cNvPr id="198" name="Freeform 59">
              <a:extLst>
                <a:ext uri="{FF2B5EF4-FFF2-40B4-BE49-F238E27FC236}">
                  <a16:creationId xmlns:a16="http://schemas.microsoft.com/office/drawing/2014/main" id="{AD8516DB-5630-4036-9050-F7D5E9184BE9}"/>
                </a:ext>
              </a:extLst>
            </p:cNvPr>
            <p:cNvSpPr>
              <a:spLocks noChangeAspect="1" noEditPoints="1"/>
            </p:cNvSpPr>
            <p:nvPr/>
          </p:nvSpPr>
          <p:spPr bwMode="auto">
            <a:xfrm>
              <a:off x="4308320" y="4775003"/>
              <a:ext cx="248849" cy="116060"/>
            </a:xfrm>
            <a:custGeom>
              <a:avLst/>
              <a:gdLst>
                <a:gd name="T0" fmla="*/ 47 w 48"/>
                <a:gd name="T1" fmla="*/ 9 h 22"/>
                <a:gd name="T2" fmla="*/ 44 w 48"/>
                <a:gd name="T3" fmla="*/ 5 h 22"/>
                <a:gd name="T4" fmla="*/ 21 w 48"/>
                <a:gd name="T5" fmla="*/ 5 h 22"/>
                <a:gd name="T6" fmla="*/ 11 w 48"/>
                <a:gd name="T7" fmla="*/ 0 h 22"/>
                <a:gd name="T8" fmla="*/ 0 w 48"/>
                <a:gd name="T9" fmla="*/ 11 h 22"/>
                <a:gd name="T10" fmla="*/ 11 w 48"/>
                <a:gd name="T11" fmla="*/ 22 h 22"/>
                <a:gd name="T12" fmla="*/ 21 w 48"/>
                <a:gd name="T13" fmla="*/ 16 h 22"/>
                <a:gd name="T14" fmla="*/ 25 w 48"/>
                <a:gd name="T15" fmla="*/ 16 h 22"/>
                <a:gd name="T16" fmla="*/ 29 w 48"/>
                <a:gd name="T17" fmla="*/ 13 h 22"/>
                <a:gd name="T18" fmla="*/ 32 w 48"/>
                <a:gd name="T19" fmla="*/ 16 h 22"/>
                <a:gd name="T20" fmla="*/ 34 w 48"/>
                <a:gd name="T21" fmla="*/ 13 h 22"/>
                <a:gd name="T22" fmla="*/ 37 w 48"/>
                <a:gd name="T23" fmla="*/ 16 h 22"/>
                <a:gd name="T24" fmla="*/ 40 w 48"/>
                <a:gd name="T25" fmla="*/ 13 h 22"/>
                <a:gd name="T26" fmla="*/ 43 w 48"/>
                <a:gd name="T27" fmla="*/ 16 h 22"/>
                <a:gd name="T28" fmla="*/ 43 w 48"/>
                <a:gd name="T29" fmla="*/ 16 h 22"/>
                <a:gd name="T30" fmla="*/ 47 w 48"/>
                <a:gd name="T31" fmla="*/ 11 h 22"/>
                <a:gd name="T32" fmla="*/ 47 w 48"/>
                <a:gd name="T33" fmla="*/ 9 h 22"/>
                <a:gd name="T34" fmla="*/ 6 w 48"/>
                <a:gd name="T35" fmla="*/ 14 h 22"/>
                <a:gd name="T36" fmla="*/ 3 w 48"/>
                <a:gd name="T37" fmla="*/ 11 h 22"/>
                <a:gd name="T38" fmla="*/ 6 w 48"/>
                <a:gd name="T39" fmla="*/ 8 h 22"/>
                <a:gd name="T40" fmla="*/ 9 w 48"/>
                <a:gd name="T41" fmla="*/ 11 h 22"/>
                <a:gd name="T42" fmla="*/ 6 w 48"/>
                <a:gd name="T43"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22">
                  <a:moveTo>
                    <a:pt x="47" y="9"/>
                  </a:moveTo>
                  <a:cubicBezTo>
                    <a:pt x="44" y="5"/>
                    <a:pt x="44" y="5"/>
                    <a:pt x="44" y="5"/>
                  </a:cubicBezTo>
                  <a:cubicBezTo>
                    <a:pt x="21" y="5"/>
                    <a:pt x="21" y="5"/>
                    <a:pt x="21" y="5"/>
                  </a:cubicBezTo>
                  <a:cubicBezTo>
                    <a:pt x="19" y="2"/>
                    <a:pt x="15" y="0"/>
                    <a:pt x="11" y="0"/>
                  </a:cubicBezTo>
                  <a:cubicBezTo>
                    <a:pt x="5" y="0"/>
                    <a:pt x="0" y="5"/>
                    <a:pt x="0" y="11"/>
                  </a:cubicBezTo>
                  <a:cubicBezTo>
                    <a:pt x="0" y="17"/>
                    <a:pt x="5" y="22"/>
                    <a:pt x="11" y="22"/>
                  </a:cubicBezTo>
                  <a:cubicBezTo>
                    <a:pt x="15" y="22"/>
                    <a:pt x="19" y="20"/>
                    <a:pt x="21" y="16"/>
                  </a:cubicBezTo>
                  <a:cubicBezTo>
                    <a:pt x="25" y="16"/>
                    <a:pt x="25" y="16"/>
                    <a:pt x="25" y="16"/>
                  </a:cubicBezTo>
                  <a:cubicBezTo>
                    <a:pt x="29" y="13"/>
                    <a:pt x="29" y="13"/>
                    <a:pt x="29" y="13"/>
                  </a:cubicBezTo>
                  <a:cubicBezTo>
                    <a:pt x="32" y="16"/>
                    <a:pt x="32" y="16"/>
                    <a:pt x="32" y="16"/>
                  </a:cubicBezTo>
                  <a:cubicBezTo>
                    <a:pt x="34" y="13"/>
                    <a:pt x="34" y="13"/>
                    <a:pt x="34" y="13"/>
                  </a:cubicBezTo>
                  <a:cubicBezTo>
                    <a:pt x="37" y="16"/>
                    <a:pt x="37" y="16"/>
                    <a:pt x="37" y="16"/>
                  </a:cubicBezTo>
                  <a:cubicBezTo>
                    <a:pt x="40" y="13"/>
                    <a:pt x="40" y="13"/>
                    <a:pt x="40" y="13"/>
                  </a:cubicBezTo>
                  <a:cubicBezTo>
                    <a:pt x="43" y="16"/>
                    <a:pt x="43" y="16"/>
                    <a:pt x="43" y="16"/>
                  </a:cubicBezTo>
                  <a:cubicBezTo>
                    <a:pt x="43" y="16"/>
                    <a:pt x="43" y="16"/>
                    <a:pt x="43" y="16"/>
                  </a:cubicBezTo>
                  <a:cubicBezTo>
                    <a:pt x="47" y="11"/>
                    <a:pt x="47" y="11"/>
                    <a:pt x="47" y="11"/>
                  </a:cubicBezTo>
                  <a:cubicBezTo>
                    <a:pt x="48" y="10"/>
                    <a:pt x="48" y="10"/>
                    <a:pt x="47" y="9"/>
                  </a:cubicBezTo>
                  <a:close/>
                  <a:moveTo>
                    <a:pt x="6" y="14"/>
                  </a:moveTo>
                  <a:cubicBezTo>
                    <a:pt x="4" y="14"/>
                    <a:pt x="3" y="12"/>
                    <a:pt x="3" y="11"/>
                  </a:cubicBezTo>
                  <a:cubicBezTo>
                    <a:pt x="3" y="9"/>
                    <a:pt x="4" y="8"/>
                    <a:pt x="6" y="8"/>
                  </a:cubicBezTo>
                  <a:cubicBezTo>
                    <a:pt x="8" y="8"/>
                    <a:pt x="9" y="9"/>
                    <a:pt x="9" y="11"/>
                  </a:cubicBezTo>
                  <a:cubicBezTo>
                    <a:pt x="9" y="12"/>
                    <a:pt x="8" y="14"/>
                    <a:pt x="6" y="14"/>
                  </a:cubicBezTo>
                  <a:close/>
                </a:path>
              </a:pathLst>
            </a:custGeom>
            <a:solidFill>
              <a:srgbClr val="FFFFFF"/>
            </a:solidFill>
            <a:ln>
              <a:noFill/>
            </a:ln>
          </p:spPr>
          <p:txBody>
            <a:bodyPr vert="horz" wrap="square" lIns="67223" tIns="33611" rIns="67223" bIns="33611" numCol="1" anchor="t" anchorCtr="0" compatLnSpc="1">
              <a:prstTxWarp prst="textNoShape">
                <a:avLst/>
              </a:prstTxWarp>
            </a:bodyPr>
            <a:lstStyle/>
            <a:p>
              <a:pPr marL="0" marR="0" lvl="0" indent="0" defTabSz="672161" eaLnBrk="1" fontAlgn="auto" latinLnBrk="0" hangingPunct="1">
                <a:lnSpc>
                  <a:spcPct val="100000"/>
                </a:lnSpc>
                <a:spcBef>
                  <a:spcPts val="0"/>
                </a:spcBef>
                <a:spcAft>
                  <a:spcPts val="0"/>
                </a:spcAft>
                <a:buClrTx/>
                <a:buSzTx/>
                <a:buFontTx/>
                <a:buNone/>
                <a:tabLst/>
                <a:defRPr/>
              </a:pPr>
              <a:endParaRPr kumimoji="0" lang="en-US" sz="2059" b="0" i="0" u="none" strike="noStrike" kern="0" cap="none" spc="-52" normalizeH="0" baseline="0" noProof="0" dirty="0">
                <a:ln>
                  <a:noFill/>
                </a:ln>
                <a:solidFill>
                  <a:srgbClr val="002050"/>
                </a:solidFill>
                <a:effectLst/>
                <a:uLnTx/>
                <a:uFillTx/>
                <a:latin typeface="Segoe UI"/>
                <a:cs typeface="+mn-cs"/>
              </a:endParaRPr>
            </a:p>
          </p:txBody>
        </p:sp>
        <p:sp>
          <p:nvSpPr>
            <p:cNvPr id="199" name="Freeform 59">
              <a:extLst>
                <a:ext uri="{FF2B5EF4-FFF2-40B4-BE49-F238E27FC236}">
                  <a16:creationId xmlns:a16="http://schemas.microsoft.com/office/drawing/2014/main" id="{920D003D-E119-46A0-96C8-414AA4AC6242}"/>
                </a:ext>
              </a:extLst>
            </p:cNvPr>
            <p:cNvSpPr>
              <a:spLocks noChangeAspect="1" noEditPoints="1"/>
            </p:cNvSpPr>
            <p:nvPr/>
          </p:nvSpPr>
          <p:spPr bwMode="auto">
            <a:xfrm>
              <a:off x="5368099" y="5242522"/>
              <a:ext cx="248849" cy="116060"/>
            </a:xfrm>
            <a:custGeom>
              <a:avLst/>
              <a:gdLst>
                <a:gd name="T0" fmla="*/ 47 w 48"/>
                <a:gd name="T1" fmla="*/ 9 h 22"/>
                <a:gd name="T2" fmla="*/ 44 w 48"/>
                <a:gd name="T3" fmla="*/ 5 h 22"/>
                <a:gd name="T4" fmla="*/ 21 w 48"/>
                <a:gd name="T5" fmla="*/ 5 h 22"/>
                <a:gd name="T6" fmla="*/ 11 w 48"/>
                <a:gd name="T7" fmla="*/ 0 h 22"/>
                <a:gd name="T8" fmla="*/ 0 w 48"/>
                <a:gd name="T9" fmla="*/ 11 h 22"/>
                <a:gd name="T10" fmla="*/ 11 w 48"/>
                <a:gd name="T11" fmla="*/ 22 h 22"/>
                <a:gd name="T12" fmla="*/ 21 w 48"/>
                <a:gd name="T13" fmla="*/ 16 h 22"/>
                <a:gd name="T14" fmla="*/ 25 w 48"/>
                <a:gd name="T15" fmla="*/ 16 h 22"/>
                <a:gd name="T16" fmla="*/ 29 w 48"/>
                <a:gd name="T17" fmla="*/ 13 h 22"/>
                <a:gd name="T18" fmla="*/ 32 w 48"/>
                <a:gd name="T19" fmla="*/ 16 h 22"/>
                <a:gd name="T20" fmla="*/ 34 w 48"/>
                <a:gd name="T21" fmla="*/ 13 h 22"/>
                <a:gd name="T22" fmla="*/ 37 w 48"/>
                <a:gd name="T23" fmla="*/ 16 h 22"/>
                <a:gd name="T24" fmla="*/ 40 w 48"/>
                <a:gd name="T25" fmla="*/ 13 h 22"/>
                <a:gd name="T26" fmla="*/ 43 w 48"/>
                <a:gd name="T27" fmla="*/ 16 h 22"/>
                <a:gd name="T28" fmla="*/ 43 w 48"/>
                <a:gd name="T29" fmla="*/ 16 h 22"/>
                <a:gd name="T30" fmla="*/ 47 w 48"/>
                <a:gd name="T31" fmla="*/ 11 h 22"/>
                <a:gd name="T32" fmla="*/ 47 w 48"/>
                <a:gd name="T33" fmla="*/ 9 h 22"/>
                <a:gd name="T34" fmla="*/ 6 w 48"/>
                <a:gd name="T35" fmla="*/ 14 h 22"/>
                <a:gd name="T36" fmla="*/ 3 w 48"/>
                <a:gd name="T37" fmla="*/ 11 h 22"/>
                <a:gd name="T38" fmla="*/ 6 w 48"/>
                <a:gd name="T39" fmla="*/ 8 h 22"/>
                <a:gd name="T40" fmla="*/ 9 w 48"/>
                <a:gd name="T41" fmla="*/ 11 h 22"/>
                <a:gd name="T42" fmla="*/ 6 w 48"/>
                <a:gd name="T43"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22">
                  <a:moveTo>
                    <a:pt x="47" y="9"/>
                  </a:moveTo>
                  <a:cubicBezTo>
                    <a:pt x="44" y="5"/>
                    <a:pt x="44" y="5"/>
                    <a:pt x="44" y="5"/>
                  </a:cubicBezTo>
                  <a:cubicBezTo>
                    <a:pt x="21" y="5"/>
                    <a:pt x="21" y="5"/>
                    <a:pt x="21" y="5"/>
                  </a:cubicBezTo>
                  <a:cubicBezTo>
                    <a:pt x="19" y="2"/>
                    <a:pt x="15" y="0"/>
                    <a:pt x="11" y="0"/>
                  </a:cubicBezTo>
                  <a:cubicBezTo>
                    <a:pt x="5" y="0"/>
                    <a:pt x="0" y="5"/>
                    <a:pt x="0" y="11"/>
                  </a:cubicBezTo>
                  <a:cubicBezTo>
                    <a:pt x="0" y="17"/>
                    <a:pt x="5" y="22"/>
                    <a:pt x="11" y="22"/>
                  </a:cubicBezTo>
                  <a:cubicBezTo>
                    <a:pt x="15" y="22"/>
                    <a:pt x="19" y="20"/>
                    <a:pt x="21" y="16"/>
                  </a:cubicBezTo>
                  <a:cubicBezTo>
                    <a:pt x="25" y="16"/>
                    <a:pt x="25" y="16"/>
                    <a:pt x="25" y="16"/>
                  </a:cubicBezTo>
                  <a:cubicBezTo>
                    <a:pt x="29" y="13"/>
                    <a:pt x="29" y="13"/>
                    <a:pt x="29" y="13"/>
                  </a:cubicBezTo>
                  <a:cubicBezTo>
                    <a:pt x="32" y="16"/>
                    <a:pt x="32" y="16"/>
                    <a:pt x="32" y="16"/>
                  </a:cubicBezTo>
                  <a:cubicBezTo>
                    <a:pt x="34" y="13"/>
                    <a:pt x="34" y="13"/>
                    <a:pt x="34" y="13"/>
                  </a:cubicBezTo>
                  <a:cubicBezTo>
                    <a:pt x="37" y="16"/>
                    <a:pt x="37" y="16"/>
                    <a:pt x="37" y="16"/>
                  </a:cubicBezTo>
                  <a:cubicBezTo>
                    <a:pt x="40" y="13"/>
                    <a:pt x="40" y="13"/>
                    <a:pt x="40" y="13"/>
                  </a:cubicBezTo>
                  <a:cubicBezTo>
                    <a:pt x="43" y="16"/>
                    <a:pt x="43" y="16"/>
                    <a:pt x="43" y="16"/>
                  </a:cubicBezTo>
                  <a:cubicBezTo>
                    <a:pt x="43" y="16"/>
                    <a:pt x="43" y="16"/>
                    <a:pt x="43" y="16"/>
                  </a:cubicBezTo>
                  <a:cubicBezTo>
                    <a:pt x="47" y="11"/>
                    <a:pt x="47" y="11"/>
                    <a:pt x="47" y="11"/>
                  </a:cubicBezTo>
                  <a:cubicBezTo>
                    <a:pt x="48" y="10"/>
                    <a:pt x="48" y="10"/>
                    <a:pt x="47" y="9"/>
                  </a:cubicBezTo>
                  <a:close/>
                  <a:moveTo>
                    <a:pt x="6" y="14"/>
                  </a:moveTo>
                  <a:cubicBezTo>
                    <a:pt x="4" y="14"/>
                    <a:pt x="3" y="12"/>
                    <a:pt x="3" y="11"/>
                  </a:cubicBezTo>
                  <a:cubicBezTo>
                    <a:pt x="3" y="9"/>
                    <a:pt x="4" y="8"/>
                    <a:pt x="6" y="8"/>
                  </a:cubicBezTo>
                  <a:cubicBezTo>
                    <a:pt x="8" y="8"/>
                    <a:pt x="9" y="9"/>
                    <a:pt x="9" y="11"/>
                  </a:cubicBezTo>
                  <a:cubicBezTo>
                    <a:pt x="9" y="12"/>
                    <a:pt x="8" y="14"/>
                    <a:pt x="6" y="14"/>
                  </a:cubicBezTo>
                  <a:close/>
                </a:path>
              </a:pathLst>
            </a:custGeom>
            <a:solidFill>
              <a:srgbClr val="FFFFFF"/>
            </a:solidFill>
            <a:ln>
              <a:noFill/>
            </a:ln>
          </p:spPr>
          <p:txBody>
            <a:bodyPr vert="horz" wrap="square" lIns="67223" tIns="33611" rIns="67223" bIns="33611" numCol="1" anchor="t" anchorCtr="0" compatLnSpc="1">
              <a:prstTxWarp prst="textNoShape">
                <a:avLst/>
              </a:prstTxWarp>
            </a:bodyPr>
            <a:lstStyle/>
            <a:p>
              <a:pPr marL="0" marR="0" lvl="0" indent="0" defTabSz="672161" eaLnBrk="1" fontAlgn="auto" latinLnBrk="0" hangingPunct="1">
                <a:lnSpc>
                  <a:spcPct val="100000"/>
                </a:lnSpc>
                <a:spcBef>
                  <a:spcPts val="0"/>
                </a:spcBef>
                <a:spcAft>
                  <a:spcPts val="0"/>
                </a:spcAft>
                <a:buClrTx/>
                <a:buSzTx/>
                <a:buFontTx/>
                <a:buNone/>
                <a:tabLst/>
                <a:defRPr/>
              </a:pPr>
              <a:endParaRPr kumimoji="0" lang="en-US" sz="2059" b="0" i="0" u="none" strike="noStrike" kern="0" cap="none" spc="-52" normalizeH="0" baseline="0" noProof="0" dirty="0">
                <a:ln>
                  <a:noFill/>
                </a:ln>
                <a:solidFill>
                  <a:srgbClr val="002050"/>
                </a:solidFill>
                <a:effectLst/>
                <a:uLnTx/>
                <a:uFillTx/>
                <a:latin typeface="Segoe UI"/>
                <a:cs typeface="+mn-cs"/>
              </a:endParaRPr>
            </a:p>
          </p:txBody>
        </p:sp>
        <p:sp>
          <p:nvSpPr>
            <p:cNvPr id="200" name="Rectangle 199">
              <a:extLst>
                <a:ext uri="{FF2B5EF4-FFF2-40B4-BE49-F238E27FC236}">
                  <a16:creationId xmlns:a16="http://schemas.microsoft.com/office/drawing/2014/main" id="{9A8F3AA8-3559-4EBD-8BBE-4BC956AC4DF4}"/>
                </a:ext>
              </a:extLst>
            </p:cNvPr>
            <p:cNvSpPr/>
            <p:nvPr/>
          </p:nvSpPr>
          <p:spPr>
            <a:xfrm>
              <a:off x="2871256" y="5442179"/>
              <a:ext cx="1437064" cy="244041"/>
            </a:xfrm>
            <a:prstGeom prst="rect">
              <a:avLst/>
            </a:prstGeom>
            <a:ln>
              <a:noFill/>
            </a:ln>
          </p:spPr>
          <p:txBody>
            <a:bodyPr wrap="square" lIns="0" tIns="0" rIns="0" bIns="0" anchor="ctr">
              <a:spAutoFit/>
            </a:bodyPr>
            <a:lstStyle/>
            <a:p>
              <a:pPr algn="r" defTabSz="913562">
                <a:lnSpc>
                  <a:spcPct val="90000"/>
                </a:lnSpc>
                <a:spcBef>
                  <a:spcPct val="20000"/>
                </a:spcBef>
                <a:buSzPct val="80000"/>
                <a:defRPr/>
              </a:pPr>
              <a:r>
                <a:rPr lang="en-US" sz="881" b="0" kern="0" dirty="0">
                  <a:solidFill>
                    <a:srgbClr val="002050"/>
                  </a:solidFill>
                  <a:latin typeface="Segoe UI Semibold" panose="020B0702040204020203" pitchFamily="34" charset="0"/>
                  <a:cs typeface="Segoe UI Semibold" panose="020B0702040204020203" pitchFamily="34" charset="0"/>
                </a:rPr>
                <a:t>Pass-through authentication agent </a:t>
              </a:r>
            </a:p>
          </p:txBody>
        </p:sp>
      </p:grpSp>
    </p:spTree>
    <p:extLst>
      <p:ext uri="{BB962C8B-B14F-4D97-AF65-F5344CB8AC3E}">
        <p14:creationId xmlns:p14="http://schemas.microsoft.com/office/powerpoint/2010/main" val="2280002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6c05447e-518a-4cff-b1de-2358af3c968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4D363-77D9-4A77-87F4-2805E67EFE79}"/>
              </a:ext>
            </a:extLst>
          </p:cNvPr>
          <p:cNvSpPr>
            <a:spLocks noGrp="1"/>
          </p:cNvSpPr>
          <p:nvPr>
            <p:ph type="title"/>
          </p:nvPr>
        </p:nvSpPr>
        <p:spPr/>
        <p:txBody>
          <a:bodyPr/>
          <a:lstStyle/>
          <a:p>
            <a:r>
              <a:rPr lang="en-US" dirty="0"/>
              <a:t>Azure AD Connect</a:t>
            </a:r>
          </a:p>
        </p:txBody>
      </p:sp>
      <p:grpSp>
        <p:nvGrpSpPr>
          <p:cNvPr id="3" name="Group 2" descr="SSO for Identity + Password (Hash) synchronization">
            <a:extLst>
              <a:ext uri="{FF2B5EF4-FFF2-40B4-BE49-F238E27FC236}">
                <a16:creationId xmlns:a16="http://schemas.microsoft.com/office/drawing/2014/main" id="{2EF7E5A5-F10C-440B-9B00-41D9C69005AF}"/>
              </a:ext>
            </a:extLst>
          </p:cNvPr>
          <p:cNvGrpSpPr/>
          <p:nvPr/>
        </p:nvGrpSpPr>
        <p:grpSpPr>
          <a:xfrm>
            <a:off x="19716" y="1838092"/>
            <a:ext cx="9123637" cy="4161929"/>
            <a:chOff x="19716" y="1838092"/>
            <a:chExt cx="9123637" cy="4161929"/>
          </a:xfrm>
        </p:grpSpPr>
        <p:grpSp>
          <p:nvGrpSpPr>
            <p:cNvPr id="4" name="Group 3">
              <a:extLst>
                <a:ext uri="{FF2B5EF4-FFF2-40B4-BE49-F238E27FC236}">
                  <a16:creationId xmlns:a16="http://schemas.microsoft.com/office/drawing/2014/main" id="{86C16074-E00B-43DE-A348-6544545A2CF9}"/>
                </a:ext>
              </a:extLst>
            </p:cNvPr>
            <p:cNvGrpSpPr/>
            <p:nvPr/>
          </p:nvGrpSpPr>
          <p:grpSpPr>
            <a:xfrm>
              <a:off x="3861442" y="2362147"/>
              <a:ext cx="1883650" cy="1238604"/>
              <a:chOff x="5251692" y="2046062"/>
              <a:chExt cx="2562258" cy="1684826"/>
            </a:xfrm>
          </p:grpSpPr>
          <p:sp>
            <p:nvSpPr>
              <p:cNvPr id="5" name="Freeform 38">
                <a:extLst>
                  <a:ext uri="{FF2B5EF4-FFF2-40B4-BE49-F238E27FC236}">
                    <a16:creationId xmlns:a16="http://schemas.microsoft.com/office/drawing/2014/main" id="{A97629E2-58FF-43FB-A1A0-E64518E195CB}"/>
                  </a:ext>
                </a:extLst>
              </p:cNvPr>
              <p:cNvSpPr>
                <a:spLocks/>
              </p:cNvSpPr>
              <p:nvPr/>
            </p:nvSpPr>
            <p:spPr bwMode="auto">
              <a:xfrm>
                <a:off x="5251692" y="2046062"/>
                <a:ext cx="2562258" cy="1684826"/>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a:solidFill>
                  <a:srgbClr val="002050"/>
                </a:solidFill>
              </a:ln>
            </p:spPr>
            <p:txBody>
              <a:bodyPr vert="horz" wrap="square" lIns="68551" tIns="34275" rIns="68551" bIns="34275" numCol="1" anchor="t" anchorCtr="0" compatLnSpc="1">
                <a:prstTxWarp prst="textNoShape">
                  <a:avLst/>
                </a:prstTxWarp>
              </a:bodyPr>
              <a:lstStyle/>
              <a:p>
                <a:pPr lvl="0" defTabSz="685406" fontAlgn="auto">
                  <a:spcBef>
                    <a:spcPts val="0"/>
                  </a:spcBef>
                  <a:spcAft>
                    <a:spcPts val="0"/>
                  </a:spcAft>
                  <a:defRPr/>
                </a:pPr>
                <a:endParaRPr lang="en-US" sz="1350" b="0" kern="0" dirty="0">
                  <a:solidFill>
                    <a:srgbClr val="002050"/>
                  </a:solidFill>
                  <a:latin typeface="Segoe UI"/>
                </a:endParaRPr>
              </a:p>
            </p:txBody>
          </p:sp>
          <p:sp>
            <p:nvSpPr>
              <p:cNvPr id="6" name="icon GEARS">
                <a:extLst>
                  <a:ext uri="{FF2B5EF4-FFF2-40B4-BE49-F238E27FC236}">
                    <a16:creationId xmlns:a16="http://schemas.microsoft.com/office/drawing/2014/main" id="{85897B6C-2063-4E41-BA57-60E0FC2ECF13}"/>
                  </a:ext>
                </a:extLst>
              </p:cNvPr>
              <p:cNvSpPr>
                <a:spLocks noEditPoints="1"/>
              </p:cNvSpPr>
              <p:nvPr/>
            </p:nvSpPr>
            <p:spPr bwMode="auto">
              <a:xfrm>
                <a:off x="5843857" y="2625305"/>
                <a:ext cx="292837" cy="244493"/>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FFFFFF"/>
              </a:solidFill>
              <a:ln>
                <a:noFill/>
              </a:ln>
              <a:extLst/>
            </p:spPr>
            <p:txBody>
              <a:bodyPr/>
              <a:lstStyle/>
              <a:p>
                <a:pPr lvl="0" defTabSz="684671" fontAlgn="auto">
                  <a:spcBef>
                    <a:spcPts val="0"/>
                  </a:spcBef>
                  <a:spcAft>
                    <a:spcPts val="0"/>
                  </a:spcAft>
                  <a:defRPr/>
                </a:pPr>
                <a:endParaRPr lang="en-US" sz="1471" b="0" kern="0" dirty="0">
                  <a:solidFill>
                    <a:srgbClr val="002050"/>
                  </a:solidFill>
                  <a:latin typeface="Segoe UI"/>
                  <a:ea typeface="ＭＳ Ｐゴシック" charset="0"/>
                </a:endParaRPr>
              </a:p>
            </p:txBody>
          </p:sp>
        </p:grpSp>
        <p:cxnSp>
          <p:nvCxnSpPr>
            <p:cNvPr id="7" name="Straight Arrow Connector 156">
              <a:extLst>
                <a:ext uri="{FF2B5EF4-FFF2-40B4-BE49-F238E27FC236}">
                  <a16:creationId xmlns:a16="http://schemas.microsoft.com/office/drawing/2014/main" id="{7C014F2E-0C19-410A-9C06-98B640ECD86D}"/>
                </a:ext>
              </a:extLst>
            </p:cNvPr>
            <p:cNvCxnSpPr/>
            <p:nvPr/>
          </p:nvCxnSpPr>
          <p:spPr>
            <a:xfrm>
              <a:off x="5732217" y="3264026"/>
              <a:ext cx="1210002" cy="1680558"/>
            </a:xfrm>
            <a:prstGeom prst="curvedConnector2">
              <a:avLst/>
            </a:prstGeom>
            <a:noFill/>
            <a:ln w="28575" cap="rnd" cmpd="sng" algn="ctr">
              <a:solidFill>
                <a:srgbClr val="FFFFFF"/>
              </a:solidFill>
              <a:prstDash val="sysDot"/>
              <a:headEnd type="triangle" w="med" len="med"/>
              <a:tailEnd type="triangle" w="med" len="med"/>
            </a:ln>
            <a:effectLst/>
          </p:spPr>
        </p:cxnSp>
        <p:sp>
          <p:nvSpPr>
            <p:cNvPr id="8" name="Text Placeholder 238">
              <a:extLst>
                <a:ext uri="{FF2B5EF4-FFF2-40B4-BE49-F238E27FC236}">
                  <a16:creationId xmlns:a16="http://schemas.microsoft.com/office/drawing/2014/main" id="{532D336E-00CE-4303-8033-391D779AD940}"/>
                </a:ext>
              </a:extLst>
            </p:cNvPr>
            <p:cNvSpPr txBox="1">
              <a:spLocks/>
            </p:cNvSpPr>
            <p:nvPr/>
          </p:nvSpPr>
          <p:spPr>
            <a:xfrm>
              <a:off x="202551" y="1838092"/>
              <a:ext cx="8940802" cy="388376"/>
            </a:xfrm>
            <a:prstGeom prst="rect">
              <a:avLst/>
            </a:prstGeom>
          </p:spPr>
          <p:txBody>
            <a:bodyPr vert="horz" wrap="square" lIns="146304" tIns="91440" rIns="146304" bIns="91440" rtlCol="0">
              <a:spAutoFit/>
            </a:bodyPr>
            <a:lstStyle>
              <a:lvl1pPr marL="0" indent="0" algn="l" defTabSz="684866" rtl="0" fontAlgn="base">
                <a:lnSpc>
                  <a:spcPct val="90000"/>
                </a:lnSpc>
                <a:spcBef>
                  <a:spcPct val="20000"/>
                </a:spcBef>
                <a:spcAft>
                  <a:spcPct val="0"/>
                </a:spcAft>
                <a:buSzPct val="90000"/>
                <a:buFont typeface="Arial" charset="0"/>
                <a:buNone/>
                <a:defRPr sz="1650" b="0" kern="1200">
                  <a:solidFill>
                    <a:schemeClr val="accent2"/>
                  </a:solidFill>
                  <a:latin typeface="+mn-lt"/>
                  <a:ea typeface="ＭＳ Ｐゴシック" charset="0"/>
                  <a:cs typeface="ＭＳ Ｐゴシック" charset="0"/>
                </a:defRPr>
              </a:lvl1pPr>
              <a:lvl2pPr marL="252011" indent="0" algn="l" defTabSz="684866" rtl="0" fontAlgn="base">
                <a:lnSpc>
                  <a:spcPct val="90000"/>
                </a:lnSpc>
                <a:spcBef>
                  <a:spcPct val="20000"/>
                </a:spcBef>
                <a:spcAft>
                  <a:spcPct val="0"/>
                </a:spcAft>
                <a:buSzPct val="90000"/>
                <a:buFont typeface="Arial" charset="0"/>
                <a:buNone/>
                <a:defRPr sz="1765" kern="1200">
                  <a:gradFill>
                    <a:gsLst>
                      <a:gs pos="1250">
                        <a:schemeClr val="tx1"/>
                      </a:gs>
                      <a:gs pos="100000">
                        <a:schemeClr val="tx1"/>
                      </a:gs>
                    </a:gsLst>
                    <a:lin ang="5400000" scaled="0"/>
                  </a:gradFill>
                  <a:latin typeface="+mn-lt"/>
                  <a:ea typeface="ＭＳ Ｐゴシック" charset="0"/>
                  <a:cs typeface="+mn-cs"/>
                </a:defRPr>
              </a:lvl2pPr>
              <a:lvl3pPr marL="420020" indent="0" algn="l" defTabSz="684866" rtl="0" fontAlgn="base">
                <a:lnSpc>
                  <a:spcPct val="90000"/>
                </a:lnSpc>
                <a:spcBef>
                  <a:spcPct val="20000"/>
                </a:spcBef>
                <a:spcAft>
                  <a:spcPct val="0"/>
                </a:spcAft>
                <a:buSzPct val="90000"/>
                <a:buFont typeface="Arial" charset="0"/>
                <a:buNone/>
                <a:defRPr sz="1471" kern="1200">
                  <a:gradFill>
                    <a:gsLst>
                      <a:gs pos="1250">
                        <a:schemeClr val="tx1"/>
                      </a:gs>
                      <a:gs pos="100000">
                        <a:schemeClr val="tx1"/>
                      </a:gs>
                    </a:gsLst>
                    <a:lin ang="5400000" scaled="0"/>
                  </a:gradFill>
                  <a:latin typeface="+mn-lt"/>
                  <a:ea typeface="ＭＳ Ｐゴシック" charset="0"/>
                  <a:cs typeface="+mn-cs"/>
                </a:defRPr>
              </a:lvl3pPr>
              <a:lvl4pPr marL="588027" indent="0" algn="l" defTabSz="684866"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4pPr>
              <a:lvl5pPr marL="756035" indent="0" algn="l" defTabSz="684866"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5pPr>
              <a:lvl6pPr marL="1885157"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7914"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0671"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3427"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9pPr>
            </a:lstStyle>
            <a:p>
              <a:pPr lvl="0">
                <a:defRPr/>
              </a:pPr>
              <a:r>
                <a:rPr lang="en-US" sz="1471" dirty="0">
                  <a:solidFill>
                    <a:srgbClr val="002050"/>
                  </a:solidFill>
                  <a:latin typeface="Segoe UI"/>
                  <a:cs typeface="Arial" charset="0"/>
                </a:rPr>
                <a:t>Seamless SSO is now enabled for the 1</a:t>
              </a:r>
              <a:r>
                <a:rPr lang="en-US" sz="1471" baseline="30000" dirty="0">
                  <a:solidFill>
                    <a:srgbClr val="002050"/>
                  </a:solidFill>
                  <a:latin typeface="Segoe UI"/>
                  <a:cs typeface="Arial" charset="0"/>
                </a:rPr>
                <a:t>st</a:t>
              </a:r>
              <a:r>
                <a:rPr lang="en-US" sz="1471" dirty="0">
                  <a:solidFill>
                    <a:srgbClr val="002050"/>
                  </a:solidFill>
                  <a:latin typeface="Segoe UI"/>
                  <a:cs typeface="Arial" charset="0"/>
                </a:rPr>
                <a:t> option, too: Identity + Password (Hash) synchronization</a:t>
              </a:r>
            </a:p>
          </p:txBody>
        </p:sp>
        <p:cxnSp>
          <p:nvCxnSpPr>
            <p:cNvPr id="9" name="Straight Arrow Connector 8">
              <a:extLst>
                <a:ext uri="{FF2B5EF4-FFF2-40B4-BE49-F238E27FC236}">
                  <a16:creationId xmlns:a16="http://schemas.microsoft.com/office/drawing/2014/main" id="{8A807FA7-B0CB-45AF-B629-0D356C20FC91}"/>
                </a:ext>
              </a:extLst>
            </p:cNvPr>
            <p:cNvCxnSpPr/>
            <p:nvPr/>
          </p:nvCxnSpPr>
          <p:spPr>
            <a:xfrm flipV="1">
              <a:off x="1945993" y="3060187"/>
              <a:ext cx="1877525" cy="2524"/>
            </a:xfrm>
            <a:prstGeom prst="straightConnector1">
              <a:avLst/>
            </a:prstGeom>
            <a:noFill/>
            <a:ln w="38100" cap="rnd" cmpd="sng" algn="ctr">
              <a:solidFill>
                <a:srgbClr val="92D050"/>
              </a:solidFill>
              <a:prstDash val="sysDot"/>
              <a:headEnd type="none" w="med" len="sm"/>
              <a:tailEnd type="triangle" w="med" len="sm"/>
            </a:ln>
            <a:effectLst/>
          </p:spPr>
        </p:cxnSp>
        <p:grpSp>
          <p:nvGrpSpPr>
            <p:cNvPr id="10" name="Group 9">
              <a:extLst>
                <a:ext uri="{FF2B5EF4-FFF2-40B4-BE49-F238E27FC236}">
                  <a16:creationId xmlns:a16="http://schemas.microsoft.com/office/drawing/2014/main" id="{262DBA1D-AC5B-4016-BB1F-B86D483C5B3E}"/>
                </a:ext>
              </a:extLst>
            </p:cNvPr>
            <p:cNvGrpSpPr/>
            <p:nvPr/>
          </p:nvGrpSpPr>
          <p:grpSpPr>
            <a:xfrm>
              <a:off x="7996979" y="4387789"/>
              <a:ext cx="980000" cy="1612232"/>
              <a:chOff x="10877106" y="4429151"/>
              <a:chExt cx="1559369" cy="2565374"/>
            </a:xfrm>
          </p:grpSpPr>
          <p:grpSp>
            <p:nvGrpSpPr>
              <p:cNvPr id="11" name="Group 10">
                <a:extLst>
                  <a:ext uri="{FF2B5EF4-FFF2-40B4-BE49-F238E27FC236}">
                    <a16:creationId xmlns:a16="http://schemas.microsoft.com/office/drawing/2014/main" id="{E446B5A0-A895-434C-B6B4-A0235AB65E47}"/>
                  </a:ext>
                </a:extLst>
              </p:cNvPr>
              <p:cNvGrpSpPr>
                <a:grpSpLocks noChangeAspect="1"/>
              </p:cNvGrpSpPr>
              <p:nvPr/>
            </p:nvGrpSpPr>
            <p:grpSpPr>
              <a:xfrm>
                <a:off x="11581350" y="4429151"/>
                <a:ext cx="855125" cy="2565374"/>
                <a:chOff x="11631239" y="4516235"/>
                <a:chExt cx="826097" cy="2478290"/>
              </a:xfrm>
            </p:grpSpPr>
            <p:sp>
              <p:nvSpPr>
                <p:cNvPr id="17" name="Rectangle 16">
                  <a:extLst>
                    <a:ext uri="{FF2B5EF4-FFF2-40B4-BE49-F238E27FC236}">
                      <a16:creationId xmlns:a16="http://schemas.microsoft.com/office/drawing/2014/main" id="{3ABCD154-35D3-4FDE-A949-2E377CB23D91}"/>
                    </a:ext>
                  </a:extLst>
                </p:cNvPr>
                <p:cNvSpPr>
                  <a:spLocks noChangeAspect="1"/>
                </p:cNvSpPr>
                <p:nvPr/>
              </p:nvSpPr>
              <p:spPr bwMode="auto">
                <a:xfrm>
                  <a:off x="11631239" y="4516235"/>
                  <a:ext cx="826097" cy="2478290"/>
                </a:xfrm>
                <a:prstGeom prst="rect">
                  <a:avLst/>
                </a:pr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nvGrpSpPr>
                <p:cNvPr id="18" name="Group 17">
                  <a:extLst>
                    <a:ext uri="{FF2B5EF4-FFF2-40B4-BE49-F238E27FC236}">
                      <a16:creationId xmlns:a16="http://schemas.microsoft.com/office/drawing/2014/main" id="{E58F27FE-34BF-4566-920C-6AFBDE7BC6BA}"/>
                    </a:ext>
                  </a:extLst>
                </p:cNvPr>
                <p:cNvGrpSpPr>
                  <a:grpSpLocks noChangeAspect="1"/>
                </p:cNvGrpSpPr>
                <p:nvPr/>
              </p:nvGrpSpPr>
              <p:grpSpPr>
                <a:xfrm>
                  <a:off x="11764517" y="4724808"/>
                  <a:ext cx="559540" cy="1832354"/>
                  <a:chOff x="11768846" y="4705243"/>
                  <a:chExt cx="559540" cy="1832354"/>
                </a:xfrm>
              </p:grpSpPr>
              <p:sp>
                <p:nvSpPr>
                  <p:cNvPr id="19" name="Rectangle 18">
                    <a:extLst>
                      <a:ext uri="{FF2B5EF4-FFF2-40B4-BE49-F238E27FC236}">
                        <a16:creationId xmlns:a16="http://schemas.microsoft.com/office/drawing/2014/main" id="{4A27E05D-B6EB-4480-8EE1-81B14327D581}"/>
                      </a:ext>
                    </a:extLst>
                  </p:cNvPr>
                  <p:cNvSpPr/>
                  <p:nvPr/>
                </p:nvSpPr>
                <p:spPr bwMode="auto">
                  <a:xfrm>
                    <a:off x="11768846" y="4705243"/>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0" name="Rectangle 19">
                    <a:extLst>
                      <a:ext uri="{FF2B5EF4-FFF2-40B4-BE49-F238E27FC236}">
                        <a16:creationId xmlns:a16="http://schemas.microsoft.com/office/drawing/2014/main" id="{448E5FFB-3FA8-4BB1-8E56-A5AF637CF899}"/>
                      </a:ext>
                    </a:extLst>
                  </p:cNvPr>
                  <p:cNvSpPr/>
                  <p:nvPr/>
                </p:nvSpPr>
                <p:spPr bwMode="auto">
                  <a:xfrm>
                    <a:off x="11768846" y="5025994"/>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1" name="Rectangle 20">
                    <a:extLst>
                      <a:ext uri="{FF2B5EF4-FFF2-40B4-BE49-F238E27FC236}">
                        <a16:creationId xmlns:a16="http://schemas.microsoft.com/office/drawing/2014/main" id="{4917F174-BC9D-4944-B655-789C5444FE3D}"/>
                      </a:ext>
                    </a:extLst>
                  </p:cNvPr>
                  <p:cNvSpPr/>
                  <p:nvPr/>
                </p:nvSpPr>
                <p:spPr bwMode="auto">
                  <a:xfrm>
                    <a:off x="11768846" y="5346745"/>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2" name="Rectangle 21">
                    <a:extLst>
                      <a:ext uri="{FF2B5EF4-FFF2-40B4-BE49-F238E27FC236}">
                        <a16:creationId xmlns:a16="http://schemas.microsoft.com/office/drawing/2014/main" id="{47E4A97C-CD7D-481B-B1FE-6C5F453BEBBA}"/>
                      </a:ext>
                    </a:extLst>
                  </p:cNvPr>
                  <p:cNvSpPr/>
                  <p:nvPr/>
                </p:nvSpPr>
                <p:spPr bwMode="auto">
                  <a:xfrm>
                    <a:off x="11768846" y="5667496"/>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3" name="Rectangle 22">
                    <a:extLst>
                      <a:ext uri="{FF2B5EF4-FFF2-40B4-BE49-F238E27FC236}">
                        <a16:creationId xmlns:a16="http://schemas.microsoft.com/office/drawing/2014/main" id="{8C93C3D8-C461-4DAD-A137-A1F03B41045A}"/>
                      </a:ext>
                    </a:extLst>
                  </p:cNvPr>
                  <p:cNvSpPr/>
                  <p:nvPr/>
                </p:nvSpPr>
                <p:spPr bwMode="auto">
                  <a:xfrm>
                    <a:off x="11768846" y="5988247"/>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4" name="Rectangle 23">
                    <a:extLst>
                      <a:ext uri="{FF2B5EF4-FFF2-40B4-BE49-F238E27FC236}">
                        <a16:creationId xmlns:a16="http://schemas.microsoft.com/office/drawing/2014/main" id="{6E8D96E6-A738-475A-8231-9520E25CBB74}"/>
                      </a:ext>
                    </a:extLst>
                  </p:cNvPr>
                  <p:cNvSpPr/>
                  <p:nvPr/>
                </p:nvSpPr>
                <p:spPr bwMode="auto">
                  <a:xfrm>
                    <a:off x="11768846" y="6308997"/>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5" name="Rectangle 24">
                    <a:extLst>
                      <a:ext uri="{FF2B5EF4-FFF2-40B4-BE49-F238E27FC236}">
                        <a16:creationId xmlns:a16="http://schemas.microsoft.com/office/drawing/2014/main" id="{A2A41DA9-8D35-4A6B-A5B6-A54B3CA53670}"/>
                      </a:ext>
                    </a:extLst>
                  </p:cNvPr>
                  <p:cNvSpPr/>
                  <p:nvPr/>
                </p:nvSpPr>
                <p:spPr bwMode="auto">
                  <a:xfrm>
                    <a:off x="12099786" y="4705243"/>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6" name="Rectangle 25">
                    <a:extLst>
                      <a:ext uri="{FF2B5EF4-FFF2-40B4-BE49-F238E27FC236}">
                        <a16:creationId xmlns:a16="http://schemas.microsoft.com/office/drawing/2014/main" id="{62A78FC1-5235-4503-BD0E-524678FBA7F6}"/>
                      </a:ext>
                    </a:extLst>
                  </p:cNvPr>
                  <p:cNvSpPr/>
                  <p:nvPr/>
                </p:nvSpPr>
                <p:spPr bwMode="auto">
                  <a:xfrm>
                    <a:off x="12099786" y="5025994"/>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7" name="Rectangle 26">
                    <a:extLst>
                      <a:ext uri="{FF2B5EF4-FFF2-40B4-BE49-F238E27FC236}">
                        <a16:creationId xmlns:a16="http://schemas.microsoft.com/office/drawing/2014/main" id="{7D64FA7F-0FAF-42FD-8166-309622671AD6}"/>
                      </a:ext>
                    </a:extLst>
                  </p:cNvPr>
                  <p:cNvSpPr/>
                  <p:nvPr/>
                </p:nvSpPr>
                <p:spPr bwMode="auto">
                  <a:xfrm>
                    <a:off x="12099786" y="5346745"/>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8" name="Rectangle 27">
                    <a:extLst>
                      <a:ext uri="{FF2B5EF4-FFF2-40B4-BE49-F238E27FC236}">
                        <a16:creationId xmlns:a16="http://schemas.microsoft.com/office/drawing/2014/main" id="{08061392-AEF8-4333-BDCD-C093D7DA3E50}"/>
                      </a:ext>
                    </a:extLst>
                  </p:cNvPr>
                  <p:cNvSpPr/>
                  <p:nvPr/>
                </p:nvSpPr>
                <p:spPr bwMode="auto">
                  <a:xfrm>
                    <a:off x="12099786" y="5667496"/>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29" name="Rectangle 28">
                    <a:extLst>
                      <a:ext uri="{FF2B5EF4-FFF2-40B4-BE49-F238E27FC236}">
                        <a16:creationId xmlns:a16="http://schemas.microsoft.com/office/drawing/2014/main" id="{1812D48A-096E-437F-8624-964C269793C4}"/>
                      </a:ext>
                    </a:extLst>
                  </p:cNvPr>
                  <p:cNvSpPr/>
                  <p:nvPr/>
                </p:nvSpPr>
                <p:spPr bwMode="auto">
                  <a:xfrm>
                    <a:off x="12099786" y="5988247"/>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30" name="Rectangle 29">
                    <a:extLst>
                      <a:ext uri="{FF2B5EF4-FFF2-40B4-BE49-F238E27FC236}">
                        <a16:creationId xmlns:a16="http://schemas.microsoft.com/office/drawing/2014/main" id="{1013DA9B-A734-4AD8-9316-004E67EBB0E7}"/>
                      </a:ext>
                    </a:extLst>
                  </p:cNvPr>
                  <p:cNvSpPr/>
                  <p:nvPr/>
                </p:nvSpPr>
                <p:spPr bwMode="auto">
                  <a:xfrm>
                    <a:off x="12099786" y="6308997"/>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grpSp>
          <p:grpSp>
            <p:nvGrpSpPr>
              <p:cNvPr id="12" name="Group 11">
                <a:extLst>
                  <a:ext uri="{FF2B5EF4-FFF2-40B4-BE49-F238E27FC236}">
                    <a16:creationId xmlns:a16="http://schemas.microsoft.com/office/drawing/2014/main" id="{9B33BA00-7441-41AD-BDB5-B4A4C8C04CAA}"/>
                  </a:ext>
                </a:extLst>
              </p:cNvPr>
              <p:cNvGrpSpPr>
                <a:grpSpLocks noChangeAspect="1"/>
              </p:cNvGrpSpPr>
              <p:nvPr/>
            </p:nvGrpSpPr>
            <p:grpSpPr>
              <a:xfrm>
                <a:off x="10877106" y="4617085"/>
                <a:ext cx="648393" cy="2377440"/>
                <a:chOff x="10857650" y="4479925"/>
                <a:chExt cx="685800" cy="2514600"/>
              </a:xfrm>
            </p:grpSpPr>
            <p:sp>
              <p:nvSpPr>
                <p:cNvPr id="13" name="Freeform: Shape 12">
                  <a:extLst>
                    <a:ext uri="{FF2B5EF4-FFF2-40B4-BE49-F238E27FC236}">
                      <a16:creationId xmlns:a16="http://schemas.microsoft.com/office/drawing/2014/main" id="{B67D62C7-15EE-40BB-B863-A812CDBB8B4A}"/>
                    </a:ext>
                  </a:extLst>
                </p:cNvPr>
                <p:cNvSpPr>
                  <a:spLocks/>
                </p:cNvSpPr>
                <p:nvPr/>
              </p:nvSpPr>
              <p:spPr bwMode="auto">
                <a:xfrm>
                  <a:off x="10857650" y="4479925"/>
                  <a:ext cx="685800" cy="2514600"/>
                </a:xfrm>
                <a:custGeom>
                  <a:avLst/>
                  <a:gdLst>
                    <a:gd name="connsiteX0" fmla="*/ 293914 w 685800"/>
                    <a:gd name="connsiteY0" fmla="*/ 0 h 2514600"/>
                    <a:gd name="connsiteX1" fmla="*/ 391885 w 685800"/>
                    <a:gd name="connsiteY1" fmla="*/ 0 h 2514600"/>
                    <a:gd name="connsiteX2" fmla="*/ 391885 w 685800"/>
                    <a:gd name="connsiteY2" fmla="*/ 228599 h 2514600"/>
                    <a:gd name="connsiteX3" fmla="*/ 489857 w 685800"/>
                    <a:gd name="connsiteY3" fmla="*/ 228599 h 2514600"/>
                    <a:gd name="connsiteX4" fmla="*/ 489857 w 685800"/>
                    <a:gd name="connsiteY4" fmla="*/ 457199 h 2514600"/>
                    <a:gd name="connsiteX5" fmla="*/ 587828 w 685800"/>
                    <a:gd name="connsiteY5" fmla="*/ 457199 h 2514600"/>
                    <a:gd name="connsiteX6" fmla="*/ 587828 w 685800"/>
                    <a:gd name="connsiteY6" fmla="*/ 685799 h 2514600"/>
                    <a:gd name="connsiteX7" fmla="*/ 685800 w 685800"/>
                    <a:gd name="connsiteY7" fmla="*/ 685799 h 2514600"/>
                    <a:gd name="connsiteX8" fmla="*/ 685800 w 685800"/>
                    <a:gd name="connsiteY8" fmla="*/ 2514599 h 2514600"/>
                    <a:gd name="connsiteX9" fmla="*/ 587828 w 685800"/>
                    <a:gd name="connsiteY9" fmla="*/ 2514599 h 2514600"/>
                    <a:gd name="connsiteX10" fmla="*/ 489857 w 685800"/>
                    <a:gd name="connsiteY10" fmla="*/ 2514599 h 2514600"/>
                    <a:gd name="connsiteX11" fmla="*/ 391885 w 685800"/>
                    <a:gd name="connsiteY11" fmla="*/ 2514599 h 2514600"/>
                    <a:gd name="connsiteX12" fmla="*/ 391885 w 685800"/>
                    <a:gd name="connsiteY12" fmla="*/ 2514600 h 2514600"/>
                    <a:gd name="connsiteX13" fmla="*/ 293914 w 685800"/>
                    <a:gd name="connsiteY13" fmla="*/ 2514600 h 2514600"/>
                    <a:gd name="connsiteX14" fmla="*/ 293914 w 685800"/>
                    <a:gd name="connsiteY14" fmla="*/ 2514599 h 2514600"/>
                    <a:gd name="connsiteX15" fmla="*/ 195943 w 685800"/>
                    <a:gd name="connsiteY15" fmla="*/ 2514599 h 2514600"/>
                    <a:gd name="connsiteX16" fmla="*/ 97971 w 685800"/>
                    <a:gd name="connsiteY16" fmla="*/ 2514599 h 2514600"/>
                    <a:gd name="connsiteX17" fmla="*/ 0 w 685800"/>
                    <a:gd name="connsiteY17" fmla="*/ 2514599 h 2514600"/>
                    <a:gd name="connsiteX18" fmla="*/ 0 w 685800"/>
                    <a:gd name="connsiteY18" fmla="*/ 685799 h 2514600"/>
                    <a:gd name="connsiteX19" fmla="*/ 97971 w 685800"/>
                    <a:gd name="connsiteY19" fmla="*/ 685799 h 2514600"/>
                    <a:gd name="connsiteX20" fmla="*/ 97971 w 685800"/>
                    <a:gd name="connsiteY20" fmla="*/ 457199 h 2514600"/>
                    <a:gd name="connsiteX21" fmla="*/ 195943 w 685800"/>
                    <a:gd name="connsiteY21" fmla="*/ 457199 h 2514600"/>
                    <a:gd name="connsiteX22" fmla="*/ 195943 w 685800"/>
                    <a:gd name="connsiteY22" fmla="*/ 228599 h 2514600"/>
                    <a:gd name="connsiteX23" fmla="*/ 293914 w 685800"/>
                    <a:gd name="connsiteY23" fmla="*/ 228599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85800" h="2514600">
                      <a:moveTo>
                        <a:pt x="293914" y="0"/>
                      </a:moveTo>
                      <a:lnTo>
                        <a:pt x="391885" y="0"/>
                      </a:lnTo>
                      <a:lnTo>
                        <a:pt x="391885" y="228599"/>
                      </a:lnTo>
                      <a:lnTo>
                        <a:pt x="489857" y="228599"/>
                      </a:lnTo>
                      <a:lnTo>
                        <a:pt x="489857" y="457199"/>
                      </a:lnTo>
                      <a:lnTo>
                        <a:pt x="587828" y="457199"/>
                      </a:lnTo>
                      <a:lnTo>
                        <a:pt x="587828" y="685799"/>
                      </a:lnTo>
                      <a:lnTo>
                        <a:pt x="685800" y="685799"/>
                      </a:lnTo>
                      <a:lnTo>
                        <a:pt x="685800" y="2514599"/>
                      </a:lnTo>
                      <a:lnTo>
                        <a:pt x="587828" y="2514599"/>
                      </a:lnTo>
                      <a:lnTo>
                        <a:pt x="489857" y="2514599"/>
                      </a:lnTo>
                      <a:lnTo>
                        <a:pt x="391885" y="2514599"/>
                      </a:lnTo>
                      <a:lnTo>
                        <a:pt x="391885" y="2514600"/>
                      </a:lnTo>
                      <a:lnTo>
                        <a:pt x="293914" y="2514600"/>
                      </a:lnTo>
                      <a:lnTo>
                        <a:pt x="293914" y="2514599"/>
                      </a:lnTo>
                      <a:lnTo>
                        <a:pt x="195943" y="2514599"/>
                      </a:lnTo>
                      <a:lnTo>
                        <a:pt x="97971" y="2514599"/>
                      </a:lnTo>
                      <a:lnTo>
                        <a:pt x="0" y="2514599"/>
                      </a:lnTo>
                      <a:lnTo>
                        <a:pt x="0" y="685799"/>
                      </a:lnTo>
                      <a:lnTo>
                        <a:pt x="97971" y="685799"/>
                      </a:lnTo>
                      <a:lnTo>
                        <a:pt x="97971" y="457199"/>
                      </a:lnTo>
                      <a:lnTo>
                        <a:pt x="195943" y="457199"/>
                      </a:lnTo>
                      <a:lnTo>
                        <a:pt x="195943" y="228599"/>
                      </a:lnTo>
                      <a:lnTo>
                        <a:pt x="293914" y="228599"/>
                      </a:lnTo>
                      <a:close/>
                    </a:path>
                  </a:pathLst>
                </a:cu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14" name="Rectangle 13">
                  <a:extLst>
                    <a:ext uri="{FF2B5EF4-FFF2-40B4-BE49-F238E27FC236}">
                      <a16:creationId xmlns:a16="http://schemas.microsoft.com/office/drawing/2014/main" id="{B0650155-50ED-48E9-A510-1397E77FDAA7}"/>
                    </a:ext>
                  </a:extLst>
                </p:cNvPr>
                <p:cNvSpPr/>
                <p:nvPr/>
              </p:nvSpPr>
              <p:spPr bwMode="auto">
                <a:xfrm>
                  <a:off x="10920781" y="5798634"/>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15" name="Rectangle 14">
                  <a:extLst>
                    <a:ext uri="{FF2B5EF4-FFF2-40B4-BE49-F238E27FC236}">
                      <a16:creationId xmlns:a16="http://schemas.microsoft.com/office/drawing/2014/main" id="{29E3E3CA-40BE-4FDB-929C-33002890B05C}"/>
                    </a:ext>
                  </a:extLst>
                </p:cNvPr>
                <p:cNvSpPr/>
                <p:nvPr/>
              </p:nvSpPr>
              <p:spPr bwMode="auto">
                <a:xfrm>
                  <a:off x="11251721" y="5477883"/>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16" name="Rectangle 15">
                  <a:extLst>
                    <a:ext uri="{FF2B5EF4-FFF2-40B4-BE49-F238E27FC236}">
                      <a16:creationId xmlns:a16="http://schemas.microsoft.com/office/drawing/2014/main" id="{23DBC6FF-3EE4-4A1C-9273-D31ABA7540FC}"/>
                    </a:ext>
                  </a:extLst>
                </p:cNvPr>
                <p:cNvSpPr/>
                <p:nvPr/>
              </p:nvSpPr>
              <p:spPr bwMode="auto">
                <a:xfrm>
                  <a:off x="11251721" y="6119385"/>
                  <a:ext cx="228600" cy="228600"/>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grpSp>
        <p:sp>
          <p:nvSpPr>
            <p:cNvPr id="31" name="Rectangle 30">
              <a:extLst>
                <a:ext uri="{FF2B5EF4-FFF2-40B4-BE49-F238E27FC236}">
                  <a16:creationId xmlns:a16="http://schemas.microsoft.com/office/drawing/2014/main" id="{3BE8EA12-128C-485E-B876-3FD8FF0B1B65}"/>
                </a:ext>
              </a:extLst>
            </p:cNvPr>
            <p:cNvSpPr/>
            <p:nvPr/>
          </p:nvSpPr>
          <p:spPr>
            <a:xfrm>
              <a:off x="7251586" y="3688355"/>
              <a:ext cx="1508332" cy="393185"/>
            </a:xfrm>
            <a:prstGeom prst="rect">
              <a:avLst/>
            </a:prstGeom>
            <a:ln>
              <a:noFill/>
            </a:ln>
          </p:spPr>
          <p:txBody>
            <a:bodyPr wrap="square" lIns="0" tIns="0" rIns="0" bIns="0" anchor="ctr">
              <a:spAutoFit/>
            </a:bodyPr>
            <a:lstStyle/>
            <a:p>
              <a:pPr lvl="0" defTabSz="913562">
                <a:lnSpc>
                  <a:spcPct val="90000"/>
                </a:lnSpc>
                <a:spcBef>
                  <a:spcPct val="20000"/>
                </a:spcBef>
                <a:buSzPct val="80000"/>
                <a:defRPr/>
              </a:pPr>
              <a:r>
                <a:rPr lang="en-US" sz="881" b="0" kern="0" dirty="0">
                  <a:solidFill>
                    <a:srgbClr val="002050"/>
                  </a:solidFill>
                  <a:latin typeface="Segoe UI Semibold" panose="020B0702040204020203" pitchFamily="34" charset="0"/>
                  <a:cs typeface="Segoe UI Semibold" panose="020B0702040204020203" pitchFamily="34" charset="0"/>
                </a:rPr>
                <a:t>Identity + </a:t>
              </a:r>
            </a:p>
            <a:p>
              <a:pPr lvl="0" defTabSz="913562">
                <a:lnSpc>
                  <a:spcPct val="90000"/>
                </a:lnSpc>
                <a:spcBef>
                  <a:spcPct val="20000"/>
                </a:spcBef>
                <a:buSzPct val="80000"/>
                <a:defRPr/>
              </a:pPr>
              <a:r>
                <a:rPr lang="en-US" sz="881" b="0" kern="0" dirty="0">
                  <a:solidFill>
                    <a:srgbClr val="002050"/>
                  </a:solidFill>
                  <a:latin typeface="Segoe UI Semibold" panose="020B0702040204020203" pitchFamily="34" charset="0"/>
                  <a:cs typeface="Segoe UI Semibold" panose="020B0702040204020203" pitchFamily="34" charset="0"/>
                </a:rPr>
                <a:t>Password Hash synchronization </a:t>
              </a:r>
            </a:p>
          </p:txBody>
        </p:sp>
        <p:grpSp>
          <p:nvGrpSpPr>
            <p:cNvPr id="32" name="Group 31">
              <a:extLst>
                <a:ext uri="{FF2B5EF4-FFF2-40B4-BE49-F238E27FC236}">
                  <a16:creationId xmlns:a16="http://schemas.microsoft.com/office/drawing/2014/main" id="{9A5C5E27-998C-4117-B664-5C4C36F7E956}"/>
                </a:ext>
              </a:extLst>
            </p:cNvPr>
            <p:cNvGrpSpPr>
              <a:grpSpLocks noChangeAspect="1"/>
            </p:cNvGrpSpPr>
            <p:nvPr/>
          </p:nvGrpSpPr>
          <p:grpSpPr>
            <a:xfrm>
              <a:off x="722129" y="2657487"/>
              <a:ext cx="721906" cy="336112"/>
              <a:chOff x="-2435740" y="3938475"/>
              <a:chExt cx="1282955" cy="597330"/>
            </a:xfrm>
            <a:solidFill>
              <a:srgbClr val="FFFFFF"/>
            </a:solidFill>
          </p:grpSpPr>
          <p:sp>
            <p:nvSpPr>
              <p:cNvPr id="33" name="Freeform 59">
                <a:extLst>
                  <a:ext uri="{FF2B5EF4-FFF2-40B4-BE49-F238E27FC236}">
                    <a16:creationId xmlns:a16="http://schemas.microsoft.com/office/drawing/2014/main" id="{5AE67256-8C5A-453B-9345-24658D9EF8FD}"/>
                  </a:ext>
                </a:extLst>
              </p:cNvPr>
              <p:cNvSpPr>
                <a:spLocks noChangeAspect="1" noEditPoints="1"/>
              </p:cNvSpPr>
              <p:nvPr/>
            </p:nvSpPr>
            <p:spPr bwMode="auto">
              <a:xfrm>
                <a:off x="-2435740" y="4349790"/>
                <a:ext cx="274320" cy="127939"/>
              </a:xfrm>
              <a:custGeom>
                <a:avLst/>
                <a:gdLst>
                  <a:gd name="T0" fmla="*/ 47 w 48"/>
                  <a:gd name="T1" fmla="*/ 9 h 22"/>
                  <a:gd name="T2" fmla="*/ 44 w 48"/>
                  <a:gd name="T3" fmla="*/ 5 h 22"/>
                  <a:gd name="T4" fmla="*/ 21 w 48"/>
                  <a:gd name="T5" fmla="*/ 5 h 22"/>
                  <a:gd name="T6" fmla="*/ 11 w 48"/>
                  <a:gd name="T7" fmla="*/ 0 h 22"/>
                  <a:gd name="T8" fmla="*/ 0 w 48"/>
                  <a:gd name="T9" fmla="*/ 11 h 22"/>
                  <a:gd name="T10" fmla="*/ 11 w 48"/>
                  <a:gd name="T11" fmla="*/ 22 h 22"/>
                  <a:gd name="T12" fmla="*/ 21 w 48"/>
                  <a:gd name="T13" fmla="*/ 16 h 22"/>
                  <a:gd name="T14" fmla="*/ 25 w 48"/>
                  <a:gd name="T15" fmla="*/ 16 h 22"/>
                  <a:gd name="T16" fmla="*/ 29 w 48"/>
                  <a:gd name="T17" fmla="*/ 13 h 22"/>
                  <a:gd name="T18" fmla="*/ 32 w 48"/>
                  <a:gd name="T19" fmla="*/ 16 h 22"/>
                  <a:gd name="T20" fmla="*/ 34 w 48"/>
                  <a:gd name="T21" fmla="*/ 13 h 22"/>
                  <a:gd name="T22" fmla="*/ 37 w 48"/>
                  <a:gd name="T23" fmla="*/ 16 h 22"/>
                  <a:gd name="T24" fmla="*/ 40 w 48"/>
                  <a:gd name="T25" fmla="*/ 13 h 22"/>
                  <a:gd name="T26" fmla="*/ 43 w 48"/>
                  <a:gd name="T27" fmla="*/ 16 h 22"/>
                  <a:gd name="T28" fmla="*/ 43 w 48"/>
                  <a:gd name="T29" fmla="*/ 16 h 22"/>
                  <a:gd name="T30" fmla="*/ 47 w 48"/>
                  <a:gd name="T31" fmla="*/ 11 h 22"/>
                  <a:gd name="T32" fmla="*/ 47 w 48"/>
                  <a:gd name="T33" fmla="*/ 9 h 22"/>
                  <a:gd name="T34" fmla="*/ 6 w 48"/>
                  <a:gd name="T35" fmla="*/ 14 h 22"/>
                  <a:gd name="T36" fmla="*/ 3 w 48"/>
                  <a:gd name="T37" fmla="*/ 11 h 22"/>
                  <a:gd name="T38" fmla="*/ 6 w 48"/>
                  <a:gd name="T39" fmla="*/ 8 h 22"/>
                  <a:gd name="T40" fmla="*/ 9 w 48"/>
                  <a:gd name="T41" fmla="*/ 11 h 22"/>
                  <a:gd name="T42" fmla="*/ 6 w 48"/>
                  <a:gd name="T43"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22">
                    <a:moveTo>
                      <a:pt x="47" y="9"/>
                    </a:moveTo>
                    <a:cubicBezTo>
                      <a:pt x="44" y="5"/>
                      <a:pt x="44" y="5"/>
                      <a:pt x="44" y="5"/>
                    </a:cubicBezTo>
                    <a:cubicBezTo>
                      <a:pt x="21" y="5"/>
                      <a:pt x="21" y="5"/>
                      <a:pt x="21" y="5"/>
                    </a:cubicBezTo>
                    <a:cubicBezTo>
                      <a:pt x="19" y="2"/>
                      <a:pt x="15" y="0"/>
                      <a:pt x="11" y="0"/>
                    </a:cubicBezTo>
                    <a:cubicBezTo>
                      <a:pt x="5" y="0"/>
                      <a:pt x="0" y="5"/>
                      <a:pt x="0" y="11"/>
                    </a:cubicBezTo>
                    <a:cubicBezTo>
                      <a:pt x="0" y="17"/>
                      <a:pt x="5" y="22"/>
                      <a:pt x="11" y="22"/>
                    </a:cubicBezTo>
                    <a:cubicBezTo>
                      <a:pt x="15" y="22"/>
                      <a:pt x="19" y="20"/>
                      <a:pt x="21" y="16"/>
                    </a:cubicBezTo>
                    <a:cubicBezTo>
                      <a:pt x="25" y="16"/>
                      <a:pt x="25" y="16"/>
                      <a:pt x="25" y="16"/>
                    </a:cubicBezTo>
                    <a:cubicBezTo>
                      <a:pt x="29" y="13"/>
                      <a:pt x="29" y="13"/>
                      <a:pt x="29" y="13"/>
                    </a:cubicBezTo>
                    <a:cubicBezTo>
                      <a:pt x="32" y="16"/>
                      <a:pt x="32" y="16"/>
                      <a:pt x="32" y="16"/>
                    </a:cubicBezTo>
                    <a:cubicBezTo>
                      <a:pt x="34" y="13"/>
                      <a:pt x="34" y="13"/>
                      <a:pt x="34" y="13"/>
                    </a:cubicBezTo>
                    <a:cubicBezTo>
                      <a:pt x="37" y="16"/>
                      <a:pt x="37" y="16"/>
                      <a:pt x="37" y="16"/>
                    </a:cubicBezTo>
                    <a:cubicBezTo>
                      <a:pt x="40" y="13"/>
                      <a:pt x="40" y="13"/>
                      <a:pt x="40" y="13"/>
                    </a:cubicBezTo>
                    <a:cubicBezTo>
                      <a:pt x="43" y="16"/>
                      <a:pt x="43" y="16"/>
                      <a:pt x="43" y="16"/>
                    </a:cubicBezTo>
                    <a:cubicBezTo>
                      <a:pt x="43" y="16"/>
                      <a:pt x="43" y="16"/>
                      <a:pt x="43" y="16"/>
                    </a:cubicBezTo>
                    <a:cubicBezTo>
                      <a:pt x="47" y="11"/>
                      <a:pt x="47" y="11"/>
                      <a:pt x="47" y="11"/>
                    </a:cubicBezTo>
                    <a:cubicBezTo>
                      <a:pt x="48" y="10"/>
                      <a:pt x="48" y="10"/>
                      <a:pt x="47" y="9"/>
                    </a:cubicBezTo>
                    <a:close/>
                    <a:moveTo>
                      <a:pt x="6" y="14"/>
                    </a:moveTo>
                    <a:cubicBezTo>
                      <a:pt x="4" y="14"/>
                      <a:pt x="3" y="12"/>
                      <a:pt x="3" y="11"/>
                    </a:cubicBezTo>
                    <a:cubicBezTo>
                      <a:pt x="3" y="9"/>
                      <a:pt x="4" y="8"/>
                      <a:pt x="6" y="8"/>
                    </a:cubicBezTo>
                    <a:cubicBezTo>
                      <a:pt x="8" y="8"/>
                      <a:pt x="9" y="9"/>
                      <a:pt x="9" y="11"/>
                    </a:cubicBezTo>
                    <a:cubicBezTo>
                      <a:pt x="9" y="12"/>
                      <a:pt x="8" y="14"/>
                      <a:pt x="6" y="14"/>
                    </a:cubicBezTo>
                    <a:close/>
                  </a:path>
                </a:pathLst>
              </a:custGeom>
              <a:grpFill/>
              <a:ln>
                <a:noFill/>
              </a:ln>
            </p:spPr>
            <p:txBody>
              <a:bodyPr vert="horz" wrap="square" lIns="67223" tIns="33611" rIns="67223" bIns="33611" numCol="1" anchor="t" anchorCtr="0" compatLnSpc="1">
                <a:prstTxWarp prst="textNoShape">
                  <a:avLst/>
                </a:prstTxWarp>
              </a:bodyPr>
              <a:lstStyle/>
              <a:p>
                <a:pPr lvl="0" defTabSz="672161" fontAlgn="auto">
                  <a:spcBef>
                    <a:spcPts val="0"/>
                  </a:spcBef>
                  <a:spcAft>
                    <a:spcPts val="0"/>
                  </a:spcAft>
                  <a:defRPr/>
                </a:pPr>
                <a:endParaRPr lang="en-US" sz="2059" b="0" kern="0" spc="-52" dirty="0">
                  <a:solidFill>
                    <a:srgbClr val="002050"/>
                  </a:solidFill>
                  <a:latin typeface="Segoe UI"/>
                </a:endParaRPr>
              </a:p>
            </p:txBody>
          </p:sp>
          <p:sp>
            <p:nvSpPr>
              <p:cNvPr id="34" name="Freeform 60">
                <a:extLst>
                  <a:ext uri="{FF2B5EF4-FFF2-40B4-BE49-F238E27FC236}">
                    <a16:creationId xmlns:a16="http://schemas.microsoft.com/office/drawing/2014/main" id="{DFD9562E-7DB2-4090-B82D-6F470B3DE3B6}"/>
                  </a:ext>
                </a:extLst>
              </p:cNvPr>
              <p:cNvSpPr>
                <a:spLocks/>
              </p:cNvSpPr>
              <p:nvPr/>
            </p:nvSpPr>
            <p:spPr bwMode="auto">
              <a:xfrm>
                <a:off x="-2416337" y="3940934"/>
                <a:ext cx="235514" cy="239175"/>
              </a:xfrm>
              <a:custGeom>
                <a:avLst/>
                <a:gdLst>
                  <a:gd name="T0" fmla="*/ 34 w 39"/>
                  <a:gd name="T1" fmla="*/ 29 h 39"/>
                  <a:gd name="T2" fmla="*/ 26 w 39"/>
                  <a:gd name="T3" fmla="*/ 22 h 39"/>
                  <a:gd name="T4" fmla="*/ 20 w 39"/>
                  <a:gd name="T5" fmla="*/ 0 h 39"/>
                  <a:gd name="T6" fmla="*/ 13 w 39"/>
                  <a:gd name="T7" fmla="*/ 22 h 39"/>
                  <a:gd name="T8" fmla="*/ 5 w 39"/>
                  <a:gd name="T9" fmla="*/ 29 h 39"/>
                  <a:gd name="T10" fmla="*/ 0 w 39"/>
                  <a:gd name="T11" fmla="*/ 39 h 39"/>
                  <a:gd name="T12" fmla="*/ 39 w 39"/>
                  <a:gd name="T13" fmla="*/ 39 h 39"/>
                  <a:gd name="T14" fmla="*/ 34 w 39"/>
                  <a:gd name="T15" fmla="*/ 29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39">
                    <a:moveTo>
                      <a:pt x="34" y="29"/>
                    </a:moveTo>
                    <a:cubicBezTo>
                      <a:pt x="28" y="28"/>
                      <a:pt x="23" y="27"/>
                      <a:pt x="26" y="22"/>
                    </a:cubicBezTo>
                    <a:cubicBezTo>
                      <a:pt x="33" y="8"/>
                      <a:pt x="28" y="0"/>
                      <a:pt x="20" y="0"/>
                    </a:cubicBezTo>
                    <a:cubicBezTo>
                      <a:pt x="11" y="0"/>
                      <a:pt x="6" y="8"/>
                      <a:pt x="13" y="22"/>
                    </a:cubicBezTo>
                    <a:cubicBezTo>
                      <a:pt x="16" y="27"/>
                      <a:pt x="11" y="28"/>
                      <a:pt x="5" y="29"/>
                    </a:cubicBezTo>
                    <a:cubicBezTo>
                      <a:pt x="0" y="31"/>
                      <a:pt x="0" y="33"/>
                      <a:pt x="0" y="39"/>
                    </a:cubicBezTo>
                    <a:cubicBezTo>
                      <a:pt x="39" y="39"/>
                      <a:pt x="39" y="39"/>
                      <a:pt x="39" y="39"/>
                    </a:cubicBezTo>
                    <a:cubicBezTo>
                      <a:pt x="39" y="33"/>
                      <a:pt x="39" y="31"/>
                      <a:pt x="34" y="29"/>
                    </a:cubicBezTo>
                    <a:close/>
                  </a:path>
                </a:pathLst>
              </a:custGeom>
              <a:grpFill/>
              <a:ln>
                <a:noFill/>
              </a:ln>
            </p:spPr>
            <p:txBody>
              <a:bodyPr vert="horz" wrap="square" lIns="67223" tIns="33611" rIns="67223" bIns="33611" numCol="1" anchor="t" anchorCtr="0" compatLnSpc="1">
                <a:prstTxWarp prst="textNoShape">
                  <a:avLst/>
                </a:prstTxWarp>
              </a:bodyPr>
              <a:lstStyle/>
              <a:p>
                <a:pPr lvl="0" defTabSz="672161" fontAlgn="auto">
                  <a:spcBef>
                    <a:spcPts val="0"/>
                  </a:spcBef>
                  <a:spcAft>
                    <a:spcPts val="0"/>
                  </a:spcAft>
                  <a:defRPr/>
                </a:pPr>
                <a:endParaRPr lang="en-US" sz="2059" b="0" kern="0" spc="-52" dirty="0">
                  <a:solidFill>
                    <a:srgbClr val="002050"/>
                  </a:solidFill>
                  <a:latin typeface="Segoe UI"/>
                </a:endParaRPr>
              </a:p>
            </p:txBody>
          </p:sp>
          <p:sp>
            <p:nvSpPr>
              <p:cNvPr id="35" name="Freeform: Shape 34">
                <a:extLst>
                  <a:ext uri="{FF2B5EF4-FFF2-40B4-BE49-F238E27FC236}">
                    <a16:creationId xmlns:a16="http://schemas.microsoft.com/office/drawing/2014/main" id="{03138BD3-5CA9-4AB9-9881-8B5AF2996317}"/>
                  </a:ext>
                </a:extLst>
              </p:cNvPr>
              <p:cNvSpPr>
                <a:spLocks noChangeArrowheads="1"/>
              </p:cNvSpPr>
              <p:nvPr/>
            </p:nvSpPr>
            <p:spPr bwMode="auto">
              <a:xfrm>
                <a:off x="-2117244" y="4291713"/>
                <a:ext cx="964459" cy="244092"/>
              </a:xfrm>
              <a:custGeom>
                <a:avLst/>
                <a:gdLst>
                  <a:gd name="connsiteX0" fmla="*/ 814493 w 964459"/>
                  <a:gd name="connsiteY0" fmla="*/ 86821 h 244092"/>
                  <a:gd name="connsiteX1" fmla="*/ 777917 w 964459"/>
                  <a:gd name="connsiteY1" fmla="*/ 122046 h 244092"/>
                  <a:gd name="connsiteX2" fmla="*/ 814493 w 964459"/>
                  <a:gd name="connsiteY2" fmla="*/ 157271 h 244092"/>
                  <a:gd name="connsiteX3" fmla="*/ 851069 w 964459"/>
                  <a:gd name="connsiteY3" fmla="*/ 122046 h 244092"/>
                  <a:gd name="connsiteX4" fmla="*/ 814493 w 964459"/>
                  <a:gd name="connsiteY4" fmla="*/ 86821 h 244092"/>
                  <a:gd name="connsiteX5" fmla="*/ 686493 w 964459"/>
                  <a:gd name="connsiteY5" fmla="*/ 86821 h 244092"/>
                  <a:gd name="connsiteX6" fmla="*/ 649917 w 964459"/>
                  <a:gd name="connsiteY6" fmla="*/ 122046 h 244092"/>
                  <a:gd name="connsiteX7" fmla="*/ 686493 w 964459"/>
                  <a:gd name="connsiteY7" fmla="*/ 157271 h 244092"/>
                  <a:gd name="connsiteX8" fmla="*/ 723069 w 964459"/>
                  <a:gd name="connsiteY8" fmla="*/ 122046 h 244092"/>
                  <a:gd name="connsiteX9" fmla="*/ 686493 w 964459"/>
                  <a:gd name="connsiteY9" fmla="*/ 86821 h 244092"/>
                  <a:gd name="connsiteX10" fmla="*/ 553533 w 964459"/>
                  <a:gd name="connsiteY10" fmla="*/ 86821 h 244092"/>
                  <a:gd name="connsiteX11" fmla="*/ 516957 w 964459"/>
                  <a:gd name="connsiteY11" fmla="*/ 122046 h 244092"/>
                  <a:gd name="connsiteX12" fmla="*/ 553533 w 964459"/>
                  <a:gd name="connsiteY12" fmla="*/ 157271 h 244092"/>
                  <a:gd name="connsiteX13" fmla="*/ 590109 w 964459"/>
                  <a:gd name="connsiteY13" fmla="*/ 122046 h 244092"/>
                  <a:gd name="connsiteX14" fmla="*/ 553533 w 964459"/>
                  <a:gd name="connsiteY14" fmla="*/ 86821 h 244092"/>
                  <a:gd name="connsiteX15" fmla="*/ 425534 w 964459"/>
                  <a:gd name="connsiteY15" fmla="*/ 86821 h 244092"/>
                  <a:gd name="connsiteX16" fmla="*/ 388958 w 964459"/>
                  <a:gd name="connsiteY16" fmla="*/ 122046 h 244092"/>
                  <a:gd name="connsiteX17" fmla="*/ 425534 w 964459"/>
                  <a:gd name="connsiteY17" fmla="*/ 157271 h 244092"/>
                  <a:gd name="connsiteX18" fmla="*/ 462110 w 964459"/>
                  <a:gd name="connsiteY18" fmla="*/ 122046 h 244092"/>
                  <a:gd name="connsiteX19" fmla="*/ 425534 w 964459"/>
                  <a:gd name="connsiteY19" fmla="*/ 86821 h 244092"/>
                  <a:gd name="connsiteX20" fmla="*/ 297534 w 964459"/>
                  <a:gd name="connsiteY20" fmla="*/ 86821 h 244092"/>
                  <a:gd name="connsiteX21" fmla="*/ 260958 w 964459"/>
                  <a:gd name="connsiteY21" fmla="*/ 122046 h 244092"/>
                  <a:gd name="connsiteX22" fmla="*/ 297534 w 964459"/>
                  <a:gd name="connsiteY22" fmla="*/ 157271 h 244092"/>
                  <a:gd name="connsiteX23" fmla="*/ 334110 w 964459"/>
                  <a:gd name="connsiteY23" fmla="*/ 122046 h 244092"/>
                  <a:gd name="connsiteX24" fmla="*/ 297534 w 964459"/>
                  <a:gd name="connsiteY24" fmla="*/ 86821 h 244092"/>
                  <a:gd name="connsiteX25" fmla="*/ 169535 w 964459"/>
                  <a:gd name="connsiteY25" fmla="*/ 86821 h 244092"/>
                  <a:gd name="connsiteX26" fmla="*/ 132959 w 964459"/>
                  <a:gd name="connsiteY26" fmla="*/ 122046 h 244092"/>
                  <a:gd name="connsiteX27" fmla="*/ 169535 w 964459"/>
                  <a:gd name="connsiteY27" fmla="*/ 157271 h 244092"/>
                  <a:gd name="connsiteX28" fmla="*/ 206111 w 964459"/>
                  <a:gd name="connsiteY28" fmla="*/ 122046 h 244092"/>
                  <a:gd name="connsiteX29" fmla="*/ 169535 w 964459"/>
                  <a:gd name="connsiteY29" fmla="*/ 86821 h 244092"/>
                  <a:gd name="connsiteX30" fmla="*/ 0 w 964459"/>
                  <a:gd name="connsiteY30" fmla="*/ 0 h 244092"/>
                  <a:gd name="connsiteX31" fmla="*/ 964459 w 964459"/>
                  <a:gd name="connsiteY31" fmla="*/ 0 h 244092"/>
                  <a:gd name="connsiteX32" fmla="*/ 964459 w 964459"/>
                  <a:gd name="connsiteY32" fmla="*/ 244092 h 244092"/>
                  <a:gd name="connsiteX33" fmla="*/ 0 w 964459"/>
                  <a:gd name="connsiteY33" fmla="*/ 244092 h 244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64459" h="244092">
                    <a:moveTo>
                      <a:pt x="814493" y="86821"/>
                    </a:moveTo>
                    <a:cubicBezTo>
                      <a:pt x="794293" y="86821"/>
                      <a:pt x="777917" y="102592"/>
                      <a:pt x="777917" y="122046"/>
                    </a:cubicBezTo>
                    <a:cubicBezTo>
                      <a:pt x="777917" y="141500"/>
                      <a:pt x="794293" y="157271"/>
                      <a:pt x="814493" y="157271"/>
                    </a:cubicBezTo>
                    <a:cubicBezTo>
                      <a:pt x="834693" y="157271"/>
                      <a:pt x="851069" y="141500"/>
                      <a:pt x="851069" y="122046"/>
                    </a:cubicBezTo>
                    <a:cubicBezTo>
                      <a:pt x="851069" y="102592"/>
                      <a:pt x="834693" y="86821"/>
                      <a:pt x="814493" y="86821"/>
                    </a:cubicBezTo>
                    <a:close/>
                    <a:moveTo>
                      <a:pt x="686493" y="86821"/>
                    </a:moveTo>
                    <a:cubicBezTo>
                      <a:pt x="666293" y="86821"/>
                      <a:pt x="649917" y="102592"/>
                      <a:pt x="649917" y="122046"/>
                    </a:cubicBezTo>
                    <a:cubicBezTo>
                      <a:pt x="649917" y="141500"/>
                      <a:pt x="666293" y="157271"/>
                      <a:pt x="686493" y="157271"/>
                    </a:cubicBezTo>
                    <a:cubicBezTo>
                      <a:pt x="706693" y="157271"/>
                      <a:pt x="723069" y="141500"/>
                      <a:pt x="723069" y="122046"/>
                    </a:cubicBezTo>
                    <a:cubicBezTo>
                      <a:pt x="723069" y="102592"/>
                      <a:pt x="706693" y="86821"/>
                      <a:pt x="686493" y="86821"/>
                    </a:cubicBezTo>
                    <a:close/>
                    <a:moveTo>
                      <a:pt x="553533" y="86821"/>
                    </a:moveTo>
                    <a:cubicBezTo>
                      <a:pt x="533333" y="86821"/>
                      <a:pt x="516957" y="102592"/>
                      <a:pt x="516957" y="122046"/>
                    </a:cubicBezTo>
                    <a:cubicBezTo>
                      <a:pt x="516957" y="141500"/>
                      <a:pt x="533333" y="157271"/>
                      <a:pt x="553533" y="157271"/>
                    </a:cubicBezTo>
                    <a:cubicBezTo>
                      <a:pt x="573733" y="157271"/>
                      <a:pt x="590109" y="141500"/>
                      <a:pt x="590109" y="122046"/>
                    </a:cubicBezTo>
                    <a:cubicBezTo>
                      <a:pt x="590109" y="102592"/>
                      <a:pt x="573733" y="86821"/>
                      <a:pt x="553533" y="86821"/>
                    </a:cubicBezTo>
                    <a:close/>
                    <a:moveTo>
                      <a:pt x="425534" y="86821"/>
                    </a:moveTo>
                    <a:cubicBezTo>
                      <a:pt x="405334" y="86821"/>
                      <a:pt x="388958" y="102592"/>
                      <a:pt x="388958" y="122046"/>
                    </a:cubicBezTo>
                    <a:cubicBezTo>
                      <a:pt x="388958" y="141500"/>
                      <a:pt x="405334" y="157271"/>
                      <a:pt x="425534" y="157271"/>
                    </a:cubicBezTo>
                    <a:cubicBezTo>
                      <a:pt x="445734" y="157271"/>
                      <a:pt x="462110" y="141500"/>
                      <a:pt x="462110" y="122046"/>
                    </a:cubicBezTo>
                    <a:cubicBezTo>
                      <a:pt x="462110" y="102592"/>
                      <a:pt x="445734" y="86821"/>
                      <a:pt x="425534" y="86821"/>
                    </a:cubicBezTo>
                    <a:close/>
                    <a:moveTo>
                      <a:pt x="297534" y="86821"/>
                    </a:moveTo>
                    <a:cubicBezTo>
                      <a:pt x="277334" y="86821"/>
                      <a:pt x="260958" y="102592"/>
                      <a:pt x="260958" y="122046"/>
                    </a:cubicBezTo>
                    <a:cubicBezTo>
                      <a:pt x="260958" y="141500"/>
                      <a:pt x="277334" y="157271"/>
                      <a:pt x="297534" y="157271"/>
                    </a:cubicBezTo>
                    <a:cubicBezTo>
                      <a:pt x="317734" y="157271"/>
                      <a:pt x="334110" y="141500"/>
                      <a:pt x="334110" y="122046"/>
                    </a:cubicBezTo>
                    <a:cubicBezTo>
                      <a:pt x="334110" y="102592"/>
                      <a:pt x="317734" y="86821"/>
                      <a:pt x="297534" y="86821"/>
                    </a:cubicBezTo>
                    <a:close/>
                    <a:moveTo>
                      <a:pt x="169535" y="86821"/>
                    </a:moveTo>
                    <a:cubicBezTo>
                      <a:pt x="149335" y="86821"/>
                      <a:pt x="132959" y="102592"/>
                      <a:pt x="132959" y="122046"/>
                    </a:cubicBezTo>
                    <a:cubicBezTo>
                      <a:pt x="132959" y="141500"/>
                      <a:pt x="149335" y="157271"/>
                      <a:pt x="169535" y="157271"/>
                    </a:cubicBezTo>
                    <a:cubicBezTo>
                      <a:pt x="189735" y="157271"/>
                      <a:pt x="206111" y="141500"/>
                      <a:pt x="206111" y="122046"/>
                    </a:cubicBezTo>
                    <a:cubicBezTo>
                      <a:pt x="206111" y="102592"/>
                      <a:pt x="189735" y="86821"/>
                      <a:pt x="169535" y="86821"/>
                    </a:cubicBezTo>
                    <a:close/>
                    <a:moveTo>
                      <a:pt x="0" y="0"/>
                    </a:moveTo>
                    <a:lnTo>
                      <a:pt x="964459" y="0"/>
                    </a:lnTo>
                    <a:lnTo>
                      <a:pt x="964459" y="244092"/>
                    </a:lnTo>
                    <a:lnTo>
                      <a:pt x="0" y="244092"/>
                    </a:lnTo>
                    <a:close/>
                  </a:path>
                </a:pathLst>
              </a:custGeom>
              <a:grpFill/>
              <a:ln>
                <a:noFill/>
              </a:ln>
            </p:spPr>
            <p:txBody>
              <a:bodyPr vert="horz" wrap="square" lIns="67223" tIns="33611" rIns="67223" bIns="33611" numCol="1" anchor="t" anchorCtr="0" compatLnSpc="1">
                <a:prstTxWarp prst="textNoShape">
                  <a:avLst/>
                </a:prstTxWarp>
                <a:noAutofit/>
              </a:bodyPr>
              <a:lstStyle/>
              <a:p>
                <a:pPr lvl="0" defTabSz="672161" fontAlgn="auto">
                  <a:spcBef>
                    <a:spcPts val="0"/>
                  </a:spcBef>
                  <a:spcAft>
                    <a:spcPts val="0"/>
                  </a:spcAft>
                  <a:defRPr/>
                </a:pPr>
                <a:endParaRPr lang="en-US" sz="2059" b="0" kern="0" spc="-52" dirty="0">
                  <a:solidFill>
                    <a:srgbClr val="002050"/>
                  </a:solidFill>
                  <a:latin typeface="Segoe UI"/>
                </a:endParaRPr>
              </a:p>
            </p:txBody>
          </p:sp>
          <p:sp>
            <p:nvSpPr>
              <p:cNvPr id="36" name="Freeform: Shape 35">
                <a:extLst>
                  <a:ext uri="{FF2B5EF4-FFF2-40B4-BE49-F238E27FC236}">
                    <a16:creationId xmlns:a16="http://schemas.microsoft.com/office/drawing/2014/main" id="{FECD91A1-A061-45CE-9AA2-A93247499324}"/>
                  </a:ext>
                </a:extLst>
              </p:cNvPr>
              <p:cNvSpPr>
                <a:spLocks noChangeArrowheads="1"/>
              </p:cNvSpPr>
              <p:nvPr/>
            </p:nvSpPr>
            <p:spPr bwMode="auto">
              <a:xfrm>
                <a:off x="-2117244" y="3938475"/>
                <a:ext cx="964459" cy="244092"/>
              </a:xfrm>
              <a:custGeom>
                <a:avLst/>
                <a:gdLst>
                  <a:gd name="connsiteX0" fmla="*/ 814493 w 964459"/>
                  <a:gd name="connsiteY0" fmla="*/ 86821 h 244092"/>
                  <a:gd name="connsiteX1" fmla="*/ 777917 w 964459"/>
                  <a:gd name="connsiteY1" fmla="*/ 122046 h 244092"/>
                  <a:gd name="connsiteX2" fmla="*/ 814493 w 964459"/>
                  <a:gd name="connsiteY2" fmla="*/ 157271 h 244092"/>
                  <a:gd name="connsiteX3" fmla="*/ 851069 w 964459"/>
                  <a:gd name="connsiteY3" fmla="*/ 122046 h 244092"/>
                  <a:gd name="connsiteX4" fmla="*/ 814493 w 964459"/>
                  <a:gd name="connsiteY4" fmla="*/ 86821 h 244092"/>
                  <a:gd name="connsiteX5" fmla="*/ 685503 w 964459"/>
                  <a:gd name="connsiteY5" fmla="*/ 86821 h 244092"/>
                  <a:gd name="connsiteX6" fmla="*/ 648927 w 964459"/>
                  <a:gd name="connsiteY6" fmla="*/ 122046 h 244092"/>
                  <a:gd name="connsiteX7" fmla="*/ 685503 w 964459"/>
                  <a:gd name="connsiteY7" fmla="*/ 157271 h 244092"/>
                  <a:gd name="connsiteX8" fmla="*/ 722079 w 964459"/>
                  <a:gd name="connsiteY8" fmla="*/ 122046 h 244092"/>
                  <a:gd name="connsiteX9" fmla="*/ 685503 w 964459"/>
                  <a:gd name="connsiteY9" fmla="*/ 86821 h 244092"/>
                  <a:gd name="connsiteX10" fmla="*/ 556511 w 964459"/>
                  <a:gd name="connsiteY10" fmla="*/ 86821 h 244092"/>
                  <a:gd name="connsiteX11" fmla="*/ 519935 w 964459"/>
                  <a:gd name="connsiteY11" fmla="*/ 122046 h 244092"/>
                  <a:gd name="connsiteX12" fmla="*/ 556511 w 964459"/>
                  <a:gd name="connsiteY12" fmla="*/ 157271 h 244092"/>
                  <a:gd name="connsiteX13" fmla="*/ 593087 w 964459"/>
                  <a:gd name="connsiteY13" fmla="*/ 122046 h 244092"/>
                  <a:gd name="connsiteX14" fmla="*/ 556511 w 964459"/>
                  <a:gd name="connsiteY14" fmla="*/ 86821 h 244092"/>
                  <a:gd name="connsiteX15" fmla="*/ 427519 w 964459"/>
                  <a:gd name="connsiteY15" fmla="*/ 86821 h 244092"/>
                  <a:gd name="connsiteX16" fmla="*/ 390943 w 964459"/>
                  <a:gd name="connsiteY16" fmla="*/ 122046 h 244092"/>
                  <a:gd name="connsiteX17" fmla="*/ 427519 w 964459"/>
                  <a:gd name="connsiteY17" fmla="*/ 157271 h 244092"/>
                  <a:gd name="connsiteX18" fmla="*/ 464095 w 964459"/>
                  <a:gd name="connsiteY18" fmla="*/ 122046 h 244092"/>
                  <a:gd name="connsiteX19" fmla="*/ 427519 w 964459"/>
                  <a:gd name="connsiteY19" fmla="*/ 86821 h 244092"/>
                  <a:gd name="connsiteX20" fmla="*/ 298527 w 964459"/>
                  <a:gd name="connsiteY20" fmla="*/ 86821 h 244092"/>
                  <a:gd name="connsiteX21" fmla="*/ 261951 w 964459"/>
                  <a:gd name="connsiteY21" fmla="*/ 122046 h 244092"/>
                  <a:gd name="connsiteX22" fmla="*/ 298527 w 964459"/>
                  <a:gd name="connsiteY22" fmla="*/ 157271 h 244092"/>
                  <a:gd name="connsiteX23" fmla="*/ 335103 w 964459"/>
                  <a:gd name="connsiteY23" fmla="*/ 122046 h 244092"/>
                  <a:gd name="connsiteX24" fmla="*/ 298527 w 964459"/>
                  <a:gd name="connsiteY24" fmla="*/ 86821 h 244092"/>
                  <a:gd name="connsiteX25" fmla="*/ 169535 w 964459"/>
                  <a:gd name="connsiteY25" fmla="*/ 86821 h 244092"/>
                  <a:gd name="connsiteX26" fmla="*/ 132959 w 964459"/>
                  <a:gd name="connsiteY26" fmla="*/ 122046 h 244092"/>
                  <a:gd name="connsiteX27" fmla="*/ 169535 w 964459"/>
                  <a:gd name="connsiteY27" fmla="*/ 157271 h 244092"/>
                  <a:gd name="connsiteX28" fmla="*/ 206111 w 964459"/>
                  <a:gd name="connsiteY28" fmla="*/ 122046 h 244092"/>
                  <a:gd name="connsiteX29" fmla="*/ 169535 w 964459"/>
                  <a:gd name="connsiteY29" fmla="*/ 86821 h 244092"/>
                  <a:gd name="connsiteX30" fmla="*/ 0 w 964459"/>
                  <a:gd name="connsiteY30" fmla="*/ 0 h 244092"/>
                  <a:gd name="connsiteX31" fmla="*/ 964459 w 964459"/>
                  <a:gd name="connsiteY31" fmla="*/ 0 h 244092"/>
                  <a:gd name="connsiteX32" fmla="*/ 964459 w 964459"/>
                  <a:gd name="connsiteY32" fmla="*/ 244092 h 244092"/>
                  <a:gd name="connsiteX33" fmla="*/ 0 w 964459"/>
                  <a:gd name="connsiteY33" fmla="*/ 244092 h 244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64459" h="244092">
                    <a:moveTo>
                      <a:pt x="814493" y="86821"/>
                    </a:moveTo>
                    <a:cubicBezTo>
                      <a:pt x="794293" y="86821"/>
                      <a:pt x="777917" y="102592"/>
                      <a:pt x="777917" y="122046"/>
                    </a:cubicBezTo>
                    <a:cubicBezTo>
                      <a:pt x="777917" y="141500"/>
                      <a:pt x="794293" y="157271"/>
                      <a:pt x="814493" y="157271"/>
                    </a:cubicBezTo>
                    <a:cubicBezTo>
                      <a:pt x="834693" y="157271"/>
                      <a:pt x="851069" y="141500"/>
                      <a:pt x="851069" y="122046"/>
                    </a:cubicBezTo>
                    <a:cubicBezTo>
                      <a:pt x="851069" y="102592"/>
                      <a:pt x="834693" y="86821"/>
                      <a:pt x="814493" y="86821"/>
                    </a:cubicBezTo>
                    <a:close/>
                    <a:moveTo>
                      <a:pt x="685503" y="86821"/>
                    </a:moveTo>
                    <a:cubicBezTo>
                      <a:pt x="665303" y="86821"/>
                      <a:pt x="648927" y="102592"/>
                      <a:pt x="648927" y="122046"/>
                    </a:cubicBezTo>
                    <a:cubicBezTo>
                      <a:pt x="648927" y="141500"/>
                      <a:pt x="665303" y="157271"/>
                      <a:pt x="685503" y="157271"/>
                    </a:cubicBezTo>
                    <a:cubicBezTo>
                      <a:pt x="705703" y="157271"/>
                      <a:pt x="722079" y="141500"/>
                      <a:pt x="722079" y="122046"/>
                    </a:cubicBezTo>
                    <a:cubicBezTo>
                      <a:pt x="722079" y="102592"/>
                      <a:pt x="705703" y="86821"/>
                      <a:pt x="685503" y="86821"/>
                    </a:cubicBezTo>
                    <a:close/>
                    <a:moveTo>
                      <a:pt x="556511" y="86821"/>
                    </a:moveTo>
                    <a:cubicBezTo>
                      <a:pt x="536311" y="86821"/>
                      <a:pt x="519935" y="102592"/>
                      <a:pt x="519935" y="122046"/>
                    </a:cubicBezTo>
                    <a:cubicBezTo>
                      <a:pt x="519935" y="141500"/>
                      <a:pt x="536311" y="157271"/>
                      <a:pt x="556511" y="157271"/>
                    </a:cubicBezTo>
                    <a:cubicBezTo>
                      <a:pt x="576711" y="157271"/>
                      <a:pt x="593087" y="141500"/>
                      <a:pt x="593087" y="122046"/>
                    </a:cubicBezTo>
                    <a:cubicBezTo>
                      <a:pt x="593087" y="102592"/>
                      <a:pt x="576711" y="86821"/>
                      <a:pt x="556511" y="86821"/>
                    </a:cubicBezTo>
                    <a:close/>
                    <a:moveTo>
                      <a:pt x="427519" y="86821"/>
                    </a:moveTo>
                    <a:cubicBezTo>
                      <a:pt x="407319" y="86821"/>
                      <a:pt x="390943" y="102592"/>
                      <a:pt x="390943" y="122046"/>
                    </a:cubicBezTo>
                    <a:cubicBezTo>
                      <a:pt x="390943" y="141500"/>
                      <a:pt x="407319" y="157271"/>
                      <a:pt x="427519" y="157271"/>
                    </a:cubicBezTo>
                    <a:cubicBezTo>
                      <a:pt x="447719" y="157271"/>
                      <a:pt x="464095" y="141500"/>
                      <a:pt x="464095" y="122046"/>
                    </a:cubicBezTo>
                    <a:cubicBezTo>
                      <a:pt x="464095" y="102592"/>
                      <a:pt x="447719" y="86821"/>
                      <a:pt x="427519" y="86821"/>
                    </a:cubicBezTo>
                    <a:close/>
                    <a:moveTo>
                      <a:pt x="298527" y="86821"/>
                    </a:moveTo>
                    <a:cubicBezTo>
                      <a:pt x="278327" y="86821"/>
                      <a:pt x="261951" y="102592"/>
                      <a:pt x="261951" y="122046"/>
                    </a:cubicBezTo>
                    <a:cubicBezTo>
                      <a:pt x="261951" y="141500"/>
                      <a:pt x="278327" y="157271"/>
                      <a:pt x="298527" y="157271"/>
                    </a:cubicBezTo>
                    <a:cubicBezTo>
                      <a:pt x="318727" y="157271"/>
                      <a:pt x="335103" y="141500"/>
                      <a:pt x="335103" y="122046"/>
                    </a:cubicBezTo>
                    <a:cubicBezTo>
                      <a:pt x="335103" y="102592"/>
                      <a:pt x="318727" y="86821"/>
                      <a:pt x="298527" y="86821"/>
                    </a:cubicBezTo>
                    <a:close/>
                    <a:moveTo>
                      <a:pt x="169535" y="86821"/>
                    </a:moveTo>
                    <a:cubicBezTo>
                      <a:pt x="149335" y="86821"/>
                      <a:pt x="132959" y="102592"/>
                      <a:pt x="132959" y="122046"/>
                    </a:cubicBezTo>
                    <a:cubicBezTo>
                      <a:pt x="132959" y="141500"/>
                      <a:pt x="149335" y="157271"/>
                      <a:pt x="169535" y="157271"/>
                    </a:cubicBezTo>
                    <a:cubicBezTo>
                      <a:pt x="189735" y="157271"/>
                      <a:pt x="206111" y="141500"/>
                      <a:pt x="206111" y="122046"/>
                    </a:cubicBezTo>
                    <a:cubicBezTo>
                      <a:pt x="206111" y="102592"/>
                      <a:pt x="189735" y="86821"/>
                      <a:pt x="169535" y="86821"/>
                    </a:cubicBezTo>
                    <a:close/>
                    <a:moveTo>
                      <a:pt x="0" y="0"/>
                    </a:moveTo>
                    <a:lnTo>
                      <a:pt x="964459" y="0"/>
                    </a:lnTo>
                    <a:lnTo>
                      <a:pt x="964459" y="244092"/>
                    </a:lnTo>
                    <a:lnTo>
                      <a:pt x="0" y="244092"/>
                    </a:lnTo>
                    <a:close/>
                  </a:path>
                </a:pathLst>
              </a:custGeom>
              <a:grpFill/>
              <a:ln>
                <a:noFill/>
              </a:ln>
            </p:spPr>
            <p:txBody>
              <a:bodyPr vert="horz" wrap="square" lIns="67223" tIns="33611" rIns="67223" bIns="33611" numCol="1" anchor="t" anchorCtr="0" compatLnSpc="1">
                <a:prstTxWarp prst="textNoShape">
                  <a:avLst/>
                </a:prstTxWarp>
                <a:noAutofit/>
              </a:bodyPr>
              <a:lstStyle/>
              <a:p>
                <a:pPr lvl="0" defTabSz="672161" fontAlgn="auto">
                  <a:spcBef>
                    <a:spcPts val="0"/>
                  </a:spcBef>
                  <a:spcAft>
                    <a:spcPts val="0"/>
                  </a:spcAft>
                  <a:defRPr/>
                </a:pPr>
                <a:endParaRPr lang="en-US" sz="2059" b="0" kern="0" spc="-52" dirty="0">
                  <a:solidFill>
                    <a:srgbClr val="002050"/>
                  </a:solidFill>
                  <a:latin typeface="Segoe UI"/>
                </a:endParaRPr>
              </a:p>
            </p:txBody>
          </p:sp>
        </p:grpSp>
        <p:sp>
          <p:nvSpPr>
            <p:cNvPr id="37" name="Rectangle 36">
              <a:extLst>
                <a:ext uri="{FF2B5EF4-FFF2-40B4-BE49-F238E27FC236}">
                  <a16:creationId xmlns:a16="http://schemas.microsoft.com/office/drawing/2014/main" id="{AFBD73BC-35C9-412D-A56C-01FEC054FCE4}"/>
                </a:ext>
              </a:extLst>
            </p:cNvPr>
            <p:cNvSpPr/>
            <p:nvPr/>
          </p:nvSpPr>
          <p:spPr bwMode="auto">
            <a:xfrm>
              <a:off x="19716" y="2568588"/>
              <a:ext cx="1588649" cy="1819201"/>
            </a:xfrm>
            <a:prstGeom prst="rect">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38" name="Rectangle 37">
              <a:extLst>
                <a:ext uri="{FF2B5EF4-FFF2-40B4-BE49-F238E27FC236}">
                  <a16:creationId xmlns:a16="http://schemas.microsoft.com/office/drawing/2014/main" id="{8687F6D3-D86B-4192-9409-42AAD408560C}"/>
                </a:ext>
              </a:extLst>
            </p:cNvPr>
            <p:cNvSpPr/>
            <p:nvPr/>
          </p:nvSpPr>
          <p:spPr bwMode="auto">
            <a:xfrm>
              <a:off x="2172925" y="4196075"/>
              <a:ext cx="2232257" cy="407419"/>
            </a:xfrm>
            <a:prstGeom prst="rect">
              <a:avLst/>
            </a:prstGeom>
            <a:ln>
              <a:noFill/>
            </a:ln>
          </p:spPr>
          <p:txBody>
            <a:bodyPr vert="horz" wrap="square" lIns="0" tIns="0" rIns="0" bIns="0" rtlCol="0">
              <a:spAutoFit/>
            </a:bodyPr>
            <a:lstStyle/>
            <a:p>
              <a:pPr lvl="0" algn="ctr" defTabSz="685337" fontAlgn="auto">
                <a:lnSpc>
                  <a:spcPct val="90000"/>
                </a:lnSpc>
                <a:spcBef>
                  <a:spcPts val="0"/>
                </a:spcBef>
                <a:spcAft>
                  <a:spcPts val="0"/>
                </a:spcAft>
                <a:defRPr/>
              </a:pPr>
              <a:r>
                <a:rPr lang="en-US" sz="1471" b="0" kern="0" dirty="0">
                  <a:solidFill>
                    <a:srgbClr val="002050"/>
                  </a:solidFill>
                  <a:latin typeface="Segoe UI Semibold" panose="020B0702040204020203" pitchFamily="34" charset="0"/>
                  <a:cs typeface="Segoe UI Semibold" panose="020B0702040204020203" pitchFamily="34" charset="0"/>
                </a:rPr>
                <a:t>Azure Active Directory</a:t>
              </a:r>
              <a:br>
                <a:rPr lang="en-US" sz="1471" kern="0" dirty="0">
                  <a:solidFill>
                    <a:srgbClr val="002050"/>
                  </a:solidFill>
                  <a:latin typeface="Segoe UI"/>
                </a:rPr>
              </a:br>
              <a:r>
                <a:rPr lang="en-US" sz="1471" b="0" kern="0" dirty="0">
                  <a:solidFill>
                    <a:srgbClr val="002050"/>
                  </a:solidFill>
                  <a:latin typeface="Segoe UI"/>
                </a:rPr>
                <a:t>authenticates user</a:t>
              </a:r>
            </a:p>
          </p:txBody>
        </p:sp>
        <p:grpSp>
          <p:nvGrpSpPr>
            <p:cNvPr id="39" name="Group 38">
              <a:extLst>
                <a:ext uri="{FF2B5EF4-FFF2-40B4-BE49-F238E27FC236}">
                  <a16:creationId xmlns:a16="http://schemas.microsoft.com/office/drawing/2014/main" id="{9505CC80-C220-4C92-B303-223159BA72A0}"/>
                </a:ext>
              </a:extLst>
            </p:cNvPr>
            <p:cNvGrpSpPr/>
            <p:nvPr/>
          </p:nvGrpSpPr>
          <p:grpSpPr>
            <a:xfrm>
              <a:off x="4909414" y="4945875"/>
              <a:ext cx="2680499" cy="955633"/>
              <a:chOff x="-1361913" y="2763657"/>
              <a:chExt cx="3575013" cy="1274539"/>
            </a:xfrm>
          </p:grpSpPr>
          <p:grpSp>
            <p:nvGrpSpPr>
              <p:cNvPr id="40" name="Group 39">
                <a:extLst>
                  <a:ext uri="{FF2B5EF4-FFF2-40B4-BE49-F238E27FC236}">
                    <a16:creationId xmlns:a16="http://schemas.microsoft.com/office/drawing/2014/main" id="{DEE05F28-4A7D-4A1F-8B66-7779E6292092}"/>
                  </a:ext>
                </a:extLst>
              </p:cNvPr>
              <p:cNvGrpSpPr/>
              <p:nvPr/>
            </p:nvGrpSpPr>
            <p:grpSpPr>
              <a:xfrm>
                <a:off x="560604" y="3259646"/>
                <a:ext cx="649838" cy="429851"/>
                <a:chOff x="2735263" y="1203325"/>
                <a:chExt cx="6724650" cy="4448176"/>
              </a:xfrm>
              <a:solidFill>
                <a:srgbClr val="FFFFFF"/>
              </a:solidFill>
            </p:grpSpPr>
            <p:sp>
              <p:nvSpPr>
                <p:cNvPr id="49" name="Freeform 19">
                  <a:extLst>
                    <a:ext uri="{FF2B5EF4-FFF2-40B4-BE49-F238E27FC236}">
                      <a16:creationId xmlns:a16="http://schemas.microsoft.com/office/drawing/2014/main" id="{8EDF07D8-C3DF-4A27-A182-A3E5B89E0159}"/>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50" name="Freeform 20">
                  <a:extLst>
                    <a:ext uri="{FF2B5EF4-FFF2-40B4-BE49-F238E27FC236}">
                      <a16:creationId xmlns:a16="http://schemas.microsoft.com/office/drawing/2014/main" id="{B37455E2-E533-46EC-A5CA-7F95BD878E9D}"/>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nvGrpSpPr>
              <p:cNvPr id="41" name="Group 40">
                <a:extLst>
                  <a:ext uri="{FF2B5EF4-FFF2-40B4-BE49-F238E27FC236}">
                    <a16:creationId xmlns:a16="http://schemas.microsoft.com/office/drawing/2014/main" id="{D9C4EFF0-D94C-4DB6-A682-17F72B068918}"/>
                  </a:ext>
                </a:extLst>
              </p:cNvPr>
              <p:cNvGrpSpPr/>
              <p:nvPr/>
            </p:nvGrpSpPr>
            <p:grpSpPr>
              <a:xfrm>
                <a:off x="1444496" y="3259646"/>
                <a:ext cx="649838" cy="429851"/>
                <a:chOff x="2735263" y="1203325"/>
                <a:chExt cx="6724650" cy="4448176"/>
              </a:xfrm>
              <a:solidFill>
                <a:srgbClr val="FFFFFF"/>
              </a:solidFill>
            </p:grpSpPr>
            <p:sp>
              <p:nvSpPr>
                <p:cNvPr id="47" name="Freeform 19">
                  <a:extLst>
                    <a:ext uri="{FF2B5EF4-FFF2-40B4-BE49-F238E27FC236}">
                      <a16:creationId xmlns:a16="http://schemas.microsoft.com/office/drawing/2014/main" id="{4D03AAA5-9390-4B37-B10B-C08D40531947}"/>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48" name="Freeform 20">
                  <a:extLst>
                    <a:ext uri="{FF2B5EF4-FFF2-40B4-BE49-F238E27FC236}">
                      <a16:creationId xmlns:a16="http://schemas.microsoft.com/office/drawing/2014/main" id="{CC7B31E9-F5DF-47D7-835F-9B652E9506A1}"/>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nvGrpSpPr>
              <p:cNvPr id="42" name="Group 41">
                <a:extLst>
                  <a:ext uri="{FF2B5EF4-FFF2-40B4-BE49-F238E27FC236}">
                    <a16:creationId xmlns:a16="http://schemas.microsoft.com/office/drawing/2014/main" id="{0947CF29-1150-4616-8E85-97AB27DFE89E}"/>
                  </a:ext>
                </a:extLst>
              </p:cNvPr>
              <p:cNvGrpSpPr/>
              <p:nvPr/>
            </p:nvGrpSpPr>
            <p:grpSpPr>
              <a:xfrm>
                <a:off x="-1361913" y="2763657"/>
                <a:ext cx="3575013" cy="1274539"/>
                <a:chOff x="-1361913" y="2763657"/>
                <a:chExt cx="3575013" cy="1274539"/>
              </a:xfrm>
            </p:grpSpPr>
            <p:pic>
              <p:nvPicPr>
                <p:cNvPr id="43" name="Picture 42">
                  <a:extLst>
                    <a:ext uri="{FF2B5EF4-FFF2-40B4-BE49-F238E27FC236}">
                      <a16:creationId xmlns:a16="http://schemas.microsoft.com/office/drawing/2014/main" id="{F5A7BF5E-99B9-49FA-9B5D-81419EDF6265}"/>
                    </a:ext>
                  </a:extLst>
                </p:cNvPr>
                <p:cNvPicPr>
                  <a:picLocks noChangeAspect="1"/>
                </p:cNvPicPr>
                <p:nvPr/>
              </p:nvPicPr>
              <p:blipFill>
                <a:blip r:embed="rId3" cstate="email">
                  <a:lum bright="100000"/>
                  <a:extLst>
                    <a:ext uri="{28A0092B-C50C-407E-A947-70E740481C1C}">
                      <a14:useLocalDpi xmlns:a14="http://schemas.microsoft.com/office/drawing/2010/main"/>
                    </a:ext>
                  </a:extLst>
                </a:blip>
                <a:stretch>
                  <a:fillRect/>
                </a:stretch>
              </p:blipFill>
              <p:spPr>
                <a:xfrm>
                  <a:off x="-1361913" y="3363150"/>
                  <a:ext cx="1760166" cy="331696"/>
                </a:xfrm>
                <a:prstGeom prst="rect">
                  <a:avLst/>
                </a:prstGeom>
              </p:spPr>
            </p:pic>
            <p:pic>
              <p:nvPicPr>
                <p:cNvPr id="44" name="Picture 43">
                  <a:extLst>
                    <a:ext uri="{FF2B5EF4-FFF2-40B4-BE49-F238E27FC236}">
                      <a16:creationId xmlns:a16="http://schemas.microsoft.com/office/drawing/2014/main" id="{9329E56B-C531-45CF-8E86-A60FE187499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71369" y="3450404"/>
                  <a:ext cx="876346" cy="587792"/>
                </a:xfrm>
                <a:prstGeom prst="rect">
                  <a:avLst/>
                </a:prstGeom>
              </p:spPr>
            </p:pic>
            <p:pic>
              <p:nvPicPr>
                <p:cNvPr id="45" name="Picture 44">
                  <a:extLst>
                    <a:ext uri="{FF2B5EF4-FFF2-40B4-BE49-F238E27FC236}">
                      <a16:creationId xmlns:a16="http://schemas.microsoft.com/office/drawing/2014/main" id="{59EC3A58-DEB6-4E85-9193-11168BDB160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336754" y="3450404"/>
                  <a:ext cx="876346" cy="587792"/>
                </a:xfrm>
                <a:prstGeom prst="rect">
                  <a:avLst/>
                </a:prstGeom>
              </p:spPr>
            </p:pic>
            <p:pic>
              <p:nvPicPr>
                <p:cNvPr id="46" name="Picture 45">
                  <a:extLst>
                    <a:ext uri="{FF2B5EF4-FFF2-40B4-BE49-F238E27FC236}">
                      <a16:creationId xmlns:a16="http://schemas.microsoft.com/office/drawing/2014/main" id="{9F3F0EC0-7EEC-4797-A3D5-E8DC16EA571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92349" y="2763657"/>
                  <a:ext cx="926048" cy="621128"/>
                </a:xfrm>
                <a:prstGeom prst="rect">
                  <a:avLst/>
                </a:prstGeom>
              </p:spPr>
            </p:pic>
          </p:grpSp>
        </p:grpSp>
        <p:grpSp>
          <p:nvGrpSpPr>
            <p:cNvPr id="51" name="Group 50">
              <a:extLst>
                <a:ext uri="{FF2B5EF4-FFF2-40B4-BE49-F238E27FC236}">
                  <a16:creationId xmlns:a16="http://schemas.microsoft.com/office/drawing/2014/main" id="{B8E7ECD8-E5D3-4EBF-B4D9-4F25F1E1BC73}"/>
                </a:ext>
              </a:extLst>
            </p:cNvPr>
            <p:cNvGrpSpPr/>
            <p:nvPr/>
          </p:nvGrpSpPr>
          <p:grpSpPr>
            <a:xfrm>
              <a:off x="5882354" y="3675189"/>
              <a:ext cx="1300523" cy="406057"/>
              <a:chOff x="8000662" y="3832143"/>
              <a:chExt cx="1769052" cy="552343"/>
            </a:xfrm>
          </p:grpSpPr>
          <p:grpSp>
            <p:nvGrpSpPr>
              <p:cNvPr id="52" name="Group 51">
                <a:extLst>
                  <a:ext uri="{FF2B5EF4-FFF2-40B4-BE49-F238E27FC236}">
                    <a16:creationId xmlns:a16="http://schemas.microsoft.com/office/drawing/2014/main" id="{993F773F-305B-4AA9-B74B-D388FFA4BB24}"/>
                  </a:ext>
                </a:extLst>
              </p:cNvPr>
              <p:cNvGrpSpPr/>
              <p:nvPr/>
            </p:nvGrpSpPr>
            <p:grpSpPr>
              <a:xfrm>
                <a:off x="8039599" y="3832143"/>
                <a:ext cx="1688761" cy="552343"/>
                <a:chOff x="3409633" y="2041366"/>
                <a:chExt cx="1874050" cy="612945"/>
              </a:xfrm>
            </p:grpSpPr>
            <p:sp>
              <p:nvSpPr>
                <p:cNvPr id="59" name="Rectangle: Rounded Corners 58">
                  <a:extLst>
                    <a:ext uri="{FF2B5EF4-FFF2-40B4-BE49-F238E27FC236}">
                      <a16:creationId xmlns:a16="http://schemas.microsoft.com/office/drawing/2014/main" id="{185AD998-FA8B-4916-86DB-6EC0920F2635}"/>
                    </a:ext>
                  </a:extLst>
                </p:cNvPr>
                <p:cNvSpPr/>
                <p:nvPr/>
              </p:nvSpPr>
              <p:spPr bwMode="auto">
                <a:xfrm>
                  <a:off x="3409633" y="2041366"/>
                  <a:ext cx="1874050" cy="612945"/>
                </a:xfrm>
                <a:prstGeom prst="roundRect">
                  <a:avLst>
                    <a:gd name="adj" fmla="val 50000"/>
                  </a:avLst>
                </a:prstGeom>
                <a:solidFill>
                  <a:srgbClr val="002050"/>
                </a:solidFill>
                <a:ln w="28575" cap="rnd" cmpd="sng" algn="ctr">
                  <a:solidFill>
                    <a:srgbClr val="FFFFFF"/>
                  </a:solidFill>
                  <a:prstDash val="sysDot"/>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grpSp>
              <p:nvGrpSpPr>
                <p:cNvPr id="60" name="Group 59">
                  <a:extLst>
                    <a:ext uri="{FF2B5EF4-FFF2-40B4-BE49-F238E27FC236}">
                      <a16:creationId xmlns:a16="http://schemas.microsoft.com/office/drawing/2014/main" id="{1563A50C-2C52-4D95-85CB-FCBA15FA22C0}"/>
                    </a:ext>
                  </a:extLst>
                </p:cNvPr>
                <p:cNvGrpSpPr/>
                <p:nvPr/>
              </p:nvGrpSpPr>
              <p:grpSpPr>
                <a:xfrm>
                  <a:off x="3617506" y="2166176"/>
                  <a:ext cx="1458306" cy="369353"/>
                  <a:chOff x="3651712" y="2166176"/>
                  <a:chExt cx="1458306" cy="369353"/>
                </a:xfrm>
              </p:grpSpPr>
              <p:sp>
                <p:nvSpPr>
                  <p:cNvPr id="61" name="Freeform 41">
                    <a:extLst>
                      <a:ext uri="{FF2B5EF4-FFF2-40B4-BE49-F238E27FC236}">
                        <a16:creationId xmlns:a16="http://schemas.microsoft.com/office/drawing/2014/main" id="{219CC4EE-E2FA-4E6B-8CA0-F588BB0EA218}"/>
                      </a:ext>
                    </a:extLst>
                  </p:cNvPr>
                  <p:cNvSpPr>
                    <a:spLocks noEditPoints="1"/>
                  </p:cNvSpPr>
                  <p:nvPr/>
                </p:nvSpPr>
                <p:spPr bwMode="auto">
                  <a:xfrm>
                    <a:off x="3651712" y="2166176"/>
                    <a:ext cx="369354" cy="369353"/>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solidFill>
                      <a:srgbClr val="FFFFFF"/>
                    </a:solid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62" name="Freeform 24">
                    <a:extLst>
                      <a:ext uri="{FF2B5EF4-FFF2-40B4-BE49-F238E27FC236}">
                        <a16:creationId xmlns:a16="http://schemas.microsoft.com/office/drawing/2014/main" id="{2E86C6E6-45BA-440A-B2FF-7D2C4DA73EA3}"/>
                      </a:ext>
                    </a:extLst>
                  </p:cNvPr>
                  <p:cNvSpPr>
                    <a:spLocks noChangeAspect="1" noEditPoints="1"/>
                  </p:cNvSpPr>
                  <p:nvPr/>
                </p:nvSpPr>
                <p:spPr bwMode="auto">
                  <a:xfrm>
                    <a:off x="4158151" y="2167972"/>
                    <a:ext cx="449022" cy="365760"/>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solidFill>
                      <a:srgbClr val="FFFFFF"/>
                    </a:solid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nvGrpSpPr>
                  <p:cNvPr id="63" name="Group 62">
                    <a:extLst>
                      <a:ext uri="{FF2B5EF4-FFF2-40B4-BE49-F238E27FC236}">
                        <a16:creationId xmlns:a16="http://schemas.microsoft.com/office/drawing/2014/main" id="{85F2C642-C3EC-4521-9785-7753FE7C983C}"/>
                      </a:ext>
                    </a:extLst>
                  </p:cNvPr>
                  <p:cNvGrpSpPr>
                    <a:grpSpLocks noChangeAspect="1"/>
                  </p:cNvGrpSpPr>
                  <p:nvPr/>
                </p:nvGrpSpPr>
                <p:grpSpPr>
                  <a:xfrm>
                    <a:off x="4744258" y="2265375"/>
                    <a:ext cx="365760" cy="170954"/>
                    <a:chOff x="3276600" y="5696578"/>
                    <a:chExt cx="613065" cy="286542"/>
                  </a:xfrm>
                </p:grpSpPr>
                <p:sp>
                  <p:nvSpPr>
                    <p:cNvPr id="64" name="Freeform 10">
                      <a:extLst>
                        <a:ext uri="{FF2B5EF4-FFF2-40B4-BE49-F238E27FC236}">
                          <a16:creationId xmlns:a16="http://schemas.microsoft.com/office/drawing/2014/main" id="{7203F3AE-13FF-4143-A4B7-7FA09C9A3869}"/>
                        </a:ext>
                      </a:extLst>
                    </p:cNvPr>
                    <p:cNvSpPr>
                      <a:spLocks/>
                    </p:cNvSpPr>
                    <p:nvPr/>
                  </p:nvSpPr>
                  <p:spPr bwMode="auto">
                    <a:xfrm>
                      <a:off x="3719073" y="5864215"/>
                      <a:ext cx="61307" cy="31985"/>
                    </a:xfrm>
                    <a:custGeom>
                      <a:avLst/>
                      <a:gdLst>
                        <a:gd name="T0" fmla="*/ 24 w 46"/>
                        <a:gd name="T1" fmla="*/ 24 h 24"/>
                        <a:gd name="T2" fmla="*/ 46 w 46"/>
                        <a:gd name="T3" fmla="*/ 0 h 24"/>
                        <a:gd name="T4" fmla="*/ 0 w 46"/>
                        <a:gd name="T5" fmla="*/ 0 h 24"/>
                        <a:gd name="T6" fmla="*/ 24 w 46"/>
                        <a:gd name="T7" fmla="*/ 24 h 24"/>
                      </a:gdLst>
                      <a:ahLst/>
                      <a:cxnLst>
                        <a:cxn ang="0">
                          <a:pos x="T0" y="T1"/>
                        </a:cxn>
                        <a:cxn ang="0">
                          <a:pos x="T2" y="T3"/>
                        </a:cxn>
                        <a:cxn ang="0">
                          <a:pos x="T4" y="T5"/>
                        </a:cxn>
                        <a:cxn ang="0">
                          <a:pos x="T6" y="T7"/>
                        </a:cxn>
                      </a:cxnLst>
                      <a:rect l="0" t="0" r="r" b="b"/>
                      <a:pathLst>
                        <a:path w="46" h="24">
                          <a:moveTo>
                            <a:pt x="24" y="24"/>
                          </a:moveTo>
                          <a:lnTo>
                            <a:pt x="46" y="0"/>
                          </a:lnTo>
                          <a:lnTo>
                            <a:pt x="0" y="0"/>
                          </a:lnTo>
                          <a:lnTo>
                            <a:pt x="24" y="24"/>
                          </a:lnTo>
                          <a:close/>
                        </a:path>
                      </a:pathLst>
                    </a:custGeom>
                    <a:solidFill>
                      <a:srgbClr val="FFFFFF"/>
                    </a:solidFill>
                    <a:ln w="9525">
                      <a:noFill/>
                      <a:round/>
                      <a:headEnd/>
                      <a:tailEnd/>
                    </a:ln>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65" name="Freeform 11">
                      <a:extLst>
                        <a:ext uri="{FF2B5EF4-FFF2-40B4-BE49-F238E27FC236}">
                          <a16:creationId xmlns:a16="http://schemas.microsoft.com/office/drawing/2014/main" id="{23F7A799-DEB0-4A7B-BE00-7BD85711F950}"/>
                        </a:ext>
                      </a:extLst>
                    </p:cNvPr>
                    <p:cNvSpPr>
                      <a:spLocks/>
                    </p:cNvSpPr>
                    <p:nvPr/>
                  </p:nvSpPr>
                  <p:spPr bwMode="auto">
                    <a:xfrm>
                      <a:off x="3649770" y="5864215"/>
                      <a:ext cx="61307" cy="31985"/>
                    </a:xfrm>
                    <a:custGeom>
                      <a:avLst/>
                      <a:gdLst>
                        <a:gd name="T0" fmla="*/ 24 w 46"/>
                        <a:gd name="T1" fmla="*/ 24 h 24"/>
                        <a:gd name="T2" fmla="*/ 46 w 46"/>
                        <a:gd name="T3" fmla="*/ 0 h 24"/>
                        <a:gd name="T4" fmla="*/ 0 w 46"/>
                        <a:gd name="T5" fmla="*/ 0 h 24"/>
                        <a:gd name="T6" fmla="*/ 24 w 46"/>
                        <a:gd name="T7" fmla="*/ 24 h 24"/>
                      </a:gdLst>
                      <a:ahLst/>
                      <a:cxnLst>
                        <a:cxn ang="0">
                          <a:pos x="T0" y="T1"/>
                        </a:cxn>
                        <a:cxn ang="0">
                          <a:pos x="T2" y="T3"/>
                        </a:cxn>
                        <a:cxn ang="0">
                          <a:pos x="T4" y="T5"/>
                        </a:cxn>
                        <a:cxn ang="0">
                          <a:pos x="T6" y="T7"/>
                        </a:cxn>
                      </a:cxnLst>
                      <a:rect l="0" t="0" r="r" b="b"/>
                      <a:pathLst>
                        <a:path w="46" h="24">
                          <a:moveTo>
                            <a:pt x="24" y="24"/>
                          </a:moveTo>
                          <a:lnTo>
                            <a:pt x="46" y="0"/>
                          </a:lnTo>
                          <a:lnTo>
                            <a:pt x="0" y="0"/>
                          </a:lnTo>
                          <a:lnTo>
                            <a:pt x="24" y="24"/>
                          </a:lnTo>
                          <a:close/>
                        </a:path>
                      </a:pathLst>
                    </a:custGeom>
                    <a:solidFill>
                      <a:srgbClr val="FFFFFF"/>
                    </a:solidFill>
                    <a:ln w="9525">
                      <a:noFill/>
                      <a:round/>
                      <a:headEnd/>
                      <a:tailEnd/>
                    </a:ln>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66" name="Freeform 16">
                      <a:extLst>
                        <a:ext uri="{FF2B5EF4-FFF2-40B4-BE49-F238E27FC236}">
                          <a16:creationId xmlns:a16="http://schemas.microsoft.com/office/drawing/2014/main" id="{F0ECC2D3-20C3-45A9-BF35-863D37BDBD6A}"/>
                        </a:ext>
                      </a:extLst>
                    </p:cNvPr>
                    <p:cNvSpPr>
                      <a:spLocks noEditPoints="1"/>
                    </p:cNvSpPr>
                    <p:nvPr/>
                  </p:nvSpPr>
                  <p:spPr bwMode="auto">
                    <a:xfrm>
                      <a:off x="3276600" y="5696578"/>
                      <a:ext cx="613065" cy="286542"/>
                    </a:xfrm>
                    <a:custGeom>
                      <a:avLst/>
                      <a:gdLst>
                        <a:gd name="T0" fmla="*/ 559 w 566"/>
                        <a:gd name="T1" fmla="*/ 112 h 265"/>
                        <a:gd name="T2" fmla="*/ 515 w 566"/>
                        <a:gd name="T3" fmla="*/ 67 h 265"/>
                        <a:gd name="T4" fmla="*/ 514 w 566"/>
                        <a:gd name="T5" fmla="*/ 67 h 265"/>
                        <a:gd name="T6" fmla="*/ 248 w 566"/>
                        <a:gd name="T7" fmla="*/ 67 h 265"/>
                        <a:gd name="T8" fmla="*/ 170 w 566"/>
                        <a:gd name="T9" fmla="*/ 5 h 265"/>
                        <a:gd name="T10" fmla="*/ 133 w 566"/>
                        <a:gd name="T11" fmla="*/ 0 h 265"/>
                        <a:gd name="T12" fmla="*/ 0 w 566"/>
                        <a:gd name="T13" fmla="*/ 132 h 265"/>
                        <a:gd name="T14" fmla="*/ 133 w 566"/>
                        <a:gd name="T15" fmla="*/ 265 h 265"/>
                        <a:gd name="T16" fmla="*/ 249 w 566"/>
                        <a:gd name="T17" fmla="*/ 197 h 265"/>
                        <a:gd name="T18" fmla="*/ 301 w 566"/>
                        <a:gd name="T19" fmla="*/ 197 h 265"/>
                        <a:gd name="T20" fmla="*/ 339 w 566"/>
                        <a:gd name="T21" fmla="*/ 158 h 265"/>
                        <a:gd name="T22" fmla="*/ 342 w 566"/>
                        <a:gd name="T23" fmla="*/ 155 h 265"/>
                        <a:gd name="T24" fmla="*/ 345 w 566"/>
                        <a:gd name="T25" fmla="*/ 158 h 265"/>
                        <a:gd name="T26" fmla="*/ 402 w 566"/>
                        <a:gd name="T27" fmla="*/ 158 h 265"/>
                        <a:gd name="T28" fmla="*/ 406 w 566"/>
                        <a:gd name="T29" fmla="*/ 155 h 265"/>
                        <a:gd name="T30" fmla="*/ 409 w 566"/>
                        <a:gd name="T31" fmla="*/ 158 h 265"/>
                        <a:gd name="T32" fmla="*/ 466 w 566"/>
                        <a:gd name="T33" fmla="*/ 158 h 265"/>
                        <a:gd name="T34" fmla="*/ 470 w 566"/>
                        <a:gd name="T35" fmla="*/ 155 h 265"/>
                        <a:gd name="T36" fmla="*/ 474 w 566"/>
                        <a:gd name="T37" fmla="*/ 158 h 265"/>
                        <a:gd name="T38" fmla="*/ 503 w 566"/>
                        <a:gd name="T39" fmla="*/ 188 h 265"/>
                        <a:gd name="T40" fmla="*/ 504 w 566"/>
                        <a:gd name="T41" fmla="*/ 188 h 265"/>
                        <a:gd name="T42" fmla="*/ 559 w 566"/>
                        <a:gd name="T43" fmla="*/ 132 h 265"/>
                        <a:gd name="T44" fmla="*/ 559 w 566"/>
                        <a:gd name="T45" fmla="*/ 112 h 265"/>
                        <a:gd name="T46" fmla="*/ 74 w 566"/>
                        <a:gd name="T47" fmla="*/ 166 h 265"/>
                        <a:gd name="T48" fmla="*/ 39 w 566"/>
                        <a:gd name="T49" fmla="*/ 130 h 265"/>
                        <a:gd name="T50" fmla="*/ 71 w 566"/>
                        <a:gd name="T51" fmla="*/ 95 h 265"/>
                        <a:gd name="T52" fmla="*/ 74 w 566"/>
                        <a:gd name="T53" fmla="*/ 95 h 265"/>
                        <a:gd name="T54" fmla="*/ 110 w 566"/>
                        <a:gd name="T55" fmla="*/ 130 h 265"/>
                        <a:gd name="T56" fmla="*/ 96 w 566"/>
                        <a:gd name="T57" fmla="*/ 158 h 265"/>
                        <a:gd name="T58" fmla="*/ 74 w 566"/>
                        <a:gd name="T59" fmla="*/ 16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6" h="265">
                          <a:moveTo>
                            <a:pt x="559" y="112"/>
                          </a:moveTo>
                          <a:cubicBezTo>
                            <a:pt x="515" y="67"/>
                            <a:pt x="515" y="67"/>
                            <a:pt x="515" y="67"/>
                          </a:cubicBezTo>
                          <a:cubicBezTo>
                            <a:pt x="514" y="67"/>
                            <a:pt x="514" y="67"/>
                            <a:pt x="514" y="67"/>
                          </a:cubicBezTo>
                          <a:cubicBezTo>
                            <a:pt x="248" y="67"/>
                            <a:pt x="248" y="67"/>
                            <a:pt x="248" y="67"/>
                          </a:cubicBezTo>
                          <a:cubicBezTo>
                            <a:pt x="231" y="37"/>
                            <a:pt x="203" y="15"/>
                            <a:pt x="170" y="5"/>
                          </a:cubicBezTo>
                          <a:cubicBezTo>
                            <a:pt x="158" y="2"/>
                            <a:pt x="146" y="0"/>
                            <a:pt x="133" y="0"/>
                          </a:cubicBezTo>
                          <a:cubicBezTo>
                            <a:pt x="59" y="0"/>
                            <a:pt x="0" y="59"/>
                            <a:pt x="0" y="132"/>
                          </a:cubicBezTo>
                          <a:cubicBezTo>
                            <a:pt x="0" y="206"/>
                            <a:pt x="59" y="265"/>
                            <a:pt x="133" y="265"/>
                          </a:cubicBezTo>
                          <a:cubicBezTo>
                            <a:pt x="183" y="265"/>
                            <a:pt x="226" y="238"/>
                            <a:pt x="249" y="197"/>
                          </a:cubicBezTo>
                          <a:cubicBezTo>
                            <a:pt x="301" y="197"/>
                            <a:pt x="301" y="197"/>
                            <a:pt x="301" y="197"/>
                          </a:cubicBezTo>
                          <a:cubicBezTo>
                            <a:pt x="339" y="158"/>
                            <a:pt x="339" y="158"/>
                            <a:pt x="339" y="158"/>
                          </a:cubicBezTo>
                          <a:cubicBezTo>
                            <a:pt x="342" y="155"/>
                            <a:pt x="342" y="155"/>
                            <a:pt x="342" y="155"/>
                          </a:cubicBezTo>
                          <a:cubicBezTo>
                            <a:pt x="345" y="158"/>
                            <a:pt x="345" y="158"/>
                            <a:pt x="345" y="158"/>
                          </a:cubicBezTo>
                          <a:cubicBezTo>
                            <a:pt x="402" y="158"/>
                            <a:pt x="402" y="158"/>
                            <a:pt x="402" y="158"/>
                          </a:cubicBezTo>
                          <a:cubicBezTo>
                            <a:pt x="406" y="155"/>
                            <a:pt x="406" y="155"/>
                            <a:pt x="406" y="155"/>
                          </a:cubicBezTo>
                          <a:cubicBezTo>
                            <a:pt x="409" y="158"/>
                            <a:pt x="409" y="158"/>
                            <a:pt x="409" y="158"/>
                          </a:cubicBezTo>
                          <a:cubicBezTo>
                            <a:pt x="466" y="158"/>
                            <a:pt x="466" y="158"/>
                            <a:pt x="466" y="158"/>
                          </a:cubicBezTo>
                          <a:cubicBezTo>
                            <a:pt x="470" y="155"/>
                            <a:pt x="470" y="155"/>
                            <a:pt x="470" y="155"/>
                          </a:cubicBezTo>
                          <a:cubicBezTo>
                            <a:pt x="474" y="158"/>
                            <a:pt x="474" y="158"/>
                            <a:pt x="474" y="158"/>
                          </a:cubicBezTo>
                          <a:cubicBezTo>
                            <a:pt x="503" y="188"/>
                            <a:pt x="503" y="188"/>
                            <a:pt x="503" y="188"/>
                          </a:cubicBezTo>
                          <a:cubicBezTo>
                            <a:pt x="504" y="188"/>
                            <a:pt x="504" y="188"/>
                            <a:pt x="504" y="188"/>
                          </a:cubicBezTo>
                          <a:cubicBezTo>
                            <a:pt x="559" y="132"/>
                            <a:pt x="559" y="132"/>
                            <a:pt x="559" y="132"/>
                          </a:cubicBezTo>
                          <a:cubicBezTo>
                            <a:pt x="566" y="125"/>
                            <a:pt x="566" y="119"/>
                            <a:pt x="559" y="112"/>
                          </a:cubicBezTo>
                          <a:close/>
                          <a:moveTo>
                            <a:pt x="74" y="166"/>
                          </a:moveTo>
                          <a:cubicBezTo>
                            <a:pt x="55" y="166"/>
                            <a:pt x="39" y="150"/>
                            <a:pt x="39" y="130"/>
                          </a:cubicBezTo>
                          <a:cubicBezTo>
                            <a:pt x="39" y="112"/>
                            <a:pt x="53" y="97"/>
                            <a:pt x="71" y="95"/>
                          </a:cubicBezTo>
                          <a:cubicBezTo>
                            <a:pt x="72" y="95"/>
                            <a:pt x="73" y="95"/>
                            <a:pt x="74" y="95"/>
                          </a:cubicBezTo>
                          <a:cubicBezTo>
                            <a:pt x="94" y="95"/>
                            <a:pt x="110" y="111"/>
                            <a:pt x="110" y="130"/>
                          </a:cubicBezTo>
                          <a:cubicBezTo>
                            <a:pt x="110" y="142"/>
                            <a:pt x="105" y="152"/>
                            <a:pt x="96" y="158"/>
                          </a:cubicBezTo>
                          <a:cubicBezTo>
                            <a:pt x="90" y="163"/>
                            <a:pt x="83" y="166"/>
                            <a:pt x="74" y="166"/>
                          </a:cubicBezTo>
                          <a:close/>
                        </a:path>
                      </a:pathLst>
                    </a:custGeom>
                    <a:solidFill>
                      <a:srgbClr val="FFFFFF"/>
                    </a:solidFill>
                    <a:ln w="9525">
                      <a:noFill/>
                      <a:round/>
                      <a:headEnd/>
                      <a:tailEnd/>
                    </a:ln>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grpSp>
          <p:grpSp>
            <p:nvGrpSpPr>
              <p:cNvPr id="53" name="Group 52">
                <a:extLst>
                  <a:ext uri="{FF2B5EF4-FFF2-40B4-BE49-F238E27FC236}">
                    <a16:creationId xmlns:a16="http://schemas.microsoft.com/office/drawing/2014/main" id="{6622C070-9882-4FB5-8DC9-674C60CA8891}"/>
                  </a:ext>
                </a:extLst>
              </p:cNvPr>
              <p:cNvGrpSpPr/>
              <p:nvPr/>
            </p:nvGrpSpPr>
            <p:grpSpPr>
              <a:xfrm rot="16200000">
                <a:off x="7986729" y="4028129"/>
                <a:ext cx="119308" cy="91441"/>
                <a:chOff x="9029923" y="3783977"/>
                <a:chExt cx="119308" cy="91441"/>
              </a:xfrm>
            </p:grpSpPr>
            <p:sp>
              <p:nvSpPr>
                <p:cNvPr id="57" name="Oval 56">
                  <a:extLst>
                    <a:ext uri="{FF2B5EF4-FFF2-40B4-BE49-F238E27FC236}">
                      <a16:creationId xmlns:a16="http://schemas.microsoft.com/office/drawing/2014/main" id="{579073ED-DB7D-48C8-91FD-CEACEE4EF56F}"/>
                    </a:ext>
                  </a:extLst>
                </p:cNvPr>
                <p:cNvSpPr/>
                <p:nvPr/>
              </p:nvSpPr>
              <p:spPr bwMode="auto">
                <a:xfrm rot="5400000">
                  <a:off x="9056583" y="3782768"/>
                  <a:ext cx="91440" cy="93857"/>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58" name="Isosceles Triangle 57">
                  <a:extLst>
                    <a:ext uri="{FF2B5EF4-FFF2-40B4-BE49-F238E27FC236}">
                      <a16:creationId xmlns:a16="http://schemas.microsoft.com/office/drawing/2014/main" id="{C0325941-C4D7-459F-8727-42DF0E21DBE6}"/>
                    </a:ext>
                  </a:extLst>
                </p:cNvPr>
                <p:cNvSpPr/>
                <p:nvPr/>
              </p:nvSpPr>
              <p:spPr bwMode="auto">
                <a:xfrm rot="5400000">
                  <a:off x="9031132" y="3782769"/>
                  <a:ext cx="91440" cy="93857"/>
                </a:xfrm>
                <a:prstGeom prst="triangle">
                  <a:avLst/>
                </a:pr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grpSp>
            <p:nvGrpSpPr>
              <p:cNvPr id="54" name="Group 53">
                <a:extLst>
                  <a:ext uri="{FF2B5EF4-FFF2-40B4-BE49-F238E27FC236}">
                    <a16:creationId xmlns:a16="http://schemas.microsoft.com/office/drawing/2014/main" id="{16BE9DB8-7868-48CA-BCD4-91EBC0689914}"/>
                  </a:ext>
                </a:extLst>
              </p:cNvPr>
              <p:cNvGrpSpPr/>
              <p:nvPr/>
            </p:nvGrpSpPr>
            <p:grpSpPr>
              <a:xfrm rot="16200000" flipH="1">
                <a:off x="9664340" y="4081382"/>
                <a:ext cx="119308" cy="91441"/>
                <a:chOff x="9029923" y="3783977"/>
                <a:chExt cx="119308" cy="91441"/>
              </a:xfrm>
            </p:grpSpPr>
            <p:sp>
              <p:nvSpPr>
                <p:cNvPr id="55" name="Oval 54">
                  <a:extLst>
                    <a:ext uri="{FF2B5EF4-FFF2-40B4-BE49-F238E27FC236}">
                      <a16:creationId xmlns:a16="http://schemas.microsoft.com/office/drawing/2014/main" id="{CAC871BA-9C95-4105-8084-BE1AC21C1A5E}"/>
                    </a:ext>
                  </a:extLst>
                </p:cNvPr>
                <p:cNvSpPr/>
                <p:nvPr/>
              </p:nvSpPr>
              <p:spPr bwMode="auto">
                <a:xfrm rot="5400000">
                  <a:off x="9056583" y="3782768"/>
                  <a:ext cx="91440" cy="93857"/>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56" name="Isosceles Triangle 55">
                  <a:extLst>
                    <a:ext uri="{FF2B5EF4-FFF2-40B4-BE49-F238E27FC236}">
                      <a16:creationId xmlns:a16="http://schemas.microsoft.com/office/drawing/2014/main" id="{10BFA9CD-8957-4400-BD61-3BFDDF37B605}"/>
                    </a:ext>
                  </a:extLst>
                </p:cNvPr>
                <p:cNvSpPr/>
                <p:nvPr/>
              </p:nvSpPr>
              <p:spPr bwMode="auto">
                <a:xfrm rot="5400000">
                  <a:off x="9031132" y="3782769"/>
                  <a:ext cx="91440" cy="93857"/>
                </a:xfrm>
                <a:prstGeom prst="triangle">
                  <a:avLst/>
                </a:pr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grpSp>
        <p:grpSp>
          <p:nvGrpSpPr>
            <p:cNvPr id="67" name="Group 66">
              <a:extLst>
                <a:ext uri="{FF2B5EF4-FFF2-40B4-BE49-F238E27FC236}">
                  <a16:creationId xmlns:a16="http://schemas.microsoft.com/office/drawing/2014/main" id="{3A25EE47-D09C-4763-B8DA-0DDB7CBCDED1}"/>
                </a:ext>
              </a:extLst>
            </p:cNvPr>
            <p:cNvGrpSpPr>
              <a:grpSpLocks noChangeAspect="1"/>
            </p:cNvGrpSpPr>
            <p:nvPr/>
          </p:nvGrpSpPr>
          <p:grpSpPr>
            <a:xfrm>
              <a:off x="653805" y="2768339"/>
              <a:ext cx="1745627" cy="1473529"/>
              <a:chOff x="-2767395" y="3211580"/>
              <a:chExt cx="2136764" cy="1775179"/>
            </a:xfrm>
          </p:grpSpPr>
          <p:sp>
            <p:nvSpPr>
              <p:cNvPr id="68" name="Oval 67">
                <a:extLst>
                  <a:ext uri="{FF2B5EF4-FFF2-40B4-BE49-F238E27FC236}">
                    <a16:creationId xmlns:a16="http://schemas.microsoft.com/office/drawing/2014/main" id="{6B401D1D-241E-477B-B3AA-DF2419254447}"/>
                  </a:ext>
                </a:extLst>
              </p:cNvPr>
              <p:cNvSpPr/>
              <p:nvPr/>
            </p:nvSpPr>
            <p:spPr bwMode="auto">
              <a:xfrm>
                <a:off x="-2445697" y="3350028"/>
                <a:ext cx="1476212" cy="1476212"/>
              </a:xfrm>
              <a:prstGeom prst="ellipse">
                <a:avLst/>
              </a:prstGeom>
              <a:solidFill>
                <a:srgbClr val="002050"/>
              </a:solidFill>
              <a:ln w="28575" cap="rnd" cmpd="sng" algn="ctr">
                <a:solidFill>
                  <a:srgbClr val="FFFFFF"/>
                </a:solidFill>
                <a:prstDash val="sysDot"/>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sp>
            <p:nvSpPr>
              <p:cNvPr id="69" name="Rectangle 68">
                <a:extLst>
                  <a:ext uri="{FF2B5EF4-FFF2-40B4-BE49-F238E27FC236}">
                    <a16:creationId xmlns:a16="http://schemas.microsoft.com/office/drawing/2014/main" id="{0C9A6AA7-B191-4E18-BA1A-B5D61AA1FE5F}"/>
                  </a:ext>
                </a:extLst>
              </p:cNvPr>
              <p:cNvSpPr/>
              <p:nvPr/>
            </p:nvSpPr>
            <p:spPr bwMode="auto">
              <a:xfrm>
                <a:off x="-1796710" y="3244846"/>
                <a:ext cx="178238" cy="278178"/>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sp>
            <p:nvSpPr>
              <p:cNvPr id="70" name="Rectangle 69">
                <a:extLst>
                  <a:ext uri="{FF2B5EF4-FFF2-40B4-BE49-F238E27FC236}">
                    <a16:creationId xmlns:a16="http://schemas.microsoft.com/office/drawing/2014/main" id="{659865A8-1D83-4B4B-94D6-5EACF83BE412}"/>
                  </a:ext>
                </a:extLst>
              </p:cNvPr>
              <p:cNvSpPr/>
              <p:nvPr/>
            </p:nvSpPr>
            <p:spPr bwMode="auto">
              <a:xfrm>
                <a:off x="-1915729" y="4706392"/>
                <a:ext cx="416277" cy="280367"/>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sp>
            <p:nvSpPr>
              <p:cNvPr id="71" name="Freeform 10">
                <a:extLst>
                  <a:ext uri="{FF2B5EF4-FFF2-40B4-BE49-F238E27FC236}">
                    <a16:creationId xmlns:a16="http://schemas.microsoft.com/office/drawing/2014/main" id="{5FF829D7-78E1-44C1-AE98-7670C73CC463}"/>
                  </a:ext>
                </a:extLst>
              </p:cNvPr>
              <p:cNvSpPr>
                <a:spLocks/>
              </p:cNvSpPr>
              <p:nvPr/>
            </p:nvSpPr>
            <p:spPr bwMode="auto">
              <a:xfrm>
                <a:off x="-1956267" y="3739744"/>
                <a:ext cx="497352" cy="532286"/>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rgbClr val="FFFFFF"/>
              </a:solidFill>
              <a:ln>
                <a:noFill/>
              </a:ln>
            </p:spPr>
            <p:txBody>
              <a:bodyPr vert="horz" wrap="square" lIns="68561" tIns="34280" rIns="68561" bIns="34280" numCol="1" anchor="t" anchorCtr="0" compatLnSpc="1">
                <a:prstTxWarp prst="textNoShape">
                  <a:avLst/>
                </a:prstTxWarp>
              </a:bodyPr>
              <a:lstStyle/>
              <a:p>
                <a:pPr lvl="0" algn="ctr" defTabSz="685537" fontAlgn="auto">
                  <a:spcBef>
                    <a:spcPts val="0"/>
                  </a:spcBef>
                  <a:spcAft>
                    <a:spcPts val="0"/>
                  </a:spcAft>
                  <a:defRPr/>
                </a:pPr>
                <a:endParaRPr lang="en-US" sz="1350" b="0" kern="0" dirty="0">
                  <a:solidFill>
                    <a:srgbClr val="002050"/>
                  </a:solidFill>
                  <a:latin typeface="Segoe UI"/>
                </a:endParaRPr>
              </a:p>
            </p:txBody>
          </p:sp>
          <p:sp>
            <p:nvSpPr>
              <p:cNvPr id="72" name="TextBox 71">
                <a:extLst>
                  <a:ext uri="{FF2B5EF4-FFF2-40B4-BE49-F238E27FC236}">
                    <a16:creationId xmlns:a16="http://schemas.microsoft.com/office/drawing/2014/main" id="{64BF3A3D-459F-46D4-9921-BA543345C5B4}"/>
                  </a:ext>
                </a:extLst>
              </p:cNvPr>
              <p:cNvSpPr txBox="1"/>
              <p:nvPr/>
            </p:nvSpPr>
            <p:spPr>
              <a:xfrm>
                <a:off x="-1917544" y="4303616"/>
                <a:ext cx="419908" cy="225250"/>
              </a:xfrm>
              <a:prstGeom prst="rect">
                <a:avLst/>
              </a:prstGeom>
              <a:noFill/>
            </p:spPr>
            <p:txBody>
              <a:bodyPr wrap="none" lIns="0" tIns="0" rIns="0" bIns="0">
                <a:spAutoFit/>
              </a:bodyPr>
              <a:lstStyle/>
              <a:p>
                <a:pPr lvl="0" algn="ctr" defTabSz="685472" fontAlgn="auto">
                  <a:lnSpc>
                    <a:spcPct val="90000"/>
                  </a:lnSpc>
                  <a:spcBef>
                    <a:spcPts val="0"/>
                  </a:spcBef>
                  <a:spcAft>
                    <a:spcPts val="0"/>
                  </a:spcAft>
                  <a:defRPr/>
                </a:pPr>
                <a:r>
                  <a:rPr lang="en-US" sz="1350" b="0" kern="0" dirty="0">
                    <a:solidFill>
                      <a:srgbClr val="002050"/>
                    </a:solidFill>
                    <a:latin typeface="Segoe UI"/>
                  </a:rPr>
                  <a:t>User</a:t>
                </a:r>
              </a:p>
            </p:txBody>
          </p:sp>
          <p:sp>
            <p:nvSpPr>
              <p:cNvPr id="73" name="Freeform 5">
                <a:extLst>
                  <a:ext uri="{FF2B5EF4-FFF2-40B4-BE49-F238E27FC236}">
                    <a16:creationId xmlns:a16="http://schemas.microsoft.com/office/drawing/2014/main" id="{3526930C-C1BA-4D10-BDB7-32114472F7BF}"/>
                  </a:ext>
                </a:extLst>
              </p:cNvPr>
              <p:cNvSpPr>
                <a:spLocks noEditPoints="1"/>
              </p:cNvSpPr>
              <p:nvPr/>
            </p:nvSpPr>
            <p:spPr bwMode="auto">
              <a:xfrm>
                <a:off x="-1796710" y="3211580"/>
                <a:ext cx="178238" cy="318751"/>
              </a:xfrm>
              <a:custGeom>
                <a:avLst/>
                <a:gdLst>
                  <a:gd name="T0" fmla="*/ 958 w 1039"/>
                  <a:gd name="T1" fmla="*/ 0 h 1861"/>
                  <a:gd name="T2" fmla="*/ 80 w 1039"/>
                  <a:gd name="T3" fmla="*/ 0 h 1861"/>
                  <a:gd name="T4" fmla="*/ 0 w 1039"/>
                  <a:gd name="T5" fmla="*/ 81 h 1861"/>
                  <a:gd name="T6" fmla="*/ 0 w 1039"/>
                  <a:gd name="T7" fmla="*/ 90 h 1861"/>
                  <a:gd name="T8" fmla="*/ 0 w 1039"/>
                  <a:gd name="T9" fmla="*/ 1772 h 1861"/>
                  <a:gd name="T10" fmla="*/ 0 w 1039"/>
                  <a:gd name="T11" fmla="*/ 1781 h 1861"/>
                  <a:gd name="T12" fmla="*/ 80 w 1039"/>
                  <a:gd name="T13" fmla="*/ 1861 h 1861"/>
                  <a:gd name="T14" fmla="*/ 958 w 1039"/>
                  <a:gd name="T15" fmla="*/ 1861 h 1861"/>
                  <a:gd name="T16" fmla="*/ 1039 w 1039"/>
                  <a:gd name="T17" fmla="*/ 1781 h 1861"/>
                  <a:gd name="T18" fmla="*/ 1039 w 1039"/>
                  <a:gd name="T19" fmla="*/ 1772 h 1861"/>
                  <a:gd name="T20" fmla="*/ 1039 w 1039"/>
                  <a:gd name="T21" fmla="*/ 90 h 1861"/>
                  <a:gd name="T22" fmla="*/ 1039 w 1039"/>
                  <a:gd name="T23" fmla="*/ 81 h 1861"/>
                  <a:gd name="T24" fmla="*/ 958 w 1039"/>
                  <a:gd name="T25" fmla="*/ 0 h 1861"/>
                  <a:gd name="T26" fmla="*/ 985 w 1039"/>
                  <a:gd name="T27" fmla="*/ 1558 h 1861"/>
                  <a:gd name="T28" fmla="*/ 53 w 1039"/>
                  <a:gd name="T29" fmla="*/ 1558 h 1861"/>
                  <a:gd name="T30" fmla="*/ 53 w 1039"/>
                  <a:gd name="T31" fmla="*/ 170 h 1861"/>
                  <a:gd name="T32" fmla="*/ 985 w 1039"/>
                  <a:gd name="T33" fmla="*/ 170 h 1861"/>
                  <a:gd name="T34" fmla="*/ 985 w 1039"/>
                  <a:gd name="T35" fmla="*/ 1558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9" h="1861">
                    <a:moveTo>
                      <a:pt x="958" y="0"/>
                    </a:moveTo>
                    <a:cubicBezTo>
                      <a:pt x="80" y="0"/>
                      <a:pt x="80" y="0"/>
                      <a:pt x="80" y="0"/>
                    </a:cubicBezTo>
                    <a:cubicBezTo>
                      <a:pt x="36" y="0"/>
                      <a:pt x="0" y="37"/>
                      <a:pt x="0" y="81"/>
                    </a:cubicBezTo>
                    <a:cubicBezTo>
                      <a:pt x="0" y="90"/>
                      <a:pt x="0" y="90"/>
                      <a:pt x="0" y="90"/>
                    </a:cubicBezTo>
                    <a:cubicBezTo>
                      <a:pt x="0" y="1772"/>
                      <a:pt x="0" y="1772"/>
                      <a:pt x="0" y="1772"/>
                    </a:cubicBezTo>
                    <a:cubicBezTo>
                      <a:pt x="0" y="1781"/>
                      <a:pt x="0" y="1781"/>
                      <a:pt x="0" y="1781"/>
                    </a:cubicBezTo>
                    <a:cubicBezTo>
                      <a:pt x="0" y="1825"/>
                      <a:pt x="36" y="1861"/>
                      <a:pt x="80" y="1861"/>
                    </a:cubicBezTo>
                    <a:cubicBezTo>
                      <a:pt x="958" y="1861"/>
                      <a:pt x="958" y="1861"/>
                      <a:pt x="958" y="1861"/>
                    </a:cubicBezTo>
                    <a:cubicBezTo>
                      <a:pt x="1003" y="1861"/>
                      <a:pt x="1039" y="1825"/>
                      <a:pt x="1039" y="1781"/>
                    </a:cubicBezTo>
                    <a:cubicBezTo>
                      <a:pt x="1039" y="1772"/>
                      <a:pt x="1039" y="1772"/>
                      <a:pt x="1039" y="1772"/>
                    </a:cubicBezTo>
                    <a:cubicBezTo>
                      <a:pt x="1039" y="90"/>
                      <a:pt x="1039" y="90"/>
                      <a:pt x="1039" y="90"/>
                    </a:cubicBezTo>
                    <a:cubicBezTo>
                      <a:pt x="1039" y="81"/>
                      <a:pt x="1039" y="81"/>
                      <a:pt x="1039" y="81"/>
                    </a:cubicBezTo>
                    <a:cubicBezTo>
                      <a:pt x="1039" y="36"/>
                      <a:pt x="1003" y="0"/>
                      <a:pt x="958" y="0"/>
                    </a:cubicBezTo>
                    <a:close/>
                    <a:moveTo>
                      <a:pt x="985" y="1558"/>
                    </a:moveTo>
                    <a:cubicBezTo>
                      <a:pt x="53" y="1558"/>
                      <a:pt x="53" y="1558"/>
                      <a:pt x="53" y="1558"/>
                    </a:cubicBezTo>
                    <a:cubicBezTo>
                      <a:pt x="53" y="170"/>
                      <a:pt x="53" y="170"/>
                      <a:pt x="53" y="170"/>
                    </a:cubicBezTo>
                    <a:cubicBezTo>
                      <a:pt x="985" y="170"/>
                      <a:pt x="985" y="170"/>
                      <a:pt x="985" y="170"/>
                    </a:cubicBezTo>
                    <a:lnTo>
                      <a:pt x="985" y="1558"/>
                    </a:lnTo>
                    <a:close/>
                  </a:path>
                </a:pathLst>
              </a:custGeom>
              <a:solidFill>
                <a:srgbClr val="FFFFFF"/>
              </a:solidFill>
              <a:ln>
                <a:no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74" name="Freeform 31">
                <a:extLst>
                  <a:ext uri="{FF2B5EF4-FFF2-40B4-BE49-F238E27FC236}">
                    <a16:creationId xmlns:a16="http://schemas.microsoft.com/office/drawing/2014/main" id="{11E8E201-544E-45A6-ACC5-C17CB9C11A40}"/>
                  </a:ext>
                </a:extLst>
              </p:cNvPr>
              <p:cNvSpPr>
                <a:spLocks noEditPoints="1"/>
              </p:cNvSpPr>
              <p:nvPr/>
            </p:nvSpPr>
            <p:spPr bwMode="auto">
              <a:xfrm>
                <a:off x="-1920861" y="4700749"/>
                <a:ext cx="426541" cy="286010"/>
              </a:xfrm>
              <a:custGeom>
                <a:avLst/>
                <a:gdLst>
                  <a:gd name="T0" fmla="*/ 1937 w 2004"/>
                  <a:gd name="T1" fmla="*/ 0 h 1343"/>
                  <a:gd name="T2" fmla="*/ 68 w 2004"/>
                  <a:gd name="T3" fmla="*/ 0 h 1343"/>
                  <a:gd name="T4" fmla="*/ 0 w 2004"/>
                  <a:gd name="T5" fmla="*/ 67 h 1343"/>
                  <a:gd name="T6" fmla="*/ 0 w 2004"/>
                  <a:gd name="T7" fmla="*/ 1276 h 1343"/>
                  <a:gd name="T8" fmla="*/ 68 w 2004"/>
                  <a:gd name="T9" fmla="*/ 1343 h 1343"/>
                  <a:gd name="T10" fmla="*/ 1937 w 2004"/>
                  <a:gd name="T11" fmla="*/ 1343 h 1343"/>
                  <a:gd name="T12" fmla="*/ 2004 w 2004"/>
                  <a:gd name="T13" fmla="*/ 1276 h 1343"/>
                  <a:gd name="T14" fmla="*/ 2004 w 2004"/>
                  <a:gd name="T15" fmla="*/ 67 h 1343"/>
                  <a:gd name="T16" fmla="*/ 1937 w 2004"/>
                  <a:gd name="T17" fmla="*/ 0 h 1343"/>
                  <a:gd name="T18" fmla="*/ 1870 w 2004"/>
                  <a:gd name="T19" fmla="*/ 1201 h 1343"/>
                  <a:gd name="T20" fmla="*/ 132 w 2004"/>
                  <a:gd name="T21" fmla="*/ 1201 h 1343"/>
                  <a:gd name="T22" fmla="*/ 132 w 2004"/>
                  <a:gd name="T23" fmla="*/ 137 h 1343"/>
                  <a:gd name="T24" fmla="*/ 1870 w 2004"/>
                  <a:gd name="T25" fmla="*/ 137 h 1343"/>
                  <a:gd name="T26" fmla="*/ 1870 w 2004"/>
                  <a:gd name="T27" fmla="*/ 1201 h 1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04" h="1343">
                    <a:moveTo>
                      <a:pt x="1937" y="0"/>
                    </a:moveTo>
                    <a:cubicBezTo>
                      <a:pt x="68" y="0"/>
                      <a:pt x="68" y="0"/>
                      <a:pt x="68" y="0"/>
                    </a:cubicBezTo>
                    <a:cubicBezTo>
                      <a:pt x="34" y="0"/>
                      <a:pt x="0" y="27"/>
                      <a:pt x="0" y="67"/>
                    </a:cubicBezTo>
                    <a:cubicBezTo>
                      <a:pt x="0" y="1229"/>
                      <a:pt x="0" y="1276"/>
                      <a:pt x="0" y="1276"/>
                    </a:cubicBezTo>
                    <a:cubicBezTo>
                      <a:pt x="0" y="1316"/>
                      <a:pt x="34" y="1343"/>
                      <a:pt x="68" y="1343"/>
                    </a:cubicBezTo>
                    <a:cubicBezTo>
                      <a:pt x="1937" y="1343"/>
                      <a:pt x="1937" y="1343"/>
                      <a:pt x="1937" y="1343"/>
                    </a:cubicBezTo>
                    <a:cubicBezTo>
                      <a:pt x="1977" y="1343"/>
                      <a:pt x="2004" y="1316"/>
                      <a:pt x="2004" y="1276"/>
                    </a:cubicBezTo>
                    <a:cubicBezTo>
                      <a:pt x="2004" y="114"/>
                      <a:pt x="2004" y="67"/>
                      <a:pt x="2004" y="67"/>
                    </a:cubicBezTo>
                    <a:cubicBezTo>
                      <a:pt x="2004" y="27"/>
                      <a:pt x="1977" y="0"/>
                      <a:pt x="1937" y="0"/>
                    </a:cubicBezTo>
                    <a:close/>
                    <a:moveTo>
                      <a:pt x="1870" y="1201"/>
                    </a:moveTo>
                    <a:cubicBezTo>
                      <a:pt x="132" y="1201"/>
                      <a:pt x="132" y="1201"/>
                      <a:pt x="132" y="1201"/>
                    </a:cubicBezTo>
                    <a:cubicBezTo>
                      <a:pt x="132" y="137"/>
                      <a:pt x="132" y="137"/>
                      <a:pt x="132" y="137"/>
                    </a:cubicBezTo>
                    <a:cubicBezTo>
                      <a:pt x="1870" y="137"/>
                      <a:pt x="1870" y="137"/>
                      <a:pt x="1870" y="137"/>
                    </a:cubicBezTo>
                    <a:lnTo>
                      <a:pt x="1870" y="1201"/>
                    </a:lnTo>
                    <a:close/>
                  </a:path>
                </a:pathLst>
              </a:custGeom>
              <a:solidFill>
                <a:srgbClr val="FFFFFF"/>
              </a:solidFill>
              <a:ln>
                <a:no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nvGrpSpPr>
              <p:cNvPr id="75" name="Group 74">
                <a:extLst>
                  <a:ext uri="{FF2B5EF4-FFF2-40B4-BE49-F238E27FC236}">
                    <a16:creationId xmlns:a16="http://schemas.microsoft.com/office/drawing/2014/main" id="{08BB4B7A-37D4-4ED6-B14C-C8748B99AF6D}"/>
                  </a:ext>
                </a:extLst>
              </p:cNvPr>
              <p:cNvGrpSpPr/>
              <p:nvPr/>
            </p:nvGrpSpPr>
            <p:grpSpPr>
              <a:xfrm>
                <a:off x="-1332494" y="3902337"/>
                <a:ext cx="701863" cy="388009"/>
                <a:chOff x="-1332494" y="3888716"/>
                <a:chExt cx="701863" cy="388009"/>
              </a:xfrm>
            </p:grpSpPr>
            <p:sp>
              <p:nvSpPr>
                <p:cNvPr id="81" name="Rectangle 80">
                  <a:extLst>
                    <a:ext uri="{FF2B5EF4-FFF2-40B4-BE49-F238E27FC236}">
                      <a16:creationId xmlns:a16="http://schemas.microsoft.com/office/drawing/2014/main" id="{DEFBEF25-F3A3-4D07-B19C-0E9346ABB736}"/>
                    </a:ext>
                  </a:extLst>
                </p:cNvPr>
                <p:cNvSpPr/>
                <p:nvPr/>
              </p:nvSpPr>
              <p:spPr bwMode="auto">
                <a:xfrm>
                  <a:off x="-1231815" y="3891013"/>
                  <a:ext cx="504352" cy="334704"/>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grpSp>
              <p:nvGrpSpPr>
                <p:cNvPr id="82" name="Group 81">
                  <a:extLst>
                    <a:ext uri="{FF2B5EF4-FFF2-40B4-BE49-F238E27FC236}">
                      <a16:creationId xmlns:a16="http://schemas.microsoft.com/office/drawing/2014/main" id="{EB798503-031A-4C79-9238-15459B77F3FD}"/>
                    </a:ext>
                  </a:extLst>
                </p:cNvPr>
                <p:cNvGrpSpPr/>
                <p:nvPr/>
              </p:nvGrpSpPr>
              <p:grpSpPr>
                <a:xfrm>
                  <a:off x="-1332494" y="3888716"/>
                  <a:ext cx="701863" cy="388009"/>
                  <a:chOff x="12292013" y="915988"/>
                  <a:chExt cx="8083550" cy="4468812"/>
                </a:xfrm>
                <a:solidFill>
                  <a:srgbClr val="FFFFFF"/>
                </a:solidFill>
              </p:grpSpPr>
              <p:sp>
                <p:nvSpPr>
                  <p:cNvPr id="83" name="Freeform 17">
                    <a:extLst>
                      <a:ext uri="{FF2B5EF4-FFF2-40B4-BE49-F238E27FC236}">
                        <a16:creationId xmlns:a16="http://schemas.microsoft.com/office/drawing/2014/main" id="{FA69779F-5FB9-4DA1-8395-5ED91E72B4AB}"/>
                      </a:ext>
                    </a:extLst>
                  </p:cNvPr>
                  <p:cNvSpPr>
                    <a:spLocks noEditPoints="1"/>
                  </p:cNvSpPr>
                  <p:nvPr/>
                </p:nvSpPr>
                <p:spPr bwMode="auto">
                  <a:xfrm>
                    <a:off x="13312776" y="915988"/>
                    <a:ext cx="6042025" cy="4054475"/>
                  </a:xfrm>
                  <a:custGeom>
                    <a:avLst/>
                    <a:gdLst>
                      <a:gd name="T0" fmla="*/ 54 w 1609"/>
                      <a:gd name="T1" fmla="*/ 1079 h 1079"/>
                      <a:gd name="T2" fmla="*/ 1555 w 1609"/>
                      <a:gd name="T3" fmla="*/ 1079 h 1079"/>
                      <a:gd name="T4" fmla="*/ 1609 w 1609"/>
                      <a:gd name="T5" fmla="*/ 1025 h 1079"/>
                      <a:gd name="T6" fmla="*/ 1609 w 1609"/>
                      <a:gd name="T7" fmla="*/ 55 h 1079"/>
                      <a:gd name="T8" fmla="*/ 1555 w 1609"/>
                      <a:gd name="T9" fmla="*/ 0 h 1079"/>
                      <a:gd name="T10" fmla="*/ 54 w 1609"/>
                      <a:gd name="T11" fmla="*/ 0 h 1079"/>
                      <a:gd name="T12" fmla="*/ 0 w 1609"/>
                      <a:gd name="T13" fmla="*/ 55 h 1079"/>
                      <a:gd name="T14" fmla="*/ 0 w 1609"/>
                      <a:gd name="T15" fmla="*/ 1025 h 1079"/>
                      <a:gd name="T16" fmla="*/ 54 w 1609"/>
                      <a:gd name="T17" fmla="*/ 1079 h 1079"/>
                      <a:gd name="T18" fmla="*/ 106 w 1609"/>
                      <a:gd name="T19" fmla="*/ 111 h 1079"/>
                      <a:gd name="T20" fmla="*/ 1502 w 1609"/>
                      <a:gd name="T21" fmla="*/ 111 h 1079"/>
                      <a:gd name="T22" fmla="*/ 1502 w 1609"/>
                      <a:gd name="T23" fmla="*/ 966 h 1079"/>
                      <a:gd name="T24" fmla="*/ 106 w 1609"/>
                      <a:gd name="T25" fmla="*/ 966 h 1079"/>
                      <a:gd name="T26" fmla="*/ 106 w 1609"/>
                      <a:gd name="T27" fmla="*/ 111 h 1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9" h="1079">
                        <a:moveTo>
                          <a:pt x="54" y="1079"/>
                        </a:moveTo>
                        <a:cubicBezTo>
                          <a:pt x="1555" y="1079"/>
                          <a:pt x="1555" y="1079"/>
                          <a:pt x="1555" y="1079"/>
                        </a:cubicBezTo>
                        <a:cubicBezTo>
                          <a:pt x="1587" y="1079"/>
                          <a:pt x="1609" y="1058"/>
                          <a:pt x="1609" y="1025"/>
                        </a:cubicBezTo>
                        <a:cubicBezTo>
                          <a:pt x="1609" y="93"/>
                          <a:pt x="1609" y="55"/>
                          <a:pt x="1609" y="55"/>
                        </a:cubicBezTo>
                        <a:cubicBezTo>
                          <a:pt x="1609" y="22"/>
                          <a:pt x="1587" y="0"/>
                          <a:pt x="1555" y="0"/>
                        </a:cubicBezTo>
                        <a:cubicBezTo>
                          <a:pt x="54" y="0"/>
                          <a:pt x="54" y="0"/>
                          <a:pt x="54" y="0"/>
                        </a:cubicBezTo>
                        <a:cubicBezTo>
                          <a:pt x="27" y="0"/>
                          <a:pt x="0" y="22"/>
                          <a:pt x="0" y="55"/>
                        </a:cubicBezTo>
                        <a:cubicBezTo>
                          <a:pt x="0" y="987"/>
                          <a:pt x="0" y="1025"/>
                          <a:pt x="0" y="1025"/>
                        </a:cubicBezTo>
                        <a:cubicBezTo>
                          <a:pt x="0" y="1058"/>
                          <a:pt x="27" y="1079"/>
                          <a:pt x="54" y="1079"/>
                        </a:cubicBezTo>
                        <a:close/>
                        <a:moveTo>
                          <a:pt x="106" y="111"/>
                        </a:moveTo>
                        <a:cubicBezTo>
                          <a:pt x="1502" y="111"/>
                          <a:pt x="1502" y="111"/>
                          <a:pt x="1502" y="111"/>
                        </a:cubicBezTo>
                        <a:cubicBezTo>
                          <a:pt x="1502" y="966"/>
                          <a:pt x="1502" y="966"/>
                          <a:pt x="1502" y="966"/>
                        </a:cubicBezTo>
                        <a:cubicBezTo>
                          <a:pt x="106" y="966"/>
                          <a:pt x="106" y="966"/>
                          <a:pt x="106" y="966"/>
                        </a:cubicBezTo>
                        <a:lnTo>
                          <a:pt x="106"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84" name="Freeform 18">
                    <a:extLst>
                      <a:ext uri="{FF2B5EF4-FFF2-40B4-BE49-F238E27FC236}">
                        <a16:creationId xmlns:a16="http://schemas.microsoft.com/office/drawing/2014/main" id="{AEC9CF99-5261-41F9-ACF1-41EBB1D4D0EF}"/>
                      </a:ext>
                    </a:extLst>
                  </p:cNvPr>
                  <p:cNvSpPr>
                    <a:spLocks/>
                  </p:cNvSpPr>
                  <p:nvPr/>
                </p:nvSpPr>
                <p:spPr bwMode="auto">
                  <a:xfrm>
                    <a:off x="12292013" y="5060950"/>
                    <a:ext cx="8083550" cy="323850"/>
                  </a:xfrm>
                  <a:custGeom>
                    <a:avLst/>
                    <a:gdLst>
                      <a:gd name="T0" fmla="*/ 0 w 2153"/>
                      <a:gd name="T1" fmla="*/ 0 h 86"/>
                      <a:gd name="T2" fmla="*/ 0 w 2153"/>
                      <a:gd name="T3" fmla="*/ 53 h 86"/>
                      <a:gd name="T4" fmla="*/ 70 w 2153"/>
                      <a:gd name="T5" fmla="*/ 86 h 86"/>
                      <a:gd name="T6" fmla="*/ 2083 w 2153"/>
                      <a:gd name="T7" fmla="*/ 86 h 86"/>
                      <a:gd name="T8" fmla="*/ 2153 w 2153"/>
                      <a:gd name="T9" fmla="*/ 53 h 86"/>
                      <a:gd name="T10" fmla="*/ 2153 w 2153"/>
                      <a:gd name="T11" fmla="*/ 0 h 86"/>
                      <a:gd name="T12" fmla="*/ 0 w 2153"/>
                      <a:gd name="T13" fmla="*/ 0 h 86"/>
                    </a:gdLst>
                    <a:ahLst/>
                    <a:cxnLst>
                      <a:cxn ang="0">
                        <a:pos x="T0" y="T1"/>
                      </a:cxn>
                      <a:cxn ang="0">
                        <a:pos x="T2" y="T3"/>
                      </a:cxn>
                      <a:cxn ang="0">
                        <a:pos x="T4" y="T5"/>
                      </a:cxn>
                      <a:cxn ang="0">
                        <a:pos x="T6" y="T7"/>
                      </a:cxn>
                      <a:cxn ang="0">
                        <a:pos x="T8" y="T9"/>
                      </a:cxn>
                      <a:cxn ang="0">
                        <a:pos x="T10" y="T11"/>
                      </a:cxn>
                      <a:cxn ang="0">
                        <a:pos x="T12" y="T13"/>
                      </a:cxn>
                    </a:cxnLst>
                    <a:rect l="0" t="0" r="r" b="b"/>
                    <a:pathLst>
                      <a:path w="2153" h="86">
                        <a:moveTo>
                          <a:pt x="0" y="0"/>
                        </a:moveTo>
                        <a:cubicBezTo>
                          <a:pt x="0" y="53"/>
                          <a:pt x="0" y="53"/>
                          <a:pt x="0" y="53"/>
                        </a:cubicBezTo>
                        <a:cubicBezTo>
                          <a:pt x="0" y="53"/>
                          <a:pt x="48" y="86"/>
                          <a:pt x="70" y="86"/>
                        </a:cubicBezTo>
                        <a:cubicBezTo>
                          <a:pt x="2083" y="86"/>
                          <a:pt x="2083" y="86"/>
                          <a:pt x="2083" y="86"/>
                        </a:cubicBezTo>
                        <a:cubicBezTo>
                          <a:pt x="2104" y="86"/>
                          <a:pt x="2153" y="53"/>
                          <a:pt x="2153" y="53"/>
                        </a:cubicBezTo>
                        <a:cubicBezTo>
                          <a:pt x="2153" y="16"/>
                          <a:pt x="2153" y="4"/>
                          <a:pt x="2153"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grpSp>
            <p:nvGrpSpPr>
              <p:cNvPr id="76" name="Group 75">
                <a:extLst>
                  <a:ext uri="{FF2B5EF4-FFF2-40B4-BE49-F238E27FC236}">
                    <a16:creationId xmlns:a16="http://schemas.microsoft.com/office/drawing/2014/main" id="{E031D976-C339-4E4A-B1E8-E5EAE7166506}"/>
                  </a:ext>
                </a:extLst>
              </p:cNvPr>
              <p:cNvGrpSpPr/>
              <p:nvPr/>
            </p:nvGrpSpPr>
            <p:grpSpPr>
              <a:xfrm>
                <a:off x="-2767395" y="3863931"/>
                <a:ext cx="633945" cy="464820"/>
                <a:chOff x="-2767395" y="3863931"/>
                <a:chExt cx="633945" cy="464820"/>
              </a:xfrm>
            </p:grpSpPr>
            <p:sp>
              <p:nvSpPr>
                <p:cNvPr id="77" name="Rectangle 76">
                  <a:extLst>
                    <a:ext uri="{FF2B5EF4-FFF2-40B4-BE49-F238E27FC236}">
                      <a16:creationId xmlns:a16="http://schemas.microsoft.com/office/drawing/2014/main" id="{41B5A39D-AA64-4616-9D55-3DDF62B4EEA8}"/>
                    </a:ext>
                  </a:extLst>
                </p:cNvPr>
                <p:cNvSpPr/>
                <p:nvPr/>
              </p:nvSpPr>
              <p:spPr bwMode="auto">
                <a:xfrm>
                  <a:off x="-2739204" y="3891013"/>
                  <a:ext cx="575669" cy="334704"/>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grpSp>
              <p:nvGrpSpPr>
                <p:cNvPr id="78" name="Group 77">
                  <a:extLst>
                    <a:ext uri="{FF2B5EF4-FFF2-40B4-BE49-F238E27FC236}">
                      <a16:creationId xmlns:a16="http://schemas.microsoft.com/office/drawing/2014/main" id="{CEF0F2BE-204B-4B99-AD16-6F0DE7102730}"/>
                    </a:ext>
                  </a:extLst>
                </p:cNvPr>
                <p:cNvGrpSpPr/>
                <p:nvPr/>
              </p:nvGrpSpPr>
              <p:grpSpPr>
                <a:xfrm>
                  <a:off x="-2767395" y="3863931"/>
                  <a:ext cx="633945" cy="464820"/>
                  <a:chOff x="5576213" y="5106429"/>
                  <a:chExt cx="1172194" cy="859474"/>
                </a:xfrm>
              </p:grpSpPr>
              <p:sp>
                <p:nvSpPr>
                  <p:cNvPr id="79" name="Freeform 32">
                    <a:extLst>
                      <a:ext uri="{FF2B5EF4-FFF2-40B4-BE49-F238E27FC236}">
                        <a16:creationId xmlns:a16="http://schemas.microsoft.com/office/drawing/2014/main" id="{527A4901-5F25-48F5-BE5B-8F7A1C99720D}"/>
                      </a:ext>
                    </a:extLst>
                  </p:cNvPr>
                  <p:cNvSpPr>
                    <a:spLocks noEditPoints="1"/>
                  </p:cNvSpPr>
                  <p:nvPr/>
                </p:nvSpPr>
                <p:spPr bwMode="auto">
                  <a:xfrm>
                    <a:off x="5576213" y="5106429"/>
                    <a:ext cx="1172194" cy="800585"/>
                  </a:xfrm>
                  <a:custGeom>
                    <a:avLst/>
                    <a:gdLst>
                      <a:gd name="T0" fmla="*/ 1892 w 1952"/>
                      <a:gd name="T1" fmla="*/ 0 h 1332"/>
                      <a:gd name="T2" fmla="*/ 59 w 1952"/>
                      <a:gd name="T3" fmla="*/ 0 h 1332"/>
                      <a:gd name="T4" fmla="*/ 0 w 1952"/>
                      <a:gd name="T5" fmla="*/ 60 h 1332"/>
                      <a:gd name="T6" fmla="*/ 0 w 1952"/>
                      <a:gd name="T7" fmla="*/ 1134 h 1332"/>
                      <a:gd name="T8" fmla="*/ 59 w 1952"/>
                      <a:gd name="T9" fmla="*/ 1194 h 1332"/>
                      <a:gd name="T10" fmla="*/ 720 w 1952"/>
                      <a:gd name="T11" fmla="*/ 1194 h 1332"/>
                      <a:gd name="T12" fmla="*/ 668 w 1952"/>
                      <a:gd name="T13" fmla="*/ 1332 h 1332"/>
                      <a:gd name="T14" fmla="*/ 1241 w 1952"/>
                      <a:gd name="T15" fmla="*/ 1332 h 1332"/>
                      <a:gd name="T16" fmla="*/ 1189 w 1952"/>
                      <a:gd name="T17" fmla="*/ 1194 h 1332"/>
                      <a:gd name="T18" fmla="*/ 1892 w 1952"/>
                      <a:gd name="T19" fmla="*/ 1194 h 1332"/>
                      <a:gd name="T20" fmla="*/ 1952 w 1952"/>
                      <a:gd name="T21" fmla="*/ 1134 h 1332"/>
                      <a:gd name="T22" fmla="*/ 1952 w 1952"/>
                      <a:gd name="T23" fmla="*/ 60 h 1332"/>
                      <a:gd name="T24" fmla="*/ 1892 w 1952"/>
                      <a:gd name="T25" fmla="*/ 0 h 1332"/>
                      <a:gd name="T26" fmla="*/ 1834 w 1952"/>
                      <a:gd name="T27" fmla="*/ 1068 h 1332"/>
                      <a:gd name="T28" fmla="*/ 117 w 1952"/>
                      <a:gd name="T29" fmla="*/ 1068 h 1332"/>
                      <a:gd name="T30" fmla="*/ 117 w 1952"/>
                      <a:gd name="T31" fmla="*/ 123 h 1332"/>
                      <a:gd name="T32" fmla="*/ 1834 w 1952"/>
                      <a:gd name="T33" fmla="*/ 123 h 1332"/>
                      <a:gd name="T34" fmla="*/ 1834 w 1952"/>
                      <a:gd name="T35" fmla="*/ 1068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52" h="1332">
                        <a:moveTo>
                          <a:pt x="1892" y="0"/>
                        </a:moveTo>
                        <a:cubicBezTo>
                          <a:pt x="233" y="0"/>
                          <a:pt x="59" y="0"/>
                          <a:pt x="59" y="0"/>
                        </a:cubicBezTo>
                        <a:cubicBezTo>
                          <a:pt x="30" y="0"/>
                          <a:pt x="0" y="24"/>
                          <a:pt x="0" y="60"/>
                        </a:cubicBezTo>
                        <a:cubicBezTo>
                          <a:pt x="0" y="1092"/>
                          <a:pt x="0" y="1134"/>
                          <a:pt x="0" y="1134"/>
                        </a:cubicBezTo>
                        <a:cubicBezTo>
                          <a:pt x="0" y="1170"/>
                          <a:pt x="30" y="1194"/>
                          <a:pt x="59" y="1194"/>
                        </a:cubicBezTo>
                        <a:cubicBezTo>
                          <a:pt x="720" y="1194"/>
                          <a:pt x="720" y="1194"/>
                          <a:pt x="720" y="1194"/>
                        </a:cubicBezTo>
                        <a:cubicBezTo>
                          <a:pt x="668" y="1332"/>
                          <a:pt x="668" y="1332"/>
                          <a:pt x="668" y="1332"/>
                        </a:cubicBezTo>
                        <a:cubicBezTo>
                          <a:pt x="1241" y="1332"/>
                          <a:pt x="1241" y="1332"/>
                          <a:pt x="1241" y="1332"/>
                        </a:cubicBezTo>
                        <a:cubicBezTo>
                          <a:pt x="1189" y="1194"/>
                          <a:pt x="1189" y="1194"/>
                          <a:pt x="1189" y="1194"/>
                        </a:cubicBezTo>
                        <a:cubicBezTo>
                          <a:pt x="1892" y="1194"/>
                          <a:pt x="1892" y="1194"/>
                          <a:pt x="1892" y="1194"/>
                        </a:cubicBezTo>
                        <a:cubicBezTo>
                          <a:pt x="1928" y="1194"/>
                          <a:pt x="1952" y="1170"/>
                          <a:pt x="1952" y="1134"/>
                        </a:cubicBezTo>
                        <a:cubicBezTo>
                          <a:pt x="1952" y="102"/>
                          <a:pt x="1952" y="60"/>
                          <a:pt x="1952" y="60"/>
                        </a:cubicBezTo>
                        <a:cubicBezTo>
                          <a:pt x="1952" y="24"/>
                          <a:pt x="1928" y="0"/>
                          <a:pt x="1892" y="0"/>
                        </a:cubicBezTo>
                        <a:close/>
                        <a:moveTo>
                          <a:pt x="1834" y="1068"/>
                        </a:moveTo>
                        <a:cubicBezTo>
                          <a:pt x="117" y="1068"/>
                          <a:pt x="117" y="1068"/>
                          <a:pt x="117" y="1068"/>
                        </a:cubicBezTo>
                        <a:cubicBezTo>
                          <a:pt x="117" y="123"/>
                          <a:pt x="117" y="123"/>
                          <a:pt x="117" y="123"/>
                        </a:cubicBezTo>
                        <a:cubicBezTo>
                          <a:pt x="1834" y="123"/>
                          <a:pt x="1834" y="123"/>
                          <a:pt x="1834" y="123"/>
                        </a:cubicBezTo>
                        <a:lnTo>
                          <a:pt x="1834" y="10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80" name="Rectangle 33">
                    <a:extLst>
                      <a:ext uri="{FF2B5EF4-FFF2-40B4-BE49-F238E27FC236}">
                        <a16:creationId xmlns:a16="http://schemas.microsoft.com/office/drawing/2014/main" id="{F858B791-D7AA-4DB9-BABF-CAE6697C9FE3}"/>
                      </a:ext>
                    </a:extLst>
                  </p:cNvPr>
                  <p:cNvSpPr>
                    <a:spLocks noChangeArrowheads="1"/>
                  </p:cNvSpPr>
                  <p:nvPr/>
                </p:nvSpPr>
                <p:spPr bwMode="auto">
                  <a:xfrm>
                    <a:off x="5820653" y="5926813"/>
                    <a:ext cx="682807" cy="390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grpSp>
        <p:grpSp>
          <p:nvGrpSpPr>
            <p:cNvPr id="85" name="Group 84">
              <a:extLst>
                <a:ext uri="{FF2B5EF4-FFF2-40B4-BE49-F238E27FC236}">
                  <a16:creationId xmlns:a16="http://schemas.microsoft.com/office/drawing/2014/main" id="{2BC41A70-61CF-4BCB-A7F1-6E5CABEC46E8}"/>
                </a:ext>
              </a:extLst>
            </p:cNvPr>
            <p:cNvGrpSpPr/>
            <p:nvPr/>
          </p:nvGrpSpPr>
          <p:grpSpPr>
            <a:xfrm>
              <a:off x="3748803" y="2914668"/>
              <a:ext cx="260529" cy="260529"/>
              <a:chOff x="3461012" y="3385426"/>
              <a:chExt cx="347472" cy="347472"/>
            </a:xfrm>
          </p:grpSpPr>
          <p:sp>
            <p:nvSpPr>
              <p:cNvPr id="86" name="Oval 85">
                <a:extLst>
                  <a:ext uri="{FF2B5EF4-FFF2-40B4-BE49-F238E27FC236}">
                    <a16:creationId xmlns:a16="http://schemas.microsoft.com/office/drawing/2014/main" id="{268193CD-D773-495B-BF28-EF84B45426B7}"/>
                  </a:ext>
                </a:extLst>
              </p:cNvPr>
              <p:cNvSpPr/>
              <p:nvPr/>
            </p:nvSpPr>
            <p:spPr bwMode="auto">
              <a:xfrm>
                <a:off x="3461012" y="3385426"/>
                <a:ext cx="347472" cy="347472"/>
              </a:xfrm>
              <a:prstGeom prst="ellipse">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sp>
            <p:nvSpPr>
              <p:cNvPr id="87" name="Freeform 11">
                <a:extLst>
                  <a:ext uri="{FF2B5EF4-FFF2-40B4-BE49-F238E27FC236}">
                    <a16:creationId xmlns:a16="http://schemas.microsoft.com/office/drawing/2014/main" id="{30991611-8C98-44EE-9232-6A9CFEB80B60}"/>
                  </a:ext>
                </a:extLst>
              </p:cNvPr>
              <p:cNvSpPr>
                <a:spLocks noEditPoints="1"/>
              </p:cNvSpPr>
              <p:nvPr/>
            </p:nvSpPr>
            <p:spPr bwMode="auto">
              <a:xfrm>
                <a:off x="3497588" y="3422002"/>
                <a:ext cx="274320" cy="274320"/>
              </a:xfrm>
              <a:custGeom>
                <a:avLst/>
                <a:gdLst>
                  <a:gd name="T0" fmla="*/ 927 w 1854"/>
                  <a:gd name="T1" fmla="*/ 0 h 1854"/>
                  <a:gd name="T2" fmla="*/ 0 w 1854"/>
                  <a:gd name="T3" fmla="*/ 927 h 1854"/>
                  <a:gd name="T4" fmla="*/ 927 w 1854"/>
                  <a:gd name="T5" fmla="*/ 1854 h 1854"/>
                  <a:gd name="T6" fmla="*/ 1854 w 1854"/>
                  <a:gd name="T7" fmla="*/ 927 h 1854"/>
                  <a:gd name="T8" fmla="*/ 927 w 1854"/>
                  <a:gd name="T9" fmla="*/ 0 h 1854"/>
                  <a:gd name="T10" fmla="*/ 758 w 1854"/>
                  <a:gd name="T11" fmla="*/ 1319 h 1854"/>
                  <a:gd name="T12" fmla="*/ 435 w 1854"/>
                  <a:gd name="T13" fmla="*/ 874 h 1854"/>
                  <a:gd name="T14" fmla="*/ 671 w 1854"/>
                  <a:gd name="T15" fmla="*/ 874 h 1854"/>
                  <a:gd name="T16" fmla="*/ 995 w 1854"/>
                  <a:gd name="T17" fmla="*/ 1319 h 1854"/>
                  <a:gd name="T18" fmla="*/ 758 w 1854"/>
                  <a:gd name="T19" fmla="*/ 1319 h 1854"/>
                  <a:gd name="T20" fmla="*/ 1027 w 1854"/>
                  <a:gd name="T21" fmla="*/ 1284 h 1854"/>
                  <a:gd name="T22" fmla="*/ 897 w 1854"/>
                  <a:gd name="T23" fmla="*/ 1105 h 1854"/>
                  <a:gd name="T24" fmla="*/ 1193 w 1854"/>
                  <a:gd name="T25" fmla="*/ 511 h 1854"/>
                  <a:gd name="T26" fmla="*/ 1408 w 1854"/>
                  <a:gd name="T27" fmla="*/ 511 h 1854"/>
                  <a:gd name="T28" fmla="*/ 1027 w 1854"/>
                  <a:gd name="T29" fmla="*/ 1284 h 1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54" h="1854">
                    <a:moveTo>
                      <a:pt x="927" y="0"/>
                    </a:moveTo>
                    <a:cubicBezTo>
                      <a:pt x="415" y="0"/>
                      <a:pt x="0" y="415"/>
                      <a:pt x="0" y="927"/>
                    </a:cubicBezTo>
                    <a:cubicBezTo>
                      <a:pt x="0" y="1439"/>
                      <a:pt x="415" y="1854"/>
                      <a:pt x="927" y="1854"/>
                    </a:cubicBezTo>
                    <a:cubicBezTo>
                      <a:pt x="1439" y="1854"/>
                      <a:pt x="1854" y="1439"/>
                      <a:pt x="1854" y="927"/>
                    </a:cubicBezTo>
                    <a:cubicBezTo>
                      <a:pt x="1854" y="415"/>
                      <a:pt x="1439" y="0"/>
                      <a:pt x="927" y="0"/>
                    </a:cubicBezTo>
                    <a:close/>
                    <a:moveTo>
                      <a:pt x="758" y="1319"/>
                    </a:moveTo>
                    <a:cubicBezTo>
                      <a:pt x="435" y="874"/>
                      <a:pt x="435" y="874"/>
                      <a:pt x="435" y="874"/>
                    </a:cubicBezTo>
                    <a:cubicBezTo>
                      <a:pt x="671" y="874"/>
                      <a:pt x="671" y="874"/>
                      <a:pt x="671" y="874"/>
                    </a:cubicBezTo>
                    <a:cubicBezTo>
                      <a:pt x="995" y="1319"/>
                      <a:pt x="995" y="1319"/>
                      <a:pt x="995" y="1319"/>
                    </a:cubicBezTo>
                    <a:lnTo>
                      <a:pt x="758" y="1319"/>
                    </a:lnTo>
                    <a:close/>
                    <a:moveTo>
                      <a:pt x="1027" y="1284"/>
                    </a:moveTo>
                    <a:cubicBezTo>
                      <a:pt x="897" y="1105"/>
                      <a:pt x="897" y="1105"/>
                      <a:pt x="897" y="1105"/>
                    </a:cubicBezTo>
                    <a:cubicBezTo>
                      <a:pt x="1193" y="511"/>
                      <a:pt x="1193" y="511"/>
                      <a:pt x="1193" y="511"/>
                    </a:cubicBezTo>
                    <a:cubicBezTo>
                      <a:pt x="1408" y="511"/>
                      <a:pt x="1408" y="511"/>
                      <a:pt x="1408" y="511"/>
                    </a:cubicBezTo>
                    <a:lnTo>
                      <a:pt x="1027" y="1284"/>
                    </a:lnTo>
                    <a:close/>
                  </a:path>
                </a:pathLst>
              </a:custGeom>
              <a:solidFill>
                <a:srgbClr val="92D050"/>
              </a:solidFill>
              <a:ln>
                <a:no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sp>
          <p:nvSpPr>
            <p:cNvPr id="88" name="TextBox 87">
              <a:extLst>
                <a:ext uri="{FF2B5EF4-FFF2-40B4-BE49-F238E27FC236}">
                  <a16:creationId xmlns:a16="http://schemas.microsoft.com/office/drawing/2014/main" id="{66679AFE-975A-4D6F-9CA0-431BCDC74D55}"/>
                </a:ext>
              </a:extLst>
            </p:cNvPr>
            <p:cNvSpPr txBox="1"/>
            <p:nvPr/>
          </p:nvSpPr>
          <p:spPr>
            <a:xfrm>
              <a:off x="4465213" y="2929887"/>
              <a:ext cx="997835" cy="284693"/>
            </a:xfrm>
            <a:prstGeom prst="rect">
              <a:avLst/>
            </a:prstGeom>
          </p:spPr>
          <p:txBody>
            <a:bodyPr wrap="square" lIns="0" tIns="0" rIns="0" bIns="0" rtlCol="0">
              <a:spAutoFit/>
            </a:bodyPr>
            <a:lstStyle/>
            <a:p>
              <a:pPr lvl="0" defTabSz="671552">
                <a:lnSpc>
                  <a:spcPct val="90000"/>
                </a:lnSpc>
                <a:buSzPct val="80000"/>
                <a:defRPr/>
              </a:pPr>
              <a:r>
                <a:rPr lang="en-US" sz="1028" b="0" kern="0" spc="-22" dirty="0">
                  <a:solidFill>
                    <a:srgbClr val="002050"/>
                  </a:solidFill>
                  <a:latin typeface="Segoe UI"/>
                  <a:ea typeface="ＭＳ Ｐゴシック" charset="0"/>
                  <a:cs typeface="Segoe UI Semibold" panose="020B0702040204020203" pitchFamily="34" charset="0"/>
                </a:rPr>
                <a:t>Microsoft Azure</a:t>
              </a:r>
            </a:p>
            <a:p>
              <a:pPr lvl="0" defTabSz="671552">
                <a:lnSpc>
                  <a:spcPct val="90000"/>
                </a:lnSpc>
                <a:buSzPct val="80000"/>
                <a:defRPr/>
              </a:pPr>
              <a:r>
                <a:rPr lang="en-US" sz="1028" b="0" kern="0" spc="-22" dirty="0">
                  <a:solidFill>
                    <a:srgbClr val="002050"/>
                  </a:solidFill>
                  <a:latin typeface="Segoe UI"/>
                  <a:ea typeface="ＭＳ Ｐゴシック" charset="0"/>
                  <a:cs typeface="Segoe UI Semibold" panose="020B0702040204020203" pitchFamily="34" charset="0"/>
                </a:rPr>
                <a:t>Active Directory</a:t>
              </a:r>
            </a:p>
          </p:txBody>
        </p:sp>
        <p:pic>
          <p:nvPicPr>
            <p:cNvPr id="89" name="Picture 88">
              <a:extLst>
                <a:ext uri="{FF2B5EF4-FFF2-40B4-BE49-F238E27FC236}">
                  <a16:creationId xmlns:a16="http://schemas.microsoft.com/office/drawing/2014/main" id="{8954C146-408C-4F29-BD20-6E633066D6FF}"/>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045534" y="2840727"/>
              <a:ext cx="424400" cy="420891"/>
            </a:xfrm>
            <a:prstGeom prst="rect">
              <a:avLst/>
            </a:prstGeom>
          </p:spPr>
        </p:pic>
        <p:cxnSp>
          <p:nvCxnSpPr>
            <p:cNvPr id="90" name="Straight Arrow Connector 89">
              <a:extLst>
                <a:ext uri="{FF2B5EF4-FFF2-40B4-BE49-F238E27FC236}">
                  <a16:creationId xmlns:a16="http://schemas.microsoft.com/office/drawing/2014/main" id="{188F1317-0C23-44B4-995B-4801CA413C93}"/>
                </a:ext>
              </a:extLst>
            </p:cNvPr>
            <p:cNvCxnSpPr>
              <a:cxnSpLocks/>
            </p:cNvCxnSpPr>
            <p:nvPr/>
          </p:nvCxnSpPr>
          <p:spPr>
            <a:xfrm>
              <a:off x="5377707" y="3600044"/>
              <a:ext cx="1488462" cy="1349220"/>
            </a:xfrm>
            <a:prstGeom prst="straightConnector1">
              <a:avLst/>
            </a:prstGeom>
            <a:noFill/>
            <a:ln w="38100" cap="rnd" cmpd="sng" algn="ctr">
              <a:solidFill>
                <a:srgbClr val="92D050"/>
              </a:solidFill>
              <a:prstDash val="sysDot"/>
              <a:headEnd type="none" w="med" len="sm"/>
              <a:tailEnd type="triangle" w="med" len="sm"/>
            </a:ln>
            <a:effectLst/>
          </p:spPr>
        </p:cxnSp>
        <p:sp>
          <p:nvSpPr>
            <p:cNvPr id="91" name="Rectangle 90">
              <a:extLst>
                <a:ext uri="{FF2B5EF4-FFF2-40B4-BE49-F238E27FC236}">
                  <a16:creationId xmlns:a16="http://schemas.microsoft.com/office/drawing/2014/main" id="{9F15D492-84D4-422A-9F64-D0602A906B8F}"/>
                </a:ext>
              </a:extLst>
            </p:cNvPr>
            <p:cNvSpPr/>
            <p:nvPr/>
          </p:nvSpPr>
          <p:spPr bwMode="auto">
            <a:xfrm>
              <a:off x="5813242" y="4224273"/>
              <a:ext cx="786389" cy="408305"/>
            </a:xfrm>
            <a:prstGeom prst="rect">
              <a:avLst/>
            </a:prstGeom>
            <a:solidFill>
              <a:srgbClr val="002050"/>
            </a:solidFill>
            <a:ln>
              <a:noFill/>
            </a:ln>
          </p:spPr>
          <p:txBody>
            <a:bodyPr vert="horz" wrap="square" lIns="0" tIns="20568" rIns="0" bIns="20568" rtlCol="0">
              <a:spAutoFit/>
            </a:bodyPr>
            <a:lstStyle/>
            <a:p>
              <a:pPr lvl="0" algn="ctr" defTabSz="685337" fontAlgn="auto">
                <a:lnSpc>
                  <a:spcPct val="90000"/>
                </a:lnSpc>
                <a:spcBef>
                  <a:spcPts val="0"/>
                </a:spcBef>
                <a:spcAft>
                  <a:spcPts val="0"/>
                </a:spcAft>
                <a:defRPr/>
              </a:pPr>
              <a:r>
                <a:rPr lang="en-US" sz="1324" b="0" kern="0" spc="-23" dirty="0">
                  <a:solidFill>
                    <a:srgbClr val="002050"/>
                  </a:solidFill>
                  <a:latin typeface="Segoe UI Semibold" panose="020B0702040204020203" pitchFamily="34" charset="0"/>
                  <a:cs typeface="Segoe UI Semibold" panose="020B0702040204020203" pitchFamily="34" charset="0"/>
                </a:rPr>
                <a:t>Seamless SSO</a:t>
              </a:r>
            </a:p>
          </p:txBody>
        </p:sp>
        <p:grpSp>
          <p:nvGrpSpPr>
            <p:cNvPr id="92" name="Group 91">
              <a:extLst>
                <a:ext uri="{FF2B5EF4-FFF2-40B4-BE49-F238E27FC236}">
                  <a16:creationId xmlns:a16="http://schemas.microsoft.com/office/drawing/2014/main" id="{079D422D-A0E5-404F-BE6B-A94AFE2C5F34}"/>
                </a:ext>
              </a:extLst>
            </p:cNvPr>
            <p:cNvGrpSpPr/>
            <p:nvPr/>
          </p:nvGrpSpPr>
          <p:grpSpPr>
            <a:xfrm>
              <a:off x="6694637" y="4794287"/>
              <a:ext cx="260529" cy="260529"/>
              <a:chOff x="8969385" y="5138959"/>
              <a:chExt cx="354389" cy="354389"/>
            </a:xfrm>
          </p:grpSpPr>
          <p:sp>
            <p:nvSpPr>
              <p:cNvPr id="93" name="Oval 92">
                <a:extLst>
                  <a:ext uri="{FF2B5EF4-FFF2-40B4-BE49-F238E27FC236}">
                    <a16:creationId xmlns:a16="http://schemas.microsoft.com/office/drawing/2014/main" id="{A93FC1FB-436A-485A-B3AA-3465025EB335}"/>
                  </a:ext>
                </a:extLst>
              </p:cNvPr>
              <p:cNvSpPr/>
              <p:nvPr/>
            </p:nvSpPr>
            <p:spPr bwMode="auto">
              <a:xfrm>
                <a:off x="9006689" y="5176263"/>
                <a:ext cx="279781" cy="279781"/>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nvGrpSpPr>
              <p:cNvPr id="94" name="Group 93">
                <a:extLst>
                  <a:ext uri="{FF2B5EF4-FFF2-40B4-BE49-F238E27FC236}">
                    <a16:creationId xmlns:a16="http://schemas.microsoft.com/office/drawing/2014/main" id="{73D30715-514A-4AE9-AC3D-92C9EC377F5C}"/>
                  </a:ext>
                </a:extLst>
              </p:cNvPr>
              <p:cNvGrpSpPr/>
              <p:nvPr/>
            </p:nvGrpSpPr>
            <p:grpSpPr>
              <a:xfrm>
                <a:off x="8969385" y="5138959"/>
                <a:ext cx="354389" cy="354389"/>
                <a:chOff x="3461012" y="3385426"/>
                <a:chExt cx="347472" cy="347472"/>
              </a:xfrm>
            </p:grpSpPr>
            <p:sp>
              <p:nvSpPr>
                <p:cNvPr id="95" name="Oval 94">
                  <a:extLst>
                    <a:ext uri="{FF2B5EF4-FFF2-40B4-BE49-F238E27FC236}">
                      <a16:creationId xmlns:a16="http://schemas.microsoft.com/office/drawing/2014/main" id="{2AD5C8F6-FCD6-4BAD-A4A8-D9593D2B7A4A}"/>
                    </a:ext>
                  </a:extLst>
                </p:cNvPr>
                <p:cNvSpPr/>
                <p:nvPr/>
              </p:nvSpPr>
              <p:spPr bwMode="auto">
                <a:xfrm>
                  <a:off x="3461012" y="3385426"/>
                  <a:ext cx="347472" cy="347472"/>
                </a:xfrm>
                <a:prstGeom prst="ellipse">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sp>
              <p:nvSpPr>
                <p:cNvPr id="96" name="Freeform 11">
                  <a:extLst>
                    <a:ext uri="{FF2B5EF4-FFF2-40B4-BE49-F238E27FC236}">
                      <a16:creationId xmlns:a16="http://schemas.microsoft.com/office/drawing/2014/main" id="{97908DDF-BDE8-43D4-ABED-1C58A4D899AD}"/>
                    </a:ext>
                  </a:extLst>
                </p:cNvPr>
                <p:cNvSpPr>
                  <a:spLocks noEditPoints="1"/>
                </p:cNvSpPr>
                <p:nvPr/>
              </p:nvSpPr>
              <p:spPr bwMode="auto">
                <a:xfrm>
                  <a:off x="3497588" y="3422002"/>
                  <a:ext cx="274320" cy="274320"/>
                </a:xfrm>
                <a:custGeom>
                  <a:avLst/>
                  <a:gdLst>
                    <a:gd name="T0" fmla="*/ 927 w 1854"/>
                    <a:gd name="T1" fmla="*/ 0 h 1854"/>
                    <a:gd name="T2" fmla="*/ 0 w 1854"/>
                    <a:gd name="T3" fmla="*/ 927 h 1854"/>
                    <a:gd name="T4" fmla="*/ 927 w 1854"/>
                    <a:gd name="T5" fmla="*/ 1854 h 1854"/>
                    <a:gd name="T6" fmla="*/ 1854 w 1854"/>
                    <a:gd name="T7" fmla="*/ 927 h 1854"/>
                    <a:gd name="T8" fmla="*/ 927 w 1854"/>
                    <a:gd name="T9" fmla="*/ 0 h 1854"/>
                    <a:gd name="T10" fmla="*/ 758 w 1854"/>
                    <a:gd name="T11" fmla="*/ 1319 h 1854"/>
                    <a:gd name="T12" fmla="*/ 435 w 1854"/>
                    <a:gd name="T13" fmla="*/ 874 h 1854"/>
                    <a:gd name="T14" fmla="*/ 671 w 1854"/>
                    <a:gd name="T15" fmla="*/ 874 h 1854"/>
                    <a:gd name="T16" fmla="*/ 995 w 1854"/>
                    <a:gd name="T17" fmla="*/ 1319 h 1854"/>
                    <a:gd name="T18" fmla="*/ 758 w 1854"/>
                    <a:gd name="T19" fmla="*/ 1319 h 1854"/>
                    <a:gd name="T20" fmla="*/ 1027 w 1854"/>
                    <a:gd name="T21" fmla="*/ 1284 h 1854"/>
                    <a:gd name="T22" fmla="*/ 897 w 1854"/>
                    <a:gd name="T23" fmla="*/ 1105 h 1854"/>
                    <a:gd name="T24" fmla="*/ 1193 w 1854"/>
                    <a:gd name="T25" fmla="*/ 511 h 1854"/>
                    <a:gd name="T26" fmla="*/ 1408 w 1854"/>
                    <a:gd name="T27" fmla="*/ 511 h 1854"/>
                    <a:gd name="T28" fmla="*/ 1027 w 1854"/>
                    <a:gd name="T29" fmla="*/ 1284 h 1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54" h="1854">
                      <a:moveTo>
                        <a:pt x="927" y="0"/>
                      </a:moveTo>
                      <a:cubicBezTo>
                        <a:pt x="415" y="0"/>
                        <a:pt x="0" y="415"/>
                        <a:pt x="0" y="927"/>
                      </a:cubicBezTo>
                      <a:cubicBezTo>
                        <a:pt x="0" y="1439"/>
                        <a:pt x="415" y="1854"/>
                        <a:pt x="927" y="1854"/>
                      </a:cubicBezTo>
                      <a:cubicBezTo>
                        <a:pt x="1439" y="1854"/>
                        <a:pt x="1854" y="1439"/>
                        <a:pt x="1854" y="927"/>
                      </a:cubicBezTo>
                      <a:cubicBezTo>
                        <a:pt x="1854" y="415"/>
                        <a:pt x="1439" y="0"/>
                        <a:pt x="927" y="0"/>
                      </a:cubicBezTo>
                      <a:close/>
                      <a:moveTo>
                        <a:pt x="758" y="1319"/>
                      </a:moveTo>
                      <a:cubicBezTo>
                        <a:pt x="435" y="874"/>
                        <a:pt x="435" y="874"/>
                        <a:pt x="435" y="874"/>
                      </a:cubicBezTo>
                      <a:cubicBezTo>
                        <a:pt x="671" y="874"/>
                        <a:pt x="671" y="874"/>
                        <a:pt x="671" y="874"/>
                      </a:cubicBezTo>
                      <a:cubicBezTo>
                        <a:pt x="995" y="1319"/>
                        <a:pt x="995" y="1319"/>
                        <a:pt x="995" y="1319"/>
                      </a:cubicBezTo>
                      <a:lnTo>
                        <a:pt x="758" y="1319"/>
                      </a:lnTo>
                      <a:close/>
                      <a:moveTo>
                        <a:pt x="1027" y="1284"/>
                      </a:moveTo>
                      <a:cubicBezTo>
                        <a:pt x="897" y="1105"/>
                        <a:pt x="897" y="1105"/>
                        <a:pt x="897" y="1105"/>
                      </a:cubicBezTo>
                      <a:cubicBezTo>
                        <a:pt x="1193" y="511"/>
                        <a:pt x="1193" y="511"/>
                        <a:pt x="1193" y="511"/>
                      </a:cubicBezTo>
                      <a:cubicBezTo>
                        <a:pt x="1408" y="511"/>
                        <a:pt x="1408" y="511"/>
                        <a:pt x="1408" y="511"/>
                      </a:cubicBezTo>
                      <a:lnTo>
                        <a:pt x="1027" y="1284"/>
                      </a:lnTo>
                      <a:close/>
                    </a:path>
                  </a:pathLst>
                </a:custGeom>
                <a:solidFill>
                  <a:srgbClr val="92D050"/>
                </a:solidFill>
                <a:ln>
                  <a:no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grpSp>
    </p:spTree>
    <p:extLst>
      <p:ext uri="{BB962C8B-B14F-4D97-AF65-F5344CB8AC3E}">
        <p14:creationId xmlns:p14="http://schemas.microsoft.com/office/powerpoint/2010/main" val="2571182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a629c1a4-9577-4f40-91cd-2f1b17643bd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B5D8B-96EB-47E9-9284-47C2C05E51D6}"/>
              </a:ext>
            </a:extLst>
          </p:cNvPr>
          <p:cNvSpPr>
            <a:spLocks noGrp="1"/>
          </p:cNvSpPr>
          <p:nvPr>
            <p:ph type="title"/>
          </p:nvPr>
        </p:nvSpPr>
        <p:spPr/>
        <p:txBody>
          <a:bodyPr/>
          <a:lstStyle/>
          <a:p>
            <a:r>
              <a:rPr lang="en-US" dirty="0"/>
              <a:t>Azure AD Connect</a:t>
            </a:r>
          </a:p>
        </p:txBody>
      </p:sp>
      <p:grpSp>
        <p:nvGrpSpPr>
          <p:cNvPr id="3" name="Group 2" descr="Additional Azure AD Connect options">
            <a:extLst>
              <a:ext uri="{FF2B5EF4-FFF2-40B4-BE49-F238E27FC236}">
                <a16:creationId xmlns:a16="http://schemas.microsoft.com/office/drawing/2014/main" id="{DDCFDFCC-C512-497F-B841-E168E590F721}"/>
              </a:ext>
            </a:extLst>
          </p:cNvPr>
          <p:cNvGrpSpPr/>
          <p:nvPr/>
        </p:nvGrpSpPr>
        <p:grpSpPr>
          <a:xfrm>
            <a:off x="202550" y="1838093"/>
            <a:ext cx="8839159" cy="4348504"/>
            <a:chOff x="202550" y="1838093"/>
            <a:chExt cx="8839159" cy="4348504"/>
          </a:xfrm>
        </p:grpSpPr>
        <p:cxnSp>
          <p:nvCxnSpPr>
            <p:cNvPr id="4" name="Straight Arrow Connector 3">
              <a:extLst>
                <a:ext uri="{FF2B5EF4-FFF2-40B4-BE49-F238E27FC236}">
                  <a16:creationId xmlns:a16="http://schemas.microsoft.com/office/drawing/2014/main" id="{AF2E0CF0-1569-4B0D-8EA0-7DB73D38258D}"/>
                </a:ext>
              </a:extLst>
            </p:cNvPr>
            <p:cNvCxnSpPr/>
            <p:nvPr/>
          </p:nvCxnSpPr>
          <p:spPr>
            <a:xfrm flipH="1">
              <a:off x="3393062" y="3460534"/>
              <a:ext cx="569808" cy="1485341"/>
            </a:xfrm>
            <a:prstGeom prst="straightConnector1">
              <a:avLst/>
            </a:prstGeom>
            <a:noFill/>
            <a:ln w="38100" cap="rnd" cmpd="sng" algn="ctr">
              <a:solidFill>
                <a:srgbClr val="92D050"/>
              </a:solidFill>
              <a:prstDash val="sysDot"/>
              <a:headEnd type="none" w="med" len="sm"/>
              <a:tailEnd type="triangle" w="med" len="sm"/>
            </a:ln>
            <a:effectLst/>
          </p:spPr>
        </p:cxnSp>
        <p:cxnSp>
          <p:nvCxnSpPr>
            <p:cNvPr id="5" name="Straight Connector 4">
              <a:extLst>
                <a:ext uri="{FF2B5EF4-FFF2-40B4-BE49-F238E27FC236}">
                  <a16:creationId xmlns:a16="http://schemas.microsoft.com/office/drawing/2014/main" id="{2A842592-45E6-4D57-8FDC-BE972B505DB2}"/>
                </a:ext>
              </a:extLst>
            </p:cNvPr>
            <p:cNvCxnSpPr/>
            <p:nvPr/>
          </p:nvCxnSpPr>
          <p:spPr>
            <a:xfrm>
              <a:off x="1503291" y="2247284"/>
              <a:ext cx="6836" cy="3852005"/>
            </a:xfrm>
            <a:prstGeom prst="line">
              <a:avLst/>
            </a:prstGeom>
            <a:solidFill>
              <a:srgbClr val="002050"/>
            </a:solidFill>
            <a:ln w="28575" cap="rnd" cmpd="sng" algn="ctr">
              <a:solidFill>
                <a:srgbClr val="000000">
                  <a:alpha val="45000"/>
                </a:srgbClr>
              </a:solidFill>
              <a:prstDash val="sysDot"/>
              <a:headEnd type="none" w="med" len="med"/>
              <a:tailEnd type="none" w="med" len="med"/>
            </a:ln>
            <a:effectLst/>
          </p:spPr>
        </p:cxnSp>
        <p:cxnSp>
          <p:nvCxnSpPr>
            <p:cNvPr id="6" name="Straight Connector 5">
              <a:extLst>
                <a:ext uri="{FF2B5EF4-FFF2-40B4-BE49-F238E27FC236}">
                  <a16:creationId xmlns:a16="http://schemas.microsoft.com/office/drawing/2014/main" id="{4E314E2C-640B-4155-9C94-7F9C1D89896F}"/>
                </a:ext>
              </a:extLst>
            </p:cNvPr>
            <p:cNvCxnSpPr/>
            <p:nvPr/>
          </p:nvCxnSpPr>
          <p:spPr>
            <a:xfrm>
              <a:off x="6593899" y="2247284"/>
              <a:ext cx="6836" cy="3852005"/>
            </a:xfrm>
            <a:prstGeom prst="line">
              <a:avLst/>
            </a:prstGeom>
            <a:solidFill>
              <a:srgbClr val="002050"/>
            </a:solidFill>
            <a:ln w="28575" cap="rnd" cmpd="sng" algn="ctr">
              <a:solidFill>
                <a:srgbClr val="000000">
                  <a:alpha val="45000"/>
                </a:srgbClr>
              </a:solidFill>
              <a:prstDash val="sysDot"/>
              <a:headEnd type="none" w="med" len="med"/>
              <a:tailEnd type="none" w="med" len="med"/>
            </a:ln>
            <a:effectLst/>
          </p:spPr>
        </p:cxnSp>
        <p:cxnSp>
          <p:nvCxnSpPr>
            <p:cNvPr id="7" name="Straight Connector 6">
              <a:extLst>
                <a:ext uri="{FF2B5EF4-FFF2-40B4-BE49-F238E27FC236}">
                  <a16:creationId xmlns:a16="http://schemas.microsoft.com/office/drawing/2014/main" id="{47BC187C-27AB-4651-8C2D-DF5D924A7FFB}"/>
                </a:ext>
              </a:extLst>
            </p:cNvPr>
            <p:cNvCxnSpPr/>
            <p:nvPr/>
          </p:nvCxnSpPr>
          <p:spPr>
            <a:xfrm>
              <a:off x="4048595" y="2247284"/>
              <a:ext cx="6836" cy="3852005"/>
            </a:xfrm>
            <a:prstGeom prst="line">
              <a:avLst/>
            </a:prstGeom>
            <a:solidFill>
              <a:srgbClr val="002050"/>
            </a:solidFill>
            <a:ln w="28575" cap="rnd" cmpd="sng" algn="ctr">
              <a:solidFill>
                <a:srgbClr val="000000">
                  <a:alpha val="45000"/>
                </a:srgbClr>
              </a:solidFill>
              <a:prstDash val="sysDot"/>
              <a:headEnd type="none" w="med" len="med"/>
              <a:tailEnd type="none" w="med" len="med"/>
            </a:ln>
            <a:effectLst/>
          </p:spPr>
        </p:cxnSp>
        <p:sp>
          <p:nvSpPr>
            <p:cNvPr id="8" name="Rectangle 7">
              <a:extLst>
                <a:ext uri="{FF2B5EF4-FFF2-40B4-BE49-F238E27FC236}">
                  <a16:creationId xmlns:a16="http://schemas.microsoft.com/office/drawing/2014/main" id="{3C5BD18B-5227-47E7-847F-CFEE79166295}"/>
                </a:ext>
              </a:extLst>
            </p:cNvPr>
            <p:cNvSpPr/>
            <p:nvPr/>
          </p:nvSpPr>
          <p:spPr>
            <a:xfrm>
              <a:off x="5463197" y="2373837"/>
              <a:ext cx="1144865" cy="519373"/>
            </a:xfrm>
            <a:prstGeom prst="rect">
              <a:avLst/>
            </a:prstGeom>
          </p:spPr>
          <p:txBody>
            <a:bodyPr wrap="none">
              <a:spAutoFit/>
            </a:bodyPr>
            <a:lstStyle/>
            <a:p>
              <a:pPr lvl="0" defTabSz="913562">
                <a:lnSpc>
                  <a:spcPct val="90000"/>
                </a:lnSpc>
                <a:spcBef>
                  <a:spcPct val="20000"/>
                </a:spcBef>
                <a:buSzPct val="80000"/>
                <a:defRPr/>
              </a:pPr>
              <a:r>
                <a:rPr lang="en-US" sz="1028" b="0" kern="0" dirty="0">
                  <a:solidFill>
                    <a:srgbClr val="002050"/>
                  </a:solidFill>
                  <a:latin typeface="Segoe UI Semibold" panose="020B0702040204020203" pitchFamily="34" charset="0"/>
                  <a:cs typeface="Segoe UI Semibold" panose="020B0702040204020203" pitchFamily="34" charset="0"/>
                </a:rPr>
                <a:t>Identity </a:t>
              </a:r>
              <a:br>
                <a:rPr lang="en-US" sz="1028" b="0" kern="0" dirty="0">
                  <a:solidFill>
                    <a:srgbClr val="002050"/>
                  </a:solidFill>
                  <a:latin typeface="Segoe UI Semibold" panose="020B0702040204020203" pitchFamily="34" charset="0"/>
                  <a:cs typeface="Segoe UI Semibold" panose="020B0702040204020203" pitchFamily="34" charset="0"/>
                </a:rPr>
              </a:br>
              <a:r>
                <a:rPr lang="en-US" sz="1028" b="0" kern="0" dirty="0">
                  <a:solidFill>
                    <a:srgbClr val="002050"/>
                  </a:solidFill>
                  <a:latin typeface="Segoe UI Semibold" panose="020B0702040204020203" pitchFamily="34" charset="0"/>
                  <a:cs typeface="Segoe UI Semibold" panose="020B0702040204020203" pitchFamily="34" charset="0"/>
                </a:rPr>
                <a:t>Synchronization</a:t>
              </a:r>
              <a:br>
                <a:rPr lang="en-US" sz="1028" b="0" kern="0" dirty="0">
                  <a:solidFill>
                    <a:srgbClr val="002050"/>
                  </a:solidFill>
                  <a:latin typeface="Segoe UI Semibold" panose="020B0702040204020203" pitchFamily="34" charset="0"/>
                  <a:cs typeface="Segoe UI Semibold" panose="020B0702040204020203" pitchFamily="34" charset="0"/>
                </a:rPr>
              </a:br>
              <a:r>
                <a:rPr lang="en-US" sz="1028" b="0" kern="0" dirty="0">
                  <a:solidFill>
                    <a:srgbClr val="002050"/>
                  </a:solidFill>
                  <a:latin typeface="Segoe UI Semibold" panose="020B0702040204020203" pitchFamily="34" charset="0"/>
                  <a:cs typeface="Segoe UI Semibold" panose="020B0702040204020203" pitchFamily="34" charset="0"/>
                </a:rPr>
                <a:t>+ ADFS</a:t>
              </a:r>
            </a:p>
          </p:txBody>
        </p:sp>
        <p:sp>
          <p:nvSpPr>
            <p:cNvPr id="9" name="Text Placeholder 238">
              <a:extLst>
                <a:ext uri="{FF2B5EF4-FFF2-40B4-BE49-F238E27FC236}">
                  <a16:creationId xmlns:a16="http://schemas.microsoft.com/office/drawing/2014/main" id="{E42DFCA3-2300-49AB-AAB8-874EA92BD7FD}"/>
                </a:ext>
              </a:extLst>
            </p:cNvPr>
            <p:cNvSpPr txBox="1">
              <a:spLocks/>
            </p:cNvSpPr>
            <p:nvPr/>
          </p:nvSpPr>
          <p:spPr>
            <a:xfrm>
              <a:off x="202550" y="1838093"/>
              <a:ext cx="8738903" cy="413190"/>
            </a:xfrm>
            <a:prstGeom prst="rect">
              <a:avLst/>
            </a:prstGeom>
          </p:spPr>
          <p:txBody>
            <a:bodyPr vert="horz" wrap="square" lIns="146304" tIns="91440" rIns="146304" bIns="91440" rtlCol="0">
              <a:spAutoFit/>
            </a:bodyPr>
            <a:lstStyle>
              <a:lvl1pPr marL="0" indent="0" algn="l" defTabSz="684866" rtl="0" fontAlgn="base">
                <a:lnSpc>
                  <a:spcPct val="90000"/>
                </a:lnSpc>
                <a:spcBef>
                  <a:spcPct val="20000"/>
                </a:spcBef>
                <a:spcAft>
                  <a:spcPct val="0"/>
                </a:spcAft>
                <a:buSzPct val="90000"/>
                <a:buFont typeface="Arial" charset="0"/>
                <a:buNone/>
                <a:defRPr sz="1650" b="0" kern="1200">
                  <a:solidFill>
                    <a:schemeClr val="accent2"/>
                  </a:solidFill>
                  <a:latin typeface="+mn-lt"/>
                  <a:ea typeface="ＭＳ Ｐゴシック" charset="0"/>
                  <a:cs typeface="ＭＳ Ｐゴシック" charset="0"/>
                </a:defRPr>
              </a:lvl1pPr>
              <a:lvl2pPr marL="252011" indent="0" algn="l" defTabSz="684866" rtl="0" fontAlgn="base">
                <a:lnSpc>
                  <a:spcPct val="90000"/>
                </a:lnSpc>
                <a:spcBef>
                  <a:spcPct val="20000"/>
                </a:spcBef>
                <a:spcAft>
                  <a:spcPct val="0"/>
                </a:spcAft>
                <a:buSzPct val="90000"/>
                <a:buFont typeface="Arial" charset="0"/>
                <a:buNone/>
                <a:defRPr sz="1765" kern="1200">
                  <a:gradFill>
                    <a:gsLst>
                      <a:gs pos="1250">
                        <a:schemeClr val="tx1"/>
                      </a:gs>
                      <a:gs pos="100000">
                        <a:schemeClr val="tx1"/>
                      </a:gs>
                    </a:gsLst>
                    <a:lin ang="5400000" scaled="0"/>
                  </a:gradFill>
                  <a:latin typeface="+mn-lt"/>
                  <a:ea typeface="ＭＳ Ｐゴシック" charset="0"/>
                  <a:cs typeface="+mn-cs"/>
                </a:defRPr>
              </a:lvl2pPr>
              <a:lvl3pPr marL="420020" indent="0" algn="l" defTabSz="684866" rtl="0" fontAlgn="base">
                <a:lnSpc>
                  <a:spcPct val="90000"/>
                </a:lnSpc>
                <a:spcBef>
                  <a:spcPct val="20000"/>
                </a:spcBef>
                <a:spcAft>
                  <a:spcPct val="0"/>
                </a:spcAft>
                <a:buSzPct val="90000"/>
                <a:buFont typeface="Arial" charset="0"/>
                <a:buNone/>
                <a:defRPr sz="1471" kern="1200">
                  <a:gradFill>
                    <a:gsLst>
                      <a:gs pos="1250">
                        <a:schemeClr val="tx1"/>
                      </a:gs>
                      <a:gs pos="100000">
                        <a:schemeClr val="tx1"/>
                      </a:gs>
                    </a:gsLst>
                    <a:lin ang="5400000" scaled="0"/>
                  </a:gradFill>
                  <a:latin typeface="+mn-lt"/>
                  <a:ea typeface="ＭＳ Ｐゴシック" charset="0"/>
                  <a:cs typeface="+mn-cs"/>
                </a:defRPr>
              </a:lvl3pPr>
              <a:lvl4pPr marL="588027" indent="0" algn="l" defTabSz="684866"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4pPr>
              <a:lvl5pPr marL="756035" indent="0" algn="l" defTabSz="684866" rtl="0" fontAlgn="base">
                <a:lnSpc>
                  <a:spcPct val="90000"/>
                </a:lnSpc>
                <a:spcBef>
                  <a:spcPct val="20000"/>
                </a:spcBef>
                <a:spcAft>
                  <a:spcPct val="0"/>
                </a:spcAft>
                <a:buSzPct val="90000"/>
                <a:buFont typeface="Arial" charset="0"/>
                <a:buNone/>
                <a:defRPr kern="1200">
                  <a:gradFill>
                    <a:gsLst>
                      <a:gs pos="1250">
                        <a:schemeClr val="tx1"/>
                      </a:gs>
                      <a:gs pos="100000">
                        <a:schemeClr val="tx1"/>
                      </a:gs>
                    </a:gsLst>
                    <a:lin ang="5400000" scaled="0"/>
                  </a:gradFill>
                  <a:latin typeface="+mn-lt"/>
                  <a:ea typeface="ＭＳ Ｐゴシック" charset="0"/>
                  <a:cs typeface="+mn-cs"/>
                </a:defRPr>
              </a:lvl5pPr>
              <a:lvl6pPr marL="1885157"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7914"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0671"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3427" indent="-171378" algn="l" defTabSz="685512" rtl="0" eaLnBrk="1" latinLnBrk="0" hangingPunct="1">
                <a:spcBef>
                  <a:spcPct val="20000"/>
                </a:spcBef>
                <a:buFont typeface="Arial" pitchFamily="34" charset="0"/>
                <a:buChar char="•"/>
                <a:defRPr sz="1471" kern="1200">
                  <a:solidFill>
                    <a:schemeClr val="tx1"/>
                  </a:solidFill>
                  <a:latin typeface="+mn-lt"/>
                  <a:ea typeface="+mn-ea"/>
                  <a:cs typeface="+mn-cs"/>
                </a:defRPr>
              </a:lvl9pPr>
            </a:lstStyle>
            <a:p>
              <a:pPr lvl="0">
                <a:defRPr/>
              </a:pPr>
              <a:r>
                <a:rPr lang="en-US" dirty="0">
                  <a:solidFill>
                    <a:srgbClr val="002050"/>
                  </a:solidFill>
                  <a:latin typeface="Segoe UI"/>
                  <a:cs typeface="Arial" charset="0"/>
                </a:rPr>
                <a:t>More options than ever!</a:t>
              </a:r>
            </a:p>
          </p:txBody>
        </p:sp>
        <p:cxnSp>
          <p:nvCxnSpPr>
            <p:cNvPr id="10" name="Straight Arrow Connector 9">
              <a:extLst>
                <a:ext uri="{FF2B5EF4-FFF2-40B4-BE49-F238E27FC236}">
                  <a16:creationId xmlns:a16="http://schemas.microsoft.com/office/drawing/2014/main" id="{59C81CF5-5949-4CA5-9F53-45BB98386610}"/>
                </a:ext>
              </a:extLst>
            </p:cNvPr>
            <p:cNvCxnSpPr/>
            <p:nvPr/>
          </p:nvCxnSpPr>
          <p:spPr>
            <a:xfrm flipV="1">
              <a:off x="1945991" y="3060187"/>
              <a:ext cx="1949447" cy="2524"/>
            </a:xfrm>
            <a:prstGeom prst="straightConnector1">
              <a:avLst/>
            </a:prstGeom>
            <a:noFill/>
            <a:ln w="38100" cap="rnd" cmpd="sng" algn="ctr">
              <a:solidFill>
                <a:srgbClr val="92D050"/>
              </a:solidFill>
              <a:prstDash val="sysDot"/>
              <a:headEnd type="none" w="med" len="sm"/>
              <a:tailEnd type="triangle" w="med" len="sm"/>
            </a:ln>
            <a:effectLst/>
          </p:spPr>
        </p:cxnSp>
        <p:grpSp>
          <p:nvGrpSpPr>
            <p:cNvPr id="11" name="Group 10">
              <a:extLst>
                <a:ext uri="{FF2B5EF4-FFF2-40B4-BE49-F238E27FC236}">
                  <a16:creationId xmlns:a16="http://schemas.microsoft.com/office/drawing/2014/main" id="{6BFF01BF-B237-43F3-98A6-64E765996A51}"/>
                </a:ext>
              </a:extLst>
            </p:cNvPr>
            <p:cNvGrpSpPr>
              <a:grpSpLocks noChangeAspect="1"/>
            </p:cNvGrpSpPr>
            <p:nvPr/>
          </p:nvGrpSpPr>
          <p:grpSpPr>
            <a:xfrm>
              <a:off x="653805" y="2768339"/>
              <a:ext cx="1745627" cy="1473529"/>
              <a:chOff x="-2767395" y="3211580"/>
              <a:chExt cx="2136764" cy="1775179"/>
            </a:xfrm>
          </p:grpSpPr>
          <p:sp>
            <p:nvSpPr>
              <p:cNvPr id="12" name="Oval 11">
                <a:extLst>
                  <a:ext uri="{FF2B5EF4-FFF2-40B4-BE49-F238E27FC236}">
                    <a16:creationId xmlns:a16="http://schemas.microsoft.com/office/drawing/2014/main" id="{B3D559DF-9266-4114-B22B-760656B43FC6}"/>
                  </a:ext>
                </a:extLst>
              </p:cNvPr>
              <p:cNvSpPr/>
              <p:nvPr/>
            </p:nvSpPr>
            <p:spPr bwMode="auto">
              <a:xfrm>
                <a:off x="-2445697" y="3350028"/>
                <a:ext cx="1476212" cy="1476212"/>
              </a:xfrm>
              <a:prstGeom prst="ellipse">
                <a:avLst/>
              </a:prstGeom>
              <a:solidFill>
                <a:srgbClr val="002050"/>
              </a:solidFill>
              <a:ln w="28575" cap="rnd" cmpd="sng" algn="ctr">
                <a:solidFill>
                  <a:srgbClr val="FFFFFF"/>
                </a:solidFill>
                <a:prstDash val="sysDot"/>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sp>
            <p:nvSpPr>
              <p:cNvPr id="13" name="Rectangle 12">
                <a:extLst>
                  <a:ext uri="{FF2B5EF4-FFF2-40B4-BE49-F238E27FC236}">
                    <a16:creationId xmlns:a16="http://schemas.microsoft.com/office/drawing/2014/main" id="{5AADA394-58FC-4757-9284-2FFD1656D2E6}"/>
                  </a:ext>
                </a:extLst>
              </p:cNvPr>
              <p:cNvSpPr/>
              <p:nvPr/>
            </p:nvSpPr>
            <p:spPr bwMode="auto">
              <a:xfrm>
                <a:off x="-1796710" y="3244846"/>
                <a:ext cx="178238" cy="278178"/>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sp>
            <p:nvSpPr>
              <p:cNvPr id="14" name="Rectangle 13">
                <a:extLst>
                  <a:ext uri="{FF2B5EF4-FFF2-40B4-BE49-F238E27FC236}">
                    <a16:creationId xmlns:a16="http://schemas.microsoft.com/office/drawing/2014/main" id="{5B2350D2-579C-4538-B636-9AF1F239BEB0}"/>
                  </a:ext>
                </a:extLst>
              </p:cNvPr>
              <p:cNvSpPr/>
              <p:nvPr/>
            </p:nvSpPr>
            <p:spPr bwMode="auto">
              <a:xfrm>
                <a:off x="-1915729" y="4706392"/>
                <a:ext cx="416277" cy="280367"/>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sp>
            <p:nvSpPr>
              <p:cNvPr id="15" name="Freeform 10">
                <a:extLst>
                  <a:ext uri="{FF2B5EF4-FFF2-40B4-BE49-F238E27FC236}">
                    <a16:creationId xmlns:a16="http://schemas.microsoft.com/office/drawing/2014/main" id="{E13C3687-6941-46E2-BD2D-0BBE93507D38}"/>
                  </a:ext>
                </a:extLst>
              </p:cNvPr>
              <p:cNvSpPr>
                <a:spLocks/>
              </p:cNvSpPr>
              <p:nvPr/>
            </p:nvSpPr>
            <p:spPr bwMode="auto">
              <a:xfrm>
                <a:off x="-1956267" y="3739744"/>
                <a:ext cx="497352" cy="532286"/>
              </a:xfrm>
              <a:custGeom>
                <a:avLst/>
                <a:gdLst>
                  <a:gd name="T0" fmla="*/ 1228 w 1684"/>
                  <a:gd name="T1" fmla="*/ 1188 h 1803"/>
                  <a:gd name="T2" fmla="*/ 1013 w 1684"/>
                  <a:gd name="T3" fmla="*/ 1085 h 1803"/>
                  <a:gd name="T4" fmla="*/ 1013 w 1684"/>
                  <a:gd name="T5" fmla="*/ 1010 h 1803"/>
                  <a:gd name="T6" fmla="*/ 1275 w 1684"/>
                  <a:gd name="T7" fmla="*/ 501 h 1803"/>
                  <a:gd name="T8" fmla="*/ 846 w 1684"/>
                  <a:gd name="T9" fmla="*/ 0 h 1803"/>
                  <a:gd name="T10" fmla="*/ 842 w 1684"/>
                  <a:gd name="T11" fmla="*/ 1 h 1803"/>
                  <a:gd name="T12" fmla="*/ 838 w 1684"/>
                  <a:gd name="T13" fmla="*/ 0 h 1803"/>
                  <a:gd name="T14" fmla="*/ 409 w 1684"/>
                  <a:gd name="T15" fmla="*/ 501 h 1803"/>
                  <a:gd name="T16" fmla="*/ 671 w 1684"/>
                  <a:gd name="T17" fmla="*/ 1010 h 1803"/>
                  <a:gd name="T18" fmla="*/ 671 w 1684"/>
                  <a:gd name="T19" fmla="*/ 1085 h 1803"/>
                  <a:gd name="T20" fmla="*/ 457 w 1684"/>
                  <a:gd name="T21" fmla="*/ 1188 h 1803"/>
                  <a:gd name="T22" fmla="*/ 0 w 1684"/>
                  <a:gd name="T23" fmla="*/ 1541 h 1803"/>
                  <a:gd name="T24" fmla="*/ 0 w 1684"/>
                  <a:gd name="T25" fmla="*/ 1803 h 1803"/>
                  <a:gd name="T26" fmla="*/ 792 w 1684"/>
                  <a:gd name="T27" fmla="*/ 1803 h 1803"/>
                  <a:gd name="T28" fmla="*/ 792 w 1684"/>
                  <a:gd name="T29" fmla="*/ 1803 h 1803"/>
                  <a:gd name="T30" fmla="*/ 892 w 1684"/>
                  <a:gd name="T31" fmla="*/ 1803 h 1803"/>
                  <a:gd name="T32" fmla="*/ 892 w 1684"/>
                  <a:gd name="T33" fmla="*/ 1803 h 1803"/>
                  <a:gd name="T34" fmla="*/ 1684 w 1684"/>
                  <a:gd name="T35" fmla="*/ 1803 h 1803"/>
                  <a:gd name="T36" fmla="*/ 1684 w 1684"/>
                  <a:gd name="T37" fmla="*/ 1541 h 1803"/>
                  <a:gd name="T38" fmla="*/ 1228 w 1684"/>
                  <a:gd name="T39" fmla="*/ 1188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684" h="1803">
                    <a:moveTo>
                      <a:pt x="1228" y="1188"/>
                    </a:moveTo>
                    <a:cubicBezTo>
                      <a:pt x="1062" y="1105"/>
                      <a:pt x="1013" y="1085"/>
                      <a:pt x="1013" y="1085"/>
                    </a:cubicBezTo>
                    <a:cubicBezTo>
                      <a:pt x="1013" y="1010"/>
                      <a:pt x="1013" y="1010"/>
                      <a:pt x="1013" y="1010"/>
                    </a:cubicBezTo>
                    <a:cubicBezTo>
                      <a:pt x="1167" y="926"/>
                      <a:pt x="1275" y="730"/>
                      <a:pt x="1275" y="501"/>
                    </a:cubicBezTo>
                    <a:cubicBezTo>
                      <a:pt x="1275" y="196"/>
                      <a:pt x="1083" y="0"/>
                      <a:pt x="846" y="0"/>
                    </a:cubicBezTo>
                    <a:cubicBezTo>
                      <a:pt x="845" y="0"/>
                      <a:pt x="844" y="0"/>
                      <a:pt x="842" y="1"/>
                    </a:cubicBezTo>
                    <a:cubicBezTo>
                      <a:pt x="841" y="0"/>
                      <a:pt x="839" y="0"/>
                      <a:pt x="838" y="0"/>
                    </a:cubicBezTo>
                    <a:cubicBezTo>
                      <a:pt x="601" y="0"/>
                      <a:pt x="409" y="196"/>
                      <a:pt x="409" y="501"/>
                    </a:cubicBezTo>
                    <a:cubicBezTo>
                      <a:pt x="409" y="730"/>
                      <a:pt x="517" y="926"/>
                      <a:pt x="671" y="1010"/>
                    </a:cubicBezTo>
                    <a:cubicBezTo>
                      <a:pt x="671" y="1085"/>
                      <a:pt x="671" y="1085"/>
                      <a:pt x="671" y="1085"/>
                    </a:cubicBezTo>
                    <a:cubicBezTo>
                      <a:pt x="671" y="1085"/>
                      <a:pt x="622" y="1105"/>
                      <a:pt x="457" y="1188"/>
                    </a:cubicBezTo>
                    <a:cubicBezTo>
                      <a:pt x="291" y="1271"/>
                      <a:pt x="0" y="1416"/>
                      <a:pt x="0" y="1541"/>
                    </a:cubicBezTo>
                    <a:cubicBezTo>
                      <a:pt x="0" y="1665"/>
                      <a:pt x="0" y="1803"/>
                      <a:pt x="0" y="1803"/>
                    </a:cubicBezTo>
                    <a:cubicBezTo>
                      <a:pt x="792" y="1803"/>
                      <a:pt x="792" y="1803"/>
                      <a:pt x="792" y="1803"/>
                    </a:cubicBezTo>
                    <a:cubicBezTo>
                      <a:pt x="792" y="1803"/>
                      <a:pt x="792" y="1803"/>
                      <a:pt x="792" y="1803"/>
                    </a:cubicBezTo>
                    <a:cubicBezTo>
                      <a:pt x="892" y="1803"/>
                      <a:pt x="892" y="1803"/>
                      <a:pt x="892" y="1803"/>
                    </a:cubicBezTo>
                    <a:cubicBezTo>
                      <a:pt x="892" y="1803"/>
                      <a:pt x="892" y="1803"/>
                      <a:pt x="892" y="1803"/>
                    </a:cubicBezTo>
                    <a:cubicBezTo>
                      <a:pt x="1684" y="1803"/>
                      <a:pt x="1684" y="1803"/>
                      <a:pt x="1684" y="1803"/>
                    </a:cubicBezTo>
                    <a:cubicBezTo>
                      <a:pt x="1684" y="1803"/>
                      <a:pt x="1684" y="1665"/>
                      <a:pt x="1684" y="1541"/>
                    </a:cubicBezTo>
                    <a:cubicBezTo>
                      <a:pt x="1684" y="1416"/>
                      <a:pt x="1393" y="1271"/>
                      <a:pt x="1228" y="1188"/>
                    </a:cubicBezTo>
                    <a:close/>
                  </a:path>
                </a:pathLst>
              </a:custGeom>
              <a:solidFill>
                <a:srgbClr val="FFFFFF"/>
              </a:solidFill>
              <a:ln>
                <a:noFill/>
              </a:ln>
            </p:spPr>
            <p:txBody>
              <a:bodyPr vert="horz" wrap="square" lIns="68561" tIns="34280" rIns="68561" bIns="34280" numCol="1" anchor="t" anchorCtr="0" compatLnSpc="1">
                <a:prstTxWarp prst="textNoShape">
                  <a:avLst/>
                </a:prstTxWarp>
              </a:bodyPr>
              <a:lstStyle/>
              <a:p>
                <a:pPr lvl="0" algn="ctr" defTabSz="685537" fontAlgn="auto">
                  <a:spcBef>
                    <a:spcPts val="0"/>
                  </a:spcBef>
                  <a:spcAft>
                    <a:spcPts val="0"/>
                  </a:spcAft>
                  <a:defRPr/>
                </a:pPr>
                <a:endParaRPr lang="en-US" sz="1350" b="0" kern="0" dirty="0">
                  <a:solidFill>
                    <a:srgbClr val="002050"/>
                  </a:solidFill>
                  <a:latin typeface="Segoe UI"/>
                </a:endParaRPr>
              </a:p>
            </p:txBody>
          </p:sp>
          <p:sp>
            <p:nvSpPr>
              <p:cNvPr id="16" name="TextBox 15">
                <a:extLst>
                  <a:ext uri="{FF2B5EF4-FFF2-40B4-BE49-F238E27FC236}">
                    <a16:creationId xmlns:a16="http://schemas.microsoft.com/office/drawing/2014/main" id="{982E9DBD-64DE-468D-BF63-B20FAD61DC81}"/>
                  </a:ext>
                </a:extLst>
              </p:cNvPr>
              <p:cNvSpPr txBox="1"/>
              <p:nvPr/>
            </p:nvSpPr>
            <p:spPr>
              <a:xfrm>
                <a:off x="-1917544" y="4303616"/>
                <a:ext cx="419908" cy="225250"/>
              </a:xfrm>
              <a:prstGeom prst="rect">
                <a:avLst/>
              </a:prstGeom>
              <a:noFill/>
            </p:spPr>
            <p:txBody>
              <a:bodyPr wrap="none" lIns="0" tIns="0" rIns="0" bIns="0">
                <a:spAutoFit/>
              </a:bodyPr>
              <a:lstStyle/>
              <a:p>
                <a:pPr lvl="0" algn="ctr" defTabSz="685472" fontAlgn="auto">
                  <a:lnSpc>
                    <a:spcPct val="90000"/>
                  </a:lnSpc>
                  <a:spcBef>
                    <a:spcPts val="0"/>
                  </a:spcBef>
                  <a:spcAft>
                    <a:spcPts val="0"/>
                  </a:spcAft>
                  <a:defRPr/>
                </a:pPr>
                <a:r>
                  <a:rPr lang="en-US" sz="1350" b="0" kern="0" dirty="0">
                    <a:solidFill>
                      <a:srgbClr val="002050"/>
                    </a:solidFill>
                    <a:latin typeface="Segoe UI"/>
                  </a:rPr>
                  <a:t>User</a:t>
                </a:r>
              </a:p>
            </p:txBody>
          </p:sp>
          <p:sp>
            <p:nvSpPr>
              <p:cNvPr id="17" name="Freeform 5">
                <a:extLst>
                  <a:ext uri="{FF2B5EF4-FFF2-40B4-BE49-F238E27FC236}">
                    <a16:creationId xmlns:a16="http://schemas.microsoft.com/office/drawing/2014/main" id="{7C75BA27-1592-476A-9AE0-6F6EFBD769CB}"/>
                  </a:ext>
                </a:extLst>
              </p:cNvPr>
              <p:cNvSpPr>
                <a:spLocks noEditPoints="1"/>
              </p:cNvSpPr>
              <p:nvPr/>
            </p:nvSpPr>
            <p:spPr bwMode="auto">
              <a:xfrm>
                <a:off x="-1796710" y="3211580"/>
                <a:ext cx="178238" cy="318751"/>
              </a:xfrm>
              <a:custGeom>
                <a:avLst/>
                <a:gdLst>
                  <a:gd name="T0" fmla="*/ 958 w 1039"/>
                  <a:gd name="T1" fmla="*/ 0 h 1861"/>
                  <a:gd name="T2" fmla="*/ 80 w 1039"/>
                  <a:gd name="T3" fmla="*/ 0 h 1861"/>
                  <a:gd name="T4" fmla="*/ 0 w 1039"/>
                  <a:gd name="T5" fmla="*/ 81 h 1861"/>
                  <a:gd name="T6" fmla="*/ 0 w 1039"/>
                  <a:gd name="T7" fmla="*/ 90 h 1861"/>
                  <a:gd name="T8" fmla="*/ 0 w 1039"/>
                  <a:gd name="T9" fmla="*/ 1772 h 1861"/>
                  <a:gd name="T10" fmla="*/ 0 w 1039"/>
                  <a:gd name="T11" fmla="*/ 1781 h 1861"/>
                  <a:gd name="T12" fmla="*/ 80 w 1039"/>
                  <a:gd name="T13" fmla="*/ 1861 h 1861"/>
                  <a:gd name="T14" fmla="*/ 958 w 1039"/>
                  <a:gd name="T15" fmla="*/ 1861 h 1861"/>
                  <a:gd name="T16" fmla="*/ 1039 w 1039"/>
                  <a:gd name="T17" fmla="*/ 1781 h 1861"/>
                  <a:gd name="T18" fmla="*/ 1039 w 1039"/>
                  <a:gd name="T19" fmla="*/ 1772 h 1861"/>
                  <a:gd name="T20" fmla="*/ 1039 w 1039"/>
                  <a:gd name="T21" fmla="*/ 90 h 1861"/>
                  <a:gd name="T22" fmla="*/ 1039 w 1039"/>
                  <a:gd name="T23" fmla="*/ 81 h 1861"/>
                  <a:gd name="T24" fmla="*/ 958 w 1039"/>
                  <a:gd name="T25" fmla="*/ 0 h 1861"/>
                  <a:gd name="T26" fmla="*/ 985 w 1039"/>
                  <a:gd name="T27" fmla="*/ 1558 h 1861"/>
                  <a:gd name="T28" fmla="*/ 53 w 1039"/>
                  <a:gd name="T29" fmla="*/ 1558 h 1861"/>
                  <a:gd name="T30" fmla="*/ 53 w 1039"/>
                  <a:gd name="T31" fmla="*/ 170 h 1861"/>
                  <a:gd name="T32" fmla="*/ 985 w 1039"/>
                  <a:gd name="T33" fmla="*/ 170 h 1861"/>
                  <a:gd name="T34" fmla="*/ 985 w 1039"/>
                  <a:gd name="T35" fmla="*/ 1558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9" h="1861">
                    <a:moveTo>
                      <a:pt x="958" y="0"/>
                    </a:moveTo>
                    <a:cubicBezTo>
                      <a:pt x="80" y="0"/>
                      <a:pt x="80" y="0"/>
                      <a:pt x="80" y="0"/>
                    </a:cubicBezTo>
                    <a:cubicBezTo>
                      <a:pt x="36" y="0"/>
                      <a:pt x="0" y="37"/>
                      <a:pt x="0" y="81"/>
                    </a:cubicBezTo>
                    <a:cubicBezTo>
                      <a:pt x="0" y="90"/>
                      <a:pt x="0" y="90"/>
                      <a:pt x="0" y="90"/>
                    </a:cubicBezTo>
                    <a:cubicBezTo>
                      <a:pt x="0" y="1772"/>
                      <a:pt x="0" y="1772"/>
                      <a:pt x="0" y="1772"/>
                    </a:cubicBezTo>
                    <a:cubicBezTo>
                      <a:pt x="0" y="1781"/>
                      <a:pt x="0" y="1781"/>
                      <a:pt x="0" y="1781"/>
                    </a:cubicBezTo>
                    <a:cubicBezTo>
                      <a:pt x="0" y="1825"/>
                      <a:pt x="36" y="1861"/>
                      <a:pt x="80" y="1861"/>
                    </a:cubicBezTo>
                    <a:cubicBezTo>
                      <a:pt x="958" y="1861"/>
                      <a:pt x="958" y="1861"/>
                      <a:pt x="958" y="1861"/>
                    </a:cubicBezTo>
                    <a:cubicBezTo>
                      <a:pt x="1003" y="1861"/>
                      <a:pt x="1039" y="1825"/>
                      <a:pt x="1039" y="1781"/>
                    </a:cubicBezTo>
                    <a:cubicBezTo>
                      <a:pt x="1039" y="1772"/>
                      <a:pt x="1039" y="1772"/>
                      <a:pt x="1039" y="1772"/>
                    </a:cubicBezTo>
                    <a:cubicBezTo>
                      <a:pt x="1039" y="90"/>
                      <a:pt x="1039" y="90"/>
                      <a:pt x="1039" y="90"/>
                    </a:cubicBezTo>
                    <a:cubicBezTo>
                      <a:pt x="1039" y="81"/>
                      <a:pt x="1039" y="81"/>
                      <a:pt x="1039" y="81"/>
                    </a:cubicBezTo>
                    <a:cubicBezTo>
                      <a:pt x="1039" y="36"/>
                      <a:pt x="1003" y="0"/>
                      <a:pt x="958" y="0"/>
                    </a:cubicBezTo>
                    <a:close/>
                    <a:moveTo>
                      <a:pt x="985" y="1558"/>
                    </a:moveTo>
                    <a:cubicBezTo>
                      <a:pt x="53" y="1558"/>
                      <a:pt x="53" y="1558"/>
                      <a:pt x="53" y="1558"/>
                    </a:cubicBezTo>
                    <a:cubicBezTo>
                      <a:pt x="53" y="170"/>
                      <a:pt x="53" y="170"/>
                      <a:pt x="53" y="170"/>
                    </a:cubicBezTo>
                    <a:cubicBezTo>
                      <a:pt x="985" y="170"/>
                      <a:pt x="985" y="170"/>
                      <a:pt x="985" y="170"/>
                    </a:cubicBezTo>
                    <a:lnTo>
                      <a:pt x="985" y="1558"/>
                    </a:lnTo>
                    <a:close/>
                  </a:path>
                </a:pathLst>
              </a:custGeom>
              <a:solidFill>
                <a:srgbClr val="FFFFFF"/>
              </a:solidFill>
              <a:ln>
                <a:no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18" name="Freeform 31">
                <a:extLst>
                  <a:ext uri="{FF2B5EF4-FFF2-40B4-BE49-F238E27FC236}">
                    <a16:creationId xmlns:a16="http://schemas.microsoft.com/office/drawing/2014/main" id="{27DE6B0E-C60D-442C-A8F6-B98AFEBF717A}"/>
                  </a:ext>
                </a:extLst>
              </p:cNvPr>
              <p:cNvSpPr>
                <a:spLocks noEditPoints="1"/>
              </p:cNvSpPr>
              <p:nvPr/>
            </p:nvSpPr>
            <p:spPr bwMode="auto">
              <a:xfrm>
                <a:off x="-1920861" y="4700749"/>
                <a:ext cx="426541" cy="286010"/>
              </a:xfrm>
              <a:custGeom>
                <a:avLst/>
                <a:gdLst>
                  <a:gd name="T0" fmla="*/ 1937 w 2004"/>
                  <a:gd name="T1" fmla="*/ 0 h 1343"/>
                  <a:gd name="T2" fmla="*/ 68 w 2004"/>
                  <a:gd name="T3" fmla="*/ 0 h 1343"/>
                  <a:gd name="T4" fmla="*/ 0 w 2004"/>
                  <a:gd name="T5" fmla="*/ 67 h 1343"/>
                  <a:gd name="T6" fmla="*/ 0 w 2004"/>
                  <a:gd name="T7" fmla="*/ 1276 h 1343"/>
                  <a:gd name="T8" fmla="*/ 68 w 2004"/>
                  <a:gd name="T9" fmla="*/ 1343 h 1343"/>
                  <a:gd name="T10" fmla="*/ 1937 w 2004"/>
                  <a:gd name="T11" fmla="*/ 1343 h 1343"/>
                  <a:gd name="T12" fmla="*/ 2004 w 2004"/>
                  <a:gd name="T13" fmla="*/ 1276 h 1343"/>
                  <a:gd name="T14" fmla="*/ 2004 w 2004"/>
                  <a:gd name="T15" fmla="*/ 67 h 1343"/>
                  <a:gd name="T16" fmla="*/ 1937 w 2004"/>
                  <a:gd name="T17" fmla="*/ 0 h 1343"/>
                  <a:gd name="T18" fmla="*/ 1870 w 2004"/>
                  <a:gd name="T19" fmla="*/ 1201 h 1343"/>
                  <a:gd name="T20" fmla="*/ 132 w 2004"/>
                  <a:gd name="T21" fmla="*/ 1201 h 1343"/>
                  <a:gd name="T22" fmla="*/ 132 w 2004"/>
                  <a:gd name="T23" fmla="*/ 137 h 1343"/>
                  <a:gd name="T24" fmla="*/ 1870 w 2004"/>
                  <a:gd name="T25" fmla="*/ 137 h 1343"/>
                  <a:gd name="T26" fmla="*/ 1870 w 2004"/>
                  <a:gd name="T27" fmla="*/ 1201 h 1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04" h="1343">
                    <a:moveTo>
                      <a:pt x="1937" y="0"/>
                    </a:moveTo>
                    <a:cubicBezTo>
                      <a:pt x="68" y="0"/>
                      <a:pt x="68" y="0"/>
                      <a:pt x="68" y="0"/>
                    </a:cubicBezTo>
                    <a:cubicBezTo>
                      <a:pt x="34" y="0"/>
                      <a:pt x="0" y="27"/>
                      <a:pt x="0" y="67"/>
                    </a:cubicBezTo>
                    <a:cubicBezTo>
                      <a:pt x="0" y="1229"/>
                      <a:pt x="0" y="1276"/>
                      <a:pt x="0" y="1276"/>
                    </a:cubicBezTo>
                    <a:cubicBezTo>
                      <a:pt x="0" y="1316"/>
                      <a:pt x="34" y="1343"/>
                      <a:pt x="68" y="1343"/>
                    </a:cubicBezTo>
                    <a:cubicBezTo>
                      <a:pt x="1937" y="1343"/>
                      <a:pt x="1937" y="1343"/>
                      <a:pt x="1937" y="1343"/>
                    </a:cubicBezTo>
                    <a:cubicBezTo>
                      <a:pt x="1977" y="1343"/>
                      <a:pt x="2004" y="1316"/>
                      <a:pt x="2004" y="1276"/>
                    </a:cubicBezTo>
                    <a:cubicBezTo>
                      <a:pt x="2004" y="114"/>
                      <a:pt x="2004" y="67"/>
                      <a:pt x="2004" y="67"/>
                    </a:cubicBezTo>
                    <a:cubicBezTo>
                      <a:pt x="2004" y="27"/>
                      <a:pt x="1977" y="0"/>
                      <a:pt x="1937" y="0"/>
                    </a:cubicBezTo>
                    <a:close/>
                    <a:moveTo>
                      <a:pt x="1870" y="1201"/>
                    </a:moveTo>
                    <a:cubicBezTo>
                      <a:pt x="132" y="1201"/>
                      <a:pt x="132" y="1201"/>
                      <a:pt x="132" y="1201"/>
                    </a:cubicBezTo>
                    <a:cubicBezTo>
                      <a:pt x="132" y="137"/>
                      <a:pt x="132" y="137"/>
                      <a:pt x="132" y="137"/>
                    </a:cubicBezTo>
                    <a:cubicBezTo>
                      <a:pt x="1870" y="137"/>
                      <a:pt x="1870" y="137"/>
                      <a:pt x="1870" y="137"/>
                    </a:cubicBezTo>
                    <a:lnTo>
                      <a:pt x="1870" y="1201"/>
                    </a:lnTo>
                    <a:close/>
                  </a:path>
                </a:pathLst>
              </a:custGeom>
              <a:solidFill>
                <a:srgbClr val="FFFFFF"/>
              </a:solidFill>
              <a:ln>
                <a:no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nvGrpSpPr>
              <p:cNvPr id="19" name="Group 18">
                <a:extLst>
                  <a:ext uri="{FF2B5EF4-FFF2-40B4-BE49-F238E27FC236}">
                    <a16:creationId xmlns:a16="http://schemas.microsoft.com/office/drawing/2014/main" id="{6A9379AA-12EF-482D-A701-6AA317D2E2F2}"/>
                  </a:ext>
                </a:extLst>
              </p:cNvPr>
              <p:cNvGrpSpPr/>
              <p:nvPr/>
            </p:nvGrpSpPr>
            <p:grpSpPr>
              <a:xfrm>
                <a:off x="-1332494" y="3902337"/>
                <a:ext cx="701863" cy="388009"/>
                <a:chOff x="-1332494" y="3888716"/>
                <a:chExt cx="701863" cy="388009"/>
              </a:xfrm>
            </p:grpSpPr>
            <p:sp>
              <p:nvSpPr>
                <p:cNvPr id="25" name="Rectangle 24">
                  <a:extLst>
                    <a:ext uri="{FF2B5EF4-FFF2-40B4-BE49-F238E27FC236}">
                      <a16:creationId xmlns:a16="http://schemas.microsoft.com/office/drawing/2014/main" id="{B8124093-FE72-4476-AD8C-75AC484F0718}"/>
                    </a:ext>
                  </a:extLst>
                </p:cNvPr>
                <p:cNvSpPr/>
                <p:nvPr/>
              </p:nvSpPr>
              <p:spPr bwMode="auto">
                <a:xfrm>
                  <a:off x="-1231815" y="3891013"/>
                  <a:ext cx="504352" cy="334704"/>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grpSp>
              <p:nvGrpSpPr>
                <p:cNvPr id="26" name="Group 25">
                  <a:extLst>
                    <a:ext uri="{FF2B5EF4-FFF2-40B4-BE49-F238E27FC236}">
                      <a16:creationId xmlns:a16="http://schemas.microsoft.com/office/drawing/2014/main" id="{5276BDD0-E359-4D5B-9997-3411E1A48BFC}"/>
                    </a:ext>
                  </a:extLst>
                </p:cNvPr>
                <p:cNvGrpSpPr/>
                <p:nvPr/>
              </p:nvGrpSpPr>
              <p:grpSpPr>
                <a:xfrm>
                  <a:off x="-1332494" y="3888716"/>
                  <a:ext cx="701863" cy="388009"/>
                  <a:chOff x="12292013" y="915988"/>
                  <a:chExt cx="8083550" cy="4468812"/>
                </a:xfrm>
                <a:solidFill>
                  <a:srgbClr val="FFFFFF"/>
                </a:solidFill>
              </p:grpSpPr>
              <p:sp>
                <p:nvSpPr>
                  <p:cNvPr id="27" name="Freeform 17">
                    <a:extLst>
                      <a:ext uri="{FF2B5EF4-FFF2-40B4-BE49-F238E27FC236}">
                        <a16:creationId xmlns:a16="http://schemas.microsoft.com/office/drawing/2014/main" id="{074E5177-2922-4F21-A3E5-D71C213C9A52}"/>
                      </a:ext>
                    </a:extLst>
                  </p:cNvPr>
                  <p:cNvSpPr>
                    <a:spLocks noEditPoints="1"/>
                  </p:cNvSpPr>
                  <p:nvPr/>
                </p:nvSpPr>
                <p:spPr bwMode="auto">
                  <a:xfrm>
                    <a:off x="13312776" y="915988"/>
                    <a:ext cx="6042025" cy="4054475"/>
                  </a:xfrm>
                  <a:custGeom>
                    <a:avLst/>
                    <a:gdLst>
                      <a:gd name="T0" fmla="*/ 54 w 1609"/>
                      <a:gd name="T1" fmla="*/ 1079 h 1079"/>
                      <a:gd name="T2" fmla="*/ 1555 w 1609"/>
                      <a:gd name="T3" fmla="*/ 1079 h 1079"/>
                      <a:gd name="T4" fmla="*/ 1609 w 1609"/>
                      <a:gd name="T5" fmla="*/ 1025 h 1079"/>
                      <a:gd name="T6" fmla="*/ 1609 w 1609"/>
                      <a:gd name="T7" fmla="*/ 55 h 1079"/>
                      <a:gd name="T8" fmla="*/ 1555 w 1609"/>
                      <a:gd name="T9" fmla="*/ 0 h 1079"/>
                      <a:gd name="T10" fmla="*/ 54 w 1609"/>
                      <a:gd name="T11" fmla="*/ 0 h 1079"/>
                      <a:gd name="T12" fmla="*/ 0 w 1609"/>
                      <a:gd name="T13" fmla="*/ 55 h 1079"/>
                      <a:gd name="T14" fmla="*/ 0 w 1609"/>
                      <a:gd name="T15" fmla="*/ 1025 h 1079"/>
                      <a:gd name="T16" fmla="*/ 54 w 1609"/>
                      <a:gd name="T17" fmla="*/ 1079 h 1079"/>
                      <a:gd name="T18" fmla="*/ 106 w 1609"/>
                      <a:gd name="T19" fmla="*/ 111 h 1079"/>
                      <a:gd name="T20" fmla="*/ 1502 w 1609"/>
                      <a:gd name="T21" fmla="*/ 111 h 1079"/>
                      <a:gd name="T22" fmla="*/ 1502 w 1609"/>
                      <a:gd name="T23" fmla="*/ 966 h 1079"/>
                      <a:gd name="T24" fmla="*/ 106 w 1609"/>
                      <a:gd name="T25" fmla="*/ 966 h 1079"/>
                      <a:gd name="T26" fmla="*/ 106 w 1609"/>
                      <a:gd name="T27" fmla="*/ 111 h 10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9" h="1079">
                        <a:moveTo>
                          <a:pt x="54" y="1079"/>
                        </a:moveTo>
                        <a:cubicBezTo>
                          <a:pt x="1555" y="1079"/>
                          <a:pt x="1555" y="1079"/>
                          <a:pt x="1555" y="1079"/>
                        </a:cubicBezTo>
                        <a:cubicBezTo>
                          <a:pt x="1587" y="1079"/>
                          <a:pt x="1609" y="1058"/>
                          <a:pt x="1609" y="1025"/>
                        </a:cubicBezTo>
                        <a:cubicBezTo>
                          <a:pt x="1609" y="93"/>
                          <a:pt x="1609" y="55"/>
                          <a:pt x="1609" y="55"/>
                        </a:cubicBezTo>
                        <a:cubicBezTo>
                          <a:pt x="1609" y="22"/>
                          <a:pt x="1587" y="0"/>
                          <a:pt x="1555" y="0"/>
                        </a:cubicBezTo>
                        <a:cubicBezTo>
                          <a:pt x="54" y="0"/>
                          <a:pt x="54" y="0"/>
                          <a:pt x="54" y="0"/>
                        </a:cubicBezTo>
                        <a:cubicBezTo>
                          <a:pt x="27" y="0"/>
                          <a:pt x="0" y="22"/>
                          <a:pt x="0" y="55"/>
                        </a:cubicBezTo>
                        <a:cubicBezTo>
                          <a:pt x="0" y="987"/>
                          <a:pt x="0" y="1025"/>
                          <a:pt x="0" y="1025"/>
                        </a:cubicBezTo>
                        <a:cubicBezTo>
                          <a:pt x="0" y="1058"/>
                          <a:pt x="27" y="1079"/>
                          <a:pt x="54" y="1079"/>
                        </a:cubicBezTo>
                        <a:close/>
                        <a:moveTo>
                          <a:pt x="106" y="111"/>
                        </a:moveTo>
                        <a:cubicBezTo>
                          <a:pt x="1502" y="111"/>
                          <a:pt x="1502" y="111"/>
                          <a:pt x="1502" y="111"/>
                        </a:cubicBezTo>
                        <a:cubicBezTo>
                          <a:pt x="1502" y="966"/>
                          <a:pt x="1502" y="966"/>
                          <a:pt x="1502" y="966"/>
                        </a:cubicBezTo>
                        <a:cubicBezTo>
                          <a:pt x="106" y="966"/>
                          <a:pt x="106" y="966"/>
                          <a:pt x="106" y="966"/>
                        </a:cubicBezTo>
                        <a:lnTo>
                          <a:pt x="106" y="1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28" name="Freeform 18">
                    <a:extLst>
                      <a:ext uri="{FF2B5EF4-FFF2-40B4-BE49-F238E27FC236}">
                        <a16:creationId xmlns:a16="http://schemas.microsoft.com/office/drawing/2014/main" id="{E025D912-B81D-4C47-8FBA-0201ADC042FE}"/>
                      </a:ext>
                    </a:extLst>
                  </p:cNvPr>
                  <p:cNvSpPr>
                    <a:spLocks/>
                  </p:cNvSpPr>
                  <p:nvPr/>
                </p:nvSpPr>
                <p:spPr bwMode="auto">
                  <a:xfrm>
                    <a:off x="12292013" y="5060950"/>
                    <a:ext cx="8083550" cy="323850"/>
                  </a:xfrm>
                  <a:custGeom>
                    <a:avLst/>
                    <a:gdLst>
                      <a:gd name="T0" fmla="*/ 0 w 2153"/>
                      <a:gd name="T1" fmla="*/ 0 h 86"/>
                      <a:gd name="T2" fmla="*/ 0 w 2153"/>
                      <a:gd name="T3" fmla="*/ 53 h 86"/>
                      <a:gd name="T4" fmla="*/ 70 w 2153"/>
                      <a:gd name="T5" fmla="*/ 86 h 86"/>
                      <a:gd name="T6" fmla="*/ 2083 w 2153"/>
                      <a:gd name="T7" fmla="*/ 86 h 86"/>
                      <a:gd name="T8" fmla="*/ 2153 w 2153"/>
                      <a:gd name="T9" fmla="*/ 53 h 86"/>
                      <a:gd name="T10" fmla="*/ 2153 w 2153"/>
                      <a:gd name="T11" fmla="*/ 0 h 86"/>
                      <a:gd name="T12" fmla="*/ 0 w 2153"/>
                      <a:gd name="T13" fmla="*/ 0 h 86"/>
                    </a:gdLst>
                    <a:ahLst/>
                    <a:cxnLst>
                      <a:cxn ang="0">
                        <a:pos x="T0" y="T1"/>
                      </a:cxn>
                      <a:cxn ang="0">
                        <a:pos x="T2" y="T3"/>
                      </a:cxn>
                      <a:cxn ang="0">
                        <a:pos x="T4" y="T5"/>
                      </a:cxn>
                      <a:cxn ang="0">
                        <a:pos x="T6" y="T7"/>
                      </a:cxn>
                      <a:cxn ang="0">
                        <a:pos x="T8" y="T9"/>
                      </a:cxn>
                      <a:cxn ang="0">
                        <a:pos x="T10" y="T11"/>
                      </a:cxn>
                      <a:cxn ang="0">
                        <a:pos x="T12" y="T13"/>
                      </a:cxn>
                    </a:cxnLst>
                    <a:rect l="0" t="0" r="r" b="b"/>
                    <a:pathLst>
                      <a:path w="2153" h="86">
                        <a:moveTo>
                          <a:pt x="0" y="0"/>
                        </a:moveTo>
                        <a:cubicBezTo>
                          <a:pt x="0" y="53"/>
                          <a:pt x="0" y="53"/>
                          <a:pt x="0" y="53"/>
                        </a:cubicBezTo>
                        <a:cubicBezTo>
                          <a:pt x="0" y="53"/>
                          <a:pt x="48" y="86"/>
                          <a:pt x="70" y="86"/>
                        </a:cubicBezTo>
                        <a:cubicBezTo>
                          <a:pt x="2083" y="86"/>
                          <a:pt x="2083" y="86"/>
                          <a:pt x="2083" y="86"/>
                        </a:cubicBezTo>
                        <a:cubicBezTo>
                          <a:pt x="2104" y="86"/>
                          <a:pt x="2153" y="53"/>
                          <a:pt x="2153" y="53"/>
                        </a:cubicBezTo>
                        <a:cubicBezTo>
                          <a:pt x="2153" y="16"/>
                          <a:pt x="2153" y="4"/>
                          <a:pt x="2153" y="0"/>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grpSp>
            <p:nvGrpSpPr>
              <p:cNvPr id="20" name="Group 19">
                <a:extLst>
                  <a:ext uri="{FF2B5EF4-FFF2-40B4-BE49-F238E27FC236}">
                    <a16:creationId xmlns:a16="http://schemas.microsoft.com/office/drawing/2014/main" id="{53064423-D9C3-414F-866B-AFF49DE0E8D9}"/>
                  </a:ext>
                </a:extLst>
              </p:cNvPr>
              <p:cNvGrpSpPr/>
              <p:nvPr/>
            </p:nvGrpSpPr>
            <p:grpSpPr>
              <a:xfrm>
                <a:off x="-2767395" y="3863931"/>
                <a:ext cx="633945" cy="464820"/>
                <a:chOff x="-2767395" y="3863931"/>
                <a:chExt cx="633945" cy="464820"/>
              </a:xfrm>
            </p:grpSpPr>
            <p:sp>
              <p:nvSpPr>
                <p:cNvPr id="21" name="Rectangle 20">
                  <a:extLst>
                    <a:ext uri="{FF2B5EF4-FFF2-40B4-BE49-F238E27FC236}">
                      <a16:creationId xmlns:a16="http://schemas.microsoft.com/office/drawing/2014/main" id="{6BB9722F-8E18-4011-85EC-91056CA33C90}"/>
                    </a:ext>
                  </a:extLst>
                </p:cNvPr>
                <p:cNvSpPr/>
                <p:nvPr/>
              </p:nvSpPr>
              <p:spPr bwMode="auto">
                <a:xfrm>
                  <a:off x="-2739204" y="3891013"/>
                  <a:ext cx="575669" cy="334704"/>
                </a:xfrm>
                <a:prstGeom prst="rect">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grpSp>
              <p:nvGrpSpPr>
                <p:cNvPr id="22" name="Group 21">
                  <a:extLst>
                    <a:ext uri="{FF2B5EF4-FFF2-40B4-BE49-F238E27FC236}">
                      <a16:creationId xmlns:a16="http://schemas.microsoft.com/office/drawing/2014/main" id="{5C33F300-2BD7-42D2-89EE-A8E04D67D1E5}"/>
                    </a:ext>
                  </a:extLst>
                </p:cNvPr>
                <p:cNvGrpSpPr/>
                <p:nvPr/>
              </p:nvGrpSpPr>
              <p:grpSpPr>
                <a:xfrm>
                  <a:off x="-2767395" y="3863931"/>
                  <a:ext cx="633945" cy="464820"/>
                  <a:chOff x="5576213" y="5106429"/>
                  <a:chExt cx="1172194" cy="859474"/>
                </a:xfrm>
              </p:grpSpPr>
              <p:sp>
                <p:nvSpPr>
                  <p:cNvPr id="23" name="Freeform 32">
                    <a:extLst>
                      <a:ext uri="{FF2B5EF4-FFF2-40B4-BE49-F238E27FC236}">
                        <a16:creationId xmlns:a16="http://schemas.microsoft.com/office/drawing/2014/main" id="{892BFEFD-675B-4B80-9073-C44561613633}"/>
                      </a:ext>
                    </a:extLst>
                  </p:cNvPr>
                  <p:cNvSpPr>
                    <a:spLocks noEditPoints="1"/>
                  </p:cNvSpPr>
                  <p:nvPr/>
                </p:nvSpPr>
                <p:spPr bwMode="auto">
                  <a:xfrm>
                    <a:off x="5576213" y="5106429"/>
                    <a:ext cx="1172194" cy="800585"/>
                  </a:xfrm>
                  <a:custGeom>
                    <a:avLst/>
                    <a:gdLst>
                      <a:gd name="T0" fmla="*/ 1892 w 1952"/>
                      <a:gd name="T1" fmla="*/ 0 h 1332"/>
                      <a:gd name="T2" fmla="*/ 59 w 1952"/>
                      <a:gd name="T3" fmla="*/ 0 h 1332"/>
                      <a:gd name="T4" fmla="*/ 0 w 1952"/>
                      <a:gd name="T5" fmla="*/ 60 h 1332"/>
                      <a:gd name="T6" fmla="*/ 0 w 1952"/>
                      <a:gd name="T7" fmla="*/ 1134 h 1332"/>
                      <a:gd name="T8" fmla="*/ 59 w 1952"/>
                      <a:gd name="T9" fmla="*/ 1194 h 1332"/>
                      <a:gd name="T10" fmla="*/ 720 w 1952"/>
                      <a:gd name="T11" fmla="*/ 1194 h 1332"/>
                      <a:gd name="T12" fmla="*/ 668 w 1952"/>
                      <a:gd name="T13" fmla="*/ 1332 h 1332"/>
                      <a:gd name="T14" fmla="*/ 1241 w 1952"/>
                      <a:gd name="T15" fmla="*/ 1332 h 1332"/>
                      <a:gd name="T16" fmla="*/ 1189 w 1952"/>
                      <a:gd name="T17" fmla="*/ 1194 h 1332"/>
                      <a:gd name="T18" fmla="*/ 1892 w 1952"/>
                      <a:gd name="T19" fmla="*/ 1194 h 1332"/>
                      <a:gd name="T20" fmla="*/ 1952 w 1952"/>
                      <a:gd name="T21" fmla="*/ 1134 h 1332"/>
                      <a:gd name="T22" fmla="*/ 1952 w 1952"/>
                      <a:gd name="T23" fmla="*/ 60 h 1332"/>
                      <a:gd name="T24" fmla="*/ 1892 w 1952"/>
                      <a:gd name="T25" fmla="*/ 0 h 1332"/>
                      <a:gd name="T26" fmla="*/ 1834 w 1952"/>
                      <a:gd name="T27" fmla="*/ 1068 h 1332"/>
                      <a:gd name="T28" fmla="*/ 117 w 1952"/>
                      <a:gd name="T29" fmla="*/ 1068 h 1332"/>
                      <a:gd name="T30" fmla="*/ 117 w 1952"/>
                      <a:gd name="T31" fmla="*/ 123 h 1332"/>
                      <a:gd name="T32" fmla="*/ 1834 w 1952"/>
                      <a:gd name="T33" fmla="*/ 123 h 1332"/>
                      <a:gd name="T34" fmla="*/ 1834 w 1952"/>
                      <a:gd name="T35" fmla="*/ 1068 h 1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52" h="1332">
                        <a:moveTo>
                          <a:pt x="1892" y="0"/>
                        </a:moveTo>
                        <a:cubicBezTo>
                          <a:pt x="233" y="0"/>
                          <a:pt x="59" y="0"/>
                          <a:pt x="59" y="0"/>
                        </a:cubicBezTo>
                        <a:cubicBezTo>
                          <a:pt x="30" y="0"/>
                          <a:pt x="0" y="24"/>
                          <a:pt x="0" y="60"/>
                        </a:cubicBezTo>
                        <a:cubicBezTo>
                          <a:pt x="0" y="1092"/>
                          <a:pt x="0" y="1134"/>
                          <a:pt x="0" y="1134"/>
                        </a:cubicBezTo>
                        <a:cubicBezTo>
                          <a:pt x="0" y="1170"/>
                          <a:pt x="30" y="1194"/>
                          <a:pt x="59" y="1194"/>
                        </a:cubicBezTo>
                        <a:cubicBezTo>
                          <a:pt x="720" y="1194"/>
                          <a:pt x="720" y="1194"/>
                          <a:pt x="720" y="1194"/>
                        </a:cubicBezTo>
                        <a:cubicBezTo>
                          <a:pt x="668" y="1332"/>
                          <a:pt x="668" y="1332"/>
                          <a:pt x="668" y="1332"/>
                        </a:cubicBezTo>
                        <a:cubicBezTo>
                          <a:pt x="1241" y="1332"/>
                          <a:pt x="1241" y="1332"/>
                          <a:pt x="1241" y="1332"/>
                        </a:cubicBezTo>
                        <a:cubicBezTo>
                          <a:pt x="1189" y="1194"/>
                          <a:pt x="1189" y="1194"/>
                          <a:pt x="1189" y="1194"/>
                        </a:cubicBezTo>
                        <a:cubicBezTo>
                          <a:pt x="1892" y="1194"/>
                          <a:pt x="1892" y="1194"/>
                          <a:pt x="1892" y="1194"/>
                        </a:cubicBezTo>
                        <a:cubicBezTo>
                          <a:pt x="1928" y="1194"/>
                          <a:pt x="1952" y="1170"/>
                          <a:pt x="1952" y="1134"/>
                        </a:cubicBezTo>
                        <a:cubicBezTo>
                          <a:pt x="1952" y="102"/>
                          <a:pt x="1952" y="60"/>
                          <a:pt x="1952" y="60"/>
                        </a:cubicBezTo>
                        <a:cubicBezTo>
                          <a:pt x="1952" y="24"/>
                          <a:pt x="1928" y="0"/>
                          <a:pt x="1892" y="0"/>
                        </a:cubicBezTo>
                        <a:close/>
                        <a:moveTo>
                          <a:pt x="1834" y="1068"/>
                        </a:moveTo>
                        <a:cubicBezTo>
                          <a:pt x="117" y="1068"/>
                          <a:pt x="117" y="1068"/>
                          <a:pt x="117" y="1068"/>
                        </a:cubicBezTo>
                        <a:cubicBezTo>
                          <a:pt x="117" y="123"/>
                          <a:pt x="117" y="123"/>
                          <a:pt x="117" y="123"/>
                        </a:cubicBezTo>
                        <a:cubicBezTo>
                          <a:pt x="1834" y="123"/>
                          <a:pt x="1834" y="123"/>
                          <a:pt x="1834" y="123"/>
                        </a:cubicBezTo>
                        <a:lnTo>
                          <a:pt x="1834" y="10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24" name="Rectangle 33">
                    <a:extLst>
                      <a:ext uri="{FF2B5EF4-FFF2-40B4-BE49-F238E27FC236}">
                        <a16:creationId xmlns:a16="http://schemas.microsoft.com/office/drawing/2014/main" id="{84C0D6BC-E6B0-44FA-9336-D128D3947425}"/>
                      </a:ext>
                    </a:extLst>
                  </p:cNvPr>
                  <p:cNvSpPr>
                    <a:spLocks noChangeArrowheads="1"/>
                  </p:cNvSpPr>
                  <p:nvPr/>
                </p:nvSpPr>
                <p:spPr bwMode="auto">
                  <a:xfrm>
                    <a:off x="5820653" y="5926813"/>
                    <a:ext cx="682807" cy="390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grpSp>
        <p:sp>
          <p:nvSpPr>
            <p:cNvPr id="29" name="Rectangle 28">
              <a:extLst>
                <a:ext uri="{FF2B5EF4-FFF2-40B4-BE49-F238E27FC236}">
                  <a16:creationId xmlns:a16="http://schemas.microsoft.com/office/drawing/2014/main" id="{152FDB76-CC8D-47F0-9EAF-291C38F29856}"/>
                </a:ext>
              </a:extLst>
            </p:cNvPr>
            <p:cNvSpPr/>
            <p:nvPr/>
          </p:nvSpPr>
          <p:spPr>
            <a:xfrm>
              <a:off x="5745531" y="4877135"/>
              <a:ext cx="993774" cy="244041"/>
            </a:xfrm>
            <a:prstGeom prst="rect">
              <a:avLst/>
            </a:prstGeom>
            <a:ln>
              <a:noFill/>
            </a:ln>
          </p:spPr>
          <p:txBody>
            <a:bodyPr wrap="square" lIns="0" tIns="0" rIns="0" bIns="0" anchor="ctr">
              <a:spAutoFit/>
            </a:bodyPr>
            <a:lstStyle/>
            <a:p>
              <a:pPr lvl="0" defTabSz="913562">
                <a:lnSpc>
                  <a:spcPct val="90000"/>
                </a:lnSpc>
                <a:spcBef>
                  <a:spcPct val="20000"/>
                </a:spcBef>
                <a:buSzPct val="80000"/>
                <a:defRPr/>
              </a:pPr>
              <a:r>
                <a:rPr lang="en-US" sz="881" b="0" kern="0" dirty="0">
                  <a:solidFill>
                    <a:srgbClr val="002050"/>
                  </a:solidFill>
                  <a:latin typeface="Segoe UI Semibold" panose="020B0702040204020203" pitchFamily="34" charset="0"/>
                  <a:cs typeface="Segoe UI Semibold" panose="020B0702040204020203" pitchFamily="34" charset="0"/>
                </a:rPr>
                <a:t>Identity</a:t>
              </a:r>
              <a:br>
                <a:rPr lang="en-US" sz="881" b="0" kern="0" dirty="0">
                  <a:solidFill>
                    <a:srgbClr val="002050"/>
                  </a:solidFill>
                  <a:latin typeface="Segoe UI Semibold" panose="020B0702040204020203" pitchFamily="34" charset="0"/>
                  <a:cs typeface="Segoe UI Semibold" panose="020B0702040204020203" pitchFamily="34" charset="0"/>
                </a:rPr>
              </a:br>
              <a:r>
                <a:rPr lang="en-US" sz="881" b="0" kern="0" dirty="0">
                  <a:solidFill>
                    <a:srgbClr val="002050"/>
                  </a:solidFill>
                  <a:latin typeface="Segoe UI Semibold" panose="020B0702040204020203" pitchFamily="34" charset="0"/>
                  <a:cs typeface="Segoe UI Semibold" panose="020B0702040204020203" pitchFamily="34" charset="0"/>
                </a:rPr>
                <a:t>synchronization </a:t>
              </a:r>
            </a:p>
          </p:txBody>
        </p:sp>
        <p:cxnSp>
          <p:nvCxnSpPr>
            <p:cNvPr id="30" name="Straight Arrow Connector 29">
              <a:extLst>
                <a:ext uri="{FF2B5EF4-FFF2-40B4-BE49-F238E27FC236}">
                  <a16:creationId xmlns:a16="http://schemas.microsoft.com/office/drawing/2014/main" id="{DBC48A11-E70C-401C-91B2-E2F2FBFEC04A}"/>
                </a:ext>
              </a:extLst>
            </p:cNvPr>
            <p:cNvCxnSpPr/>
            <p:nvPr/>
          </p:nvCxnSpPr>
          <p:spPr>
            <a:xfrm>
              <a:off x="4476373" y="3214978"/>
              <a:ext cx="760989" cy="1729322"/>
            </a:xfrm>
            <a:prstGeom prst="straightConnector1">
              <a:avLst/>
            </a:prstGeom>
            <a:noFill/>
            <a:ln w="38100" cap="rnd" cmpd="sng" algn="ctr">
              <a:solidFill>
                <a:srgbClr val="92D050"/>
              </a:solidFill>
              <a:prstDash val="sysDot"/>
              <a:headEnd type="none" w="med" len="sm"/>
              <a:tailEnd type="triangle" w="med" len="sm"/>
            </a:ln>
            <a:effectLst/>
          </p:spPr>
        </p:cxnSp>
        <p:grpSp>
          <p:nvGrpSpPr>
            <p:cNvPr id="31" name="Group 30">
              <a:extLst>
                <a:ext uri="{FF2B5EF4-FFF2-40B4-BE49-F238E27FC236}">
                  <a16:creationId xmlns:a16="http://schemas.microsoft.com/office/drawing/2014/main" id="{8A5FEC1A-2878-4768-8DCF-57B5E3707509}"/>
                </a:ext>
              </a:extLst>
            </p:cNvPr>
            <p:cNvGrpSpPr/>
            <p:nvPr/>
          </p:nvGrpSpPr>
          <p:grpSpPr>
            <a:xfrm>
              <a:off x="4598381" y="4794287"/>
              <a:ext cx="1305928" cy="1107221"/>
              <a:chOff x="6658051" y="5354410"/>
              <a:chExt cx="1776404" cy="1506111"/>
            </a:xfrm>
          </p:grpSpPr>
          <p:grpSp>
            <p:nvGrpSpPr>
              <p:cNvPr id="32" name="Group 31">
                <a:extLst>
                  <a:ext uri="{FF2B5EF4-FFF2-40B4-BE49-F238E27FC236}">
                    <a16:creationId xmlns:a16="http://schemas.microsoft.com/office/drawing/2014/main" id="{81F3BEC3-F64D-496C-BC83-C423F6112E52}"/>
                  </a:ext>
                </a:extLst>
              </p:cNvPr>
              <p:cNvGrpSpPr/>
              <p:nvPr/>
            </p:nvGrpSpPr>
            <p:grpSpPr>
              <a:xfrm>
                <a:off x="6749062" y="6066472"/>
                <a:ext cx="662775" cy="438408"/>
                <a:chOff x="2735263" y="1203325"/>
                <a:chExt cx="6724650" cy="4448176"/>
              </a:xfrm>
              <a:solidFill>
                <a:srgbClr val="FFFFFF"/>
              </a:solidFill>
            </p:grpSpPr>
            <p:sp>
              <p:nvSpPr>
                <p:cNvPr id="43" name="Freeform 19">
                  <a:extLst>
                    <a:ext uri="{FF2B5EF4-FFF2-40B4-BE49-F238E27FC236}">
                      <a16:creationId xmlns:a16="http://schemas.microsoft.com/office/drawing/2014/main" id="{626A2A57-D4D8-4B9F-B701-CA4285C553F4}"/>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44" name="Freeform 20">
                  <a:extLst>
                    <a:ext uri="{FF2B5EF4-FFF2-40B4-BE49-F238E27FC236}">
                      <a16:creationId xmlns:a16="http://schemas.microsoft.com/office/drawing/2014/main" id="{124A6CE3-38B8-4D28-95B5-58341BE3A4EA}"/>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nvGrpSpPr>
              <p:cNvPr id="33" name="Group 32">
                <a:extLst>
                  <a:ext uri="{FF2B5EF4-FFF2-40B4-BE49-F238E27FC236}">
                    <a16:creationId xmlns:a16="http://schemas.microsoft.com/office/drawing/2014/main" id="{08E8C761-990E-464E-AF28-AB0BA6DB7680}"/>
                  </a:ext>
                </a:extLst>
              </p:cNvPr>
              <p:cNvGrpSpPr/>
              <p:nvPr/>
            </p:nvGrpSpPr>
            <p:grpSpPr>
              <a:xfrm>
                <a:off x="7650550" y="6066472"/>
                <a:ext cx="662775" cy="438408"/>
                <a:chOff x="2735263" y="1203325"/>
                <a:chExt cx="6724650" cy="4448176"/>
              </a:xfrm>
              <a:solidFill>
                <a:srgbClr val="FFFFFF"/>
              </a:solidFill>
            </p:grpSpPr>
            <p:sp>
              <p:nvSpPr>
                <p:cNvPr id="41" name="Freeform 19">
                  <a:extLst>
                    <a:ext uri="{FF2B5EF4-FFF2-40B4-BE49-F238E27FC236}">
                      <a16:creationId xmlns:a16="http://schemas.microsoft.com/office/drawing/2014/main" id="{B48E8D24-62AA-4320-8667-695C61D0E6EF}"/>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42" name="Freeform 20">
                  <a:extLst>
                    <a:ext uri="{FF2B5EF4-FFF2-40B4-BE49-F238E27FC236}">
                      <a16:creationId xmlns:a16="http://schemas.microsoft.com/office/drawing/2014/main" id="{4EFB31C3-6CC8-4147-B5E9-FB70E29A6F8C}"/>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pic>
            <p:nvPicPr>
              <p:cNvPr id="34" name="Picture 33">
                <a:extLst>
                  <a:ext uri="{FF2B5EF4-FFF2-40B4-BE49-F238E27FC236}">
                    <a16:creationId xmlns:a16="http://schemas.microsoft.com/office/drawing/2014/main" id="{00B69F59-8B28-43FB-809B-FE312ACA20E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658051" y="6261027"/>
                <a:ext cx="893792" cy="599494"/>
              </a:xfrm>
              <a:prstGeom prst="rect">
                <a:avLst/>
              </a:prstGeom>
            </p:spPr>
          </p:pic>
          <p:pic>
            <p:nvPicPr>
              <p:cNvPr id="35" name="Picture 34">
                <a:extLst>
                  <a:ext uri="{FF2B5EF4-FFF2-40B4-BE49-F238E27FC236}">
                    <a16:creationId xmlns:a16="http://schemas.microsoft.com/office/drawing/2014/main" id="{4F694B78-DB19-44D8-B362-5C1D81E97DA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540663" y="6261027"/>
                <a:ext cx="893792" cy="599494"/>
              </a:xfrm>
              <a:prstGeom prst="rect">
                <a:avLst/>
              </a:prstGeom>
            </p:spPr>
          </p:pic>
          <p:pic>
            <p:nvPicPr>
              <p:cNvPr id="36" name="Picture 35">
                <a:extLst>
                  <a:ext uri="{FF2B5EF4-FFF2-40B4-BE49-F238E27FC236}">
                    <a16:creationId xmlns:a16="http://schemas.microsoft.com/office/drawing/2014/main" id="{A7756655-43AD-470B-924B-044FC408D7F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87411" y="5560609"/>
                <a:ext cx="944483" cy="633493"/>
              </a:xfrm>
              <a:prstGeom prst="rect">
                <a:avLst/>
              </a:prstGeom>
            </p:spPr>
          </p:pic>
          <p:sp>
            <p:nvSpPr>
              <p:cNvPr id="37" name="Oval 36">
                <a:extLst>
                  <a:ext uri="{FF2B5EF4-FFF2-40B4-BE49-F238E27FC236}">
                    <a16:creationId xmlns:a16="http://schemas.microsoft.com/office/drawing/2014/main" id="{B3832CE6-B250-431A-AD6C-97E9D63B4F4C}"/>
                  </a:ext>
                </a:extLst>
              </p:cNvPr>
              <p:cNvSpPr/>
              <p:nvPr/>
            </p:nvSpPr>
            <p:spPr bwMode="auto">
              <a:xfrm>
                <a:off x="7253947" y="5391714"/>
                <a:ext cx="279781" cy="279781"/>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nvGrpSpPr>
              <p:cNvPr id="38" name="Group 37">
                <a:extLst>
                  <a:ext uri="{FF2B5EF4-FFF2-40B4-BE49-F238E27FC236}">
                    <a16:creationId xmlns:a16="http://schemas.microsoft.com/office/drawing/2014/main" id="{231ACED3-DA4D-4EED-B6EC-BE7E1B86754D}"/>
                  </a:ext>
                </a:extLst>
              </p:cNvPr>
              <p:cNvGrpSpPr/>
              <p:nvPr/>
            </p:nvGrpSpPr>
            <p:grpSpPr>
              <a:xfrm>
                <a:off x="7216644" y="5354410"/>
                <a:ext cx="455007" cy="354389"/>
                <a:chOff x="3461012" y="3385426"/>
                <a:chExt cx="446126" cy="347472"/>
              </a:xfrm>
            </p:grpSpPr>
            <p:sp>
              <p:nvSpPr>
                <p:cNvPr id="39" name="Oval 38">
                  <a:extLst>
                    <a:ext uri="{FF2B5EF4-FFF2-40B4-BE49-F238E27FC236}">
                      <a16:creationId xmlns:a16="http://schemas.microsoft.com/office/drawing/2014/main" id="{DE61E519-D158-463F-A6ED-43910F4B916C}"/>
                    </a:ext>
                  </a:extLst>
                </p:cNvPr>
                <p:cNvSpPr/>
                <p:nvPr/>
              </p:nvSpPr>
              <p:spPr bwMode="auto">
                <a:xfrm>
                  <a:off x="3461012" y="3385426"/>
                  <a:ext cx="347472" cy="347472"/>
                </a:xfrm>
                <a:prstGeom prst="ellipse">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sp>
              <p:nvSpPr>
                <p:cNvPr id="40" name="Freeform 11">
                  <a:extLst>
                    <a:ext uri="{FF2B5EF4-FFF2-40B4-BE49-F238E27FC236}">
                      <a16:creationId xmlns:a16="http://schemas.microsoft.com/office/drawing/2014/main" id="{22427154-6570-470B-8FB6-B5DED5F35D7D}"/>
                    </a:ext>
                  </a:extLst>
                </p:cNvPr>
                <p:cNvSpPr>
                  <a:spLocks noEditPoints="1"/>
                </p:cNvSpPr>
                <p:nvPr/>
              </p:nvSpPr>
              <p:spPr bwMode="auto">
                <a:xfrm>
                  <a:off x="3632818" y="3422002"/>
                  <a:ext cx="274320" cy="274320"/>
                </a:xfrm>
                <a:custGeom>
                  <a:avLst/>
                  <a:gdLst>
                    <a:gd name="T0" fmla="*/ 927 w 1854"/>
                    <a:gd name="T1" fmla="*/ 0 h 1854"/>
                    <a:gd name="T2" fmla="*/ 0 w 1854"/>
                    <a:gd name="T3" fmla="*/ 927 h 1854"/>
                    <a:gd name="T4" fmla="*/ 927 w 1854"/>
                    <a:gd name="T5" fmla="*/ 1854 h 1854"/>
                    <a:gd name="T6" fmla="*/ 1854 w 1854"/>
                    <a:gd name="T7" fmla="*/ 927 h 1854"/>
                    <a:gd name="T8" fmla="*/ 927 w 1854"/>
                    <a:gd name="T9" fmla="*/ 0 h 1854"/>
                    <a:gd name="T10" fmla="*/ 758 w 1854"/>
                    <a:gd name="T11" fmla="*/ 1319 h 1854"/>
                    <a:gd name="T12" fmla="*/ 435 w 1854"/>
                    <a:gd name="T13" fmla="*/ 874 h 1854"/>
                    <a:gd name="T14" fmla="*/ 671 w 1854"/>
                    <a:gd name="T15" fmla="*/ 874 h 1854"/>
                    <a:gd name="T16" fmla="*/ 995 w 1854"/>
                    <a:gd name="T17" fmla="*/ 1319 h 1854"/>
                    <a:gd name="T18" fmla="*/ 758 w 1854"/>
                    <a:gd name="T19" fmla="*/ 1319 h 1854"/>
                    <a:gd name="T20" fmla="*/ 1027 w 1854"/>
                    <a:gd name="T21" fmla="*/ 1284 h 1854"/>
                    <a:gd name="T22" fmla="*/ 897 w 1854"/>
                    <a:gd name="T23" fmla="*/ 1105 h 1854"/>
                    <a:gd name="T24" fmla="*/ 1193 w 1854"/>
                    <a:gd name="T25" fmla="*/ 511 h 1854"/>
                    <a:gd name="T26" fmla="*/ 1408 w 1854"/>
                    <a:gd name="T27" fmla="*/ 511 h 1854"/>
                    <a:gd name="T28" fmla="*/ 1027 w 1854"/>
                    <a:gd name="T29" fmla="*/ 1284 h 1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54" h="1854">
                      <a:moveTo>
                        <a:pt x="927" y="0"/>
                      </a:moveTo>
                      <a:cubicBezTo>
                        <a:pt x="415" y="0"/>
                        <a:pt x="0" y="415"/>
                        <a:pt x="0" y="927"/>
                      </a:cubicBezTo>
                      <a:cubicBezTo>
                        <a:pt x="0" y="1439"/>
                        <a:pt x="415" y="1854"/>
                        <a:pt x="927" y="1854"/>
                      </a:cubicBezTo>
                      <a:cubicBezTo>
                        <a:pt x="1439" y="1854"/>
                        <a:pt x="1854" y="1439"/>
                        <a:pt x="1854" y="927"/>
                      </a:cubicBezTo>
                      <a:cubicBezTo>
                        <a:pt x="1854" y="415"/>
                        <a:pt x="1439" y="0"/>
                        <a:pt x="927" y="0"/>
                      </a:cubicBezTo>
                      <a:close/>
                      <a:moveTo>
                        <a:pt x="758" y="1319"/>
                      </a:moveTo>
                      <a:cubicBezTo>
                        <a:pt x="435" y="874"/>
                        <a:pt x="435" y="874"/>
                        <a:pt x="435" y="874"/>
                      </a:cubicBezTo>
                      <a:cubicBezTo>
                        <a:pt x="671" y="874"/>
                        <a:pt x="671" y="874"/>
                        <a:pt x="671" y="874"/>
                      </a:cubicBezTo>
                      <a:cubicBezTo>
                        <a:pt x="995" y="1319"/>
                        <a:pt x="995" y="1319"/>
                        <a:pt x="995" y="1319"/>
                      </a:cubicBezTo>
                      <a:lnTo>
                        <a:pt x="758" y="1319"/>
                      </a:lnTo>
                      <a:close/>
                      <a:moveTo>
                        <a:pt x="1027" y="1284"/>
                      </a:moveTo>
                      <a:cubicBezTo>
                        <a:pt x="897" y="1105"/>
                        <a:pt x="897" y="1105"/>
                        <a:pt x="897" y="1105"/>
                      </a:cubicBezTo>
                      <a:cubicBezTo>
                        <a:pt x="1193" y="511"/>
                        <a:pt x="1193" y="511"/>
                        <a:pt x="1193" y="511"/>
                      </a:cubicBezTo>
                      <a:cubicBezTo>
                        <a:pt x="1408" y="511"/>
                        <a:pt x="1408" y="511"/>
                        <a:pt x="1408" y="511"/>
                      </a:cubicBezTo>
                      <a:lnTo>
                        <a:pt x="1027" y="1284"/>
                      </a:lnTo>
                      <a:close/>
                    </a:path>
                  </a:pathLst>
                </a:custGeom>
                <a:solidFill>
                  <a:srgbClr val="92D050"/>
                </a:solidFill>
                <a:ln>
                  <a:no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pic>
          <p:nvPicPr>
            <p:cNvPr id="45" name="Picture 44">
              <a:extLst>
                <a:ext uri="{FF2B5EF4-FFF2-40B4-BE49-F238E27FC236}">
                  <a16:creationId xmlns:a16="http://schemas.microsoft.com/office/drawing/2014/main" id="{3DE5D267-33A9-48B2-B432-F6DEF0359935}"/>
                </a:ext>
              </a:extLst>
            </p:cNvPr>
            <p:cNvPicPr>
              <a:picLocks noChangeAspect="1"/>
            </p:cNvPicPr>
            <p:nvPr/>
          </p:nvPicPr>
          <p:blipFill>
            <a:blip r:embed="rId4" cstate="email">
              <a:lum bright="100000"/>
              <a:extLst>
                <a:ext uri="{28A0092B-C50C-407E-A947-70E740481C1C}">
                  <a14:useLocalDpi xmlns:a14="http://schemas.microsoft.com/office/drawing/2010/main"/>
                </a:ext>
              </a:extLst>
            </a:blip>
            <a:stretch>
              <a:fillRect/>
            </a:stretch>
          </p:blipFill>
          <p:spPr>
            <a:xfrm>
              <a:off x="850253" y="5532136"/>
              <a:ext cx="1319750" cy="248702"/>
            </a:xfrm>
            <a:prstGeom prst="rect">
              <a:avLst/>
            </a:prstGeom>
            <a:solidFill>
              <a:srgbClr val="002050"/>
            </a:solidFill>
            <a:ln w="38100">
              <a:solidFill>
                <a:srgbClr val="002050"/>
              </a:solidFill>
            </a:ln>
          </p:spPr>
        </p:pic>
        <p:sp>
          <p:nvSpPr>
            <p:cNvPr id="46" name="Rectangle 45">
              <a:extLst>
                <a:ext uri="{FF2B5EF4-FFF2-40B4-BE49-F238E27FC236}">
                  <a16:creationId xmlns:a16="http://schemas.microsoft.com/office/drawing/2014/main" id="{C368BDAB-5361-41F0-A99E-ADCF0BCF0E72}"/>
                </a:ext>
              </a:extLst>
            </p:cNvPr>
            <p:cNvSpPr/>
            <p:nvPr/>
          </p:nvSpPr>
          <p:spPr>
            <a:xfrm>
              <a:off x="7151107" y="2373837"/>
              <a:ext cx="1890602" cy="519373"/>
            </a:xfrm>
            <a:prstGeom prst="rect">
              <a:avLst/>
            </a:prstGeom>
          </p:spPr>
          <p:txBody>
            <a:bodyPr wrap="square">
              <a:spAutoFit/>
            </a:bodyPr>
            <a:lstStyle/>
            <a:p>
              <a:pPr lvl="0" defTabSz="913562">
                <a:lnSpc>
                  <a:spcPct val="90000"/>
                </a:lnSpc>
                <a:spcBef>
                  <a:spcPct val="20000"/>
                </a:spcBef>
                <a:buSzPct val="80000"/>
                <a:defRPr/>
              </a:pPr>
              <a:r>
                <a:rPr lang="en-US" sz="1028" b="0" kern="0" dirty="0">
                  <a:solidFill>
                    <a:srgbClr val="002050"/>
                  </a:solidFill>
                  <a:latin typeface="Segoe UI Semibold" panose="020B0702040204020203" pitchFamily="34" charset="0"/>
                  <a:cs typeface="Segoe UI Semibold" panose="020B0702040204020203" pitchFamily="34" charset="0"/>
                </a:rPr>
                <a:t>Identity Synchronization + </a:t>
              </a:r>
              <a:br>
                <a:rPr lang="en-US" sz="1028" b="0" kern="0" dirty="0">
                  <a:solidFill>
                    <a:srgbClr val="002050"/>
                  </a:solidFill>
                  <a:latin typeface="Segoe UI Semibold" panose="020B0702040204020203" pitchFamily="34" charset="0"/>
                  <a:cs typeface="Segoe UI Semibold" panose="020B0702040204020203" pitchFamily="34" charset="0"/>
                </a:rPr>
              </a:br>
              <a:r>
                <a:rPr lang="en-US" sz="1028" b="0" kern="0" dirty="0">
                  <a:solidFill>
                    <a:srgbClr val="002050"/>
                  </a:solidFill>
                  <a:latin typeface="Segoe UI Semibold" panose="020B0702040204020203" pitchFamily="34" charset="0"/>
                  <a:cs typeface="Segoe UI Semibold" panose="020B0702040204020203" pitchFamily="34" charset="0"/>
                </a:rPr>
                <a:t>Pass-through Authentication + Seamless SSO</a:t>
              </a:r>
            </a:p>
          </p:txBody>
        </p:sp>
        <p:sp>
          <p:nvSpPr>
            <p:cNvPr id="47" name="Freeform 59">
              <a:extLst>
                <a:ext uri="{FF2B5EF4-FFF2-40B4-BE49-F238E27FC236}">
                  <a16:creationId xmlns:a16="http://schemas.microsoft.com/office/drawing/2014/main" id="{43DFE9F2-57EE-428A-B6ED-CF8FA5779DEB}"/>
                </a:ext>
              </a:extLst>
            </p:cNvPr>
            <p:cNvSpPr>
              <a:spLocks noChangeAspect="1" noEditPoints="1"/>
            </p:cNvSpPr>
            <p:nvPr/>
          </p:nvSpPr>
          <p:spPr bwMode="auto">
            <a:xfrm>
              <a:off x="4623609" y="3751191"/>
              <a:ext cx="248849" cy="116060"/>
            </a:xfrm>
            <a:custGeom>
              <a:avLst/>
              <a:gdLst>
                <a:gd name="T0" fmla="*/ 47 w 48"/>
                <a:gd name="T1" fmla="*/ 9 h 22"/>
                <a:gd name="T2" fmla="*/ 44 w 48"/>
                <a:gd name="T3" fmla="*/ 5 h 22"/>
                <a:gd name="T4" fmla="*/ 21 w 48"/>
                <a:gd name="T5" fmla="*/ 5 h 22"/>
                <a:gd name="T6" fmla="*/ 11 w 48"/>
                <a:gd name="T7" fmla="*/ 0 h 22"/>
                <a:gd name="T8" fmla="*/ 0 w 48"/>
                <a:gd name="T9" fmla="*/ 11 h 22"/>
                <a:gd name="T10" fmla="*/ 11 w 48"/>
                <a:gd name="T11" fmla="*/ 22 h 22"/>
                <a:gd name="T12" fmla="*/ 21 w 48"/>
                <a:gd name="T13" fmla="*/ 16 h 22"/>
                <a:gd name="T14" fmla="*/ 25 w 48"/>
                <a:gd name="T15" fmla="*/ 16 h 22"/>
                <a:gd name="T16" fmla="*/ 29 w 48"/>
                <a:gd name="T17" fmla="*/ 13 h 22"/>
                <a:gd name="T18" fmla="*/ 32 w 48"/>
                <a:gd name="T19" fmla="*/ 16 h 22"/>
                <a:gd name="T20" fmla="*/ 34 w 48"/>
                <a:gd name="T21" fmla="*/ 13 h 22"/>
                <a:gd name="T22" fmla="*/ 37 w 48"/>
                <a:gd name="T23" fmla="*/ 16 h 22"/>
                <a:gd name="T24" fmla="*/ 40 w 48"/>
                <a:gd name="T25" fmla="*/ 13 h 22"/>
                <a:gd name="T26" fmla="*/ 43 w 48"/>
                <a:gd name="T27" fmla="*/ 16 h 22"/>
                <a:gd name="T28" fmla="*/ 43 w 48"/>
                <a:gd name="T29" fmla="*/ 16 h 22"/>
                <a:gd name="T30" fmla="*/ 47 w 48"/>
                <a:gd name="T31" fmla="*/ 11 h 22"/>
                <a:gd name="T32" fmla="*/ 47 w 48"/>
                <a:gd name="T33" fmla="*/ 9 h 22"/>
                <a:gd name="T34" fmla="*/ 6 w 48"/>
                <a:gd name="T35" fmla="*/ 14 h 22"/>
                <a:gd name="T36" fmla="*/ 3 w 48"/>
                <a:gd name="T37" fmla="*/ 11 h 22"/>
                <a:gd name="T38" fmla="*/ 6 w 48"/>
                <a:gd name="T39" fmla="*/ 8 h 22"/>
                <a:gd name="T40" fmla="*/ 9 w 48"/>
                <a:gd name="T41" fmla="*/ 11 h 22"/>
                <a:gd name="T42" fmla="*/ 6 w 48"/>
                <a:gd name="T43"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22">
                  <a:moveTo>
                    <a:pt x="47" y="9"/>
                  </a:moveTo>
                  <a:cubicBezTo>
                    <a:pt x="44" y="5"/>
                    <a:pt x="44" y="5"/>
                    <a:pt x="44" y="5"/>
                  </a:cubicBezTo>
                  <a:cubicBezTo>
                    <a:pt x="21" y="5"/>
                    <a:pt x="21" y="5"/>
                    <a:pt x="21" y="5"/>
                  </a:cubicBezTo>
                  <a:cubicBezTo>
                    <a:pt x="19" y="2"/>
                    <a:pt x="15" y="0"/>
                    <a:pt x="11" y="0"/>
                  </a:cubicBezTo>
                  <a:cubicBezTo>
                    <a:pt x="5" y="0"/>
                    <a:pt x="0" y="5"/>
                    <a:pt x="0" y="11"/>
                  </a:cubicBezTo>
                  <a:cubicBezTo>
                    <a:pt x="0" y="17"/>
                    <a:pt x="5" y="22"/>
                    <a:pt x="11" y="22"/>
                  </a:cubicBezTo>
                  <a:cubicBezTo>
                    <a:pt x="15" y="22"/>
                    <a:pt x="19" y="20"/>
                    <a:pt x="21" y="16"/>
                  </a:cubicBezTo>
                  <a:cubicBezTo>
                    <a:pt x="25" y="16"/>
                    <a:pt x="25" y="16"/>
                    <a:pt x="25" y="16"/>
                  </a:cubicBezTo>
                  <a:cubicBezTo>
                    <a:pt x="29" y="13"/>
                    <a:pt x="29" y="13"/>
                    <a:pt x="29" y="13"/>
                  </a:cubicBezTo>
                  <a:cubicBezTo>
                    <a:pt x="32" y="16"/>
                    <a:pt x="32" y="16"/>
                    <a:pt x="32" y="16"/>
                  </a:cubicBezTo>
                  <a:cubicBezTo>
                    <a:pt x="34" y="13"/>
                    <a:pt x="34" y="13"/>
                    <a:pt x="34" y="13"/>
                  </a:cubicBezTo>
                  <a:cubicBezTo>
                    <a:pt x="37" y="16"/>
                    <a:pt x="37" y="16"/>
                    <a:pt x="37" y="16"/>
                  </a:cubicBezTo>
                  <a:cubicBezTo>
                    <a:pt x="40" y="13"/>
                    <a:pt x="40" y="13"/>
                    <a:pt x="40" y="13"/>
                  </a:cubicBezTo>
                  <a:cubicBezTo>
                    <a:pt x="43" y="16"/>
                    <a:pt x="43" y="16"/>
                    <a:pt x="43" y="16"/>
                  </a:cubicBezTo>
                  <a:cubicBezTo>
                    <a:pt x="43" y="16"/>
                    <a:pt x="43" y="16"/>
                    <a:pt x="43" y="16"/>
                  </a:cubicBezTo>
                  <a:cubicBezTo>
                    <a:pt x="47" y="11"/>
                    <a:pt x="47" y="11"/>
                    <a:pt x="47" y="11"/>
                  </a:cubicBezTo>
                  <a:cubicBezTo>
                    <a:pt x="48" y="10"/>
                    <a:pt x="48" y="10"/>
                    <a:pt x="47" y="9"/>
                  </a:cubicBezTo>
                  <a:close/>
                  <a:moveTo>
                    <a:pt x="6" y="14"/>
                  </a:moveTo>
                  <a:cubicBezTo>
                    <a:pt x="4" y="14"/>
                    <a:pt x="3" y="12"/>
                    <a:pt x="3" y="11"/>
                  </a:cubicBezTo>
                  <a:cubicBezTo>
                    <a:pt x="3" y="9"/>
                    <a:pt x="4" y="8"/>
                    <a:pt x="6" y="8"/>
                  </a:cubicBezTo>
                  <a:cubicBezTo>
                    <a:pt x="8" y="8"/>
                    <a:pt x="9" y="9"/>
                    <a:pt x="9" y="11"/>
                  </a:cubicBezTo>
                  <a:cubicBezTo>
                    <a:pt x="9" y="12"/>
                    <a:pt x="8" y="14"/>
                    <a:pt x="6" y="14"/>
                  </a:cubicBezTo>
                  <a:close/>
                </a:path>
              </a:pathLst>
            </a:custGeom>
            <a:solidFill>
              <a:srgbClr val="FFFFFF"/>
            </a:solidFill>
            <a:ln>
              <a:noFill/>
            </a:ln>
          </p:spPr>
          <p:txBody>
            <a:bodyPr vert="horz" wrap="square" lIns="67223" tIns="33611" rIns="67223" bIns="33611" numCol="1" anchor="t" anchorCtr="0" compatLnSpc="1">
              <a:prstTxWarp prst="textNoShape">
                <a:avLst/>
              </a:prstTxWarp>
            </a:bodyPr>
            <a:lstStyle/>
            <a:p>
              <a:pPr lvl="0" defTabSz="672161" fontAlgn="auto">
                <a:spcBef>
                  <a:spcPts val="0"/>
                </a:spcBef>
                <a:spcAft>
                  <a:spcPts val="0"/>
                </a:spcAft>
                <a:defRPr/>
              </a:pPr>
              <a:endParaRPr lang="en-US" sz="2059" b="0" kern="0" spc="-52" dirty="0">
                <a:solidFill>
                  <a:srgbClr val="002050"/>
                </a:solidFill>
                <a:latin typeface="Segoe UI"/>
              </a:endParaRPr>
            </a:p>
          </p:txBody>
        </p:sp>
        <p:grpSp>
          <p:nvGrpSpPr>
            <p:cNvPr id="48" name="Group 47">
              <a:extLst>
                <a:ext uri="{FF2B5EF4-FFF2-40B4-BE49-F238E27FC236}">
                  <a16:creationId xmlns:a16="http://schemas.microsoft.com/office/drawing/2014/main" id="{6EB04EF7-497B-4E7A-854B-9836FA86C76D}"/>
                </a:ext>
              </a:extLst>
            </p:cNvPr>
            <p:cNvGrpSpPr/>
            <p:nvPr/>
          </p:nvGrpSpPr>
          <p:grpSpPr>
            <a:xfrm>
              <a:off x="3861442" y="2362147"/>
              <a:ext cx="1883650" cy="1238604"/>
              <a:chOff x="5251692" y="2046062"/>
              <a:chExt cx="2562258" cy="1684826"/>
            </a:xfrm>
          </p:grpSpPr>
          <p:sp>
            <p:nvSpPr>
              <p:cNvPr id="49" name="Freeform 38">
                <a:extLst>
                  <a:ext uri="{FF2B5EF4-FFF2-40B4-BE49-F238E27FC236}">
                    <a16:creationId xmlns:a16="http://schemas.microsoft.com/office/drawing/2014/main" id="{99CD6987-3362-4D57-ACE8-8E33B2404E8B}"/>
                  </a:ext>
                </a:extLst>
              </p:cNvPr>
              <p:cNvSpPr>
                <a:spLocks/>
              </p:cNvSpPr>
              <p:nvPr/>
            </p:nvSpPr>
            <p:spPr bwMode="auto">
              <a:xfrm>
                <a:off x="5251692" y="2046062"/>
                <a:ext cx="2562258" cy="1684826"/>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a:solidFill>
                  <a:srgbClr val="002050"/>
                </a:solidFill>
              </a:ln>
            </p:spPr>
            <p:txBody>
              <a:bodyPr vert="horz" wrap="square" lIns="68551" tIns="34275" rIns="68551" bIns="34275" numCol="1" anchor="t" anchorCtr="0" compatLnSpc="1">
                <a:prstTxWarp prst="textNoShape">
                  <a:avLst/>
                </a:prstTxWarp>
              </a:bodyPr>
              <a:lstStyle/>
              <a:p>
                <a:pPr lvl="0" defTabSz="685406" fontAlgn="auto">
                  <a:spcBef>
                    <a:spcPts val="0"/>
                  </a:spcBef>
                  <a:spcAft>
                    <a:spcPts val="0"/>
                  </a:spcAft>
                  <a:defRPr/>
                </a:pPr>
                <a:endParaRPr lang="en-US" sz="1350" b="0" kern="0" dirty="0">
                  <a:solidFill>
                    <a:srgbClr val="002050"/>
                  </a:solidFill>
                  <a:latin typeface="Segoe UI"/>
                </a:endParaRPr>
              </a:p>
            </p:txBody>
          </p:sp>
          <p:sp>
            <p:nvSpPr>
              <p:cNvPr id="50" name="icon GEARS">
                <a:extLst>
                  <a:ext uri="{FF2B5EF4-FFF2-40B4-BE49-F238E27FC236}">
                    <a16:creationId xmlns:a16="http://schemas.microsoft.com/office/drawing/2014/main" id="{83FE2E0B-46D9-43A9-9E62-9A0F007D25E2}"/>
                  </a:ext>
                </a:extLst>
              </p:cNvPr>
              <p:cNvSpPr>
                <a:spLocks noEditPoints="1"/>
              </p:cNvSpPr>
              <p:nvPr/>
            </p:nvSpPr>
            <p:spPr bwMode="auto">
              <a:xfrm>
                <a:off x="5843857" y="2625305"/>
                <a:ext cx="292837" cy="244493"/>
              </a:xfrm>
              <a:custGeom>
                <a:avLst/>
                <a:gdLst>
                  <a:gd name="T0" fmla="*/ 2147483647 w 315"/>
                  <a:gd name="T1" fmla="*/ 2147483647 h 262"/>
                  <a:gd name="T2" fmla="*/ 2147483647 w 315"/>
                  <a:gd name="T3" fmla="*/ 2147483647 h 262"/>
                  <a:gd name="T4" fmla="*/ 2147483647 w 315"/>
                  <a:gd name="T5" fmla="*/ 2147483647 h 262"/>
                  <a:gd name="T6" fmla="*/ 2147483647 w 315"/>
                  <a:gd name="T7" fmla="*/ 2147483647 h 262"/>
                  <a:gd name="T8" fmla="*/ 2147483647 w 315"/>
                  <a:gd name="T9" fmla="*/ 2147483647 h 262"/>
                  <a:gd name="T10" fmla="*/ 2147483647 w 315"/>
                  <a:gd name="T11" fmla="*/ 2147483647 h 262"/>
                  <a:gd name="T12" fmla="*/ 2147483647 w 315"/>
                  <a:gd name="T13" fmla="*/ 2147483647 h 262"/>
                  <a:gd name="T14" fmla="*/ 2147483647 w 315"/>
                  <a:gd name="T15" fmla="*/ 2147483647 h 262"/>
                  <a:gd name="T16" fmla="*/ 2147483647 w 315"/>
                  <a:gd name="T17" fmla="*/ 2147483647 h 262"/>
                  <a:gd name="T18" fmla="*/ 2147483647 w 315"/>
                  <a:gd name="T19" fmla="*/ 2147483647 h 262"/>
                  <a:gd name="T20" fmla="*/ 2147483647 w 315"/>
                  <a:gd name="T21" fmla="*/ 2147483647 h 262"/>
                  <a:gd name="T22" fmla="*/ 2147483647 w 315"/>
                  <a:gd name="T23" fmla="*/ 2147483647 h 262"/>
                  <a:gd name="T24" fmla="*/ 2147483647 w 315"/>
                  <a:gd name="T25" fmla="*/ 2147483647 h 262"/>
                  <a:gd name="T26" fmla="*/ 2147483647 w 315"/>
                  <a:gd name="T27" fmla="*/ 2147483647 h 262"/>
                  <a:gd name="T28" fmla="*/ 2147483647 w 315"/>
                  <a:gd name="T29" fmla="*/ 2147483647 h 262"/>
                  <a:gd name="T30" fmla="*/ 2147483647 w 315"/>
                  <a:gd name="T31" fmla="*/ 2147483647 h 262"/>
                  <a:gd name="T32" fmla="*/ 2147483647 w 315"/>
                  <a:gd name="T33" fmla="*/ 2147483647 h 262"/>
                  <a:gd name="T34" fmla="*/ 2147483647 w 315"/>
                  <a:gd name="T35" fmla="*/ 2147483647 h 262"/>
                  <a:gd name="T36" fmla="*/ 2147483647 w 315"/>
                  <a:gd name="T37" fmla="*/ 2147483647 h 262"/>
                  <a:gd name="T38" fmla="*/ 2147483647 w 315"/>
                  <a:gd name="T39" fmla="*/ 2147483647 h 262"/>
                  <a:gd name="T40" fmla="*/ 2147483647 w 315"/>
                  <a:gd name="T41" fmla="*/ 2147483647 h 262"/>
                  <a:gd name="T42" fmla="*/ 2147483647 w 315"/>
                  <a:gd name="T43" fmla="*/ 2147483647 h 262"/>
                  <a:gd name="T44" fmla="*/ 2147483647 w 315"/>
                  <a:gd name="T45" fmla="*/ 2147483647 h 262"/>
                  <a:gd name="T46" fmla="*/ 2147483647 w 315"/>
                  <a:gd name="T47" fmla="*/ 2147483647 h 262"/>
                  <a:gd name="T48" fmla="*/ 2147483647 w 315"/>
                  <a:gd name="T49" fmla="*/ 2147483647 h 262"/>
                  <a:gd name="T50" fmla="*/ 2147483647 w 315"/>
                  <a:gd name="T51" fmla="*/ 2147483647 h 262"/>
                  <a:gd name="T52" fmla="*/ 2147483647 w 315"/>
                  <a:gd name="T53" fmla="*/ 2147483647 h 262"/>
                  <a:gd name="T54" fmla="*/ 2147483647 w 315"/>
                  <a:gd name="T55" fmla="*/ 2147483647 h 262"/>
                  <a:gd name="T56" fmla="*/ 2147483647 w 315"/>
                  <a:gd name="T57" fmla="*/ 2147483647 h 262"/>
                  <a:gd name="T58" fmla="*/ 2147483647 w 315"/>
                  <a:gd name="T59" fmla="*/ 2147483647 h 262"/>
                  <a:gd name="T60" fmla="*/ 2147483647 w 315"/>
                  <a:gd name="T61" fmla="*/ 2147483647 h 262"/>
                  <a:gd name="T62" fmla="*/ 2147483647 w 315"/>
                  <a:gd name="T63" fmla="*/ 2147483647 h 262"/>
                  <a:gd name="T64" fmla="*/ 2147483647 w 315"/>
                  <a:gd name="T65" fmla="*/ 2147483647 h 262"/>
                  <a:gd name="T66" fmla="*/ 2147483647 w 315"/>
                  <a:gd name="T67" fmla="*/ 2147483647 h 262"/>
                  <a:gd name="T68" fmla="*/ 2147483647 w 315"/>
                  <a:gd name="T69" fmla="*/ 2147483647 h 262"/>
                  <a:gd name="T70" fmla="*/ 2147483647 w 315"/>
                  <a:gd name="T71" fmla="*/ 2147483647 h 262"/>
                  <a:gd name="T72" fmla="*/ 2147483647 w 315"/>
                  <a:gd name="T73" fmla="*/ 2147483647 h 262"/>
                  <a:gd name="T74" fmla="*/ 2147483647 w 315"/>
                  <a:gd name="T75" fmla="*/ 2147483647 h 262"/>
                  <a:gd name="T76" fmla="*/ 2147483647 w 315"/>
                  <a:gd name="T77" fmla="*/ 2147483647 h 262"/>
                  <a:gd name="T78" fmla="*/ 2147483647 w 315"/>
                  <a:gd name="T79" fmla="*/ 2147483647 h 262"/>
                  <a:gd name="T80" fmla="*/ 2147483647 w 315"/>
                  <a:gd name="T81" fmla="*/ 2147483647 h 262"/>
                  <a:gd name="T82" fmla="*/ 2147483647 w 315"/>
                  <a:gd name="T83" fmla="*/ 2147483647 h 262"/>
                  <a:gd name="T84" fmla="*/ 2147483647 w 315"/>
                  <a:gd name="T85" fmla="*/ 2147483647 h 262"/>
                  <a:gd name="T86" fmla="*/ 2147483647 w 315"/>
                  <a:gd name="T87" fmla="*/ 2147483647 h 262"/>
                  <a:gd name="T88" fmla="*/ 2147483647 w 315"/>
                  <a:gd name="T89" fmla="*/ 2147483647 h 262"/>
                  <a:gd name="T90" fmla="*/ 2147483647 w 315"/>
                  <a:gd name="T91" fmla="*/ 2147483647 h 262"/>
                  <a:gd name="T92" fmla="*/ 2147483647 w 315"/>
                  <a:gd name="T93" fmla="*/ 2147483647 h 262"/>
                  <a:gd name="T94" fmla="*/ 2147483647 w 315"/>
                  <a:gd name="T95" fmla="*/ 0 h 262"/>
                  <a:gd name="T96" fmla="*/ 2147483647 w 315"/>
                  <a:gd name="T97" fmla="*/ 2147483647 h 262"/>
                  <a:gd name="T98" fmla="*/ 2147483647 w 315"/>
                  <a:gd name="T99" fmla="*/ 2147483647 h 262"/>
                  <a:gd name="T100" fmla="*/ 2147483647 w 315"/>
                  <a:gd name="T101" fmla="*/ 2147483647 h 262"/>
                  <a:gd name="T102" fmla="*/ 2147483647 w 315"/>
                  <a:gd name="T103" fmla="*/ 2147483647 h 262"/>
                  <a:gd name="T104" fmla="*/ 2147483647 w 315"/>
                  <a:gd name="T105" fmla="*/ 2147483647 h 262"/>
                  <a:gd name="T106" fmla="*/ 2147483647 w 315"/>
                  <a:gd name="T107" fmla="*/ 2147483647 h 262"/>
                  <a:gd name="T108" fmla="*/ 2147483647 w 315"/>
                  <a:gd name="T109" fmla="*/ 2147483647 h 262"/>
                  <a:gd name="T110" fmla="*/ 2147483647 w 315"/>
                  <a:gd name="T111" fmla="*/ 2147483647 h 26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315" h="262">
                    <a:moveTo>
                      <a:pt x="132" y="150"/>
                    </a:moveTo>
                    <a:cubicBezTo>
                      <a:pt x="132" y="160"/>
                      <a:pt x="124" y="169"/>
                      <a:pt x="114" y="169"/>
                    </a:cubicBezTo>
                    <a:cubicBezTo>
                      <a:pt x="103" y="169"/>
                      <a:pt x="95" y="160"/>
                      <a:pt x="95" y="150"/>
                    </a:cubicBezTo>
                    <a:cubicBezTo>
                      <a:pt x="95" y="140"/>
                      <a:pt x="103" y="132"/>
                      <a:pt x="114" y="132"/>
                    </a:cubicBezTo>
                    <a:cubicBezTo>
                      <a:pt x="124" y="132"/>
                      <a:pt x="132" y="140"/>
                      <a:pt x="132" y="150"/>
                    </a:cubicBezTo>
                    <a:close/>
                    <a:moveTo>
                      <a:pt x="227" y="139"/>
                    </a:moveTo>
                    <a:cubicBezTo>
                      <a:pt x="227" y="143"/>
                      <a:pt x="225" y="147"/>
                      <a:pt x="222" y="148"/>
                    </a:cubicBezTo>
                    <a:cubicBezTo>
                      <a:pt x="195" y="159"/>
                      <a:pt x="195" y="159"/>
                      <a:pt x="195" y="159"/>
                    </a:cubicBezTo>
                    <a:cubicBezTo>
                      <a:pt x="194" y="162"/>
                      <a:pt x="194" y="165"/>
                      <a:pt x="193" y="168"/>
                    </a:cubicBezTo>
                    <a:cubicBezTo>
                      <a:pt x="216" y="187"/>
                      <a:pt x="216" y="187"/>
                      <a:pt x="216" y="187"/>
                    </a:cubicBezTo>
                    <a:cubicBezTo>
                      <a:pt x="218" y="189"/>
                      <a:pt x="219" y="193"/>
                      <a:pt x="217" y="196"/>
                    </a:cubicBezTo>
                    <a:cubicBezTo>
                      <a:pt x="208" y="214"/>
                      <a:pt x="208" y="214"/>
                      <a:pt x="208" y="214"/>
                    </a:cubicBezTo>
                    <a:cubicBezTo>
                      <a:pt x="206" y="217"/>
                      <a:pt x="202" y="219"/>
                      <a:pt x="198" y="218"/>
                    </a:cubicBezTo>
                    <a:cubicBezTo>
                      <a:pt x="170" y="209"/>
                      <a:pt x="170" y="209"/>
                      <a:pt x="170" y="209"/>
                    </a:cubicBezTo>
                    <a:cubicBezTo>
                      <a:pt x="169" y="210"/>
                      <a:pt x="168" y="211"/>
                      <a:pt x="166" y="213"/>
                    </a:cubicBezTo>
                    <a:cubicBezTo>
                      <a:pt x="172" y="242"/>
                      <a:pt x="172" y="242"/>
                      <a:pt x="172" y="242"/>
                    </a:cubicBezTo>
                    <a:cubicBezTo>
                      <a:pt x="173" y="245"/>
                      <a:pt x="171" y="249"/>
                      <a:pt x="168" y="250"/>
                    </a:cubicBezTo>
                    <a:cubicBezTo>
                      <a:pt x="149" y="258"/>
                      <a:pt x="149" y="258"/>
                      <a:pt x="149" y="258"/>
                    </a:cubicBezTo>
                    <a:cubicBezTo>
                      <a:pt x="146" y="260"/>
                      <a:pt x="142" y="258"/>
                      <a:pt x="140" y="256"/>
                    </a:cubicBezTo>
                    <a:cubicBezTo>
                      <a:pt x="123" y="231"/>
                      <a:pt x="123" y="231"/>
                      <a:pt x="123" y="231"/>
                    </a:cubicBezTo>
                    <a:cubicBezTo>
                      <a:pt x="120" y="232"/>
                      <a:pt x="117" y="232"/>
                      <a:pt x="114" y="232"/>
                    </a:cubicBezTo>
                    <a:cubicBezTo>
                      <a:pt x="113" y="232"/>
                      <a:pt x="113" y="232"/>
                      <a:pt x="113" y="232"/>
                    </a:cubicBezTo>
                    <a:cubicBezTo>
                      <a:pt x="99" y="258"/>
                      <a:pt x="99" y="258"/>
                      <a:pt x="99" y="258"/>
                    </a:cubicBezTo>
                    <a:cubicBezTo>
                      <a:pt x="97" y="261"/>
                      <a:pt x="93" y="262"/>
                      <a:pt x="90" y="261"/>
                    </a:cubicBezTo>
                    <a:cubicBezTo>
                      <a:pt x="70" y="255"/>
                      <a:pt x="70" y="255"/>
                      <a:pt x="70" y="255"/>
                    </a:cubicBezTo>
                    <a:cubicBezTo>
                      <a:pt x="67" y="254"/>
                      <a:pt x="65" y="251"/>
                      <a:pt x="65" y="247"/>
                    </a:cubicBezTo>
                    <a:cubicBezTo>
                      <a:pt x="68" y="218"/>
                      <a:pt x="68" y="218"/>
                      <a:pt x="68" y="218"/>
                    </a:cubicBezTo>
                    <a:cubicBezTo>
                      <a:pt x="65" y="216"/>
                      <a:pt x="63" y="214"/>
                      <a:pt x="60" y="212"/>
                    </a:cubicBezTo>
                    <a:cubicBezTo>
                      <a:pt x="32" y="222"/>
                      <a:pt x="32" y="222"/>
                      <a:pt x="32" y="222"/>
                    </a:cubicBezTo>
                    <a:cubicBezTo>
                      <a:pt x="29" y="223"/>
                      <a:pt x="25" y="222"/>
                      <a:pt x="23" y="219"/>
                    </a:cubicBezTo>
                    <a:cubicBezTo>
                      <a:pt x="12" y="202"/>
                      <a:pt x="12" y="202"/>
                      <a:pt x="12" y="202"/>
                    </a:cubicBezTo>
                    <a:cubicBezTo>
                      <a:pt x="11" y="199"/>
                      <a:pt x="11" y="195"/>
                      <a:pt x="14" y="192"/>
                    </a:cubicBezTo>
                    <a:cubicBezTo>
                      <a:pt x="35" y="172"/>
                      <a:pt x="35" y="172"/>
                      <a:pt x="35" y="172"/>
                    </a:cubicBezTo>
                    <a:cubicBezTo>
                      <a:pt x="34" y="168"/>
                      <a:pt x="33" y="163"/>
                      <a:pt x="33" y="159"/>
                    </a:cubicBezTo>
                    <a:cubicBezTo>
                      <a:pt x="5" y="148"/>
                      <a:pt x="5" y="148"/>
                      <a:pt x="5" y="148"/>
                    </a:cubicBezTo>
                    <a:cubicBezTo>
                      <a:pt x="2" y="147"/>
                      <a:pt x="0" y="143"/>
                      <a:pt x="1" y="140"/>
                    </a:cubicBezTo>
                    <a:cubicBezTo>
                      <a:pt x="4" y="120"/>
                      <a:pt x="4" y="120"/>
                      <a:pt x="4" y="120"/>
                    </a:cubicBezTo>
                    <a:cubicBezTo>
                      <a:pt x="5" y="116"/>
                      <a:pt x="8" y="113"/>
                      <a:pt x="12" y="113"/>
                    </a:cubicBezTo>
                    <a:cubicBezTo>
                      <a:pt x="41" y="113"/>
                      <a:pt x="41" y="113"/>
                      <a:pt x="41" y="113"/>
                    </a:cubicBezTo>
                    <a:cubicBezTo>
                      <a:pt x="42" y="110"/>
                      <a:pt x="44" y="108"/>
                      <a:pt x="45" y="106"/>
                    </a:cubicBezTo>
                    <a:cubicBezTo>
                      <a:pt x="31" y="80"/>
                      <a:pt x="31" y="80"/>
                      <a:pt x="31" y="80"/>
                    </a:cubicBezTo>
                    <a:cubicBezTo>
                      <a:pt x="29" y="77"/>
                      <a:pt x="30" y="73"/>
                      <a:pt x="33" y="70"/>
                    </a:cubicBezTo>
                    <a:cubicBezTo>
                      <a:pt x="48" y="57"/>
                      <a:pt x="48" y="57"/>
                      <a:pt x="48" y="57"/>
                    </a:cubicBezTo>
                    <a:cubicBezTo>
                      <a:pt x="51" y="55"/>
                      <a:pt x="55" y="55"/>
                      <a:pt x="58" y="57"/>
                    </a:cubicBezTo>
                    <a:cubicBezTo>
                      <a:pt x="81" y="75"/>
                      <a:pt x="81" y="75"/>
                      <a:pt x="81" y="75"/>
                    </a:cubicBezTo>
                    <a:cubicBezTo>
                      <a:pt x="84" y="74"/>
                      <a:pt x="87" y="73"/>
                      <a:pt x="90" y="72"/>
                    </a:cubicBezTo>
                    <a:cubicBezTo>
                      <a:pt x="96" y="43"/>
                      <a:pt x="96" y="43"/>
                      <a:pt x="96" y="43"/>
                    </a:cubicBezTo>
                    <a:cubicBezTo>
                      <a:pt x="97" y="40"/>
                      <a:pt x="100" y="37"/>
                      <a:pt x="103" y="37"/>
                    </a:cubicBezTo>
                    <a:cubicBezTo>
                      <a:pt x="124" y="37"/>
                      <a:pt x="124" y="37"/>
                      <a:pt x="124" y="37"/>
                    </a:cubicBezTo>
                    <a:cubicBezTo>
                      <a:pt x="127" y="37"/>
                      <a:pt x="131" y="40"/>
                      <a:pt x="131" y="43"/>
                    </a:cubicBezTo>
                    <a:cubicBezTo>
                      <a:pt x="137" y="72"/>
                      <a:pt x="137" y="72"/>
                      <a:pt x="137" y="72"/>
                    </a:cubicBezTo>
                    <a:cubicBezTo>
                      <a:pt x="140" y="73"/>
                      <a:pt x="143" y="74"/>
                      <a:pt x="146" y="75"/>
                    </a:cubicBezTo>
                    <a:cubicBezTo>
                      <a:pt x="169" y="57"/>
                      <a:pt x="169" y="57"/>
                      <a:pt x="169" y="57"/>
                    </a:cubicBezTo>
                    <a:cubicBezTo>
                      <a:pt x="171" y="55"/>
                      <a:pt x="176" y="55"/>
                      <a:pt x="179" y="57"/>
                    </a:cubicBezTo>
                    <a:cubicBezTo>
                      <a:pt x="194" y="70"/>
                      <a:pt x="194" y="70"/>
                      <a:pt x="194" y="70"/>
                    </a:cubicBezTo>
                    <a:cubicBezTo>
                      <a:pt x="197" y="72"/>
                      <a:pt x="198" y="77"/>
                      <a:pt x="196" y="80"/>
                    </a:cubicBezTo>
                    <a:cubicBezTo>
                      <a:pt x="182" y="106"/>
                      <a:pt x="182" y="106"/>
                      <a:pt x="182" y="106"/>
                    </a:cubicBezTo>
                    <a:cubicBezTo>
                      <a:pt x="183" y="108"/>
                      <a:pt x="185" y="110"/>
                      <a:pt x="186" y="113"/>
                    </a:cubicBezTo>
                    <a:cubicBezTo>
                      <a:pt x="216" y="113"/>
                      <a:pt x="216" y="113"/>
                      <a:pt x="216" y="113"/>
                    </a:cubicBezTo>
                    <a:cubicBezTo>
                      <a:pt x="219" y="113"/>
                      <a:pt x="222" y="116"/>
                      <a:pt x="223" y="120"/>
                    </a:cubicBezTo>
                    <a:lnTo>
                      <a:pt x="227" y="139"/>
                    </a:lnTo>
                    <a:close/>
                    <a:moveTo>
                      <a:pt x="157" y="150"/>
                    </a:moveTo>
                    <a:cubicBezTo>
                      <a:pt x="157" y="126"/>
                      <a:pt x="137" y="107"/>
                      <a:pt x="114" y="107"/>
                    </a:cubicBezTo>
                    <a:cubicBezTo>
                      <a:pt x="90" y="107"/>
                      <a:pt x="70" y="126"/>
                      <a:pt x="70" y="150"/>
                    </a:cubicBezTo>
                    <a:cubicBezTo>
                      <a:pt x="70" y="174"/>
                      <a:pt x="90" y="193"/>
                      <a:pt x="114" y="193"/>
                    </a:cubicBezTo>
                    <a:cubicBezTo>
                      <a:pt x="137" y="193"/>
                      <a:pt x="157" y="174"/>
                      <a:pt x="157" y="150"/>
                    </a:cubicBezTo>
                    <a:close/>
                    <a:moveTo>
                      <a:pt x="311" y="83"/>
                    </a:moveTo>
                    <a:cubicBezTo>
                      <a:pt x="313" y="85"/>
                      <a:pt x="314" y="90"/>
                      <a:pt x="312" y="93"/>
                    </a:cubicBezTo>
                    <a:cubicBezTo>
                      <a:pt x="310" y="96"/>
                      <a:pt x="310" y="96"/>
                      <a:pt x="310" y="96"/>
                    </a:cubicBezTo>
                    <a:cubicBezTo>
                      <a:pt x="308" y="99"/>
                      <a:pt x="304" y="100"/>
                      <a:pt x="300" y="98"/>
                    </a:cubicBezTo>
                    <a:cubicBezTo>
                      <a:pt x="289" y="93"/>
                      <a:pt x="289" y="93"/>
                      <a:pt x="289" y="93"/>
                    </a:cubicBezTo>
                    <a:cubicBezTo>
                      <a:pt x="285" y="97"/>
                      <a:pt x="279" y="100"/>
                      <a:pt x="273" y="102"/>
                    </a:cubicBezTo>
                    <a:cubicBezTo>
                      <a:pt x="271" y="114"/>
                      <a:pt x="271" y="114"/>
                      <a:pt x="271" y="114"/>
                    </a:cubicBezTo>
                    <a:cubicBezTo>
                      <a:pt x="270" y="118"/>
                      <a:pt x="267" y="120"/>
                      <a:pt x="263" y="120"/>
                    </a:cubicBezTo>
                    <a:cubicBezTo>
                      <a:pt x="259" y="120"/>
                      <a:pt x="259" y="120"/>
                      <a:pt x="259" y="120"/>
                    </a:cubicBezTo>
                    <a:cubicBezTo>
                      <a:pt x="256" y="120"/>
                      <a:pt x="253" y="118"/>
                      <a:pt x="252" y="114"/>
                    </a:cubicBezTo>
                    <a:cubicBezTo>
                      <a:pt x="250" y="102"/>
                      <a:pt x="250" y="102"/>
                      <a:pt x="250" y="102"/>
                    </a:cubicBezTo>
                    <a:cubicBezTo>
                      <a:pt x="244" y="100"/>
                      <a:pt x="238" y="97"/>
                      <a:pt x="233" y="93"/>
                    </a:cubicBezTo>
                    <a:cubicBezTo>
                      <a:pt x="222" y="98"/>
                      <a:pt x="222" y="98"/>
                      <a:pt x="222" y="98"/>
                    </a:cubicBezTo>
                    <a:cubicBezTo>
                      <a:pt x="219" y="100"/>
                      <a:pt x="215" y="99"/>
                      <a:pt x="213" y="96"/>
                    </a:cubicBezTo>
                    <a:cubicBezTo>
                      <a:pt x="210" y="93"/>
                      <a:pt x="210" y="93"/>
                      <a:pt x="210" y="93"/>
                    </a:cubicBezTo>
                    <a:cubicBezTo>
                      <a:pt x="208" y="90"/>
                      <a:pt x="209" y="85"/>
                      <a:pt x="211" y="83"/>
                    </a:cubicBezTo>
                    <a:cubicBezTo>
                      <a:pt x="220" y="74"/>
                      <a:pt x="220" y="74"/>
                      <a:pt x="220" y="74"/>
                    </a:cubicBezTo>
                    <a:cubicBezTo>
                      <a:pt x="219" y="70"/>
                      <a:pt x="218" y="65"/>
                      <a:pt x="218" y="61"/>
                    </a:cubicBezTo>
                    <a:cubicBezTo>
                      <a:pt x="218" y="56"/>
                      <a:pt x="219" y="52"/>
                      <a:pt x="220" y="48"/>
                    </a:cubicBezTo>
                    <a:cubicBezTo>
                      <a:pt x="220" y="48"/>
                      <a:pt x="220" y="48"/>
                      <a:pt x="220" y="48"/>
                    </a:cubicBezTo>
                    <a:cubicBezTo>
                      <a:pt x="211" y="39"/>
                      <a:pt x="211" y="39"/>
                      <a:pt x="211" y="39"/>
                    </a:cubicBezTo>
                    <a:cubicBezTo>
                      <a:pt x="208" y="37"/>
                      <a:pt x="208" y="32"/>
                      <a:pt x="210" y="29"/>
                    </a:cubicBezTo>
                    <a:cubicBezTo>
                      <a:pt x="212" y="26"/>
                      <a:pt x="212" y="26"/>
                      <a:pt x="212" y="26"/>
                    </a:cubicBezTo>
                    <a:cubicBezTo>
                      <a:pt x="214" y="23"/>
                      <a:pt x="218" y="22"/>
                      <a:pt x="221" y="23"/>
                    </a:cubicBezTo>
                    <a:cubicBezTo>
                      <a:pt x="233" y="28"/>
                      <a:pt x="233" y="28"/>
                      <a:pt x="233" y="28"/>
                    </a:cubicBezTo>
                    <a:cubicBezTo>
                      <a:pt x="233" y="28"/>
                      <a:pt x="233" y="28"/>
                      <a:pt x="233" y="28"/>
                    </a:cubicBezTo>
                    <a:cubicBezTo>
                      <a:pt x="238" y="24"/>
                      <a:pt x="243" y="21"/>
                      <a:pt x="249" y="19"/>
                    </a:cubicBezTo>
                    <a:cubicBezTo>
                      <a:pt x="252" y="7"/>
                      <a:pt x="252" y="7"/>
                      <a:pt x="252" y="7"/>
                    </a:cubicBezTo>
                    <a:cubicBezTo>
                      <a:pt x="253" y="3"/>
                      <a:pt x="256" y="0"/>
                      <a:pt x="259" y="0"/>
                    </a:cubicBezTo>
                    <a:cubicBezTo>
                      <a:pt x="263" y="0"/>
                      <a:pt x="263" y="0"/>
                      <a:pt x="263" y="0"/>
                    </a:cubicBezTo>
                    <a:cubicBezTo>
                      <a:pt x="267" y="0"/>
                      <a:pt x="270" y="3"/>
                      <a:pt x="271" y="7"/>
                    </a:cubicBezTo>
                    <a:cubicBezTo>
                      <a:pt x="273" y="19"/>
                      <a:pt x="273" y="19"/>
                      <a:pt x="273" y="19"/>
                    </a:cubicBezTo>
                    <a:cubicBezTo>
                      <a:pt x="279" y="21"/>
                      <a:pt x="285" y="24"/>
                      <a:pt x="290" y="28"/>
                    </a:cubicBezTo>
                    <a:cubicBezTo>
                      <a:pt x="301" y="23"/>
                      <a:pt x="301" y="23"/>
                      <a:pt x="301" y="23"/>
                    </a:cubicBezTo>
                    <a:cubicBezTo>
                      <a:pt x="305" y="22"/>
                      <a:pt x="309" y="23"/>
                      <a:pt x="311" y="26"/>
                    </a:cubicBezTo>
                    <a:cubicBezTo>
                      <a:pt x="313" y="29"/>
                      <a:pt x="313" y="29"/>
                      <a:pt x="313" y="29"/>
                    </a:cubicBezTo>
                    <a:cubicBezTo>
                      <a:pt x="315" y="32"/>
                      <a:pt x="314" y="37"/>
                      <a:pt x="312" y="39"/>
                    </a:cubicBezTo>
                    <a:cubicBezTo>
                      <a:pt x="303" y="48"/>
                      <a:pt x="303" y="48"/>
                      <a:pt x="303" y="48"/>
                    </a:cubicBezTo>
                    <a:cubicBezTo>
                      <a:pt x="304" y="52"/>
                      <a:pt x="304" y="56"/>
                      <a:pt x="304" y="61"/>
                    </a:cubicBezTo>
                    <a:cubicBezTo>
                      <a:pt x="304" y="65"/>
                      <a:pt x="304" y="70"/>
                      <a:pt x="302" y="74"/>
                    </a:cubicBezTo>
                    <a:lnTo>
                      <a:pt x="311" y="83"/>
                    </a:lnTo>
                    <a:close/>
                    <a:moveTo>
                      <a:pt x="276" y="61"/>
                    </a:moveTo>
                    <a:cubicBezTo>
                      <a:pt x="276" y="52"/>
                      <a:pt x="269" y="46"/>
                      <a:pt x="261" y="46"/>
                    </a:cubicBezTo>
                    <a:cubicBezTo>
                      <a:pt x="253" y="46"/>
                      <a:pt x="246" y="52"/>
                      <a:pt x="246" y="61"/>
                    </a:cubicBezTo>
                    <a:cubicBezTo>
                      <a:pt x="246" y="69"/>
                      <a:pt x="253" y="75"/>
                      <a:pt x="261" y="75"/>
                    </a:cubicBezTo>
                    <a:cubicBezTo>
                      <a:pt x="269" y="75"/>
                      <a:pt x="276" y="69"/>
                      <a:pt x="276" y="61"/>
                    </a:cubicBezTo>
                    <a:close/>
                  </a:path>
                </a:pathLst>
              </a:custGeom>
              <a:solidFill>
                <a:srgbClr val="FFFFFF"/>
              </a:solidFill>
              <a:ln>
                <a:noFill/>
              </a:ln>
              <a:extLst/>
            </p:spPr>
            <p:txBody>
              <a:bodyPr/>
              <a:lstStyle/>
              <a:p>
                <a:pPr lvl="0" defTabSz="684671" fontAlgn="auto">
                  <a:spcBef>
                    <a:spcPts val="0"/>
                  </a:spcBef>
                  <a:spcAft>
                    <a:spcPts val="0"/>
                  </a:spcAft>
                  <a:defRPr/>
                </a:pPr>
                <a:endParaRPr lang="en-US" sz="1471" b="0" kern="0" dirty="0">
                  <a:solidFill>
                    <a:srgbClr val="002050"/>
                  </a:solidFill>
                  <a:latin typeface="Segoe UI"/>
                  <a:ea typeface="ＭＳ Ｐゴシック" charset="0"/>
                </a:endParaRPr>
              </a:p>
            </p:txBody>
          </p:sp>
        </p:grpSp>
        <p:sp>
          <p:nvSpPr>
            <p:cNvPr id="51" name="Rectangle 50">
              <a:extLst>
                <a:ext uri="{FF2B5EF4-FFF2-40B4-BE49-F238E27FC236}">
                  <a16:creationId xmlns:a16="http://schemas.microsoft.com/office/drawing/2014/main" id="{570BA580-0220-4523-82FB-806A2F3E7212}"/>
                </a:ext>
              </a:extLst>
            </p:cNvPr>
            <p:cNvSpPr/>
            <p:nvPr/>
          </p:nvSpPr>
          <p:spPr bwMode="auto">
            <a:xfrm>
              <a:off x="4697876" y="4128702"/>
              <a:ext cx="460182" cy="224921"/>
            </a:xfrm>
            <a:prstGeom prst="rect">
              <a:avLst/>
            </a:prstGeom>
            <a:solidFill>
              <a:srgbClr val="002050"/>
            </a:solidFill>
            <a:ln>
              <a:noFill/>
            </a:ln>
          </p:spPr>
          <p:txBody>
            <a:bodyPr vert="horz" wrap="square" lIns="0" tIns="20568" rIns="0" bIns="20568" rtlCol="0">
              <a:spAutoFit/>
            </a:bodyPr>
            <a:lstStyle/>
            <a:p>
              <a:pPr lvl="0" algn="ctr" defTabSz="685337" fontAlgn="auto">
                <a:lnSpc>
                  <a:spcPct val="90000"/>
                </a:lnSpc>
                <a:spcBef>
                  <a:spcPts val="0"/>
                </a:spcBef>
                <a:spcAft>
                  <a:spcPts val="0"/>
                </a:spcAft>
                <a:defRPr/>
              </a:pPr>
              <a:r>
                <a:rPr lang="en-US" sz="1324" b="0" kern="0" spc="-23" dirty="0">
                  <a:solidFill>
                    <a:srgbClr val="002050"/>
                  </a:solidFill>
                  <a:latin typeface="Segoe UI Semibold" panose="020B0702040204020203" pitchFamily="34" charset="0"/>
                  <a:cs typeface="Segoe UI Semibold" panose="020B0702040204020203" pitchFamily="34" charset="0"/>
                </a:rPr>
                <a:t>ADFS</a:t>
              </a:r>
            </a:p>
          </p:txBody>
        </p:sp>
        <p:sp>
          <p:nvSpPr>
            <p:cNvPr id="52" name="TextBox 51">
              <a:extLst>
                <a:ext uri="{FF2B5EF4-FFF2-40B4-BE49-F238E27FC236}">
                  <a16:creationId xmlns:a16="http://schemas.microsoft.com/office/drawing/2014/main" id="{FC45E3C7-C471-4505-99D0-D5C5581C7447}"/>
                </a:ext>
              </a:extLst>
            </p:cNvPr>
            <p:cNvSpPr txBox="1"/>
            <p:nvPr/>
          </p:nvSpPr>
          <p:spPr>
            <a:xfrm>
              <a:off x="4465213" y="2929887"/>
              <a:ext cx="997835" cy="284693"/>
            </a:xfrm>
            <a:prstGeom prst="rect">
              <a:avLst/>
            </a:prstGeom>
          </p:spPr>
          <p:txBody>
            <a:bodyPr wrap="square" lIns="0" tIns="0" rIns="0" bIns="0" rtlCol="0">
              <a:spAutoFit/>
            </a:bodyPr>
            <a:lstStyle/>
            <a:p>
              <a:pPr lvl="0" defTabSz="671552">
                <a:lnSpc>
                  <a:spcPct val="90000"/>
                </a:lnSpc>
                <a:buSzPct val="80000"/>
                <a:defRPr/>
              </a:pPr>
              <a:r>
                <a:rPr lang="en-US" sz="1028" b="0" kern="0" spc="-22" dirty="0">
                  <a:solidFill>
                    <a:srgbClr val="002050"/>
                  </a:solidFill>
                  <a:latin typeface="Segoe UI"/>
                  <a:ea typeface="ＭＳ Ｐゴシック" charset="0"/>
                  <a:cs typeface="Segoe UI Semibold" panose="020B0702040204020203" pitchFamily="34" charset="0"/>
                </a:rPr>
                <a:t>Microsoft Azure</a:t>
              </a:r>
            </a:p>
            <a:p>
              <a:pPr lvl="0" defTabSz="671552">
                <a:lnSpc>
                  <a:spcPct val="90000"/>
                </a:lnSpc>
                <a:buSzPct val="80000"/>
                <a:defRPr/>
              </a:pPr>
              <a:r>
                <a:rPr lang="en-US" sz="1028" b="0" kern="0" spc="-22" dirty="0">
                  <a:solidFill>
                    <a:srgbClr val="002050"/>
                  </a:solidFill>
                  <a:latin typeface="Segoe UI"/>
                  <a:ea typeface="ＭＳ Ｐゴシック" charset="0"/>
                  <a:cs typeface="Segoe UI Semibold" panose="020B0702040204020203" pitchFamily="34" charset="0"/>
                </a:rPr>
                <a:t>Active Directory</a:t>
              </a:r>
            </a:p>
          </p:txBody>
        </p:sp>
        <p:pic>
          <p:nvPicPr>
            <p:cNvPr id="53" name="Picture 52">
              <a:extLst>
                <a:ext uri="{FF2B5EF4-FFF2-40B4-BE49-F238E27FC236}">
                  <a16:creationId xmlns:a16="http://schemas.microsoft.com/office/drawing/2014/main" id="{DC719829-8ECA-4B19-8618-A2DD96079124}"/>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045534" y="2840727"/>
              <a:ext cx="424400" cy="420891"/>
            </a:xfrm>
            <a:prstGeom prst="rect">
              <a:avLst/>
            </a:prstGeom>
          </p:spPr>
        </p:pic>
        <p:grpSp>
          <p:nvGrpSpPr>
            <p:cNvPr id="54" name="Group 53">
              <a:extLst>
                <a:ext uri="{FF2B5EF4-FFF2-40B4-BE49-F238E27FC236}">
                  <a16:creationId xmlns:a16="http://schemas.microsoft.com/office/drawing/2014/main" id="{3D67B20A-0C1B-4F19-AB7D-E0C00D1D55BB}"/>
                </a:ext>
              </a:extLst>
            </p:cNvPr>
            <p:cNvGrpSpPr/>
            <p:nvPr/>
          </p:nvGrpSpPr>
          <p:grpSpPr>
            <a:xfrm>
              <a:off x="7720020" y="4945875"/>
              <a:ext cx="1305929" cy="955633"/>
              <a:chOff x="9384607" y="5560609"/>
              <a:chExt cx="1776405" cy="1299912"/>
            </a:xfrm>
          </p:grpSpPr>
          <p:sp>
            <p:nvSpPr>
              <p:cNvPr id="55" name="Freeform 19">
                <a:extLst>
                  <a:ext uri="{FF2B5EF4-FFF2-40B4-BE49-F238E27FC236}">
                    <a16:creationId xmlns:a16="http://schemas.microsoft.com/office/drawing/2014/main" id="{CFBF1DA1-F22B-4BF8-8BBD-61BF05AD7AB1}"/>
                  </a:ext>
                </a:extLst>
              </p:cNvPr>
              <p:cNvSpPr>
                <a:spLocks noEditPoints="1"/>
              </p:cNvSpPr>
              <p:nvPr/>
            </p:nvSpPr>
            <p:spPr bwMode="auto">
              <a:xfrm>
                <a:off x="9475619" y="6298506"/>
                <a:ext cx="662774" cy="206374"/>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56" name="Freeform 20">
                <a:extLst>
                  <a:ext uri="{FF2B5EF4-FFF2-40B4-BE49-F238E27FC236}">
                    <a16:creationId xmlns:a16="http://schemas.microsoft.com/office/drawing/2014/main" id="{E5BD8448-3AA4-400A-8052-DB47BDFCC97D}"/>
                  </a:ext>
                </a:extLst>
              </p:cNvPr>
              <p:cNvSpPr>
                <a:spLocks noEditPoints="1"/>
              </p:cNvSpPr>
              <p:nvPr/>
            </p:nvSpPr>
            <p:spPr bwMode="auto">
              <a:xfrm>
                <a:off x="9475619" y="6066472"/>
                <a:ext cx="662774" cy="206374"/>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nvGrpSpPr>
              <p:cNvPr id="57" name="Group 56">
                <a:extLst>
                  <a:ext uri="{FF2B5EF4-FFF2-40B4-BE49-F238E27FC236}">
                    <a16:creationId xmlns:a16="http://schemas.microsoft.com/office/drawing/2014/main" id="{E8FDFAE0-90B0-4C34-A34B-1705359A93C9}"/>
                  </a:ext>
                </a:extLst>
              </p:cNvPr>
              <p:cNvGrpSpPr/>
              <p:nvPr/>
            </p:nvGrpSpPr>
            <p:grpSpPr>
              <a:xfrm>
                <a:off x="10377107" y="6066472"/>
                <a:ext cx="662775" cy="438408"/>
                <a:chOff x="2735263" y="1203325"/>
                <a:chExt cx="6724650" cy="4448176"/>
              </a:xfrm>
              <a:solidFill>
                <a:srgbClr val="FFFFFF"/>
              </a:solidFill>
            </p:grpSpPr>
            <p:sp>
              <p:nvSpPr>
                <p:cNvPr id="61" name="Freeform 19">
                  <a:extLst>
                    <a:ext uri="{FF2B5EF4-FFF2-40B4-BE49-F238E27FC236}">
                      <a16:creationId xmlns:a16="http://schemas.microsoft.com/office/drawing/2014/main" id="{999F567C-7511-4E5A-9035-8A02C8CE24CC}"/>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62" name="Freeform 20">
                  <a:extLst>
                    <a:ext uri="{FF2B5EF4-FFF2-40B4-BE49-F238E27FC236}">
                      <a16:creationId xmlns:a16="http://schemas.microsoft.com/office/drawing/2014/main" id="{8351AE1F-09E7-4DE5-9D9A-2AE06D2BB10C}"/>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pic>
            <p:nvPicPr>
              <p:cNvPr id="58" name="Picture 57">
                <a:extLst>
                  <a:ext uri="{FF2B5EF4-FFF2-40B4-BE49-F238E27FC236}">
                    <a16:creationId xmlns:a16="http://schemas.microsoft.com/office/drawing/2014/main" id="{3F4679BA-803D-475D-B2FF-FE91DFF020E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384607" y="6261027"/>
                <a:ext cx="893792" cy="599494"/>
              </a:xfrm>
              <a:prstGeom prst="rect">
                <a:avLst/>
              </a:prstGeom>
            </p:spPr>
          </p:pic>
          <p:pic>
            <p:nvPicPr>
              <p:cNvPr id="59" name="Picture 58">
                <a:extLst>
                  <a:ext uri="{FF2B5EF4-FFF2-40B4-BE49-F238E27FC236}">
                    <a16:creationId xmlns:a16="http://schemas.microsoft.com/office/drawing/2014/main" id="{CA62DD38-56BE-4C81-81DD-64E8FDAAA9C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267220" y="6261027"/>
                <a:ext cx="893792" cy="599494"/>
              </a:xfrm>
              <a:prstGeom prst="rect">
                <a:avLst/>
              </a:prstGeom>
            </p:spPr>
          </p:pic>
          <p:pic>
            <p:nvPicPr>
              <p:cNvPr id="60" name="Picture 59">
                <a:extLst>
                  <a:ext uri="{FF2B5EF4-FFF2-40B4-BE49-F238E27FC236}">
                    <a16:creationId xmlns:a16="http://schemas.microsoft.com/office/drawing/2014/main" id="{854F2711-DB9F-4723-9B5B-37AA53684F2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813968" y="5560609"/>
                <a:ext cx="944483" cy="633493"/>
              </a:xfrm>
              <a:prstGeom prst="rect">
                <a:avLst/>
              </a:prstGeom>
            </p:spPr>
          </p:pic>
        </p:grpSp>
        <p:sp>
          <p:nvSpPr>
            <p:cNvPr id="63" name="Rectangle 62">
              <a:extLst>
                <a:ext uri="{FF2B5EF4-FFF2-40B4-BE49-F238E27FC236}">
                  <a16:creationId xmlns:a16="http://schemas.microsoft.com/office/drawing/2014/main" id="{A9DF67A4-5858-4490-83E4-01E1CF7EBDF4}"/>
                </a:ext>
              </a:extLst>
            </p:cNvPr>
            <p:cNvSpPr/>
            <p:nvPr/>
          </p:nvSpPr>
          <p:spPr>
            <a:xfrm>
              <a:off x="7792195" y="4102181"/>
              <a:ext cx="901205" cy="244041"/>
            </a:xfrm>
            <a:prstGeom prst="rect">
              <a:avLst/>
            </a:prstGeom>
            <a:ln>
              <a:noFill/>
            </a:ln>
          </p:spPr>
          <p:txBody>
            <a:bodyPr wrap="square" lIns="0" tIns="0" rIns="0" bIns="0" anchor="ctr">
              <a:spAutoFit/>
            </a:bodyPr>
            <a:lstStyle/>
            <a:p>
              <a:pPr lvl="0" defTabSz="913562">
                <a:lnSpc>
                  <a:spcPct val="90000"/>
                </a:lnSpc>
                <a:spcBef>
                  <a:spcPct val="20000"/>
                </a:spcBef>
                <a:buSzPct val="80000"/>
                <a:defRPr/>
              </a:pPr>
              <a:r>
                <a:rPr lang="en-US" sz="881" b="0" kern="0" dirty="0">
                  <a:solidFill>
                    <a:srgbClr val="002050"/>
                  </a:solidFill>
                  <a:latin typeface="Segoe UI Semibold" panose="020B0702040204020203" pitchFamily="34" charset="0"/>
                  <a:cs typeface="Segoe UI Semibold" panose="020B0702040204020203" pitchFamily="34" charset="0"/>
                </a:rPr>
                <a:t>Identity</a:t>
              </a:r>
              <a:br>
                <a:rPr lang="en-US" sz="881" b="0" kern="0" dirty="0">
                  <a:solidFill>
                    <a:srgbClr val="002050"/>
                  </a:solidFill>
                  <a:latin typeface="Segoe UI Semibold" panose="020B0702040204020203" pitchFamily="34" charset="0"/>
                  <a:cs typeface="Segoe UI Semibold" panose="020B0702040204020203" pitchFamily="34" charset="0"/>
                </a:rPr>
              </a:br>
              <a:r>
                <a:rPr lang="en-US" sz="881" b="0" kern="0" dirty="0">
                  <a:solidFill>
                    <a:srgbClr val="002050"/>
                  </a:solidFill>
                  <a:latin typeface="Segoe UI Semibold" panose="020B0702040204020203" pitchFamily="34" charset="0"/>
                  <a:cs typeface="Segoe UI Semibold" panose="020B0702040204020203" pitchFamily="34" charset="0"/>
                </a:rPr>
                <a:t>synchronization </a:t>
              </a:r>
            </a:p>
          </p:txBody>
        </p:sp>
        <p:cxnSp>
          <p:nvCxnSpPr>
            <p:cNvPr id="64" name="Straight Arrow Connector 63">
              <a:extLst>
                <a:ext uri="{FF2B5EF4-FFF2-40B4-BE49-F238E27FC236}">
                  <a16:creationId xmlns:a16="http://schemas.microsoft.com/office/drawing/2014/main" id="{B34BA598-4837-4347-A3A8-C5C90303836B}"/>
                </a:ext>
              </a:extLst>
            </p:cNvPr>
            <p:cNvCxnSpPr/>
            <p:nvPr/>
          </p:nvCxnSpPr>
          <p:spPr>
            <a:xfrm>
              <a:off x="5675008" y="3460533"/>
              <a:ext cx="1711211" cy="2007393"/>
            </a:xfrm>
            <a:prstGeom prst="straightConnector1">
              <a:avLst/>
            </a:prstGeom>
            <a:noFill/>
            <a:ln w="38100" cap="rnd" cmpd="sng" algn="ctr">
              <a:solidFill>
                <a:srgbClr val="00B0F0"/>
              </a:solidFill>
              <a:prstDash val="sysDot"/>
              <a:headEnd type="none" w="med" len="sm"/>
              <a:tailEnd type="triangle" w="med" len="sm"/>
            </a:ln>
            <a:effectLst/>
          </p:spPr>
        </p:cxnSp>
        <p:cxnSp>
          <p:nvCxnSpPr>
            <p:cNvPr id="65" name="Straight Arrow Connector 64">
              <a:extLst>
                <a:ext uri="{FF2B5EF4-FFF2-40B4-BE49-F238E27FC236}">
                  <a16:creationId xmlns:a16="http://schemas.microsoft.com/office/drawing/2014/main" id="{EEDAB19D-8859-4C93-AC46-9E9460ED1DEF}"/>
                </a:ext>
              </a:extLst>
            </p:cNvPr>
            <p:cNvCxnSpPr/>
            <p:nvPr/>
          </p:nvCxnSpPr>
          <p:spPr>
            <a:xfrm flipV="1">
              <a:off x="7398072" y="5310109"/>
              <a:ext cx="419371" cy="263596"/>
            </a:xfrm>
            <a:prstGeom prst="straightConnector1">
              <a:avLst/>
            </a:prstGeom>
            <a:noFill/>
            <a:ln w="38100" cap="rnd" cmpd="sng" algn="ctr">
              <a:solidFill>
                <a:srgbClr val="00B0F0"/>
              </a:solidFill>
              <a:prstDash val="sysDot"/>
              <a:headEnd type="none" w="med" len="sm"/>
              <a:tailEnd type="triangle" w="med" len="sm"/>
            </a:ln>
            <a:effectLst/>
          </p:spPr>
        </p:cxnSp>
        <p:grpSp>
          <p:nvGrpSpPr>
            <p:cNvPr id="66" name="Group 65">
              <a:extLst>
                <a:ext uri="{FF2B5EF4-FFF2-40B4-BE49-F238E27FC236}">
                  <a16:creationId xmlns:a16="http://schemas.microsoft.com/office/drawing/2014/main" id="{C7489C16-4881-45CA-B51C-D34A1895F9D3}"/>
                </a:ext>
              </a:extLst>
            </p:cNvPr>
            <p:cNvGrpSpPr/>
            <p:nvPr/>
          </p:nvGrpSpPr>
          <p:grpSpPr>
            <a:xfrm>
              <a:off x="7676084" y="5140238"/>
              <a:ext cx="260529" cy="260529"/>
              <a:chOff x="8426544" y="5627534"/>
              <a:chExt cx="354389" cy="354389"/>
            </a:xfrm>
          </p:grpSpPr>
          <p:sp>
            <p:nvSpPr>
              <p:cNvPr id="67" name="Oval 66">
                <a:extLst>
                  <a:ext uri="{FF2B5EF4-FFF2-40B4-BE49-F238E27FC236}">
                    <a16:creationId xmlns:a16="http://schemas.microsoft.com/office/drawing/2014/main" id="{D0A2DB43-3760-41D2-82DA-67677C1C83F3}"/>
                  </a:ext>
                </a:extLst>
              </p:cNvPr>
              <p:cNvSpPr/>
              <p:nvPr/>
            </p:nvSpPr>
            <p:spPr bwMode="auto">
              <a:xfrm>
                <a:off x="8463848" y="5664838"/>
                <a:ext cx="279781" cy="279781"/>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nvGrpSpPr>
              <p:cNvPr id="68" name="Group 67">
                <a:extLst>
                  <a:ext uri="{FF2B5EF4-FFF2-40B4-BE49-F238E27FC236}">
                    <a16:creationId xmlns:a16="http://schemas.microsoft.com/office/drawing/2014/main" id="{C6811A0B-8D81-46AD-96BB-11E6E700EF7C}"/>
                  </a:ext>
                </a:extLst>
              </p:cNvPr>
              <p:cNvGrpSpPr/>
              <p:nvPr/>
            </p:nvGrpSpPr>
            <p:grpSpPr>
              <a:xfrm>
                <a:off x="8426544" y="5627534"/>
                <a:ext cx="354389" cy="354389"/>
                <a:chOff x="3461012" y="3385426"/>
                <a:chExt cx="347472" cy="347472"/>
              </a:xfrm>
            </p:grpSpPr>
            <p:sp>
              <p:nvSpPr>
                <p:cNvPr id="69" name="Oval 68">
                  <a:extLst>
                    <a:ext uri="{FF2B5EF4-FFF2-40B4-BE49-F238E27FC236}">
                      <a16:creationId xmlns:a16="http://schemas.microsoft.com/office/drawing/2014/main" id="{3A906488-79B8-4602-A5BD-8BD11C64A1B1}"/>
                    </a:ext>
                  </a:extLst>
                </p:cNvPr>
                <p:cNvSpPr/>
                <p:nvPr/>
              </p:nvSpPr>
              <p:spPr bwMode="auto">
                <a:xfrm>
                  <a:off x="3461012" y="3385426"/>
                  <a:ext cx="347472" cy="347472"/>
                </a:xfrm>
                <a:prstGeom prst="ellipse">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sp>
              <p:nvSpPr>
                <p:cNvPr id="70" name="Freeform 11">
                  <a:extLst>
                    <a:ext uri="{FF2B5EF4-FFF2-40B4-BE49-F238E27FC236}">
                      <a16:creationId xmlns:a16="http://schemas.microsoft.com/office/drawing/2014/main" id="{AD646DB5-F2B2-4D63-B93B-07EA32240267}"/>
                    </a:ext>
                  </a:extLst>
                </p:cNvPr>
                <p:cNvSpPr>
                  <a:spLocks noEditPoints="1"/>
                </p:cNvSpPr>
                <p:nvPr/>
              </p:nvSpPr>
              <p:spPr bwMode="auto">
                <a:xfrm>
                  <a:off x="3497587" y="3422002"/>
                  <a:ext cx="274320" cy="274320"/>
                </a:xfrm>
                <a:custGeom>
                  <a:avLst/>
                  <a:gdLst>
                    <a:gd name="T0" fmla="*/ 927 w 1854"/>
                    <a:gd name="T1" fmla="*/ 0 h 1854"/>
                    <a:gd name="T2" fmla="*/ 0 w 1854"/>
                    <a:gd name="T3" fmla="*/ 927 h 1854"/>
                    <a:gd name="T4" fmla="*/ 927 w 1854"/>
                    <a:gd name="T5" fmla="*/ 1854 h 1854"/>
                    <a:gd name="T6" fmla="*/ 1854 w 1854"/>
                    <a:gd name="T7" fmla="*/ 927 h 1854"/>
                    <a:gd name="T8" fmla="*/ 927 w 1854"/>
                    <a:gd name="T9" fmla="*/ 0 h 1854"/>
                    <a:gd name="T10" fmla="*/ 758 w 1854"/>
                    <a:gd name="T11" fmla="*/ 1319 h 1854"/>
                    <a:gd name="T12" fmla="*/ 435 w 1854"/>
                    <a:gd name="T13" fmla="*/ 874 h 1854"/>
                    <a:gd name="T14" fmla="*/ 671 w 1854"/>
                    <a:gd name="T15" fmla="*/ 874 h 1854"/>
                    <a:gd name="T16" fmla="*/ 995 w 1854"/>
                    <a:gd name="T17" fmla="*/ 1319 h 1854"/>
                    <a:gd name="T18" fmla="*/ 758 w 1854"/>
                    <a:gd name="T19" fmla="*/ 1319 h 1854"/>
                    <a:gd name="T20" fmla="*/ 1027 w 1854"/>
                    <a:gd name="T21" fmla="*/ 1284 h 1854"/>
                    <a:gd name="T22" fmla="*/ 897 w 1854"/>
                    <a:gd name="T23" fmla="*/ 1105 h 1854"/>
                    <a:gd name="T24" fmla="*/ 1193 w 1854"/>
                    <a:gd name="T25" fmla="*/ 511 h 1854"/>
                    <a:gd name="T26" fmla="*/ 1408 w 1854"/>
                    <a:gd name="T27" fmla="*/ 511 h 1854"/>
                    <a:gd name="T28" fmla="*/ 1027 w 1854"/>
                    <a:gd name="T29" fmla="*/ 1284 h 1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54" h="1854">
                      <a:moveTo>
                        <a:pt x="927" y="0"/>
                      </a:moveTo>
                      <a:cubicBezTo>
                        <a:pt x="415" y="0"/>
                        <a:pt x="0" y="415"/>
                        <a:pt x="0" y="927"/>
                      </a:cubicBezTo>
                      <a:cubicBezTo>
                        <a:pt x="0" y="1439"/>
                        <a:pt x="415" y="1854"/>
                        <a:pt x="927" y="1854"/>
                      </a:cubicBezTo>
                      <a:cubicBezTo>
                        <a:pt x="1439" y="1854"/>
                        <a:pt x="1854" y="1439"/>
                        <a:pt x="1854" y="927"/>
                      </a:cubicBezTo>
                      <a:cubicBezTo>
                        <a:pt x="1854" y="415"/>
                        <a:pt x="1439" y="0"/>
                        <a:pt x="927" y="0"/>
                      </a:cubicBezTo>
                      <a:close/>
                      <a:moveTo>
                        <a:pt x="758" y="1319"/>
                      </a:moveTo>
                      <a:cubicBezTo>
                        <a:pt x="435" y="874"/>
                        <a:pt x="435" y="874"/>
                        <a:pt x="435" y="874"/>
                      </a:cubicBezTo>
                      <a:cubicBezTo>
                        <a:pt x="671" y="874"/>
                        <a:pt x="671" y="874"/>
                        <a:pt x="671" y="874"/>
                      </a:cubicBezTo>
                      <a:cubicBezTo>
                        <a:pt x="995" y="1319"/>
                        <a:pt x="995" y="1319"/>
                        <a:pt x="995" y="1319"/>
                      </a:cubicBezTo>
                      <a:lnTo>
                        <a:pt x="758" y="1319"/>
                      </a:lnTo>
                      <a:close/>
                      <a:moveTo>
                        <a:pt x="1027" y="1284"/>
                      </a:moveTo>
                      <a:cubicBezTo>
                        <a:pt x="897" y="1105"/>
                        <a:pt x="897" y="1105"/>
                        <a:pt x="897" y="1105"/>
                      </a:cubicBezTo>
                      <a:cubicBezTo>
                        <a:pt x="1193" y="511"/>
                        <a:pt x="1193" y="511"/>
                        <a:pt x="1193" y="511"/>
                      </a:cubicBezTo>
                      <a:cubicBezTo>
                        <a:pt x="1408" y="511"/>
                        <a:pt x="1408" y="511"/>
                        <a:pt x="1408" y="511"/>
                      </a:cubicBezTo>
                      <a:lnTo>
                        <a:pt x="1027" y="1284"/>
                      </a:lnTo>
                      <a:close/>
                    </a:path>
                  </a:pathLst>
                </a:custGeom>
                <a:solidFill>
                  <a:srgbClr val="00B0F0"/>
                </a:solidFill>
                <a:ln>
                  <a:no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sp>
          <p:nvSpPr>
            <p:cNvPr id="71" name="Arc 70">
              <a:extLst>
                <a:ext uri="{FF2B5EF4-FFF2-40B4-BE49-F238E27FC236}">
                  <a16:creationId xmlns:a16="http://schemas.microsoft.com/office/drawing/2014/main" id="{0CD40468-CFFD-4D0B-AF1F-927C1D987AED}"/>
                </a:ext>
              </a:extLst>
            </p:cNvPr>
            <p:cNvSpPr/>
            <p:nvPr/>
          </p:nvSpPr>
          <p:spPr>
            <a:xfrm>
              <a:off x="2093321" y="3114909"/>
              <a:ext cx="6636684" cy="3071688"/>
            </a:xfrm>
            <a:prstGeom prst="arc">
              <a:avLst>
                <a:gd name="adj1" fmla="val 16879337"/>
                <a:gd name="adj2" fmla="val 534869"/>
              </a:avLst>
            </a:prstGeom>
            <a:noFill/>
            <a:ln w="28575" cap="rnd" cmpd="sng" algn="ctr">
              <a:solidFill>
                <a:srgbClr val="FFFFFF"/>
              </a:solidFill>
              <a:prstDash val="sysDot"/>
              <a:headEnd type="triangle" w="med" len="med"/>
              <a:tailEnd type="triangle" w="med" len="med"/>
            </a:ln>
            <a:effectLst/>
          </p:spPr>
          <p:txBody>
            <a:bodyPr rtlCol="0" anchor="ctr"/>
            <a:lstStyle/>
            <a:p>
              <a:pPr lvl="0" algn="ctr" defTabSz="672161" fontAlgn="auto">
                <a:spcBef>
                  <a:spcPts val="0"/>
                </a:spcBef>
                <a:spcAft>
                  <a:spcPts val="0"/>
                </a:spcAft>
                <a:defRPr/>
              </a:pPr>
              <a:endParaRPr lang="en-US" sz="1324" b="0" kern="0" dirty="0">
                <a:solidFill>
                  <a:srgbClr val="002050"/>
                </a:solidFill>
                <a:latin typeface="Segoe UI"/>
              </a:endParaRPr>
            </a:p>
          </p:txBody>
        </p:sp>
        <p:grpSp>
          <p:nvGrpSpPr>
            <p:cNvPr id="72" name="Group 71">
              <a:extLst>
                <a:ext uri="{FF2B5EF4-FFF2-40B4-BE49-F238E27FC236}">
                  <a16:creationId xmlns:a16="http://schemas.microsoft.com/office/drawing/2014/main" id="{EBA08B54-5AA3-42B0-B29E-1D327DB383F0}"/>
                </a:ext>
              </a:extLst>
            </p:cNvPr>
            <p:cNvGrpSpPr/>
            <p:nvPr/>
          </p:nvGrpSpPr>
          <p:grpSpPr>
            <a:xfrm>
              <a:off x="7645984" y="3624336"/>
              <a:ext cx="984989" cy="406057"/>
              <a:chOff x="8390887" y="3832143"/>
              <a:chExt cx="1339845" cy="552343"/>
            </a:xfrm>
          </p:grpSpPr>
          <p:grpSp>
            <p:nvGrpSpPr>
              <p:cNvPr id="73" name="Group 72">
                <a:extLst>
                  <a:ext uri="{FF2B5EF4-FFF2-40B4-BE49-F238E27FC236}">
                    <a16:creationId xmlns:a16="http://schemas.microsoft.com/office/drawing/2014/main" id="{D260CADB-C75F-4A61-B27F-C5B02D01A89D}"/>
                  </a:ext>
                </a:extLst>
              </p:cNvPr>
              <p:cNvGrpSpPr/>
              <p:nvPr/>
            </p:nvGrpSpPr>
            <p:grpSpPr>
              <a:xfrm>
                <a:off x="8433167" y="3832143"/>
                <a:ext cx="1249363" cy="552343"/>
                <a:chOff x="3409633" y="2041366"/>
                <a:chExt cx="1386442" cy="612945"/>
              </a:xfrm>
            </p:grpSpPr>
            <p:sp>
              <p:nvSpPr>
                <p:cNvPr id="80" name="Rectangle: Rounded Corners 79">
                  <a:extLst>
                    <a:ext uri="{FF2B5EF4-FFF2-40B4-BE49-F238E27FC236}">
                      <a16:creationId xmlns:a16="http://schemas.microsoft.com/office/drawing/2014/main" id="{A5A802AD-2D2D-43AB-B667-358A3DB3C6B4}"/>
                    </a:ext>
                  </a:extLst>
                </p:cNvPr>
                <p:cNvSpPr/>
                <p:nvPr/>
              </p:nvSpPr>
              <p:spPr bwMode="auto">
                <a:xfrm>
                  <a:off x="3409633" y="2041366"/>
                  <a:ext cx="1386442" cy="612945"/>
                </a:xfrm>
                <a:prstGeom prst="roundRect">
                  <a:avLst>
                    <a:gd name="adj" fmla="val 50000"/>
                  </a:avLst>
                </a:prstGeom>
                <a:solidFill>
                  <a:srgbClr val="002050"/>
                </a:solidFill>
                <a:ln w="28575" cap="rnd" cmpd="sng" algn="ctr">
                  <a:solidFill>
                    <a:srgbClr val="FFFFFF"/>
                  </a:solidFill>
                  <a:prstDash val="sysDot"/>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grpSp>
              <p:nvGrpSpPr>
                <p:cNvPr id="81" name="Group 80">
                  <a:extLst>
                    <a:ext uri="{FF2B5EF4-FFF2-40B4-BE49-F238E27FC236}">
                      <a16:creationId xmlns:a16="http://schemas.microsoft.com/office/drawing/2014/main" id="{12D547D9-75C5-4EA4-A201-A4C1033DFAA1}"/>
                    </a:ext>
                  </a:extLst>
                </p:cNvPr>
                <p:cNvGrpSpPr/>
                <p:nvPr/>
              </p:nvGrpSpPr>
              <p:grpSpPr>
                <a:xfrm>
                  <a:off x="3617505" y="2166176"/>
                  <a:ext cx="955461" cy="369353"/>
                  <a:chOff x="3651712" y="2166176"/>
                  <a:chExt cx="955461" cy="369353"/>
                </a:xfrm>
              </p:grpSpPr>
              <p:sp>
                <p:nvSpPr>
                  <p:cNvPr id="82" name="Freeform 41">
                    <a:extLst>
                      <a:ext uri="{FF2B5EF4-FFF2-40B4-BE49-F238E27FC236}">
                        <a16:creationId xmlns:a16="http://schemas.microsoft.com/office/drawing/2014/main" id="{E986FA2C-C7E1-4033-B1AA-2466E57FE62A}"/>
                      </a:ext>
                    </a:extLst>
                  </p:cNvPr>
                  <p:cNvSpPr>
                    <a:spLocks noEditPoints="1"/>
                  </p:cNvSpPr>
                  <p:nvPr/>
                </p:nvSpPr>
                <p:spPr bwMode="auto">
                  <a:xfrm>
                    <a:off x="3651712" y="2166176"/>
                    <a:ext cx="369354" cy="369353"/>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solidFill>
                      <a:srgbClr val="FFFFFF"/>
                    </a:solid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83" name="Freeform 24">
                    <a:extLst>
                      <a:ext uri="{FF2B5EF4-FFF2-40B4-BE49-F238E27FC236}">
                        <a16:creationId xmlns:a16="http://schemas.microsoft.com/office/drawing/2014/main" id="{28BB1338-2DCE-42DD-9216-82D6D1A39848}"/>
                      </a:ext>
                    </a:extLst>
                  </p:cNvPr>
                  <p:cNvSpPr>
                    <a:spLocks noChangeAspect="1" noEditPoints="1"/>
                  </p:cNvSpPr>
                  <p:nvPr/>
                </p:nvSpPr>
                <p:spPr bwMode="auto">
                  <a:xfrm>
                    <a:off x="4158151" y="2167972"/>
                    <a:ext cx="449022" cy="365760"/>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solidFill>
                      <a:srgbClr val="FFFFFF"/>
                    </a:solid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grpSp>
            <p:nvGrpSpPr>
              <p:cNvPr id="74" name="Group 73">
                <a:extLst>
                  <a:ext uri="{FF2B5EF4-FFF2-40B4-BE49-F238E27FC236}">
                    <a16:creationId xmlns:a16="http://schemas.microsoft.com/office/drawing/2014/main" id="{31784F72-9152-4791-8843-06ADEDCF6F57}"/>
                  </a:ext>
                </a:extLst>
              </p:cNvPr>
              <p:cNvGrpSpPr/>
              <p:nvPr/>
            </p:nvGrpSpPr>
            <p:grpSpPr>
              <a:xfrm rot="16200000">
                <a:off x="8376954" y="4028129"/>
                <a:ext cx="119308" cy="91441"/>
                <a:chOff x="9029923" y="3783977"/>
                <a:chExt cx="119308" cy="91441"/>
              </a:xfrm>
            </p:grpSpPr>
            <p:sp>
              <p:nvSpPr>
                <p:cNvPr id="78" name="Oval 77">
                  <a:extLst>
                    <a:ext uri="{FF2B5EF4-FFF2-40B4-BE49-F238E27FC236}">
                      <a16:creationId xmlns:a16="http://schemas.microsoft.com/office/drawing/2014/main" id="{B4EA2248-6672-4CAC-9259-F793DB8A5169}"/>
                    </a:ext>
                  </a:extLst>
                </p:cNvPr>
                <p:cNvSpPr/>
                <p:nvPr/>
              </p:nvSpPr>
              <p:spPr bwMode="auto">
                <a:xfrm rot="5400000">
                  <a:off x="9056583" y="3782768"/>
                  <a:ext cx="91440" cy="93857"/>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79" name="Isosceles Triangle 78">
                  <a:extLst>
                    <a:ext uri="{FF2B5EF4-FFF2-40B4-BE49-F238E27FC236}">
                      <a16:creationId xmlns:a16="http://schemas.microsoft.com/office/drawing/2014/main" id="{36AE72E4-7DDB-49D3-AF63-C90AA5F293F1}"/>
                    </a:ext>
                  </a:extLst>
                </p:cNvPr>
                <p:cNvSpPr/>
                <p:nvPr/>
              </p:nvSpPr>
              <p:spPr bwMode="auto">
                <a:xfrm rot="5400000">
                  <a:off x="9031132" y="3782769"/>
                  <a:ext cx="91440" cy="93857"/>
                </a:xfrm>
                <a:prstGeom prst="triangle">
                  <a:avLst/>
                </a:pr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grpSp>
            <p:nvGrpSpPr>
              <p:cNvPr id="75" name="Group 74">
                <a:extLst>
                  <a:ext uri="{FF2B5EF4-FFF2-40B4-BE49-F238E27FC236}">
                    <a16:creationId xmlns:a16="http://schemas.microsoft.com/office/drawing/2014/main" id="{AAD8F9C0-C647-4762-BA8D-491D99BA7F46}"/>
                  </a:ext>
                </a:extLst>
              </p:cNvPr>
              <p:cNvGrpSpPr/>
              <p:nvPr/>
            </p:nvGrpSpPr>
            <p:grpSpPr>
              <a:xfrm rot="16200000" flipH="1">
                <a:off x="9625358" y="4062332"/>
                <a:ext cx="119308" cy="91441"/>
                <a:chOff x="9029923" y="3783977"/>
                <a:chExt cx="119308" cy="91441"/>
              </a:xfrm>
            </p:grpSpPr>
            <p:sp>
              <p:nvSpPr>
                <p:cNvPr id="76" name="Oval 75">
                  <a:extLst>
                    <a:ext uri="{FF2B5EF4-FFF2-40B4-BE49-F238E27FC236}">
                      <a16:creationId xmlns:a16="http://schemas.microsoft.com/office/drawing/2014/main" id="{394A9E57-510C-4CF3-8141-A0F21B71C122}"/>
                    </a:ext>
                  </a:extLst>
                </p:cNvPr>
                <p:cNvSpPr/>
                <p:nvPr/>
              </p:nvSpPr>
              <p:spPr bwMode="auto">
                <a:xfrm rot="5400000">
                  <a:off x="9056583" y="3782768"/>
                  <a:ext cx="91440" cy="93857"/>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77" name="Isosceles Triangle 76">
                  <a:extLst>
                    <a:ext uri="{FF2B5EF4-FFF2-40B4-BE49-F238E27FC236}">
                      <a16:creationId xmlns:a16="http://schemas.microsoft.com/office/drawing/2014/main" id="{E5EDF657-37DE-4CEC-9189-182B74635F60}"/>
                    </a:ext>
                  </a:extLst>
                </p:cNvPr>
                <p:cNvSpPr/>
                <p:nvPr/>
              </p:nvSpPr>
              <p:spPr bwMode="auto">
                <a:xfrm rot="5400000">
                  <a:off x="9031132" y="3782769"/>
                  <a:ext cx="91440" cy="93857"/>
                </a:xfrm>
                <a:prstGeom prst="triangle">
                  <a:avLst/>
                </a:pr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grpSp>
        <p:cxnSp>
          <p:nvCxnSpPr>
            <p:cNvPr id="84" name="Straight Arrow Connector 83">
              <a:extLst>
                <a:ext uri="{FF2B5EF4-FFF2-40B4-BE49-F238E27FC236}">
                  <a16:creationId xmlns:a16="http://schemas.microsoft.com/office/drawing/2014/main" id="{C5E45D4E-95C1-4BB5-BA51-985D055CD5A5}"/>
                </a:ext>
              </a:extLst>
            </p:cNvPr>
            <p:cNvCxnSpPr/>
            <p:nvPr/>
          </p:nvCxnSpPr>
          <p:spPr>
            <a:xfrm>
              <a:off x="5745093" y="3253037"/>
              <a:ext cx="2648936" cy="1691263"/>
            </a:xfrm>
            <a:prstGeom prst="straightConnector1">
              <a:avLst/>
            </a:prstGeom>
            <a:noFill/>
            <a:ln w="38100" cap="rnd" cmpd="sng" algn="ctr">
              <a:solidFill>
                <a:srgbClr val="92D050"/>
              </a:solidFill>
              <a:prstDash val="sysDot"/>
              <a:headEnd type="none" w="med" len="sm"/>
              <a:tailEnd type="triangle" w="med" len="sm"/>
            </a:ln>
            <a:effectLst/>
          </p:spPr>
        </p:cxnSp>
        <p:grpSp>
          <p:nvGrpSpPr>
            <p:cNvPr id="85" name="Group 84">
              <a:extLst>
                <a:ext uri="{FF2B5EF4-FFF2-40B4-BE49-F238E27FC236}">
                  <a16:creationId xmlns:a16="http://schemas.microsoft.com/office/drawing/2014/main" id="{2A8CEFC8-09B2-451F-A73D-BA54E488CDDB}"/>
                </a:ext>
              </a:extLst>
            </p:cNvPr>
            <p:cNvGrpSpPr/>
            <p:nvPr/>
          </p:nvGrpSpPr>
          <p:grpSpPr>
            <a:xfrm>
              <a:off x="8246828" y="4815610"/>
              <a:ext cx="260529" cy="260529"/>
              <a:chOff x="8969385" y="5138959"/>
              <a:chExt cx="354389" cy="354389"/>
            </a:xfrm>
          </p:grpSpPr>
          <p:sp>
            <p:nvSpPr>
              <p:cNvPr id="86" name="Oval 85">
                <a:extLst>
                  <a:ext uri="{FF2B5EF4-FFF2-40B4-BE49-F238E27FC236}">
                    <a16:creationId xmlns:a16="http://schemas.microsoft.com/office/drawing/2014/main" id="{356449BE-CB6A-40E6-9F3B-DB98AFB1F849}"/>
                  </a:ext>
                </a:extLst>
              </p:cNvPr>
              <p:cNvSpPr/>
              <p:nvPr/>
            </p:nvSpPr>
            <p:spPr bwMode="auto">
              <a:xfrm>
                <a:off x="9006689" y="5176263"/>
                <a:ext cx="279781" cy="279781"/>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nvGrpSpPr>
              <p:cNvPr id="87" name="Group 86">
                <a:extLst>
                  <a:ext uri="{FF2B5EF4-FFF2-40B4-BE49-F238E27FC236}">
                    <a16:creationId xmlns:a16="http://schemas.microsoft.com/office/drawing/2014/main" id="{A8D8B4F9-6110-4100-A4CD-2B3852799E68}"/>
                  </a:ext>
                </a:extLst>
              </p:cNvPr>
              <p:cNvGrpSpPr/>
              <p:nvPr/>
            </p:nvGrpSpPr>
            <p:grpSpPr>
              <a:xfrm>
                <a:off x="8969385" y="5138959"/>
                <a:ext cx="354389" cy="354389"/>
                <a:chOff x="3461012" y="3385426"/>
                <a:chExt cx="347472" cy="347472"/>
              </a:xfrm>
            </p:grpSpPr>
            <p:sp>
              <p:nvSpPr>
                <p:cNvPr id="88" name="Oval 87">
                  <a:extLst>
                    <a:ext uri="{FF2B5EF4-FFF2-40B4-BE49-F238E27FC236}">
                      <a16:creationId xmlns:a16="http://schemas.microsoft.com/office/drawing/2014/main" id="{21079845-34C6-4CF4-A135-567F8B619322}"/>
                    </a:ext>
                  </a:extLst>
                </p:cNvPr>
                <p:cNvSpPr/>
                <p:nvPr/>
              </p:nvSpPr>
              <p:spPr bwMode="auto">
                <a:xfrm>
                  <a:off x="3461012" y="3385426"/>
                  <a:ext cx="347472" cy="347472"/>
                </a:xfrm>
                <a:prstGeom prst="ellipse">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sp>
              <p:nvSpPr>
                <p:cNvPr id="89" name="Freeform 11">
                  <a:extLst>
                    <a:ext uri="{FF2B5EF4-FFF2-40B4-BE49-F238E27FC236}">
                      <a16:creationId xmlns:a16="http://schemas.microsoft.com/office/drawing/2014/main" id="{F3104FF1-89EA-40DE-B5B2-C145E9B2614E}"/>
                    </a:ext>
                  </a:extLst>
                </p:cNvPr>
                <p:cNvSpPr>
                  <a:spLocks noEditPoints="1"/>
                </p:cNvSpPr>
                <p:nvPr/>
              </p:nvSpPr>
              <p:spPr bwMode="auto">
                <a:xfrm>
                  <a:off x="3497588" y="3422002"/>
                  <a:ext cx="274320" cy="274320"/>
                </a:xfrm>
                <a:custGeom>
                  <a:avLst/>
                  <a:gdLst>
                    <a:gd name="T0" fmla="*/ 927 w 1854"/>
                    <a:gd name="T1" fmla="*/ 0 h 1854"/>
                    <a:gd name="T2" fmla="*/ 0 w 1854"/>
                    <a:gd name="T3" fmla="*/ 927 h 1854"/>
                    <a:gd name="T4" fmla="*/ 927 w 1854"/>
                    <a:gd name="T5" fmla="*/ 1854 h 1854"/>
                    <a:gd name="T6" fmla="*/ 1854 w 1854"/>
                    <a:gd name="T7" fmla="*/ 927 h 1854"/>
                    <a:gd name="T8" fmla="*/ 927 w 1854"/>
                    <a:gd name="T9" fmla="*/ 0 h 1854"/>
                    <a:gd name="T10" fmla="*/ 758 w 1854"/>
                    <a:gd name="T11" fmla="*/ 1319 h 1854"/>
                    <a:gd name="T12" fmla="*/ 435 w 1854"/>
                    <a:gd name="T13" fmla="*/ 874 h 1854"/>
                    <a:gd name="T14" fmla="*/ 671 w 1854"/>
                    <a:gd name="T15" fmla="*/ 874 h 1854"/>
                    <a:gd name="T16" fmla="*/ 995 w 1854"/>
                    <a:gd name="T17" fmla="*/ 1319 h 1854"/>
                    <a:gd name="T18" fmla="*/ 758 w 1854"/>
                    <a:gd name="T19" fmla="*/ 1319 h 1854"/>
                    <a:gd name="T20" fmla="*/ 1027 w 1854"/>
                    <a:gd name="T21" fmla="*/ 1284 h 1854"/>
                    <a:gd name="T22" fmla="*/ 897 w 1854"/>
                    <a:gd name="T23" fmla="*/ 1105 h 1854"/>
                    <a:gd name="T24" fmla="*/ 1193 w 1854"/>
                    <a:gd name="T25" fmla="*/ 511 h 1854"/>
                    <a:gd name="T26" fmla="*/ 1408 w 1854"/>
                    <a:gd name="T27" fmla="*/ 511 h 1854"/>
                    <a:gd name="T28" fmla="*/ 1027 w 1854"/>
                    <a:gd name="T29" fmla="*/ 1284 h 1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54" h="1854">
                      <a:moveTo>
                        <a:pt x="927" y="0"/>
                      </a:moveTo>
                      <a:cubicBezTo>
                        <a:pt x="415" y="0"/>
                        <a:pt x="0" y="415"/>
                        <a:pt x="0" y="927"/>
                      </a:cubicBezTo>
                      <a:cubicBezTo>
                        <a:pt x="0" y="1439"/>
                        <a:pt x="415" y="1854"/>
                        <a:pt x="927" y="1854"/>
                      </a:cubicBezTo>
                      <a:cubicBezTo>
                        <a:pt x="1439" y="1854"/>
                        <a:pt x="1854" y="1439"/>
                        <a:pt x="1854" y="927"/>
                      </a:cubicBezTo>
                      <a:cubicBezTo>
                        <a:pt x="1854" y="415"/>
                        <a:pt x="1439" y="0"/>
                        <a:pt x="927" y="0"/>
                      </a:cubicBezTo>
                      <a:close/>
                      <a:moveTo>
                        <a:pt x="758" y="1319"/>
                      </a:moveTo>
                      <a:cubicBezTo>
                        <a:pt x="435" y="874"/>
                        <a:pt x="435" y="874"/>
                        <a:pt x="435" y="874"/>
                      </a:cubicBezTo>
                      <a:cubicBezTo>
                        <a:pt x="671" y="874"/>
                        <a:pt x="671" y="874"/>
                        <a:pt x="671" y="874"/>
                      </a:cubicBezTo>
                      <a:cubicBezTo>
                        <a:pt x="995" y="1319"/>
                        <a:pt x="995" y="1319"/>
                        <a:pt x="995" y="1319"/>
                      </a:cubicBezTo>
                      <a:lnTo>
                        <a:pt x="758" y="1319"/>
                      </a:lnTo>
                      <a:close/>
                      <a:moveTo>
                        <a:pt x="1027" y="1284"/>
                      </a:moveTo>
                      <a:cubicBezTo>
                        <a:pt x="897" y="1105"/>
                        <a:pt x="897" y="1105"/>
                        <a:pt x="897" y="1105"/>
                      </a:cubicBezTo>
                      <a:cubicBezTo>
                        <a:pt x="1193" y="511"/>
                        <a:pt x="1193" y="511"/>
                        <a:pt x="1193" y="511"/>
                      </a:cubicBezTo>
                      <a:cubicBezTo>
                        <a:pt x="1408" y="511"/>
                        <a:pt x="1408" y="511"/>
                        <a:pt x="1408" y="511"/>
                      </a:cubicBezTo>
                      <a:lnTo>
                        <a:pt x="1027" y="1284"/>
                      </a:lnTo>
                      <a:close/>
                    </a:path>
                  </a:pathLst>
                </a:custGeom>
                <a:solidFill>
                  <a:srgbClr val="92D050"/>
                </a:solidFill>
                <a:ln>
                  <a:no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sp>
          <p:nvSpPr>
            <p:cNvPr id="90" name="Rectangle 89">
              <a:extLst>
                <a:ext uri="{FF2B5EF4-FFF2-40B4-BE49-F238E27FC236}">
                  <a16:creationId xmlns:a16="http://schemas.microsoft.com/office/drawing/2014/main" id="{A2904C89-5FDE-4BC7-AF73-09D65336345F}"/>
                </a:ext>
              </a:extLst>
            </p:cNvPr>
            <p:cNvSpPr/>
            <p:nvPr/>
          </p:nvSpPr>
          <p:spPr bwMode="auto">
            <a:xfrm>
              <a:off x="7037586" y="4155900"/>
              <a:ext cx="695240" cy="326231"/>
            </a:xfrm>
            <a:prstGeom prst="rect">
              <a:avLst/>
            </a:prstGeom>
            <a:solidFill>
              <a:srgbClr val="002050"/>
            </a:solidFill>
            <a:ln>
              <a:noFill/>
            </a:ln>
          </p:spPr>
          <p:txBody>
            <a:bodyPr vert="horz" wrap="square" lIns="0" tIns="20568" rIns="0" bIns="20568" rtlCol="0">
              <a:spAutoFit/>
            </a:bodyPr>
            <a:lstStyle/>
            <a:p>
              <a:pPr lvl="0" algn="ctr" defTabSz="685337" fontAlgn="auto">
                <a:lnSpc>
                  <a:spcPct val="90000"/>
                </a:lnSpc>
                <a:spcBef>
                  <a:spcPts val="0"/>
                </a:spcBef>
                <a:spcAft>
                  <a:spcPts val="0"/>
                </a:spcAft>
                <a:defRPr/>
              </a:pPr>
              <a:r>
                <a:rPr lang="en-US" sz="1028" b="0" kern="0" spc="-23" dirty="0">
                  <a:solidFill>
                    <a:srgbClr val="002050"/>
                  </a:solidFill>
                  <a:latin typeface="Segoe UI Semibold" panose="020B0702040204020203" pitchFamily="34" charset="0"/>
                  <a:cs typeface="Segoe UI Semibold" panose="020B0702040204020203" pitchFamily="34" charset="0"/>
                </a:rPr>
                <a:t>Seamless SSO</a:t>
              </a:r>
            </a:p>
          </p:txBody>
        </p:sp>
        <p:sp>
          <p:nvSpPr>
            <p:cNvPr id="91" name="Arc 90">
              <a:extLst>
                <a:ext uri="{FF2B5EF4-FFF2-40B4-BE49-F238E27FC236}">
                  <a16:creationId xmlns:a16="http://schemas.microsoft.com/office/drawing/2014/main" id="{16D09790-74CD-46C4-952D-89E8F3C3DA9F}"/>
                </a:ext>
              </a:extLst>
            </p:cNvPr>
            <p:cNvSpPr/>
            <p:nvPr/>
          </p:nvSpPr>
          <p:spPr>
            <a:xfrm>
              <a:off x="2618477" y="3114909"/>
              <a:ext cx="3164066" cy="2525149"/>
            </a:xfrm>
            <a:prstGeom prst="arc">
              <a:avLst>
                <a:gd name="adj1" fmla="val 19716105"/>
                <a:gd name="adj2" fmla="val 1941397"/>
              </a:avLst>
            </a:prstGeom>
            <a:noFill/>
            <a:ln w="28575" cap="rnd" cmpd="sng" algn="ctr">
              <a:solidFill>
                <a:srgbClr val="FFFFFF"/>
              </a:solidFill>
              <a:prstDash val="sysDot"/>
              <a:headEnd type="triangle" w="med" len="med"/>
              <a:tailEnd type="triangle" w="med" len="med"/>
            </a:ln>
            <a:effectLst/>
          </p:spPr>
          <p:txBody>
            <a:bodyPr rtlCol="0" anchor="ctr"/>
            <a:lstStyle/>
            <a:p>
              <a:pPr lvl="0" algn="ctr" defTabSz="672161" fontAlgn="auto">
                <a:spcBef>
                  <a:spcPts val="0"/>
                </a:spcBef>
                <a:spcAft>
                  <a:spcPts val="0"/>
                </a:spcAft>
                <a:defRPr/>
              </a:pPr>
              <a:endParaRPr lang="en-US" sz="1324" b="0" kern="0" dirty="0">
                <a:solidFill>
                  <a:srgbClr val="002050"/>
                </a:solidFill>
                <a:latin typeface="Segoe UI"/>
              </a:endParaRPr>
            </a:p>
          </p:txBody>
        </p:sp>
        <p:grpSp>
          <p:nvGrpSpPr>
            <p:cNvPr id="92" name="Group 91">
              <a:extLst>
                <a:ext uri="{FF2B5EF4-FFF2-40B4-BE49-F238E27FC236}">
                  <a16:creationId xmlns:a16="http://schemas.microsoft.com/office/drawing/2014/main" id="{8A95E95F-31C4-48B8-B6AF-FF6FDFEDDCA3}"/>
                </a:ext>
              </a:extLst>
            </p:cNvPr>
            <p:cNvGrpSpPr/>
            <p:nvPr/>
          </p:nvGrpSpPr>
          <p:grpSpPr>
            <a:xfrm>
              <a:off x="5305629" y="4397739"/>
              <a:ext cx="984989" cy="406057"/>
              <a:chOff x="8390887" y="3832143"/>
              <a:chExt cx="1339845" cy="552343"/>
            </a:xfrm>
          </p:grpSpPr>
          <p:grpSp>
            <p:nvGrpSpPr>
              <p:cNvPr id="93" name="Group 92">
                <a:extLst>
                  <a:ext uri="{FF2B5EF4-FFF2-40B4-BE49-F238E27FC236}">
                    <a16:creationId xmlns:a16="http://schemas.microsoft.com/office/drawing/2014/main" id="{DBA73B68-4F98-4F49-8DE2-02DCB7627B7B}"/>
                  </a:ext>
                </a:extLst>
              </p:cNvPr>
              <p:cNvGrpSpPr/>
              <p:nvPr/>
            </p:nvGrpSpPr>
            <p:grpSpPr>
              <a:xfrm>
                <a:off x="8433167" y="3832143"/>
                <a:ext cx="1249363" cy="552343"/>
                <a:chOff x="3409633" y="2041366"/>
                <a:chExt cx="1386442" cy="612945"/>
              </a:xfrm>
            </p:grpSpPr>
            <p:sp>
              <p:nvSpPr>
                <p:cNvPr id="100" name="Rectangle: Rounded Corners 99">
                  <a:extLst>
                    <a:ext uri="{FF2B5EF4-FFF2-40B4-BE49-F238E27FC236}">
                      <a16:creationId xmlns:a16="http://schemas.microsoft.com/office/drawing/2014/main" id="{453F6FD2-7D69-48A1-9059-F3EAAF2D9BE4}"/>
                    </a:ext>
                  </a:extLst>
                </p:cNvPr>
                <p:cNvSpPr/>
                <p:nvPr/>
              </p:nvSpPr>
              <p:spPr bwMode="auto">
                <a:xfrm>
                  <a:off x="3409633" y="2041366"/>
                  <a:ext cx="1386442" cy="612945"/>
                </a:xfrm>
                <a:prstGeom prst="roundRect">
                  <a:avLst>
                    <a:gd name="adj" fmla="val 50000"/>
                  </a:avLst>
                </a:prstGeom>
                <a:solidFill>
                  <a:srgbClr val="002050"/>
                </a:solidFill>
                <a:ln w="28575" cap="rnd" cmpd="sng" algn="ctr">
                  <a:solidFill>
                    <a:srgbClr val="FFFFFF"/>
                  </a:solidFill>
                  <a:prstDash val="sysDot"/>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grpSp>
              <p:nvGrpSpPr>
                <p:cNvPr id="101" name="Group 100">
                  <a:extLst>
                    <a:ext uri="{FF2B5EF4-FFF2-40B4-BE49-F238E27FC236}">
                      <a16:creationId xmlns:a16="http://schemas.microsoft.com/office/drawing/2014/main" id="{6AB8FEC5-BCAF-4892-B5EA-40EF0A6D6670}"/>
                    </a:ext>
                  </a:extLst>
                </p:cNvPr>
                <p:cNvGrpSpPr/>
                <p:nvPr/>
              </p:nvGrpSpPr>
              <p:grpSpPr>
                <a:xfrm>
                  <a:off x="3617505" y="2166176"/>
                  <a:ext cx="955461" cy="369353"/>
                  <a:chOff x="3651712" y="2166176"/>
                  <a:chExt cx="955461" cy="369353"/>
                </a:xfrm>
              </p:grpSpPr>
              <p:sp>
                <p:nvSpPr>
                  <p:cNvPr id="102" name="Freeform 41">
                    <a:extLst>
                      <a:ext uri="{FF2B5EF4-FFF2-40B4-BE49-F238E27FC236}">
                        <a16:creationId xmlns:a16="http://schemas.microsoft.com/office/drawing/2014/main" id="{09733DEA-5E71-4165-8FD1-0301F7086A6F}"/>
                      </a:ext>
                    </a:extLst>
                  </p:cNvPr>
                  <p:cNvSpPr>
                    <a:spLocks noEditPoints="1"/>
                  </p:cNvSpPr>
                  <p:nvPr/>
                </p:nvSpPr>
                <p:spPr bwMode="auto">
                  <a:xfrm>
                    <a:off x="3651712" y="2166176"/>
                    <a:ext cx="369354" cy="369353"/>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solidFill>
                      <a:srgbClr val="FFFFFF"/>
                    </a:solid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103" name="Freeform 24">
                    <a:extLst>
                      <a:ext uri="{FF2B5EF4-FFF2-40B4-BE49-F238E27FC236}">
                        <a16:creationId xmlns:a16="http://schemas.microsoft.com/office/drawing/2014/main" id="{F82420DF-C9F7-4EB4-82A5-F4A68D58CE2F}"/>
                      </a:ext>
                    </a:extLst>
                  </p:cNvPr>
                  <p:cNvSpPr>
                    <a:spLocks noChangeAspect="1" noEditPoints="1"/>
                  </p:cNvSpPr>
                  <p:nvPr/>
                </p:nvSpPr>
                <p:spPr bwMode="auto">
                  <a:xfrm>
                    <a:off x="4158151" y="2167972"/>
                    <a:ext cx="449022" cy="365760"/>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solidFill>
                      <a:srgbClr val="FFFFFF"/>
                    </a:solid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grpSp>
            <p:nvGrpSpPr>
              <p:cNvPr id="94" name="Group 93">
                <a:extLst>
                  <a:ext uri="{FF2B5EF4-FFF2-40B4-BE49-F238E27FC236}">
                    <a16:creationId xmlns:a16="http://schemas.microsoft.com/office/drawing/2014/main" id="{B0A3D2CB-A0E8-4336-8B6D-5394D9CF7B5E}"/>
                  </a:ext>
                </a:extLst>
              </p:cNvPr>
              <p:cNvGrpSpPr/>
              <p:nvPr/>
            </p:nvGrpSpPr>
            <p:grpSpPr>
              <a:xfrm rot="16200000">
                <a:off x="8376954" y="4028129"/>
                <a:ext cx="119308" cy="91441"/>
                <a:chOff x="9029923" y="3783977"/>
                <a:chExt cx="119308" cy="91441"/>
              </a:xfrm>
            </p:grpSpPr>
            <p:sp>
              <p:nvSpPr>
                <p:cNvPr id="98" name="Oval 97">
                  <a:extLst>
                    <a:ext uri="{FF2B5EF4-FFF2-40B4-BE49-F238E27FC236}">
                      <a16:creationId xmlns:a16="http://schemas.microsoft.com/office/drawing/2014/main" id="{60B725BF-46E4-43C9-81EA-14F2FB26E7E2}"/>
                    </a:ext>
                  </a:extLst>
                </p:cNvPr>
                <p:cNvSpPr/>
                <p:nvPr/>
              </p:nvSpPr>
              <p:spPr bwMode="auto">
                <a:xfrm rot="5400000">
                  <a:off x="9056583" y="3782768"/>
                  <a:ext cx="91440" cy="93857"/>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99" name="Isosceles Triangle 98">
                  <a:extLst>
                    <a:ext uri="{FF2B5EF4-FFF2-40B4-BE49-F238E27FC236}">
                      <a16:creationId xmlns:a16="http://schemas.microsoft.com/office/drawing/2014/main" id="{A727449F-B840-426F-8011-8CA2D22DAD15}"/>
                    </a:ext>
                  </a:extLst>
                </p:cNvPr>
                <p:cNvSpPr/>
                <p:nvPr/>
              </p:nvSpPr>
              <p:spPr bwMode="auto">
                <a:xfrm rot="5400000">
                  <a:off x="9031132" y="3782769"/>
                  <a:ext cx="91440" cy="93857"/>
                </a:xfrm>
                <a:prstGeom prst="triangle">
                  <a:avLst/>
                </a:pr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grpSp>
            <p:nvGrpSpPr>
              <p:cNvPr id="95" name="Group 94">
                <a:extLst>
                  <a:ext uri="{FF2B5EF4-FFF2-40B4-BE49-F238E27FC236}">
                    <a16:creationId xmlns:a16="http://schemas.microsoft.com/office/drawing/2014/main" id="{0A653414-0CE5-42AE-845D-00CCA62B07CD}"/>
                  </a:ext>
                </a:extLst>
              </p:cNvPr>
              <p:cNvGrpSpPr/>
              <p:nvPr/>
            </p:nvGrpSpPr>
            <p:grpSpPr>
              <a:xfrm rot="16200000" flipH="1">
                <a:off x="9625358" y="4062332"/>
                <a:ext cx="119308" cy="91441"/>
                <a:chOff x="9029923" y="3783977"/>
                <a:chExt cx="119308" cy="91441"/>
              </a:xfrm>
            </p:grpSpPr>
            <p:sp>
              <p:nvSpPr>
                <p:cNvPr id="96" name="Oval 95">
                  <a:extLst>
                    <a:ext uri="{FF2B5EF4-FFF2-40B4-BE49-F238E27FC236}">
                      <a16:creationId xmlns:a16="http://schemas.microsoft.com/office/drawing/2014/main" id="{B952C024-3B4F-4554-B5B6-F8014E003827}"/>
                    </a:ext>
                  </a:extLst>
                </p:cNvPr>
                <p:cNvSpPr/>
                <p:nvPr/>
              </p:nvSpPr>
              <p:spPr bwMode="auto">
                <a:xfrm rot="5400000">
                  <a:off x="9056583" y="3782768"/>
                  <a:ext cx="91440" cy="93857"/>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97" name="Isosceles Triangle 96">
                  <a:extLst>
                    <a:ext uri="{FF2B5EF4-FFF2-40B4-BE49-F238E27FC236}">
                      <a16:creationId xmlns:a16="http://schemas.microsoft.com/office/drawing/2014/main" id="{7CE2C38C-DFE6-40FC-94BF-7090CFC4F170}"/>
                    </a:ext>
                  </a:extLst>
                </p:cNvPr>
                <p:cNvSpPr/>
                <p:nvPr/>
              </p:nvSpPr>
              <p:spPr bwMode="auto">
                <a:xfrm rot="5400000">
                  <a:off x="9031132" y="3782769"/>
                  <a:ext cx="91440" cy="93857"/>
                </a:xfrm>
                <a:prstGeom prst="triangle">
                  <a:avLst/>
                </a:pr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grpSp>
        <p:grpSp>
          <p:nvGrpSpPr>
            <p:cNvPr id="104" name="Group 103">
              <a:extLst>
                <a:ext uri="{FF2B5EF4-FFF2-40B4-BE49-F238E27FC236}">
                  <a16:creationId xmlns:a16="http://schemas.microsoft.com/office/drawing/2014/main" id="{CFDF9A4C-CBD4-4AAB-BE0B-29910D5503D2}"/>
                </a:ext>
              </a:extLst>
            </p:cNvPr>
            <p:cNvGrpSpPr/>
            <p:nvPr/>
          </p:nvGrpSpPr>
          <p:grpSpPr>
            <a:xfrm>
              <a:off x="2730247" y="4945875"/>
              <a:ext cx="1305928" cy="955633"/>
              <a:chOff x="8546987" y="5560609"/>
              <a:chExt cx="1776404" cy="1299912"/>
            </a:xfrm>
          </p:grpSpPr>
          <p:grpSp>
            <p:nvGrpSpPr>
              <p:cNvPr id="105" name="Group 104">
                <a:extLst>
                  <a:ext uri="{FF2B5EF4-FFF2-40B4-BE49-F238E27FC236}">
                    <a16:creationId xmlns:a16="http://schemas.microsoft.com/office/drawing/2014/main" id="{FC27F6CD-538F-43E5-9D84-BA8FB1340B8E}"/>
                  </a:ext>
                </a:extLst>
              </p:cNvPr>
              <p:cNvGrpSpPr/>
              <p:nvPr/>
            </p:nvGrpSpPr>
            <p:grpSpPr>
              <a:xfrm>
                <a:off x="8637999" y="6066473"/>
                <a:ext cx="662774" cy="438408"/>
                <a:chOff x="2735263" y="1203325"/>
                <a:chExt cx="6724650" cy="4448176"/>
              </a:xfrm>
              <a:solidFill>
                <a:srgbClr val="FFFFFF"/>
              </a:solidFill>
            </p:grpSpPr>
            <p:sp>
              <p:nvSpPr>
                <p:cNvPr id="112" name="Freeform 19">
                  <a:extLst>
                    <a:ext uri="{FF2B5EF4-FFF2-40B4-BE49-F238E27FC236}">
                      <a16:creationId xmlns:a16="http://schemas.microsoft.com/office/drawing/2014/main" id="{303BAD3F-4826-4C89-A591-B2E477319A53}"/>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113" name="Freeform 20">
                  <a:extLst>
                    <a:ext uri="{FF2B5EF4-FFF2-40B4-BE49-F238E27FC236}">
                      <a16:creationId xmlns:a16="http://schemas.microsoft.com/office/drawing/2014/main" id="{E951BADC-2611-4118-8669-F5C113DB21CC}"/>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nvGrpSpPr>
              <p:cNvPr id="106" name="Group 105">
                <a:extLst>
                  <a:ext uri="{FF2B5EF4-FFF2-40B4-BE49-F238E27FC236}">
                    <a16:creationId xmlns:a16="http://schemas.microsoft.com/office/drawing/2014/main" id="{D85E57DF-9F31-4618-AFB4-0A0902516974}"/>
                  </a:ext>
                </a:extLst>
              </p:cNvPr>
              <p:cNvGrpSpPr/>
              <p:nvPr/>
            </p:nvGrpSpPr>
            <p:grpSpPr>
              <a:xfrm>
                <a:off x="9539486" y="6066472"/>
                <a:ext cx="662775" cy="438408"/>
                <a:chOff x="2735263" y="1203325"/>
                <a:chExt cx="6724650" cy="4448176"/>
              </a:xfrm>
              <a:solidFill>
                <a:srgbClr val="FFFFFF"/>
              </a:solidFill>
            </p:grpSpPr>
            <p:sp>
              <p:nvSpPr>
                <p:cNvPr id="110" name="Freeform 19">
                  <a:extLst>
                    <a:ext uri="{FF2B5EF4-FFF2-40B4-BE49-F238E27FC236}">
                      <a16:creationId xmlns:a16="http://schemas.microsoft.com/office/drawing/2014/main" id="{AA2DE20C-45C0-4ACD-80B8-2C3E6393C7AD}"/>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111" name="Freeform 20">
                  <a:extLst>
                    <a:ext uri="{FF2B5EF4-FFF2-40B4-BE49-F238E27FC236}">
                      <a16:creationId xmlns:a16="http://schemas.microsoft.com/office/drawing/2014/main" id="{83D4EF7C-6F95-42AB-81FD-18BA3CFFD6C2}"/>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pic>
            <p:nvPicPr>
              <p:cNvPr id="107" name="Picture 106">
                <a:extLst>
                  <a:ext uri="{FF2B5EF4-FFF2-40B4-BE49-F238E27FC236}">
                    <a16:creationId xmlns:a16="http://schemas.microsoft.com/office/drawing/2014/main" id="{4E16D586-24F2-4D0C-98E6-40F196A0ADA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546987" y="6261027"/>
                <a:ext cx="893792" cy="599494"/>
              </a:xfrm>
              <a:prstGeom prst="rect">
                <a:avLst/>
              </a:prstGeom>
            </p:spPr>
          </p:pic>
          <p:pic>
            <p:nvPicPr>
              <p:cNvPr id="108" name="Picture 107">
                <a:extLst>
                  <a:ext uri="{FF2B5EF4-FFF2-40B4-BE49-F238E27FC236}">
                    <a16:creationId xmlns:a16="http://schemas.microsoft.com/office/drawing/2014/main" id="{D3CF63DA-039B-41B4-A51F-775FCA0CBF4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429599" y="6261027"/>
                <a:ext cx="893792" cy="599494"/>
              </a:xfrm>
              <a:prstGeom prst="rect">
                <a:avLst/>
              </a:prstGeom>
            </p:spPr>
          </p:pic>
          <p:pic>
            <p:nvPicPr>
              <p:cNvPr id="109" name="Picture 108">
                <a:extLst>
                  <a:ext uri="{FF2B5EF4-FFF2-40B4-BE49-F238E27FC236}">
                    <a16:creationId xmlns:a16="http://schemas.microsoft.com/office/drawing/2014/main" id="{DE7003D5-7187-4BC4-B4F1-308D953F13C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976347" y="5560609"/>
                <a:ext cx="944483" cy="633493"/>
              </a:xfrm>
              <a:prstGeom prst="rect">
                <a:avLst/>
              </a:prstGeom>
            </p:spPr>
          </p:pic>
        </p:grpSp>
        <p:sp>
          <p:nvSpPr>
            <p:cNvPr id="114" name="Rectangle 113">
              <a:extLst>
                <a:ext uri="{FF2B5EF4-FFF2-40B4-BE49-F238E27FC236}">
                  <a16:creationId xmlns:a16="http://schemas.microsoft.com/office/drawing/2014/main" id="{051942D2-EB07-4A2A-96B6-A93E4A199745}"/>
                </a:ext>
              </a:extLst>
            </p:cNvPr>
            <p:cNvSpPr/>
            <p:nvPr/>
          </p:nvSpPr>
          <p:spPr>
            <a:xfrm>
              <a:off x="1909606" y="4877230"/>
              <a:ext cx="992693" cy="393185"/>
            </a:xfrm>
            <a:prstGeom prst="rect">
              <a:avLst/>
            </a:prstGeom>
            <a:ln>
              <a:noFill/>
            </a:ln>
          </p:spPr>
          <p:txBody>
            <a:bodyPr wrap="square" lIns="0" tIns="0" rIns="0" bIns="0" anchor="ctr">
              <a:spAutoFit/>
            </a:bodyPr>
            <a:lstStyle/>
            <a:p>
              <a:pPr lvl="0" defTabSz="913562">
                <a:lnSpc>
                  <a:spcPct val="90000"/>
                </a:lnSpc>
                <a:spcBef>
                  <a:spcPct val="20000"/>
                </a:spcBef>
                <a:buSzPct val="80000"/>
                <a:defRPr/>
              </a:pPr>
              <a:r>
                <a:rPr lang="en-US" sz="881" b="0" kern="0" dirty="0">
                  <a:solidFill>
                    <a:srgbClr val="002050"/>
                  </a:solidFill>
                  <a:latin typeface="Segoe UI Semibold" panose="020B0702040204020203" pitchFamily="34" charset="0"/>
                  <a:cs typeface="Segoe UI Semibold" panose="020B0702040204020203" pitchFamily="34" charset="0"/>
                </a:rPr>
                <a:t>Identity + </a:t>
              </a:r>
            </a:p>
            <a:p>
              <a:pPr lvl="0" defTabSz="913562">
                <a:lnSpc>
                  <a:spcPct val="90000"/>
                </a:lnSpc>
                <a:spcBef>
                  <a:spcPct val="20000"/>
                </a:spcBef>
                <a:buSzPct val="80000"/>
                <a:defRPr/>
              </a:pPr>
              <a:r>
                <a:rPr lang="en-US" sz="881" b="0" kern="0" dirty="0">
                  <a:solidFill>
                    <a:srgbClr val="002050"/>
                  </a:solidFill>
                  <a:latin typeface="Segoe UI Semibold" panose="020B0702040204020203" pitchFamily="34" charset="0"/>
                  <a:cs typeface="Segoe UI Semibold" panose="020B0702040204020203" pitchFamily="34" charset="0"/>
                </a:rPr>
                <a:t>Password Hash synchronization </a:t>
              </a:r>
            </a:p>
          </p:txBody>
        </p:sp>
        <p:sp>
          <p:nvSpPr>
            <p:cNvPr id="115" name="Rectangle 114">
              <a:extLst>
                <a:ext uri="{FF2B5EF4-FFF2-40B4-BE49-F238E27FC236}">
                  <a16:creationId xmlns:a16="http://schemas.microsoft.com/office/drawing/2014/main" id="{A83FE6AE-553A-4050-BBA0-18C81258F2B9}"/>
                </a:ext>
              </a:extLst>
            </p:cNvPr>
            <p:cNvSpPr/>
            <p:nvPr/>
          </p:nvSpPr>
          <p:spPr>
            <a:xfrm>
              <a:off x="1908295" y="2373837"/>
              <a:ext cx="2209259" cy="550985"/>
            </a:xfrm>
            <a:prstGeom prst="rect">
              <a:avLst/>
            </a:prstGeom>
          </p:spPr>
          <p:txBody>
            <a:bodyPr wrap="none">
              <a:spAutoFit/>
            </a:bodyPr>
            <a:lstStyle/>
            <a:p>
              <a:pPr lvl="0" defTabSz="913562">
                <a:lnSpc>
                  <a:spcPct val="90000"/>
                </a:lnSpc>
                <a:spcBef>
                  <a:spcPct val="20000"/>
                </a:spcBef>
                <a:buSzPct val="80000"/>
                <a:defRPr/>
              </a:pPr>
              <a:r>
                <a:rPr lang="en-US" sz="1028" b="0" kern="0" dirty="0">
                  <a:solidFill>
                    <a:srgbClr val="002050"/>
                  </a:solidFill>
                  <a:latin typeface="Segoe UI Semibold" panose="020B0702040204020203" pitchFamily="34" charset="0"/>
                  <a:cs typeface="Segoe UI Semibold" panose="020B0702040204020203" pitchFamily="34" charset="0"/>
                </a:rPr>
                <a:t>Identity Synchronization + </a:t>
              </a:r>
              <a:br>
                <a:rPr lang="en-US" sz="1028" b="0" kern="0" dirty="0">
                  <a:solidFill>
                    <a:srgbClr val="002050"/>
                  </a:solidFill>
                  <a:latin typeface="Segoe UI Semibold" panose="020B0702040204020203" pitchFamily="34" charset="0"/>
                  <a:cs typeface="Segoe UI Semibold" panose="020B0702040204020203" pitchFamily="34" charset="0"/>
                </a:rPr>
              </a:br>
              <a:r>
                <a:rPr lang="en-US" sz="1028" b="0" kern="0" dirty="0">
                  <a:solidFill>
                    <a:srgbClr val="002050"/>
                  </a:solidFill>
                  <a:latin typeface="Segoe UI Semibold" panose="020B0702040204020203" pitchFamily="34" charset="0"/>
                  <a:cs typeface="Segoe UI Semibold" panose="020B0702040204020203" pitchFamily="34" charset="0"/>
                </a:rPr>
                <a:t>Password Hash Synchronization+ </a:t>
              </a:r>
            </a:p>
            <a:p>
              <a:pPr lvl="0" defTabSz="913562">
                <a:lnSpc>
                  <a:spcPct val="90000"/>
                </a:lnSpc>
                <a:spcBef>
                  <a:spcPct val="20000"/>
                </a:spcBef>
                <a:buSzPct val="80000"/>
                <a:defRPr/>
              </a:pPr>
              <a:r>
                <a:rPr lang="en-US" sz="1028" b="0" kern="0" dirty="0">
                  <a:solidFill>
                    <a:srgbClr val="002050"/>
                  </a:solidFill>
                  <a:latin typeface="Segoe UI Semibold" panose="020B0702040204020203" pitchFamily="34" charset="0"/>
                  <a:cs typeface="Segoe UI Semibold" panose="020B0702040204020203" pitchFamily="34" charset="0"/>
                </a:rPr>
                <a:t>Seamless SSO</a:t>
              </a:r>
            </a:p>
          </p:txBody>
        </p:sp>
        <p:sp>
          <p:nvSpPr>
            <p:cNvPr id="116" name="Arc 115">
              <a:extLst>
                <a:ext uri="{FF2B5EF4-FFF2-40B4-BE49-F238E27FC236}">
                  <a16:creationId xmlns:a16="http://schemas.microsoft.com/office/drawing/2014/main" id="{69AD29BF-35BD-471F-9950-C7F99A07D5B0}"/>
                </a:ext>
              </a:extLst>
            </p:cNvPr>
            <p:cNvSpPr/>
            <p:nvPr/>
          </p:nvSpPr>
          <p:spPr>
            <a:xfrm flipH="1">
              <a:off x="2395276" y="3224194"/>
              <a:ext cx="3439241" cy="2091992"/>
            </a:xfrm>
            <a:prstGeom prst="arc">
              <a:avLst>
                <a:gd name="adj1" fmla="val 17029527"/>
                <a:gd name="adj2" fmla="val 2693089"/>
              </a:avLst>
            </a:prstGeom>
            <a:noFill/>
            <a:ln w="28575" cap="rnd" cmpd="sng" algn="ctr">
              <a:solidFill>
                <a:srgbClr val="FFFFFF"/>
              </a:solidFill>
              <a:prstDash val="sysDot"/>
              <a:headEnd type="triangle" w="med" len="med"/>
              <a:tailEnd type="triangle" w="med" len="med"/>
            </a:ln>
            <a:effectLst/>
          </p:spPr>
          <p:txBody>
            <a:bodyPr rtlCol="0" anchor="ctr"/>
            <a:lstStyle/>
            <a:p>
              <a:pPr lvl="0" algn="ctr" defTabSz="672161" fontAlgn="auto">
                <a:spcBef>
                  <a:spcPts val="0"/>
                </a:spcBef>
                <a:spcAft>
                  <a:spcPts val="0"/>
                </a:spcAft>
                <a:defRPr/>
              </a:pPr>
              <a:endParaRPr lang="en-US" sz="1324" b="0" kern="0" dirty="0">
                <a:solidFill>
                  <a:srgbClr val="002050"/>
                </a:solidFill>
                <a:latin typeface="Segoe UI"/>
              </a:endParaRPr>
            </a:p>
          </p:txBody>
        </p:sp>
        <p:grpSp>
          <p:nvGrpSpPr>
            <p:cNvPr id="117" name="Group 116">
              <a:extLst>
                <a:ext uri="{FF2B5EF4-FFF2-40B4-BE49-F238E27FC236}">
                  <a16:creationId xmlns:a16="http://schemas.microsoft.com/office/drawing/2014/main" id="{99A891FB-6567-475C-A70A-B690A54F6D97}"/>
                </a:ext>
              </a:extLst>
            </p:cNvPr>
            <p:cNvGrpSpPr/>
            <p:nvPr/>
          </p:nvGrpSpPr>
          <p:grpSpPr>
            <a:xfrm>
              <a:off x="1737728" y="4382805"/>
              <a:ext cx="1300523" cy="406057"/>
              <a:chOff x="8000662" y="3832143"/>
              <a:chExt cx="1769052" cy="552343"/>
            </a:xfrm>
          </p:grpSpPr>
          <p:grpSp>
            <p:nvGrpSpPr>
              <p:cNvPr id="118" name="Group 117">
                <a:extLst>
                  <a:ext uri="{FF2B5EF4-FFF2-40B4-BE49-F238E27FC236}">
                    <a16:creationId xmlns:a16="http://schemas.microsoft.com/office/drawing/2014/main" id="{E88CD53C-5503-4F30-9D7C-9784DC617D15}"/>
                  </a:ext>
                </a:extLst>
              </p:cNvPr>
              <p:cNvGrpSpPr/>
              <p:nvPr/>
            </p:nvGrpSpPr>
            <p:grpSpPr>
              <a:xfrm>
                <a:off x="8039599" y="3832143"/>
                <a:ext cx="1688761" cy="552343"/>
                <a:chOff x="3409633" y="2041366"/>
                <a:chExt cx="1874050" cy="612945"/>
              </a:xfrm>
            </p:grpSpPr>
            <p:sp>
              <p:nvSpPr>
                <p:cNvPr id="125" name="Rectangle: Rounded Corners 124">
                  <a:extLst>
                    <a:ext uri="{FF2B5EF4-FFF2-40B4-BE49-F238E27FC236}">
                      <a16:creationId xmlns:a16="http://schemas.microsoft.com/office/drawing/2014/main" id="{40BA02CD-5C38-4640-8E9B-DF7D5D976A52}"/>
                    </a:ext>
                  </a:extLst>
                </p:cNvPr>
                <p:cNvSpPr/>
                <p:nvPr/>
              </p:nvSpPr>
              <p:spPr bwMode="auto">
                <a:xfrm>
                  <a:off x="3409633" y="2041366"/>
                  <a:ext cx="1874050" cy="612945"/>
                </a:xfrm>
                <a:prstGeom prst="roundRect">
                  <a:avLst>
                    <a:gd name="adj" fmla="val 50000"/>
                  </a:avLst>
                </a:prstGeom>
                <a:solidFill>
                  <a:srgbClr val="002050"/>
                </a:solidFill>
                <a:ln w="28575" cap="rnd" cmpd="sng" algn="ctr">
                  <a:solidFill>
                    <a:srgbClr val="FFFFFF"/>
                  </a:solidFill>
                  <a:prstDash val="sysDot"/>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grpSp>
              <p:nvGrpSpPr>
                <p:cNvPr id="126" name="Group 125">
                  <a:extLst>
                    <a:ext uri="{FF2B5EF4-FFF2-40B4-BE49-F238E27FC236}">
                      <a16:creationId xmlns:a16="http://schemas.microsoft.com/office/drawing/2014/main" id="{9C44F4EB-8655-4000-9FD2-316A78AC364F}"/>
                    </a:ext>
                  </a:extLst>
                </p:cNvPr>
                <p:cNvGrpSpPr/>
                <p:nvPr/>
              </p:nvGrpSpPr>
              <p:grpSpPr>
                <a:xfrm>
                  <a:off x="3617506" y="2166176"/>
                  <a:ext cx="1458306" cy="369353"/>
                  <a:chOff x="3651712" y="2166176"/>
                  <a:chExt cx="1458306" cy="369353"/>
                </a:xfrm>
              </p:grpSpPr>
              <p:sp>
                <p:nvSpPr>
                  <p:cNvPr id="127" name="Freeform 41">
                    <a:extLst>
                      <a:ext uri="{FF2B5EF4-FFF2-40B4-BE49-F238E27FC236}">
                        <a16:creationId xmlns:a16="http://schemas.microsoft.com/office/drawing/2014/main" id="{5086745A-65EB-40F8-94A9-7358BC21D4DB}"/>
                      </a:ext>
                    </a:extLst>
                  </p:cNvPr>
                  <p:cNvSpPr>
                    <a:spLocks noEditPoints="1"/>
                  </p:cNvSpPr>
                  <p:nvPr/>
                </p:nvSpPr>
                <p:spPr bwMode="auto">
                  <a:xfrm>
                    <a:off x="3651712" y="2166176"/>
                    <a:ext cx="369354" cy="369353"/>
                  </a:xfrm>
                  <a:custGeom>
                    <a:avLst/>
                    <a:gdLst>
                      <a:gd name="T0" fmla="*/ 120 w 120"/>
                      <a:gd name="T1" fmla="*/ 0 h 120"/>
                      <a:gd name="T2" fmla="*/ 0 w 120"/>
                      <a:gd name="T3" fmla="*/ 0 h 120"/>
                      <a:gd name="T4" fmla="*/ 0 w 120"/>
                      <a:gd name="T5" fmla="*/ 120 h 120"/>
                      <a:gd name="T6" fmla="*/ 24 w 120"/>
                      <a:gd name="T7" fmla="*/ 120 h 120"/>
                      <a:gd name="T8" fmla="*/ 24 w 120"/>
                      <a:gd name="T9" fmla="*/ 116 h 120"/>
                      <a:gd name="T10" fmla="*/ 60 w 120"/>
                      <a:gd name="T11" fmla="*/ 80 h 120"/>
                      <a:gd name="T12" fmla="*/ 96 w 120"/>
                      <a:gd name="T13" fmla="*/ 116 h 120"/>
                      <a:gd name="T14" fmla="*/ 96 w 120"/>
                      <a:gd name="T15" fmla="*/ 120 h 120"/>
                      <a:gd name="T16" fmla="*/ 120 w 120"/>
                      <a:gd name="T17" fmla="*/ 120 h 120"/>
                      <a:gd name="T18" fmla="*/ 120 w 120"/>
                      <a:gd name="T19" fmla="*/ 0 h 120"/>
                      <a:gd name="T20" fmla="*/ 36 w 120"/>
                      <a:gd name="T21" fmla="*/ 48 h 120"/>
                      <a:gd name="T22" fmla="*/ 60 w 120"/>
                      <a:gd name="T23" fmla="*/ 24 h 120"/>
                      <a:gd name="T24" fmla="*/ 84 w 120"/>
                      <a:gd name="T25" fmla="*/ 48 h 120"/>
                      <a:gd name="T26" fmla="*/ 60 w 120"/>
                      <a:gd name="T27" fmla="*/ 72 h 120"/>
                      <a:gd name="T28" fmla="*/ 36 w 120"/>
                      <a:gd name="T29" fmla="*/ 48 h 120"/>
                      <a:gd name="T30" fmla="*/ 112 w 120"/>
                      <a:gd name="T31" fmla="*/ 112 h 120"/>
                      <a:gd name="T32" fmla="*/ 104 w 120"/>
                      <a:gd name="T33" fmla="*/ 112 h 120"/>
                      <a:gd name="T34" fmla="*/ 77 w 120"/>
                      <a:gd name="T35" fmla="*/ 75 h 120"/>
                      <a:gd name="T36" fmla="*/ 92 w 120"/>
                      <a:gd name="T37" fmla="*/ 48 h 120"/>
                      <a:gd name="T38" fmla="*/ 60 w 120"/>
                      <a:gd name="T39" fmla="*/ 16 h 120"/>
                      <a:gd name="T40" fmla="*/ 28 w 120"/>
                      <a:gd name="T41" fmla="*/ 48 h 120"/>
                      <a:gd name="T42" fmla="*/ 43 w 120"/>
                      <a:gd name="T43" fmla="*/ 75 h 120"/>
                      <a:gd name="T44" fmla="*/ 16 w 120"/>
                      <a:gd name="T45" fmla="*/ 112 h 120"/>
                      <a:gd name="T46" fmla="*/ 8 w 120"/>
                      <a:gd name="T47" fmla="*/ 112 h 120"/>
                      <a:gd name="T48" fmla="*/ 8 w 120"/>
                      <a:gd name="T49" fmla="*/ 8 h 120"/>
                      <a:gd name="T50" fmla="*/ 112 w 120"/>
                      <a:gd name="T51" fmla="*/ 8 h 120"/>
                      <a:gd name="T52" fmla="*/ 112 w 120"/>
                      <a:gd name="T53" fmla="*/ 11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0" h="120">
                        <a:moveTo>
                          <a:pt x="120" y="0"/>
                        </a:moveTo>
                        <a:cubicBezTo>
                          <a:pt x="0" y="0"/>
                          <a:pt x="0" y="0"/>
                          <a:pt x="0" y="0"/>
                        </a:cubicBezTo>
                        <a:cubicBezTo>
                          <a:pt x="0" y="120"/>
                          <a:pt x="0" y="120"/>
                          <a:pt x="0" y="120"/>
                        </a:cubicBezTo>
                        <a:cubicBezTo>
                          <a:pt x="24" y="120"/>
                          <a:pt x="24" y="120"/>
                          <a:pt x="24" y="120"/>
                        </a:cubicBezTo>
                        <a:cubicBezTo>
                          <a:pt x="24" y="116"/>
                          <a:pt x="24" y="116"/>
                          <a:pt x="24" y="116"/>
                        </a:cubicBezTo>
                        <a:cubicBezTo>
                          <a:pt x="24" y="96"/>
                          <a:pt x="40" y="80"/>
                          <a:pt x="60" y="80"/>
                        </a:cubicBezTo>
                        <a:cubicBezTo>
                          <a:pt x="80" y="80"/>
                          <a:pt x="96" y="96"/>
                          <a:pt x="96" y="116"/>
                        </a:cubicBezTo>
                        <a:cubicBezTo>
                          <a:pt x="96" y="120"/>
                          <a:pt x="96" y="120"/>
                          <a:pt x="96" y="120"/>
                        </a:cubicBezTo>
                        <a:cubicBezTo>
                          <a:pt x="120" y="120"/>
                          <a:pt x="120" y="120"/>
                          <a:pt x="120" y="120"/>
                        </a:cubicBezTo>
                        <a:lnTo>
                          <a:pt x="120" y="0"/>
                        </a:lnTo>
                        <a:close/>
                        <a:moveTo>
                          <a:pt x="36" y="48"/>
                        </a:moveTo>
                        <a:cubicBezTo>
                          <a:pt x="36" y="35"/>
                          <a:pt x="47" y="24"/>
                          <a:pt x="60" y="24"/>
                        </a:cubicBezTo>
                        <a:cubicBezTo>
                          <a:pt x="73" y="24"/>
                          <a:pt x="84" y="35"/>
                          <a:pt x="84" y="48"/>
                        </a:cubicBezTo>
                        <a:cubicBezTo>
                          <a:pt x="84" y="61"/>
                          <a:pt x="73" y="72"/>
                          <a:pt x="60" y="72"/>
                        </a:cubicBezTo>
                        <a:cubicBezTo>
                          <a:pt x="47" y="72"/>
                          <a:pt x="36" y="61"/>
                          <a:pt x="36" y="48"/>
                        </a:cubicBezTo>
                        <a:close/>
                        <a:moveTo>
                          <a:pt x="112" y="112"/>
                        </a:moveTo>
                        <a:cubicBezTo>
                          <a:pt x="104" y="112"/>
                          <a:pt x="104" y="112"/>
                          <a:pt x="104" y="112"/>
                        </a:cubicBezTo>
                        <a:cubicBezTo>
                          <a:pt x="102" y="95"/>
                          <a:pt x="91" y="81"/>
                          <a:pt x="77" y="75"/>
                        </a:cubicBezTo>
                        <a:cubicBezTo>
                          <a:pt x="86" y="70"/>
                          <a:pt x="92" y="60"/>
                          <a:pt x="92" y="48"/>
                        </a:cubicBezTo>
                        <a:cubicBezTo>
                          <a:pt x="92" y="30"/>
                          <a:pt x="78" y="16"/>
                          <a:pt x="60" y="16"/>
                        </a:cubicBezTo>
                        <a:cubicBezTo>
                          <a:pt x="42" y="16"/>
                          <a:pt x="28" y="30"/>
                          <a:pt x="28" y="48"/>
                        </a:cubicBezTo>
                        <a:cubicBezTo>
                          <a:pt x="28" y="60"/>
                          <a:pt x="34" y="70"/>
                          <a:pt x="43" y="75"/>
                        </a:cubicBezTo>
                        <a:cubicBezTo>
                          <a:pt x="28" y="81"/>
                          <a:pt x="18" y="95"/>
                          <a:pt x="16" y="112"/>
                        </a:cubicBezTo>
                        <a:cubicBezTo>
                          <a:pt x="8" y="112"/>
                          <a:pt x="8" y="112"/>
                          <a:pt x="8" y="112"/>
                        </a:cubicBezTo>
                        <a:cubicBezTo>
                          <a:pt x="8" y="8"/>
                          <a:pt x="8" y="8"/>
                          <a:pt x="8" y="8"/>
                        </a:cubicBezTo>
                        <a:cubicBezTo>
                          <a:pt x="112" y="8"/>
                          <a:pt x="112" y="8"/>
                          <a:pt x="112" y="8"/>
                        </a:cubicBezTo>
                        <a:lnTo>
                          <a:pt x="112" y="112"/>
                        </a:lnTo>
                        <a:close/>
                      </a:path>
                    </a:pathLst>
                  </a:custGeom>
                  <a:solidFill>
                    <a:srgbClr val="FFFFFF"/>
                  </a:solidFill>
                  <a:ln>
                    <a:solidFill>
                      <a:srgbClr val="FFFFFF"/>
                    </a:solid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128" name="Freeform 24">
                    <a:extLst>
                      <a:ext uri="{FF2B5EF4-FFF2-40B4-BE49-F238E27FC236}">
                        <a16:creationId xmlns:a16="http://schemas.microsoft.com/office/drawing/2014/main" id="{8DFFCA8C-084D-45F3-B660-B74D89487117}"/>
                      </a:ext>
                    </a:extLst>
                  </p:cNvPr>
                  <p:cNvSpPr>
                    <a:spLocks noChangeAspect="1" noEditPoints="1"/>
                  </p:cNvSpPr>
                  <p:nvPr/>
                </p:nvSpPr>
                <p:spPr bwMode="auto">
                  <a:xfrm>
                    <a:off x="4158151" y="2167972"/>
                    <a:ext cx="449022" cy="365760"/>
                  </a:xfrm>
                  <a:custGeom>
                    <a:avLst/>
                    <a:gdLst>
                      <a:gd name="T0" fmla="*/ 0 w 128"/>
                      <a:gd name="T1" fmla="*/ 56 h 104"/>
                      <a:gd name="T2" fmla="*/ 8 w 128"/>
                      <a:gd name="T3" fmla="*/ 56 h 104"/>
                      <a:gd name="T4" fmla="*/ 24 w 128"/>
                      <a:gd name="T5" fmla="*/ 40 h 104"/>
                      <a:gd name="T6" fmla="*/ 40 w 128"/>
                      <a:gd name="T7" fmla="*/ 56 h 104"/>
                      <a:gd name="T8" fmla="*/ 50 w 128"/>
                      <a:gd name="T9" fmla="*/ 75 h 104"/>
                      <a:gd name="T10" fmla="*/ 32 w 128"/>
                      <a:gd name="T11" fmla="*/ 104 h 104"/>
                      <a:gd name="T12" fmla="*/ 40 w 128"/>
                      <a:gd name="T13" fmla="*/ 104 h 104"/>
                      <a:gd name="T14" fmla="*/ 64 w 128"/>
                      <a:gd name="T15" fmla="*/ 80 h 104"/>
                      <a:gd name="T16" fmla="*/ 88 w 128"/>
                      <a:gd name="T17" fmla="*/ 104 h 104"/>
                      <a:gd name="T18" fmla="*/ 96 w 128"/>
                      <a:gd name="T19" fmla="*/ 104 h 104"/>
                      <a:gd name="T20" fmla="*/ 78 w 128"/>
                      <a:gd name="T21" fmla="*/ 75 h 104"/>
                      <a:gd name="T22" fmla="*/ 88 w 128"/>
                      <a:gd name="T23" fmla="*/ 56 h 104"/>
                      <a:gd name="T24" fmla="*/ 104 w 128"/>
                      <a:gd name="T25" fmla="*/ 40 h 104"/>
                      <a:gd name="T26" fmla="*/ 120 w 128"/>
                      <a:gd name="T27" fmla="*/ 56 h 104"/>
                      <a:gd name="T28" fmla="*/ 128 w 128"/>
                      <a:gd name="T29" fmla="*/ 56 h 104"/>
                      <a:gd name="T30" fmla="*/ 117 w 128"/>
                      <a:gd name="T31" fmla="*/ 36 h 104"/>
                      <a:gd name="T32" fmla="*/ 124 w 128"/>
                      <a:gd name="T33" fmla="*/ 20 h 104"/>
                      <a:gd name="T34" fmla="*/ 104 w 128"/>
                      <a:gd name="T35" fmla="*/ 0 h 104"/>
                      <a:gd name="T36" fmla="*/ 84 w 128"/>
                      <a:gd name="T37" fmla="*/ 20 h 104"/>
                      <a:gd name="T38" fmla="*/ 92 w 128"/>
                      <a:gd name="T39" fmla="*/ 36 h 104"/>
                      <a:gd name="T40" fmla="*/ 84 w 128"/>
                      <a:gd name="T41" fmla="*/ 43 h 104"/>
                      <a:gd name="T42" fmla="*/ 64 w 128"/>
                      <a:gd name="T43" fmla="*/ 32 h 104"/>
                      <a:gd name="T44" fmla="*/ 44 w 128"/>
                      <a:gd name="T45" fmla="*/ 43 h 104"/>
                      <a:gd name="T46" fmla="*/ 37 w 128"/>
                      <a:gd name="T47" fmla="*/ 36 h 104"/>
                      <a:gd name="T48" fmla="*/ 44 w 128"/>
                      <a:gd name="T49" fmla="*/ 20 h 104"/>
                      <a:gd name="T50" fmla="*/ 24 w 128"/>
                      <a:gd name="T51" fmla="*/ 0 h 104"/>
                      <a:gd name="T52" fmla="*/ 4 w 128"/>
                      <a:gd name="T53" fmla="*/ 20 h 104"/>
                      <a:gd name="T54" fmla="*/ 12 w 128"/>
                      <a:gd name="T55" fmla="*/ 36 h 104"/>
                      <a:gd name="T56" fmla="*/ 0 w 128"/>
                      <a:gd name="T57" fmla="*/ 56 h 104"/>
                      <a:gd name="T58" fmla="*/ 104 w 128"/>
                      <a:gd name="T59" fmla="*/ 8 h 104"/>
                      <a:gd name="T60" fmla="*/ 116 w 128"/>
                      <a:gd name="T61" fmla="*/ 20 h 104"/>
                      <a:gd name="T62" fmla="*/ 104 w 128"/>
                      <a:gd name="T63" fmla="*/ 32 h 104"/>
                      <a:gd name="T64" fmla="*/ 92 w 128"/>
                      <a:gd name="T65" fmla="*/ 20 h 104"/>
                      <a:gd name="T66" fmla="*/ 104 w 128"/>
                      <a:gd name="T67" fmla="*/ 8 h 104"/>
                      <a:gd name="T68" fmla="*/ 64 w 128"/>
                      <a:gd name="T69" fmla="*/ 40 h 104"/>
                      <a:gd name="T70" fmla="*/ 80 w 128"/>
                      <a:gd name="T71" fmla="*/ 56 h 104"/>
                      <a:gd name="T72" fmla="*/ 64 w 128"/>
                      <a:gd name="T73" fmla="*/ 72 h 104"/>
                      <a:gd name="T74" fmla="*/ 48 w 128"/>
                      <a:gd name="T75" fmla="*/ 56 h 104"/>
                      <a:gd name="T76" fmla="*/ 64 w 128"/>
                      <a:gd name="T77" fmla="*/ 40 h 104"/>
                      <a:gd name="T78" fmla="*/ 24 w 128"/>
                      <a:gd name="T79" fmla="*/ 8 h 104"/>
                      <a:gd name="T80" fmla="*/ 36 w 128"/>
                      <a:gd name="T81" fmla="*/ 20 h 104"/>
                      <a:gd name="T82" fmla="*/ 24 w 128"/>
                      <a:gd name="T83" fmla="*/ 32 h 104"/>
                      <a:gd name="T84" fmla="*/ 12 w 128"/>
                      <a:gd name="T85" fmla="*/ 20 h 104"/>
                      <a:gd name="T86" fmla="*/ 24 w 128"/>
                      <a:gd name="T8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8" h="104">
                        <a:moveTo>
                          <a:pt x="0" y="56"/>
                        </a:moveTo>
                        <a:cubicBezTo>
                          <a:pt x="8" y="56"/>
                          <a:pt x="8" y="56"/>
                          <a:pt x="8" y="56"/>
                        </a:cubicBezTo>
                        <a:cubicBezTo>
                          <a:pt x="8" y="47"/>
                          <a:pt x="15" y="40"/>
                          <a:pt x="24" y="40"/>
                        </a:cubicBezTo>
                        <a:cubicBezTo>
                          <a:pt x="33" y="40"/>
                          <a:pt x="40" y="47"/>
                          <a:pt x="40" y="56"/>
                        </a:cubicBezTo>
                        <a:cubicBezTo>
                          <a:pt x="40" y="64"/>
                          <a:pt x="44" y="71"/>
                          <a:pt x="50" y="75"/>
                        </a:cubicBezTo>
                        <a:cubicBezTo>
                          <a:pt x="40" y="81"/>
                          <a:pt x="32" y="91"/>
                          <a:pt x="32" y="104"/>
                        </a:cubicBezTo>
                        <a:cubicBezTo>
                          <a:pt x="40" y="104"/>
                          <a:pt x="40" y="104"/>
                          <a:pt x="40" y="104"/>
                        </a:cubicBezTo>
                        <a:cubicBezTo>
                          <a:pt x="40" y="91"/>
                          <a:pt x="51" y="80"/>
                          <a:pt x="64" y="80"/>
                        </a:cubicBezTo>
                        <a:cubicBezTo>
                          <a:pt x="77" y="80"/>
                          <a:pt x="88" y="91"/>
                          <a:pt x="88" y="104"/>
                        </a:cubicBezTo>
                        <a:cubicBezTo>
                          <a:pt x="96" y="104"/>
                          <a:pt x="96" y="104"/>
                          <a:pt x="96" y="104"/>
                        </a:cubicBezTo>
                        <a:cubicBezTo>
                          <a:pt x="96" y="91"/>
                          <a:pt x="89" y="81"/>
                          <a:pt x="78" y="75"/>
                        </a:cubicBezTo>
                        <a:cubicBezTo>
                          <a:pt x="84" y="71"/>
                          <a:pt x="88" y="64"/>
                          <a:pt x="88" y="56"/>
                        </a:cubicBezTo>
                        <a:cubicBezTo>
                          <a:pt x="88" y="47"/>
                          <a:pt x="95" y="40"/>
                          <a:pt x="104" y="40"/>
                        </a:cubicBezTo>
                        <a:cubicBezTo>
                          <a:pt x="113" y="40"/>
                          <a:pt x="120" y="47"/>
                          <a:pt x="120" y="56"/>
                        </a:cubicBezTo>
                        <a:cubicBezTo>
                          <a:pt x="128" y="56"/>
                          <a:pt x="128" y="56"/>
                          <a:pt x="128" y="56"/>
                        </a:cubicBezTo>
                        <a:cubicBezTo>
                          <a:pt x="128" y="47"/>
                          <a:pt x="124" y="40"/>
                          <a:pt x="117" y="36"/>
                        </a:cubicBezTo>
                        <a:cubicBezTo>
                          <a:pt x="121" y="32"/>
                          <a:pt x="124" y="26"/>
                          <a:pt x="124" y="20"/>
                        </a:cubicBezTo>
                        <a:cubicBezTo>
                          <a:pt x="124" y="9"/>
                          <a:pt x="115" y="0"/>
                          <a:pt x="104" y="0"/>
                        </a:cubicBezTo>
                        <a:cubicBezTo>
                          <a:pt x="93" y="0"/>
                          <a:pt x="84" y="9"/>
                          <a:pt x="84" y="20"/>
                        </a:cubicBezTo>
                        <a:cubicBezTo>
                          <a:pt x="84" y="26"/>
                          <a:pt x="87" y="32"/>
                          <a:pt x="92" y="36"/>
                        </a:cubicBezTo>
                        <a:cubicBezTo>
                          <a:pt x="89" y="37"/>
                          <a:pt x="86" y="40"/>
                          <a:pt x="84" y="43"/>
                        </a:cubicBezTo>
                        <a:cubicBezTo>
                          <a:pt x="80" y="36"/>
                          <a:pt x="73" y="32"/>
                          <a:pt x="64" y="32"/>
                        </a:cubicBezTo>
                        <a:cubicBezTo>
                          <a:pt x="56" y="32"/>
                          <a:pt x="49" y="36"/>
                          <a:pt x="44" y="43"/>
                        </a:cubicBezTo>
                        <a:cubicBezTo>
                          <a:pt x="42" y="40"/>
                          <a:pt x="40" y="37"/>
                          <a:pt x="37" y="36"/>
                        </a:cubicBezTo>
                        <a:cubicBezTo>
                          <a:pt x="41" y="32"/>
                          <a:pt x="44" y="26"/>
                          <a:pt x="44" y="20"/>
                        </a:cubicBezTo>
                        <a:cubicBezTo>
                          <a:pt x="44" y="9"/>
                          <a:pt x="35" y="0"/>
                          <a:pt x="24" y="0"/>
                        </a:cubicBezTo>
                        <a:cubicBezTo>
                          <a:pt x="13" y="0"/>
                          <a:pt x="4" y="9"/>
                          <a:pt x="4" y="20"/>
                        </a:cubicBezTo>
                        <a:cubicBezTo>
                          <a:pt x="4" y="26"/>
                          <a:pt x="7" y="32"/>
                          <a:pt x="12" y="36"/>
                        </a:cubicBezTo>
                        <a:cubicBezTo>
                          <a:pt x="5" y="40"/>
                          <a:pt x="0" y="47"/>
                          <a:pt x="0" y="56"/>
                        </a:cubicBezTo>
                        <a:close/>
                        <a:moveTo>
                          <a:pt x="104" y="8"/>
                        </a:moveTo>
                        <a:cubicBezTo>
                          <a:pt x="111" y="8"/>
                          <a:pt x="116" y="13"/>
                          <a:pt x="116" y="20"/>
                        </a:cubicBezTo>
                        <a:cubicBezTo>
                          <a:pt x="116" y="27"/>
                          <a:pt x="111" y="32"/>
                          <a:pt x="104" y="32"/>
                        </a:cubicBezTo>
                        <a:cubicBezTo>
                          <a:pt x="98" y="32"/>
                          <a:pt x="92" y="27"/>
                          <a:pt x="92" y="20"/>
                        </a:cubicBezTo>
                        <a:cubicBezTo>
                          <a:pt x="92" y="13"/>
                          <a:pt x="98" y="8"/>
                          <a:pt x="104" y="8"/>
                        </a:cubicBezTo>
                        <a:close/>
                        <a:moveTo>
                          <a:pt x="64" y="40"/>
                        </a:moveTo>
                        <a:cubicBezTo>
                          <a:pt x="73" y="40"/>
                          <a:pt x="80" y="47"/>
                          <a:pt x="80" y="56"/>
                        </a:cubicBezTo>
                        <a:cubicBezTo>
                          <a:pt x="80" y="65"/>
                          <a:pt x="73" y="72"/>
                          <a:pt x="64" y="72"/>
                        </a:cubicBezTo>
                        <a:cubicBezTo>
                          <a:pt x="55" y="72"/>
                          <a:pt x="48" y="65"/>
                          <a:pt x="48" y="56"/>
                        </a:cubicBezTo>
                        <a:cubicBezTo>
                          <a:pt x="48" y="47"/>
                          <a:pt x="55" y="40"/>
                          <a:pt x="64" y="40"/>
                        </a:cubicBezTo>
                        <a:close/>
                        <a:moveTo>
                          <a:pt x="24" y="8"/>
                        </a:moveTo>
                        <a:cubicBezTo>
                          <a:pt x="31" y="8"/>
                          <a:pt x="36" y="13"/>
                          <a:pt x="36" y="20"/>
                        </a:cubicBezTo>
                        <a:cubicBezTo>
                          <a:pt x="36" y="27"/>
                          <a:pt x="31" y="32"/>
                          <a:pt x="24" y="32"/>
                        </a:cubicBezTo>
                        <a:cubicBezTo>
                          <a:pt x="18" y="32"/>
                          <a:pt x="12" y="27"/>
                          <a:pt x="12" y="20"/>
                        </a:cubicBezTo>
                        <a:cubicBezTo>
                          <a:pt x="12" y="13"/>
                          <a:pt x="18" y="8"/>
                          <a:pt x="24" y="8"/>
                        </a:cubicBezTo>
                        <a:close/>
                      </a:path>
                    </a:pathLst>
                  </a:custGeom>
                  <a:solidFill>
                    <a:srgbClr val="FFFFFF"/>
                  </a:solidFill>
                  <a:ln>
                    <a:solidFill>
                      <a:srgbClr val="FFFFFF"/>
                    </a:solid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nvGrpSpPr>
                  <p:cNvPr id="129" name="Group 128">
                    <a:extLst>
                      <a:ext uri="{FF2B5EF4-FFF2-40B4-BE49-F238E27FC236}">
                        <a16:creationId xmlns:a16="http://schemas.microsoft.com/office/drawing/2014/main" id="{8898E476-1728-4C46-809F-521A4E4F9096}"/>
                      </a:ext>
                    </a:extLst>
                  </p:cNvPr>
                  <p:cNvGrpSpPr>
                    <a:grpSpLocks noChangeAspect="1"/>
                  </p:cNvGrpSpPr>
                  <p:nvPr/>
                </p:nvGrpSpPr>
                <p:grpSpPr>
                  <a:xfrm>
                    <a:off x="4744258" y="2265375"/>
                    <a:ext cx="365760" cy="170954"/>
                    <a:chOff x="3276600" y="5696578"/>
                    <a:chExt cx="613065" cy="286542"/>
                  </a:xfrm>
                </p:grpSpPr>
                <p:sp>
                  <p:nvSpPr>
                    <p:cNvPr id="130" name="Freeform 10">
                      <a:extLst>
                        <a:ext uri="{FF2B5EF4-FFF2-40B4-BE49-F238E27FC236}">
                          <a16:creationId xmlns:a16="http://schemas.microsoft.com/office/drawing/2014/main" id="{860F86C0-9191-4887-A6BA-10FFD5AF7EFF}"/>
                        </a:ext>
                      </a:extLst>
                    </p:cNvPr>
                    <p:cNvSpPr>
                      <a:spLocks/>
                    </p:cNvSpPr>
                    <p:nvPr/>
                  </p:nvSpPr>
                  <p:spPr bwMode="auto">
                    <a:xfrm>
                      <a:off x="3719073" y="5864215"/>
                      <a:ext cx="61307" cy="31985"/>
                    </a:xfrm>
                    <a:custGeom>
                      <a:avLst/>
                      <a:gdLst>
                        <a:gd name="T0" fmla="*/ 24 w 46"/>
                        <a:gd name="T1" fmla="*/ 24 h 24"/>
                        <a:gd name="T2" fmla="*/ 46 w 46"/>
                        <a:gd name="T3" fmla="*/ 0 h 24"/>
                        <a:gd name="T4" fmla="*/ 0 w 46"/>
                        <a:gd name="T5" fmla="*/ 0 h 24"/>
                        <a:gd name="T6" fmla="*/ 24 w 46"/>
                        <a:gd name="T7" fmla="*/ 24 h 24"/>
                      </a:gdLst>
                      <a:ahLst/>
                      <a:cxnLst>
                        <a:cxn ang="0">
                          <a:pos x="T0" y="T1"/>
                        </a:cxn>
                        <a:cxn ang="0">
                          <a:pos x="T2" y="T3"/>
                        </a:cxn>
                        <a:cxn ang="0">
                          <a:pos x="T4" y="T5"/>
                        </a:cxn>
                        <a:cxn ang="0">
                          <a:pos x="T6" y="T7"/>
                        </a:cxn>
                      </a:cxnLst>
                      <a:rect l="0" t="0" r="r" b="b"/>
                      <a:pathLst>
                        <a:path w="46" h="24">
                          <a:moveTo>
                            <a:pt x="24" y="24"/>
                          </a:moveTo>
                          <a:lnTo>
                            <a:pt x="46" y="0"/>
                          </a:lnTo>
                          <a:lnTo>
                            <a:pt x="0" y="0"/>
                          </a:lnTo>
                          <a:lnTo>
                            <a:pt x="24" y="24"/>
                          </a:lnTo>
                          <a:close/>
                        </a:path>
                      </a:pathLst>
                    </a:custGeom>
                    <a:solidFill>
                      <a:srgbClr val="FFFFFF"/>
                    </a:solidFill>
                    <a:ln w="9525">
                      <a:noFill/>
                      <a:round/>
                      <a:headEnd/>
                      <a:tailEnd/>
                    </a:ln>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131" name="Freeform 11">
                      <a:extLst>
                        <a:ext uri="{FF2B5EF4-FFF2-40B4-BE49-F238E27FC236}">
                          <a16:creationId xmlns:a16="http://schemas.microsoft.com/office/drawing/2014/main" id="{0BA5B498-B75F-41E1-8955-9B19E3F0CCAD}"/>
                        </a:ext>
                      </a:extLst>
                    </p:cNvPr>
                    <p:cNvSpPr>
                      <a:spLocks/>
                    </p:cNvSpPr>
                    <p:nvPr/>
                  </p:nvSpPr>
                  <p:spPr bwMode="auto">
                    <a:xfrm>
                      <a:off x="3649770" y="5864215"/>
                      <a:ext cx="61307" cy="31985"/>
                    </a:xfrm>
                    <a:custGeom>
                      <a:avLst/>
                      <a:gdLst>
                        <a:gd name="T0" fmla="*/ 24 w 46"/>
                        <a:gd name="T1" fmla="*/ 24 h 24"/>
                        <a:gd name="T2" fmla="*/ 46 w 46"/>
                        <a:gd name="T3" fmla="*/ 0 h 24"/>
                        <a:gd name="T4" fmla="*/ 0 w 46"/>
                        <a:gd name="T5" fmla="*/ 0 h 24"/>
                        <a:gd name="T6" fmla="*/ 24 w 46"/>
                        <a:gd name="T7" fmla="*/ 24 h 24"/>
                      </a:gdLst>
                      <a:ahLst/>
                      <a:cxnLst>
                        <a:cxn ang="0">
                          <a:pos x="T0" y="T1"/>
                        </a:cxn>
                        <a:cxn ang="0">
                          <a:pos x="T2" y="T3"/>
                        </a:cxn>
                        <a:cxn ang="0">
                          <a:pos x="T4" y="T5"/>
                        </a:cxn>
                        <a:cxn ang="0">
                          <a:pos x="T6" y="T7"/>
                        </a:cxn>
                      </a:cxnLst>
                      <a:rect l="0" t="0" r="r" b="b"/>
                      <a:pathLst>
                        <a:path w="46" h="24">
                          <a:moveTo>
                            <a:pt x="24" y="24"/>
                          </a:moveTo>
                          <a:lnTo>
                            <a:pt x="46" y="0"/>
                          </a:lnTo>
                          <a:lnTo>
                            <a:pt x="0" y="0"/>
                          </a:lnTo>
                          <a:lnTo>
                            <a:pt x="24" y="24"/>
                          </a:lnTo>
                          <a:close/>
                        </a:path>
                      </a:pathLst>
                    </a:custGeom>
                    <a:solidFill>
                      <a:srgbClr val="FFFFFF"/>
                    </a:solidFill>
                    <a:ln w="9525">
                      <a:noFill/>
                      <a:round/>
                      <a:headEnd/>
                      <a:tailEnd/>
                    </a:ln>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132" name="Freeform 16">
                      <a:extLst>
                        <a:ext uri="{FF2B5EF4-FFF2-40B4-BE49-F238E27FC236}">
                          <a16:creationId xmlns:a16="http://schemas.microsoft.com/office/drawing/2014/main" id="{269E92D2-B2DD-4434-B66C-210D1CBB05D3}"/>
                        </a:ext>
                      </a:extLst>
                    </p:cNvPr>
                    <p:cNvSpPr>
                      <a:spLocks noEditPoints="1"/>
                    </p:cNvSpPr>
                    <p:nvPr/>
                  </p:nvSpPr>
                  <p:spPr bwMode="auto">
                    <a:xfrm>
                      <a:off x="3276600" y="5696578"/>
                      <a:ext cx="613065" cy="286542"/>
                    </a:xfrm>
                    <a:custGeom>
                      <a:avLst/>
                      <a:gdLst>
                        <a:gd name="T0" fmla="*/ 559 w 566"/>
                        <a:gd name="T1" fmla="*/ 112 h 265"/>
                        <a:gd name="T2" fmla="*/ 515 w 566"/>
                        <a:gd name="T3" fmla="*/ 67 h 265"/>
                        <a:gd name="T4" fmla="*/ 514 w 566"/>
                        <a:gd name="T5" fmla="*/ 67 h 265"/>
                        <a:gd name="T6" fmla="*/ 248 w 566"/>
                        <a:gd name="T7" fmla="*/ 67 h 265"/>
                        <a:gd name="T8" fmla="*/ 170 w 566"/>
                        <a:gd name="T9" fmla="*/ 5 h 265"/>
                        <a:gd name="T10" fmla="*/ 133 w 566"/>
                        <a:gd name="T11" fmla="*/ 0 h 265"/>
                        <a:gd name="T12" fmla="*/ 0 w 566"/>
                        <a:gd name="T13" fmla="*/ 132 h 265"/>
                        <a:gd name="T14" fmla="*/ 133 w 566"/>
                        <a:gd name="T15" fmla="*/ 265 h 265"/>
                        <a:gd name="T16" fmla="*/ 249 w 566"/>
                        <a:gd name="T17" fmla="*/ 197 h 265"/>
                        <a:gd name="T18" fmla="*/ 301 w 566"/>
                        <a:gd name="T19" fmla="*/ 197 h 265"/>
                        <a:gd name="T20" fmla="*/ 339 w 566"/>
                        <a:gd name="T21" fmla="*/ 158 h 265"/>
                        <a:gd name="T22" fmla="*/ 342 w 566"/>
                        <a:gd name="T23" fmla="*/ 155 h 265"/>
                        <a:gd name="T24" fmla="*/ 345 w 566"/>
                        <a:gd name="T25" fmla="*/ 158 h 265"/>
                        <a:gd name="T26" fmla="*/ 402 w 566"/>
                        <a:gd name="T27" fmla="*/ 158 h 265"/>
                        <a:gd name="T28" fmla="*/ 406 w 566"/>
                        <a:gd name="T29" fmla="*/ 155 h 265"/>
                        <a:gd name="T30" fmla="*/ 409 w 566"/>
                        <a:gd name="T31" fmla="*/ 158 h 265"/>
                        <a:gd name="T32" fmla="*/ 466 w 566"/>
                        <a:gd name="T33" fmla="*/ 158 h 265"/>
                        <a:gd name="T34" fmla="*/ 470 w 566"/>
                        <a:gd name="T35" fmla="*/ 155 h 265"/>
                        <a:gd name="T36" fmla="*/ 474 w 566"/>
                        <a:gd name="T37" fmla="*/ 158 h 265"/>
                        <a:gd name="T38" fmla="*/ 503 w 566"/>
                        <a:gd name="T39" fmla="*/ 188 h 265"/>
                        <a:gd name="T40" fmla="*/ 504 w 566"/>
                        <a:gd name="T41" fmla="*/ 188 h 265"/>
                        <a:gd name="T42" fmla="*/ 559 w 566"/>
                        <a:gd name="T43" fmla="*/ 132 h 265"/>
                        <a:gd name="T44" fmla="*/ 559 w 566"/>
                        <a:gd name="T45" fmla="*/ 112 h 265"/>
                        <a:gd name="T46" fmla="*/ 74 w 566"/>
                        <a:gd name="T47" fmla="*/ 166 h 265"/>
                        <a:gd name="T48" fmla="*/ 39 w 566"/>
                        <a:gd name="T49" fmla="*/ 130 h 265"/>
                        <a:gd name="T50" fmla="*/ 71 w 566"/>
                        <a:gd name="T51" fmla="*/ 95 h 265"/>
                        <a:gd name="T52" fmla="*/ 74 w 566"/>
                        <a:gd name="T53" fmla="*/ 95 h 265"/>
                        <a:gd name="T54" fmla="*/ 110 w 566"/>
                        <a:gd name="T55" fmla="*/ 130 h 265"/>
                        <a:gd name="T56" fmla="*/ 96 w 566"/>
                        <a:gd name="T57" fmla="*/ 158 h 265"/>
                        <a:gd name="T58" fmla="*/ 74 w 566"/>
                        <a:gd name="T59" fmla="*/ 16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6" h="265">
                          <a:moveTo>
                            <a:pt x="559" y="112"/>
                          </a:moveTo>
                          <a:cubicBezTo>
                            <a:pt x="515" y="67"/>
                            <a:pt x="515" y="67"/>
                            <a:pt x="515" y="67"/>
                          </a:cubicBezTo>
                          <a:cubicBezTo>
                            <a:pt x="514" y="67"/>
                            <a:pt x="514" y="67"/>
                            <a:pt x="514" y="67"/>
                          </a:cubicBezTo>
                          <a:cubicBezTo>
                            <a:pt x="248" y="67"/>
                            <a:pt x="248" y="67"/>
                            <a:pt x="248" y="67"/>
                          </a:cubicBezTo>
                          <a:cubicBezTo>
                            <a:pt x="231" y="37"/>
                            <a:pt x="203" y="15"/>
                            <a:pt x="170" y="5"/>
                          </a:cubicBezTo>
                          <a:cubicBezTo>
                            <a:pt x="158" y="2"/>
                            <a:pt x="146" y="0"/>
                            <a:pt x="133" y="0"/>
                          </a:cubicBezTo>
                          <a:cubicBezTo>
                            <a:pt x="59" y="0"/>
                            <a:pt x="0" y="59"/>
                            <a:pt x="0" y="132"/>
                          </a:cubicBezTo>
                          <a:cubicBezTo>
                            <a:pt x="0" y="206"/>
                            <a:pt x="59" y="265"/>
                            <a:pt x="133" y="265"/>
                          </a:cubicBezTo>
                          <a:cubicBezTo>
                            <a:pt x="183" y="265"/>
                            <a:pt x="226" y="238"/>
                            <a:pt x="249" y="197"/>
                          </a:cubicBezTo>
                          <a:cubicBezTo>
                            <a:pt x="301" y="197"/>
                            <a:pt x="301" y="197"/>
                            <a:pt x="301" y="197"/>
                          </a:cubicBezTo>
                          <a:cubicBezTo>
                            <a:pt x="339" y="158"/>
                            <a:pt x="339" y="158"/>
                            <a:pt x="339" y="158"/>
                          </a:cubicBezTo>
                          <a:cubicBezTo>
                            <a:pt x="342" y="155"/>
                            <a:pt x="342" y="155"/>
                            <a:pt x="342" y="155"/>
                          </a:cubicBezTo>
                          <a:cubicBezTo>
                            <a:pt x="345" y="158"/>
                            <a:pt x="345" y="158"/>
                            <a:pt x="345" y="158"/>
                          </a:cubicBezTo>
                          <a:cubicBezTo>
                            <a:pt x="402" y="158"/>
                            <a:pt x="402" y="158"/>
                            <a:pt x="402" y="158"/>
                          </a:cubicBezTo>
                          <a:cubicBezTo>
                            <a:pt x="406" y="155"/>
                            <a:pt x="406" y="155"/>
                            <a:pt x="406" y="155"/>
                          </a:cubicBezTo>
                          <a:cubicBezTo>
                            <a:pt x="409" y="158"/>
                            <a:pt x="409" y="158"/>
                            <a:pt x="409" y="158"/>
                          </a:cubicBezTo>
                          <a:cubicBezTo>
                            <a:pt x="466" y="158"/>
                            <a:pt x="466" y="158"/>
                            <a:pt x="466" y="158"/>
                          </a:cubicBezTo>
                          <a:cubicBezTo>
                            <a:pt x="470" y="155"/>
                            <a:pt x="470" y="155"/>
                            <a:pt x="470" y="155"/>
                          </a:cubicBezTo>
                          <a:cubicBezTo>
                            <a:pt x="474" y="158"/>
                            <a:pt x="474" y="158"/>
                            <a:pt x="474" y="158"/>
                          </a:cubicBezTo>
                          <a:cubicBezTo>
                            <a:pt x="503" y="188"/>
                            <a:pt x="503" y="188"/>
                            <a:pt x="503" y="188"/>
                          </a:cubicBezTo>
                          <a:cubicBezTo>
                            <a:pt x="504" y="188"/>
                            <a:pt x="504" y="188"/>
                            <a:pt x="504" y="188"/>
                          </a:cubicBezTo>
                          <a:cubicBezTo>
                            <a:pt x="559" y="132"/>
                            <a:pt x="559" y="132"/>
                            <a:pt x="559" y="132"/>
                          </a:cubicBezTo>
                          <a:cubicBezTo>
                            <a:pt x="566" y="125"/>
                            <a:pt x="566" y="119"/>
                            <a:pt x="559" y="112"/>
                          </a:cubicBezTo>
                          <a:close/>
                          <a:moveTo>
                            <a:pt x="74" y="166"/>
                          </a:moveTo>
                          <a:cubicBezTo>
                            <a:pt x="55" y="166"/>
                            <a:pt x="39" y="150"/>
                            <a:pt x="39" y="130"/>
                          </a:cubicBezTo>
                          <a:cubicBezTo>
                            <a:pt x="39" y="112"/>
                            <a:pt x="53" y="97"/>
                            <a:pt x="71" y="95"/>
                          </a:cubicBezTo>
                          <a:cubicBezTo>
                            <a:pt x="72" y="95"/>
                            <a:pt x="73" y="95"/>
                            <a:pt x="74" y="95"/>
                          </a:cubicBezTo>
                          <a:cubicBezTo>
                            <a:pt x="94" y="95"/>
                            <a:pt x="110" y="111"/>
                            <a:pt x="110" y="130"/>
                          </a:cubicBezTo>
                          <a:cubicBezTo>
                            <a:pt x="110" y="142"/>
                            <a:pt x="105" y="152"/>
                            <a:pt x="96" y="158"/>
                          </a:cubicBezTo>
                          <a:cubicBezTo>
                            <a:pt x="90" y="163"/>
                            <a:pt x="83" y="166"/>
                            <a:pt x="74" y="166"/>
                          </a:cubicBezTo>
                          <a:close/>
                        </a:path>
                      </a:pathLst>
                    </a:custGeom>
                    <a:solidFill>
                      <a:srgbClr val="FFFFFF"/>
                    </a:solidFill>
                    <a:ln w="9525">
                      <a:noFill/>
                      <a:round/>
                      <a:headEnd/>
                      <a:tailEnd/>
                    </a:ln>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grpSp>
          <p:grpSp>
            <p:nvGrpSpPr>
              <p:cNvPr id="119" name="Group 118">
                <a:extLst>
                  <a:ext uri="{FF2B5EF4-FFF2-40B4-BE49-F238E27FC236}">
                    <a16:creationId xmlns:a16="http://schemas.microsoft.com/office/drawing/2014/main" id="{594C5B23-55A5-4CFC-8A8A-6D43334AFD01}"/>
                  </a:ext>
                </a:extLst>
              </p:cNvPr>
              <p:cNvGrpSpPr/>
              <p:nvPr/>
            </p:nvGrpSpPr>
            <p:grpSpPr>
              <a:xfrm rot="16200000">
                <a:off x="7986729" y="4028129"/>
                <a:ext cx="119308" cy="91441"/>
                <a:chOff x="9029923" y="3783977"/>
                <a:chExt cx="119308" cy="91441"/>
              </a:xfrm>
            </p:grpSpPr>
            <p:sp>
              <p:nvSpPr>
                <p:cNvPr id="123" name="Oval 122">
                  <a:extLst>
                    <a:ext uri="{FF2B5EF4-FFF2-40B4-BE49-F238E27FC236}">
                      <a16:creationId xmlns:a16="http://schemas.microsoft.com/office/drawing/2014/main" id="{066B6EC2-52F3-41BA-B5A7-35E157F1406E}"/>
                    </a:ext>
                  </a:extLst>
                </p:cNvPr>
                <p:cNvSpPr/>
                <p:nvPr/>
              </p:nvSpPr>
              <p:spPr bwMode="auto">
                <a:xfrm rot="5400000">
                  <a:off x="9056583" y="3782768"/>
                  <a:ext cx="91440" cy="93857"/>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124" name="Isosceles Triangle 123">
                  <a:extLst>
                    <a:ext uri="{FF2B5EF4-FFF2-40B4-BE49-F238E27FC236}">
                      <a16:creationId xmlns:a16="http://schemas.microsoft.com/office/drawing/2014/main" id="{182570B0-F4E5-4EC8-90A3-26022394D3DE}"/>
                    </a:ext>
                  </a:extLst>
                </p:cNvPr>
                <p:cNvSpPr/>
                <p:nvPr/>
              </p:nvSpPr>
              <p:spPr bwMode="auto">
                <a:xfrm rot="5400000">
                  <a:off x="9031132" y="3782769"/>
                  <a:ext cx="91440" cy="93857"/>
                </a:xfrm>
                <a:prstGeom prst="triangle">
                  <a:avLst/>
                </a:pr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grpSp>
            <p:nvGrpSpPr>
              <p:cNvPr id="120" name="Group 119">
                <a:extLst>
                  <a:ext uri="{FF2B5EF4-FFF2-40B4-BE49-F238E27FC236}">
                    <a16:creationId xmlns:a16="http://schemas.microsoft.com/office/drawing/2014/main" id="{02EE4A19-10FF-4116-B7BD-E875B2DBC9FD}"/>
                  </a:ext>
                </a:extLst>
              </p:cNvPr>
              <p:cNvGrpSpPr/>
              <p:nvPr/>
            </p:nvGrpSpPr>
            <p:grpSpPr>
              <a:xfrm rot="16200000" flipH="1">
                <a:off x="9664340" y="4081382"/>
                <a:ext cx="119308" cy="91441"/>
                <a:chOff x="9029923" y="3783977"/>
                <a:chExt cx="119308" cy="91441"/>
              </a:xfrm>
            </p:grpSpPr>
            <p:sp>
              <p:nvSpPr>
                <p:cNvPr id="121" name="Oval 120">
                  <a:extLst>
                    <a:ext uri="{FF2B5EF4-FFF2-40B4-BE49-F238E27FC236}">
                      <a16:creationId xmlns:a16="http://schemas.microsoft.com/office/drawing/2014/main" id="{1CEA2CE3-077F-4CB8-92AD-779CD4CE2C73}"/>
                    </a:ext>
                  </a:extLst>
                </p:cNvPr>
                <p:cNvSpPr/>
                <p:nvPr/>
              </p:nvSpPr>
              <p:spPr bwMode="auto">
                <a:xfrm rot="5400000">
                  <a:off x="9056583" y="3782768"/>
                  <a:ext cx="91440" cy="93857"/>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sp>
              <p:nvSpPr>
                <p:cNvPr id="122" name="Isosceles Triangle 121">
                  <a:extLst>
                    <a:ext uri="{FF2B5EF4-FFF2-40B4-BE49-F238E27FC236}">
                      <a16:creationId xmlns:a16="http://schemas.microsoft.com/office/drawing/2014/main" id="{61D6F508-B193-4D79-9A53-184002A5645F}"/>
                    </a:ext>
                  </a:extLst>
                </p:cNvPr>
                <p:cNvSpPr/>
                <p:nvPr/>
              </p:nvSpPr>
              <p:spPr bwMode="auto">
                <a:xfrm rot="5400000">
                  <a:off x="9031132" y="3782769"/>
                  <a:ext cx="91440" cy="93857"/>
                </a:xfrm>
                <a:prstGeom prst="triangle">
                  <a:avLst/>
                </a:prstGeom>
                <a:solidFill>
                  <a:srgbClr val="FFFFFF"/>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grpSp>
        <p:grpSp>
          <p:nvGrpSpPr>
            <p:cNvPr id="133" name="Group 132">
              <a:extLst>
                <a:ext uri="{FF2B5EF4-FFF2-40B4-BE49-F238E27FC236}">
                  <a16:creationId xmlns:a16="http://schemas.microsoft.com/office/drawing/2014/main" id="{44EE1B3F-BE7C-4995-B86E-1EDF122CC432}"/>
                </a:ext>
              </a:extLst>
            </p:cNvPr>
            <p:cNvGrpSpPr/>
            <p:nvPr/>
          </p:nvGrpSpPr>
          <p:grpSpPr>
            <a:xfrm>
              <a:off x="3248837" y="4814035"/>
              <a:ext cx="260529" cy="260529"/>
              <a:chOff x="8969385" y="5138959"/>
              <a:chExt cx="354389" cy="354389"/>
            </a:xfrm>
          </p:grpSpPr>
          <p:sp>
            <p:nvSpPr>
              <p:cNvPr id="134" name="Oval 133">
                <a:extLst>
                  <a:ext uri="{FF2B5EF4-FFF2-40B4-BE49-F238E27FC236}">
                    <a16:creationId xmlns:a16="http://schemas.microsoft.com/office/drawing/2014/main" id="{9DBBCB7C-A0DF-481B-BEF7-55C0E4DF9398}"/>
                  </a:ext>
                </a:extLst>
              </p:cNvPr>
              <p:cNvSpPr/>
              <p:nvPr/>
            </p:nvSpPr>
            <p:spPr bwMode="auto">
              <a:xfrm>
                <a:off x="9006689" y="5176263"/>
                <a:ext cx="279781" cy="279781"/>
              </a:xfrm>
              <a:prstGeom prst="ellipse">
                <a:avLst/>
              </a:prstGeom>
              <a:solidFill>
                <a:srgbClr val="002050"/>
              </a:solidFill>
              <a:ln w="10795"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nvGrpSpPr>
              <p:cNvPr id="135" name="Group 134">
                <a:extLst>
                  <a:ext uri="{FF2B5EF4-FFF2-40B4-BE49-F238E27FC236}">
                    <a16:creationId xmlns:a16="http://schemas.microsoft.com/office/drawing/2014/main" id="{368F4BE3-B5C9-4569-BB39-E5A8271F0E74}"/>
                  </a:ext>
                </a:extLst>
              </p:cNvPr>
              <p:cNvGrpSpPr/>
              <p:nvPr/>
            </p:nvGrpSpPr>
            <p:grpSpPr>
              <a:xfrm>
                <a:off x="8969385" y="5138959"/>
                <a:ext cx="354389" cy="354389"/>
                <a:chOff x="3461012" y="3385426"/>
                <a:chExt cx="347472" cy="347472"/>
              </a:xfrm>
            </p:grpSpPr>
            <p:sp>
              <p:nvSpPr>
                <p:cNvPr id="136" name="Oval 135">
                  <a:extLst>
                    <a:ext uri="{FF2B5EF4-FFF2-40B4-BE49-F238E27FC236}">
                      <a16:creationId xmlns:a16="http://schemas.microsoft.com/office/drawing/2014/main" id="{4936666F-3439-436D-A62E-7329B268F5BF}"/>
                    </a:ext>
                  </a:extLst>
                </p:cNvPr>
                <p:cNvSpPr/>
                <p:nvPr/>
              </p:nvSpPr>
              <p:spPr bwMode="auto">
                <a:xfrm>
                  <a:off x="3461012" y="3385426"/>
                  <a:ext cx="347472" cy="347472"/>
                </a:xfrm>
                <a:prstGeom prst="ellipse">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sp>
              <p:nvSpPr>
                <p:cNvPr id="137" name="Freeform 11">
                  <a:extLst>
                    <a:ext uri="{FF2B5EF4-FFF2-40B4-BE49-F238E27FC236}">
                      <a16:creationId xmlns:a16="http://schemas.microsoft.com/office/drawing/2014/main" id="{0A1AE0ED-DBB8-4B49-A605-2DB70A76CE40}"/>
                    </a:ext>
                  </a:extLst>
                </p:cNvPr>
                <p:cNvSpPr>
                  <a:spLocks noEditPoints="1"/>
                </p:cNvSpPr>
                <p:nvPr/>
              </p:nvSpPr>
              <p:spPr bwMode="auto">
                <a:xfrm>
                  <a:off x="3497588" y="3422002"/>
                  <a:ext cx="274320" cy="274320"/>
                </a:xfrm>
                <a:custGeom>
                  <a:avLst/>
                  <a:gdLst>
                    <a:gd name="T0" fmla="*/ 927 w 1854"/>
                    <a:gd name="T1" fmla="*/ 0 h 1854"/>
                    <a:gd name="T2" fmla="*/ 0 w 1854"/>
                    <a:gd name="T3" fmla="*/ 927 h 1854"/>
                    <a:gd name="T4" fmla="*/ 927 w 1854"/>
                    <a:gd name="T5" fmla="*/ 1854 h 1854"/>
                    <a:gd name="T6" fmla="*/ 1854 w 1854"/>
                    <a:gd name="T7" fmla="*/ 927 h 1854"/>
                    <a:gd name="T8" fmla="*/ 927 w 1854"/>
                    <a:gd name="T9" fmla="*/ 0 h 1854"/>
                    <a:gd name="T10" fmla="*/ 758 w 1854"/>
                    <a:gd name="T11" fmla="*/ 1319 h 1854"/>
                    <a:gd name="T12" fmla="*/ 435 w 1854"/>
                    <a:gd name="T13" fmla="*/ 874 h 1854"/>
                    <a:gd name="T14" fmla="*/ 671 w 1854"/>
                    <a:gd name="T15" fmla="*/ 874 h 1854"/>
                    <a:gd name="T16" fmla="*/ 995 w 1854"/>
                    <a:gd name="T17" fmla="*/ 1319 h 1854"/>
                    <a:gd name="T18" fmla="*/ 758 w 1854"/>
                    <a:gd name="T19" fmla="*/ 1319 h 1854"/>
                    <a:gd name="T20" fmla="*/ 1027 w 1854"/>
                    <a:gd name="T21" fmla="*/ 1284 h 1854"/>
                    <a:gd name="T22" fmla="*/ 897 w 1854"/>
                    <a:gd name="T23" fmla="*/ 1105 h 1854"/>
                    <a:gd name="T24" fmla="*/ 1193 w 1854"/>
                    <a:gd name="T25" fmla="*/ 511 h 1854"/>
                    <a:gd name="T26" fmla="*/ 1408 w 1854"/>
                    <a:gd name="T27" fmla="*/ 511 h 1854"/>
                    <a:gd name="T28" fmla="*/ 1027 w 1854"/>
                    <a:gd name="T29" fmla="*/ 1284 h 1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54" h="1854">
                      <a:moveTo>
                        <a:pt x="927" y="0"/>
                      </a:moveTo>
                      <a:cubicBezTo>
                        <a:pt x="415" y="0"/>
                        <a:pt x="0" y="415"/>
                        <a:pt x="0" y="927"/>
                      </a:cubicBezTo>
                      <a:cubicBezTo>
                        <a:pt x="0" y="1439"/>
                        <a:pt x="415" y="1854"/>
                        <a:pt x="927" y="1854"/>
                      </a:cubicBezTo>
                      <a:cubicBezTo>
                        <a:pt x="1439" y="1854"/>
                        <a:pt x="1854" y="1439"/>
                        <a:pt x="1854" y="927"/>
                      </a:cubicBezTo>
                      <a:cubicBezTo>
                        <a:pt x="1854" y="415"/>
                        <a:pt x="1439" y="0"/>
                        <a:pt x="927" y="0"/>
                      </a:cubicBezTo>
                      <a:close/>
                      <a:moveTo>
                        <a:pt x="758" y="1319"/>
                      </a:moveTo>
                      <a:cubicBezTo>
                        <a:pt x="435" y="874"/>
                        <a:pt x="435" y="874"/>
                        <a:pt x="435" y="874"/>
                      </a:cubicBezTo>
                      <a:cubicBezTo>
                        <a:pt x="671" y="874"/>
                        <a:pt x="671" y="874"/>
                        <a:pt x="671" y="874"/>
                      </a:cubicBezTo>
                      <a:cubicBezTo>
                        <a:pt x="995" y="1319"/>
                        <a:pt x="995" y="1319"/>
                        <a:pt x="995" y="1319"/>
                      </a:cubicBezTo>
                      <a:lnTo>
                        <a:pt x="758" y="1319"/>
                      </a:lnTo>
                      <a:close/>
                      <a:moveTo>
                        <a:pt x="1027" y="1284"/>
                      </a:moveTo>
                      <a:cubicBezTo>
                        <a:pt x="897" y="1105"/>
                        <a:pt x="897" y="1105"/>
                        <a:pt x="897" y="1105"/>
                      </a:cubicBezTo>
                      <a:cubicBezTo>
                        <a:pt x="1193" y="511"/>
                        <a:pt x="1193" y="511"/>
                        <a:pt x="1193" y="511"/>
                      </a:cubicBezTo>
                      <a:cubicBezTo>
                        <a:pt x="1408" y="511"/>
                        <a:pt x="1408" y="511"/>
                        <a:pt x="1408" y="511"/>
                      </a:cubicBezTo>
                      <a:lnTo>
                        <a:pt x="1027" y="1284"/>
                      </a:lnTo>
                      <a:close/>
                    </a:path>
                  </a:pathLst>
                </a:custGeom>
                <a:solidFill>
                  <a:srgbClr val="92D050"/>
                </a:solidFill>
                <a:ln>
                  <a:noFill/>
                </a:ln>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sp>
          <p:nvSpPr>
            <p:cNvPr id="138" name="Rectangle 137">
              <a:extLst>
                <a:ext uri="{FF2B5EF4-FFF2-40B4-BE49-F238E27FC236}">
                  <a16:creationId xmlns:a16="http://schemas.microsoft.com/office/drawing/2014/main" id="{C92FD13E-4728-4E73-8E23-36DCB7474BF2}"/>
                </a:ext>
              </a:extLst>
            </p:cNvPr>
            <p:cNvSpPr/>
            <p:nvPr/>
          </p:nvSpPr>
          <p:spPr bwMode="auto">
            <a:xfrm>
              <a:off x="3302280" y="4115173"/>
              <a:ext cx="688397" cy="326231"/>
            </a:xfrm>
            <a:prstGeom prst="rect">
              <a:avLst/>
            </a:prstGeom>
            <a:solidFill>
              <a:srgbClr val="002050"/>
            </a:solidFill>
            <a:ln>
              <a:noFill/>
            </a:ln>
          </p:spPr>
          <p:txBody>
            <a:bodyPr vert="horz" wrap="square" lIns="0" tIns="20568" rIns="0" bIns="20568" rtlCol="0">
              <a:spAutoFit/>
            </a:bodyPr>
            <a:lstStyle/>
            <a:p>
              <a:pPr lvl="0" algn="ctr" defTabSz="685337" fontAlgn="auto">
                <a:lnSpc>
                  <a:spcPct val="90000"/>
                </a:lnSpc>
                <a:spcBef>
                  <a:spcPts val="0"/>
                </a:spcBef>
                <a:spcAft>
                  <a:spcPts val="0"/>
                </a:spcAft>
                <a:defRPr/>
              </a:pPr>
              <a:r>
                <a:rPr lang="en-US" sz="1028" b="0" kern="0" spc="-23" dirty="0">
                  <a:solidFill>
                    <a:srgbClr val="002050"/>
                  </a:solidFill>
                  <a:latin typeface="Segoe UI Semibold" panose="020B0702040204020203" pitchFamily="34" charset="0"/>
                  <a:cs typeface="Segoe UI Semibold" panose="020B0702040204020203" pitchFamily="34" charset="0"/>
                </a:rPr>
                <a:t>Seamless SSO</a:t>
              </a:r>
            </a:p>
          </p:txBody>
        </p:sp>
        <p:grpSp>
          <p:nvGrpSpPr>
            <p:cNvPr id="139" name="Group 138">
              <a:extLst>
                <a:ext uri="{FF2B5EF4-FFF2-40B4-BE49-F238E27FC236}">
                  <a16:creationId xmlns:a16="http://schemas.microsoft.com/office/drawing/2014/main" id="{EB23BE62-0BAD-44EB-A4A4-4CC5C444E68A}"/>
                </a:ext>
              </a:extLst>
            </p:cNvPr>
            <p:cNvGrpSpPr/>
            <p:nvPr/>
          </p:nvGrpSpPr>
          <p:grpSpPr>
            <a:xfrm>
              <a:off x="7249288" y="5289446"/>
              <a:ext cx="273698" cy="532208"/>
              <a:chOff x="2684393" y="6027956"/>
              <a:chExt cx="372302" cy="723942"/>
            </a:xfrm>
          </p:grpSpPr>
          <p:sp>
            <p:nvSpPr>
              <p:cNvPr id="140" name="Freeform 20">
                <a:extLst>
                  <a:ext uri="{FF2B5EF4-FFF2-40B4-BE49-F238E27FC236}">
                    <a16:creationId xmlns:a16="http://schemas.microsoft.com/office/drawing/2014/main" id="{90E06436-00E0-41C2-994A-F61BC39BC45D}"/>
                  </a:ext>
                </a:extLst>
              </p:cNvPr>
              <p:cNvSpPr>
                <a:spLocks noEditPoints="1"/>
              </p:cNvSpPr>
              <p:nvPr/>
            </p:nvSpPr>
            <p:spPr bwMode="auto">
              <a:xfrm rot="5400000">
                <a:off x="2508573" y="6203776"/>
                <a:ext cx="723942" cy="372302"/>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nvGrpSpPr>
              <p:cNvPr id="141" name="Group 140">
                <a:extLst>
                  <a:ext uri="{FF2B5EF4-FFF2-40B4-BE49-F238E27FC236}">
                    <a16:creationId xmlns:a16="http://schemas.microsoft.com/office/drawing/2014/main" id="{623E2050-5CB9-4AF7-8F5C-2D49E2EA3D21}"/>
                  </a:ext>
                </a:extLst>
              </p:cNvPr>
              <p:cNvGrpSpPr/>
              <p:nvPr/>
            </p:nvGrpSpPr>
            <p:grpSpPr>
              <a:xfrm>
                <a:off x="2693460" y="6235460"/>
                <a:ext cx="354389" cy="354389"/>
                <a:chOff x="7852653" y="5832716"/>
                <a:chExt cx="354389" cy="354389"/>
              </a:xfrm>
            </p:grpSpPr>
            <p:sp>
              <p:nvSpPr>
                <p:cNvPr id="142" name="Oval 141">
                  <a:extLst>
                    <a:ext uri="{FF2B5EF4-FFF2-40B4-BE49-F238E27FC236}">
                      <a16:creationId xmlns:a16="http://schemas.microsoft.com/office/drawing/2014/main" id="{8E21E785-3CE6-4517-8E68-A0AC65B72482}"/>
                    </a:ext>
                  </a:extLst>
                </p:cNvPr>
                <p:cNvSpPr/>
                <p:nvPr/>
              </p:nvSpPr>
              <p:spPr bwMode="auto">
                <a:xfrm>
                  <a:off x="7852653" y="5832716"/>
                  <a:ext cx="354389" cy="354389"/>
                </a:xfrm>
                <a:prstGeom prst="ellipse">
                  <a:avLst/>
                </a:prstGeom>
                <a:solidFill>
                  <a:srgbClr val="002050"/>
                </a:solidFill>
                <a:ln w="10795" cap="flat" cmpd="sng" algn="ctr">
                  <a:noFill/>
                  <a:prstDash val="solid"/>
                  <a:headEnd type="none" w="med" len="med"/>
                  <a:tailEnd type="none" w="med" len="med"/>
                </a:ln>
                <a:effectLst/>
              </p:spPr>
              <p:txBody>
                <a:bodyPr vert="horz" wrap="square" lIns="0" tIns="34967" rIns="0" bIns="34967" numCol="1" rtlCol="0" anchor="ctr" anchorCtr="0" compatLnSpc="1">
                  <a:prstTxWarp prst="textNoShape">
                    <a:avLst/>
                  </a:prstTxWarp>
                </a:bodyPr>
                <a:lstStyle/>
                <a:p>
                  <a:pPr lvl="0" algn="ctr" defTabSz="699086" fontAlgn="auto">
                    <a:spcBef>
                      <a:spcPts val="0"/>
                    </a:spcBef>
                    <a:spcAft>
                      <a:spcPts val="0"/>
                    </a:spcAft>
                    <a:defRPr/>
                  </a:pPr>
                  <a:endParaRPr lang="en-US" sz="1500" b="0" kern="0" dirty="0">
                    <a:solidFill>
                      <a:srgbClr val="002050"/>
                    </a:solidFill>
                    <a:latin typeface="Segoe UI"/>
                  </a:endParaRPr>
                </a:p>
              </p:txBody>
            </p:sp>
            <p:sp>
              <p:nvSpPr>
                <p:cNvPr id="143" name="Oval 142">
                  <a:extLst>
                    <a:ext uri="{FF2B5EF4-FFF2-40B4-BE49-F238E27FC236}">
                      <a16:creationId xmlns:a16="http://schemas.microsoft.com/office/drawing/2014/main" id="{456AB582-7DFB-4D45-B99D-D958F191EDD6}"/>
                    </a:ext>
                  </a:extLst>
                </p:cNvPr>
                <p:cNvSpPr/>
                <p:nvPr/>
              </p:nvSpPr>
              <p:spPr bwMode="auto">
                <a:xfrm>
                  <a:off x="7887930" y="5867993"/>
                  <a:ext cx="283835" cy="283835"/>
                </a:xfrm>
                <a:prstGeom prst="ellipse">
                  <a:avLst/>
                </a:prstGeom>
                <a:solidFill>
                  <a:srgbClr val="00B0F0"/>
                </a:solidFill>
                <a:ln w="19050" cap="flat" cmpd="sng" algn="ctr">
                  <a:noFill/>
                  <a:prstDash val="solid"/>
                  <a:headEnd type="none" w="med" len="med"/>
                  <a:tailEnd type="none" w="med" len="med"/>
                </a:ln>
                <a:effectLst/>
              </p:spPr>
              <p:txBody>
                <a:bodyPr vert="horz" wrap="square" lIns="0" tIns="34285" rIns="0" bIns="34285" numCol="1" rtlCol="0" anchor="ctr" anchorCtr="0" compatLnSpc="1">
                  <a:prstTxWarp prst="textNoShape">
                    <a:avLst/>
                  </a:prstTxWarp>
                </a:bodyPr>
                <a:lstStyle/>
                <a:p>
                  <a:pPr lvl="0" algn="ctr" defTabSz="685445" fontAlgn="auto">
                    <a:spcBef>
                      <a:spcPts val="0"/>
                    </a:spcBef>
                    <a:spcAft>
                      <a:spcPts val="0"/>
                    </a:spcAft>
                    <a:defRPr/>
                  </a:pPr>
                  <a:endParaRPr lang="en-US" sz="1471" b="0" kern="0" dirty="0">
                    <a:solidFill>
                      <a:srgbClr val="002050"/>
                    </a:solidFill>
                    <a:latin typeface="Segoe UI"/>
                  </a:endParaRPr>
                </a:p>
              </p:txBody>
            </p:sp>
          </p:grpSp>
        </p:grpSp>
        <p:sp>
          <p:nvSpPr>
            <p:cNvPr id="144" name="Freeform 84">
              <a:extLst>
                <a:ext uri="{FF2B5EF4-FFF2-40B4-BE49-F238E27FC236}">
                  <a16:creationId xmlns:a16="http://schemas.microsoft.com/office/drawing/2014/main" id="{5C03A81F-BB5A-48E5-8798-274BD3706888}"/>
                </a:ext>
              </a:extLst>
            </p:cNvPr>
            <p:cNvSpPr>
              <a:spLocks noChangeAspect="1" noEditPoints="1"/>
            </p:cNvSpPr>
            <p:nvPr/>
          </p:nvSpPr>
          <p:spPr bwMode="auto">
            <a:xfrm>
              <a:off x="7312335" y="5497710"/>
              <a:ext cx="152421" cy="150407"/>
            </a:xfrm>
            <a:custGeom>
              <a:avLst/>
              <a:gdLst>
                <a:gd name="T0" fmla="*/ 87 w 96"/>
                <a:gd name="T1" fmla="*/ 53 h 95"/>
                <a:gd name="T2" fmla="*/ 85 w 96"/>
                <a:gd name="T3" fmla="*/ 45 h 95"/>
                <a:gd name="T4" fmla="*/ 72 w 96"/>
                <a:gd name="T5" fmla="*/ 44 h 95"/>
                <a:gd name="T6" fmla="*/ 64 w 96"/>
                <a:gd name="T7" fmla="*/ 39 h 95"/>
                <a:gd name="T8" fmla="*/ 54 w 96"/>
                <a:gd name="T9" fmla="*/ 48 h 95"/>
                <a:gd name="T10" fmla="*/ 45 w 96"/>
                <a:gd name="T11" fmla="*/ 50 h 95"/>
                <a:gd name="T12" fmla="*/ 44 w 96"/>
                <a:gd name="T13" fmla="*/ 63 h 95"/>
                <a:gd name="T14" fmla="*/ 40 w 96"/>
                <a:gd name="T15" fmla="*/ 71 h 95"/>
                <a:gd name="T16" fmla="*/ 48 w 96"/>
                <a:gd name="T17" fmla="*/ 81 h 95"/>
                <a:gd name="T18" fmla="*/ 51 w 96"/>
                <a:gd name="T19" fmla="*/ 90 h 95"/>
                <a:gd name="T20" fmla="*/ 64 w 96"/>
                <a:gd name="T21" fmla="*/ 91 h 95"/>
                <a:gd name="T22" fmla="*/ 72 w 96"/>
                <a:gd name="T23" fmla="*/ 95 h 95"/>
                <a:gd name="T24" fmla="*/ 81 w 96"/>
                <a:gd name="T25" fmla="*/ 87 h 95"/>
                <a:gd name="T26" fmla="*/ 90 w 96"/>
                <a:gd name="T27" fmla="*/ 84 h 95"/>
                <a:gd name="T28" fmla="*/ 91 w 96"/>
                <a:gd name="T29" fmla="*/ 71 h 95"/>
                <a:gd name="T30" fmla="*/ 96 w 96"/>
                <a:gd name="T31" fmla="*/ 63 h 95"/>
                <a:gd name="T32" fmla="*/ 68 w 96"/>
                <a:gd name="T33" fmla="*/ 83 h 95"/>
                <a:gd name="T34" fmla="*/ 68 w 96"/>
                <a:gd name="T35" fmla="*/ 51 h 95"/>
                <a:gd name="T36" fmla="*/ 68 w 96"/>
                <a:gd name="T37" fmla="*/ 83 h 95"/>
                <a:gd name="T38" fmla="*/ 40 w 96"/>
                <a:gd name="T39" fmla="*/ 7 h 95"/>
                <a:gd name="T40" fmla="*/ 35 w 96"/>
                <a:gd name="T41" fmla="*/ 0 h 95"/>
                <a:gd name="T42" fmla="*/ 22 w 96"/>
                <a:gd name="T43" fmla="*/ 4 h 95"/>
                <a:gd name="T44" fmla="*/ 13 w 96"/>
                <a:gd name="T45" fmla="*/ 3 h 95"/>
                <a:gd name="T46" fmla="*/ 7 w 96"/>
                <a:gd name="T47" fmla="*/ 14 h 95"/>
                <a:gd name="T48" fmla="*/ 0 w 96"/>
                <a:gd name="T49" fmla="*/ 20 h 95"/>
                <a:gd name="T50" fmla="*/ 4 w 96"/>
                <a:gd name="T51" fmla="*/ 33 h 95"/>
                <a:gd name="T52" fmla="*/ 3 w 96"/>
                <a:gd name="T53" fmla="*/ 42 h 95"/>
                <a:gd name="T54" fmla="*/ 15 w 96"/>
                <a:gd name="T55" fmla="*/ 47 h 95"/>
                <a:gd name="T56" fmla="*/ 21 w 96"/>
                <a:gd name="T57" fmla="*/ 55 h 95"/>
                <a:gd name="T58" fmla="*/ 33 w 96"/>
                <a:gd name="T59" fmla="*/ 51 h 95"/>
                <a:gd name="T60" fmla="*/ 42 w 96"/>
                <a:gd name="T61" fmla="*/ 52 h 95"/>
                <a:gd name="T62" fmla="*/ 48 w 96"/>
                <a:gd name="T63" fmla="*/ 40 h 95"/>
                <a:gd name="T64" fmla="*/ 55 w 96"/>
                <a:gd name="T65" fmla="*/ 34 h 95"/>
                <a:gd name="T66" fmla="*/ 51 w 96"/>
                <a:gd name="T67" fmla="*/ 22 h 95"/>
                <a:gd name="T68" fmla="*/ 52 w 96"/>
                <a:gd name="T69" fmla="*/ 13 h 95"/>
                <a:gd name="T70" fmla="*/ 34 w 96"/>
                <a:gd name="T71" fmla="*/ 42 h 95"/>
                <a:gd name="T72" fmla="*/ 21 w 96"/>
                <a:gd name="T73" fmla="*/ 12 h 95"/>
                <a:gd name="T74" fmla="*/ 34 w 96"/>
                <a:gd name="T75" fmla="*/ 42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6" h="95">
                  <a:moveTo>
                    <a:pt x="91" y="63"/>
                  </a:moveTo>
                  <a:cubicBezTo>
                    <a:pt x="91" y="60"/>
                    <a:pt x="89" y="56"/>
                    <a:pt x="87" y="53"/>
                  </a:cubicBezTo>
                  <a:cubicBezTo>
                    <a:pt x="90" y="50"/>
                    <a:pt x="90" y="50"/>
                    <a:pt x="90" y="50"/>
                  </a:cubicBezTo>
                  <a:cubicBezTo>
                    <a:pt x="85" y="45"/>
                    <a:pt x="85" y="45"/>
                    <a:pt x="85" y="45"/>
                  </a:cubicBezTo>
                  <a:cubicBezTo>
                    <a:pt x="81" y="48"/>
                    <a:pt x="81" y="48"/>
                    <a:pt x="81" y="48"/>
                  </a:cubicBezTo>
                  <a:cubicBezTo>
                    <a:pt x="79" y="46"/>
                    <a:pt x="75" y="44"/>
                    <a:pt x="72" y="44"/>
                  </a:cubicBezTo>
                  <a:cubicBezTo>
                    <a:pt x="72" y="39"/>
                    <a:pt x="72" y="39"/>
                    <a:pt x="72" y="39"/>
                  </a:cubicBezTo>
                  <a:cubicBezTo>
                    <a:pt x="64" y="39"/>
                    <a:pt x="64" y="39"/>
                    <a:pt x="64" y="39"/>
                  </a:cubicBezTo>
                  <a:cubicBezTo>
                    <a:pt x="64" y="44"/>
                    <a:pt x="64" y="44"/>
                    <a:pt x="64" y="44"/>
                  </a:cubicBezTo>
                  <a:cubicBezTo>
                    <a:pt x="60" y="44"/>
                    <a:pt x="57" y="46"/>
                    <a:pt x="54" y="48"/>
                  </a:cubicBezTo>
                  <a:cubicBezTo>
                    <a:pt x="51" y="45"/>
                    <a:pt x="51" y="45"/>
                    <a:pt x="51" y="45"/>
                  </a:cubicBezTo>
                  <a:cubicBezTo>
                    <a:pt x="45" y="50"/>
                    <a:pt x="45" y="50"/>
                    <a:pt x="45" y="50"/>
                  </a:cubicBezTo>
                  <a:cubicBezTo>
                    <a:pt x="48" y="53"/>
                    <a:pt x="48" y="53"/>
                    <a:pt x="48" y="53"/>
                  </a:cubicBezTo>
                  <a:cubicBezTo>
                    <a:pt x="46" y="56"/>
                    <a:pt x="45" y="60"/>
                    <a:pt x="44" y="63"/>
                  </a:cubicBezTo>
                  <a:cubicBezTo>
                    <a:pt x="40" y="63"/>
                    <a:pt x="40" y="63"/>
                    <a:pt x="40" y="63"/>
                  </a:cubicBezTo>
                  <a:cubicBezTo>
                    <a:pt x="40" y="71"/>
                    <a:pt x="40" y="71"/>
                    <a:pt x="40" y="71"/>
                  </a:cubicBezTo>
                  <a:cubicBezTo>
                    <a:pt x="44" y="71"/>
                    <a:pt x="44" y="71"/>
                    <a:pt x="44" y="71"/>
                  </a:cubicBezTo>
                  <a:cubicBezTo>
                    <a:pt x="45" y="75"/>
                    <a:pt x="46" y="78"/>
                    <a:pt x="48" y="81"/>
                  </a:cubicBezTo>
                  <a:cubicBezTo>
                    <a:pt x="45" y="84"/>
                    <a:pt x="45" y="84"/>
                    <a:pt x="45" y="84"/>
                  </a:cubicBezTo>
                  <a:cubicBezTo>
                    <a:pt x="51" y="90"/>
                    <a:pt x="51" y="90"/>
                    <a:pt x="51" y="90"/>
                  </a:cubicBezTo>
                  <a:cubicBezTo>
                    <a:pt x="54" y="87"/>
                    <a:pt x="54" y="87"/>
                    <a:pt x="54" y="87"/>
                  </a:cubicBezTo>
                  <a:cubicBezTo>
                    <a:pt x="57" y="89"/>
                    <a:pt x="60" y="90"/>
                    <a:pt x="64" y="91"/>
                  </a:cubicBezTo>
                  <a:cubicBezTo>
                    <a:pt x="64" y="95"/>
                    <a:pt x="64" y="95"/>
                    <a:pt x="64" y="95"/>
                  </a:cubicBezTo>
                  <a:cubicBezTo>
                    <a:pt x="72" y="95"/>
                    <a:pt x="72" y="95"/>
                    <a:pt x="72" y="95"/>
                  </a:cubicBezTo>
                  <a:cubicBezTo>
                    <a:pt x="72" y="91"/>
                    <a:pt x="72" y="91"/>
                    <a:pt x="72" y="91"/>
                  </a:cubicBezTo>
                  <a:cubicBezTo>
                    <a:pt x="75" y="90"/>
                    <a:pt x="79" y="89"/>
                    <a:pt x="81" y="87"/>
                  </a:cubicBezTo>
                  <a:cubicBezTo>
                    <a:pt x="85" y="90"/>
                    <a:pt x="85" y="90"/>
                    <a:pt x="85" y="90"/>
                  </a:cubicBezTo>
                  <a:cubicBezTo>
                    <a:pt x="90" y="84"/>
                    <a:pt x="90" y="84"/>
                    <a:pt x="90" y="84"/>
                  </a:cubicBezTo>
                  <a:cubicBezTo>
                    <a:pt x="87" y="81"/>
                    <a:pt x="87" y="81"/>
                    <a:pt x="87" y="81"/>
                  </a:cubicBezTo>
                  <a:cubicBezTo>
                    <a:pt x="89" y="78"/>
                    <a:pt x="91" y="75"/>
                    <a:pt x="91" y="71"/>
                  </a:cubicBezTo>
                  <a:cubicBezTo>
                    <a:pt x="96" y="71"/>
                    <a:pt x="96" y="71"/>
                    <a:pt x="96" y="71"/>
                  </a:cubicBezTo>
                  <a:cubicBezTo>
                    <a:pt x="96" y="63"/>
                    <a:pt x="96" y="63"/>
                    <a:pt x="96" y="63"/>
                  </a:cubicBezTo>
                  <a:lnTo>
                    <a:pt x="91" y="63"/>
                  </a:lnTo>
                  <a:close/>
                  <a:moveTo>
                    <a:pt x="68" y="83"/>
                  </a:moveTo>
                  <a:cubicBezTo>
                    <a:pt x="59" y="83"/>
                    <a:pt x="52" y="76"/>
                    <a:pt x="52" y="67"/>
                  </a:cubicBezTo>
                  <a:cubicBezTo>
                    <a:pt x="52" y="58"/>
                    <a:pt x="59" y="51"/>
                    <a:pt x="68" y="51"/>
                  </a:cubicBezTo>
                  <a:cubicBezTo>
                    <a:pt x="76" y="51"/>
                    <a:pt x="84" y="58"/>
                    <a:pt x="84" y="67"/>
                  </a:cubicBezTo>
                  <a:cubicBezTo>
                    <a:pt x="84" y="76"/>
                    <a:pt x="76" y="83"/>
                    <a:pt x="68" y="83"/>
                  </a:cubicBezTo>
                  <a:close/>
                  <a:moveTo>
                    <a:pt x="48" y="14"/>
                  </a:moveTo>
                  <a:cubicBezTo>
                    <a:pt x="46" y="11"/>
                    <a:pt x="43" y="9"/>
                    <a:pt x="40" y="7"/>
                  </a:cubicBezTo>
                  <a:cubicBezTo>
                    <a:pt x="42" y="3"/>
                    <a:pt x="42" y="3"/>
                    <a:pt x="42" y="3"/>
                  </a:cubicBezTo>
                  <a:cubicBezTo>
                    <a:pt x="35" y="0"/>
                    <a:pt x="35" y="0"/>
                    <a:pt x="35" y="0"/>
                  </a:cubicBezTo>
                  <a:cubicBezTo>
                    <a:pt x="33" y="4"/>
                    <a:pt x="33" y="4"/>
                    <a:pt x="33" y="4"/>
                  </a:cubicBezTo>
                  <a:cubicBezTo>
                    <a:pt x="30" y="3"/>
                    <a:pt x="26" y="3"/>
                    <a:pt x="22" y="4"/>
                  </a:cubicBezTo>
                  <a:cubicBezTo>
                    <a:pt x="21" y="0"/>
                    <a:pt x="21" y="0"/>
                    <a:pt x="21" y="0"/>
                  </a:cubicBezTo>
                  <a:cubicBezTo>
                    <a:pt x="13" y="3"/>
                    <a:pt x="13" y="3"/>
                    <a:pt x="13" y="3"/>
                  </a:cubicBezTo>
                  <a:cubicBezTo>
                    <a:pt x="15" y="7"/>
                    <a:pt x="15" y="7"/>
                    <a:pt x="15" y="7"/>
                  </a:cubicBezTo>
                  <a:cubicBezTo>
                    <a:pt x="12" y="9"/>
                    <a:pt x="9" y="11"/>
                    <a:pt x="7" y="14"/>
                  </a:cubicBezTo>
                  <a:cubicBezTo>
                    <a:pt x="3" y="13"/>
                    <a:pt x="3" y="13"/>
                    <a:pt x="3" y="13"/>
                  </a:cubicBezTo>
                  <a:cubicBezTo>
                    <a:pt x="0" y="20"/>
                    <a:pt x="0" y="20"/>
                    <a:pt x="0" y="20"/>
                  </a:cubicBezTo>
                  <a:cubicBezTo>
                    <a:pt x="4" y="22"/>
                    <a:pt x="4" y="22"/>
                    <a:pt x="4" y="22"/>
                  </a:cubicBezTo>
                  <a:cubicBezTo>
                    <a:pt x="3" y="25"/>
                    <a:pt x="3" y="29"/>
                    <a:pt x="4" y="33"/>
                  </a:cubicBezTo>
                  <a:cubicBezTo>
                    <a:pt x="0" y="34"/>
                    <a:pt x="0" y="34"/>
                    <a:pt x="0" y="34"/>
                  </a:cubicBezTo>
                  <a:cubicBezTo>
                    <a:pt x="3" y="42"/>
                    <a:pt x="3" y="42"/>
                    <a:pt x="3" y="42"/>
                  </a:cubicBezTo>
                  <a:cubicBezTo>
                    <a:pt x="7" y="40"/>
                    <a:pt x="7" y="40"/>
                    <a:pt x="7" y="40"/>
                  </a:cubicBezTo>
                  <a:cubicBezTo>
                    <a:pt x="9" y="43"/>
                    <a:pt x="12" y="46"/>
                    <a:pt x="15" y="47"/>
                  </a:cubicBezTo>
                  <a:cubicBezTo>
                    <a:pt x="13" y="52"/>
                    <a:pt x="13" y="52"/>
                    <a:pt x="13" y="52"/>
                  </a:cubicBezTo>
                  <a:cubicBezTo>
                    <a:pt x="21" y="55"/>
                    <a:pt x="21" y="55"/>
                    <a:pt x="21" y="55"/>
                  </a:cubicBezTo>
                  <a:cubicBezTo>
                    <a:pt x="22" y="51"/>
                    <a:pt x="22" y="51"/>
                    <a:pt x="22" y="51"/>
                  </a:cubicBezTo>
                  <a:cubicBezTo>
                    <a:pt x="26" y="51"/>
                    <a:pt x="29" y="51"/>
                    <a:pt x="33" y="51"/>
                  </a:cubicBezTo>
                  <a:cubicBezTo>
                    <a:pt x="35" y="55"/>
                    <a:pt x="35" y="55"/>
                    <a:pt x="35" y="55"/>
                  </a:cubicBezTo>
                  <a:cubicBezTo>
                    <a:pt x="42" y="52"/>
                    <a:pt x="42" y="52"/>
                    <a:pt x="42" y="52"/>
                  </a:cubicBezTo>
                  <a:cubicBezTo>
                    <a:pt x="40" y="47"/>
                    <a:pt x="40" y="47"/>
                    <a:pt x="40" y="47"/>
                  </a:cubicBezTo>
                  <a:cubicBezTo>
                    <a:pt x="43" y="46"/>
                    <a:pt x="46" y="43"/>
                    <a:pt x="48" y="40"/>
                  </a:cubicBezTo>
                  <a:cubicBezTo>
                    <a:pt x="52" y="42"/>
                    <a:pt x="52" y="42"/>
                    <a:pt x="52" y="42"/>
                  </a:cubicBezTo>
                  <a:cubicBezTo>
                    <a:pt x="55" y="34"/>
                    <a:pt x="55" y="34"/>
                    <a:pt x="55" y="34"/>
                  </a:cubicBezTo>
                  <a:cubicBezTo>
                    <a:pt x="51" y="33"/>
                    <a:pt x="51" y="33"/>
                    <a:pt x="51" y="33"/>
                  </a:cubicBezTo>
                  <a:cubicBezTo>
                    <a:pt x="52" y="29"/>
                    <a:pt x="52" y="25"/>
                    <a:pt x="51" y="22"/>
                  </a:cubicBezTo>
                  <a:cubicBezTo>
                    <a:pt x="55" y="20"/>
                    <a:pt x="55" y="20"/>
                    <a:pt x="55" y="20"/>
                  </a:cubicBezTo>
                  <a:cubicBezTo>
                    <a:pt x="52" y="13"/>
                    <a:pt x="52" y="13"/>
                    <a:pt x="52" y="13"/>
                  </a:cubicBezTo>
                  <a:lnTo>
                    <a:pt x="48" y="14"/>
                  </a:lnTo>
                  <a:close/>
                  <a:moveTo>
                    <a:pt x="34" y="42"/>
                  </a:moveTo>
                  <a:cubicBezTo>
                    <a:pt x="26" y="45"/>
                    <a:pt x="16" y="41"/>
                    <a:pt x="13" y="33"/>
                  </a:cubicBezTo>
                  <a:cubicBezTo>
                    <a:pt x="9" y="25"/>
                    <a:pt x="13" y="16"/>
                    <a:pt x="21" y="12"/>
                  </a:cubicBezTo>
                  <a:cubicBezTo>
                    <a:pt x="30" y="9"/>
                    <a:pt x="39" y="13"/>
                    <a:pt x="42" y="21"/>
                  </a:cubicBezTo>
                  <a:cubicBezTo>
                    <a:pt x="46" y="29"/>
                    <a:pt x="42" y="39"/>
                    <a:pt x="34" y="42"/>
                  </a:cubicBezTo>
                  <a:close/>
                </a:path>
              </a:pathLst>
            </a:custGeom>
            <a:solidFill>
              <a:srgbClr val="FFFFFF"/>
            </a:solidFill>
            <a:ln>
              <a:noFill/>
            </a:ln>
          </p:spPr>
          <p:txBody>
            <a:bodyPr vert="horz" wrap="square" lIns="67223" tIns="33611" rIns="67223" bIns="33611" numCol="1" anchor="t" anchorCtr="0" compatLnSpc="1">
              <a:prstTxWarp prst="textNoShape">
                <a:avLst/>
              </a:prstTxWarp>
            </a:bodyPr>
            <a:lstStyle/>
            <a:p>
              <a:pPr lvl="0" defTabSz="672161" fontAlgn="auto">
                <a:spcBef>
                  <a:spcPts val="0"/>
                </a:spcBef>
                <a:spcAft>
                  <a:spcPts val="0"/>
                </a:spcAft>
                <a:defRPr/>
              </a:pPr>
              <a:endParaRPr lang="en-US" sz="1324" b="0" kern="0" dirty="0">
                <a:solidFill>
                  <a:srgbClr val="002050"/>
                </a:solidFill>
                <a:latin typeface="Segoe UI"/>
              </a:endParaRPr>
            </a:p>
          </p:txBody>
        </p:sp>
        <p:sp>
          <p:nvSpPr>
            <p:cNvPr id="145" name="Rectangle 144">
              <a:extLst>
                <a:ext uri="{FF2B5EF4-FFF2-40B4-BE49-F238E27FC236}">
                  <a16:creationId xmlns:a16="http://schemas.microsoft.com/office/drawing/2014/main" id="{97CA8933-6821-490C-8E15-B0B4656EC839}"/>
                </a:ext>
              </a:extLst>
            </p:cNvPr>
            <p:cNvSpPr/>
            <p:nvPr/>
          </p:nvSpPr>
          <p:spPr bwMode="auto">
            <a:xfrm>
              <a:off x="6706255" y="4762521"/>
              <a:ext cx="1075073" cy="387786"/>
            </a:xfrm>
            <a:prstGeom prst="rect">
              <a:avLst/>
            </a:prstGeom>
            <a:solidFill>
              <a:srgbClr val="002050"/>
            </a:solidFill>
            <a:ln>
              <a:noFill/>
            </a:ln>
          </p:spPr>
          <p:txBody>
            <a:bodyPr vert="horz" wrap="square" lIns="0" tIns="20568" rIns="0" bIns="20568" rtlCol="0">
              <a:spAutoFit/>
            </a:bodyPr>
            <a:lstStyle/>
            <a:p>
              <a:pPr lvl="0" defTabSz="685337" fontAlgn="auto">
                <a:lnSpc>
                  <a:spcPct val="90000"/>
                </a:lnSpc>
                <a:spcBef>
                  <a:spcPts val="0"/>
                </a:spcBef>
                <a:spcAft>
                  <a:spcPts val="0"/>
                </a:spcAft>
                <a:defRPr/>
              </a:pPr>
              <a:r>
                <a:rPr lang="en-US" sz="1250" b="0" kern="0" spc="-23" dirty="0">
                  <a:solidFill>
                    <a:srgbClr val="002050"/>
                  </a:solidFill>
                  <a:latin typeface="Segoe UI Semibold" panose="020B0702040204020203" pitchFamily="34" charset="0"/>
                  <a:cs typeface="Segoe UI Semibold" panose="020B0702040204020203" pitchFamily="34" charset="0"/>
                </a:rPr>
                <a:t>Pass-through</a:t>
              </a:r>
            </a:p>
            <a:p>
              <a:pPr lvl="0" defTabSz="685337" fontAlgn="auto">
                <a:lnSpc>
                  <a:spcPct val="90000"/>
                </a:lnSpc>
                <a:spcBef>
                  <a:spcPts val="0"/>
                </a:spcBef>
                <a:spcAft>
                  <a:spcPts val="0"/>
                </a:spcAft>
                <a:defRPr/>
              </a:pPr>
              <a:r>
                <a:rPr lang="en-US" sz="1250" b="0" kern="0" spc="-23" dirty="0">
                  <a:solidFill>
                    <a:srgbClr val="002050"/>
                  </a:solidFill>
                  <a:latin typeface="Segoe UI Semibold" panose="020B0702040204020203" pitchFamily="34" charset="0"/>
                  <a:cs typeface="Segoe UI Semibold" panose="020B0702040204020203" pitchFamily="34" charset="0"/>
                </a:rPr>
                <a:t>Authentication</a:t>
              </a:r>
            </a:p>
          </p:txBody>
        </p:sp>
        <p:sp>
          <p:nvSpPr>
            <p:cNvPr id="146" name="Freeform 59">
              <a:extLst>
                <a:ext uri="{FF2B5EF4-FFF2-40B4-BE49-F238E27FC236}">
                  <a16:creationId xmlns:a16="http://schemas.microsoft.com/office/drawing/2014/main" id="{4FEECF0F-68F5-496E-A186-B07A04F26B06}"/>
                </a:ext>
              </a:extLst>
            </p:cNvPr>
            <p:cNvSpPr>
              <a:spLocks noChangeAspect="1" noEditPoints="1"/>
            </p:cNvSpPr>
            <p:nvPr/>
          </p:nvSpPr>
          <p:spPr bwMode="auto">
            <a:xfrm>
              <a:off x="5867318" y="3751191"/>
              <a:ext cx="248849" cy="116060"/>
            </a:xfrm>
            <a:custGeom>
              <a:avLst/>
              <a:gdLst>
                <a:gd name="T0" fmla="*/ 47 w 48"/>
                <a:gd name="T1" fmla="*/ 9 h 22"/>
                <a:gd name="T2" fmla="*/ 44 w 48"/>
                <a:gd name="T3" fmla="*/ 5 h 22"/>
                <a:gd name="T4" fmla="*/ 21 w 48"/>
                <a:gd name="T5" fmla="*/ 5 h 22"/>
                <a:gd name="T6" fmla="*/ 11 w 48"/>
                <a:gd name="T7" fmla="*/ 0 h 22"/>
                <a:gd name="T8" fmla="*/ 0 w 48"/>
                <a:gd name="T9" fmla="*/ 11 h 22"/>
                <a:gd name="T10" fmla="*/ 11 w 48"/>
                <a:gd name="T11" fmla="*/ 22 h 22"/>
                <a:gd name="T12" fmla="*/ 21 w 48"/>
                <a:gd name="T13" fmla="*/ 16 h 22"/>
                <a:gd name="T14" fmla="*/ 25 w 48"/>
                <a:gd name="T15" fmla="*/ 16 h 22"/>
                <a:gd name="T16" fmla="*/ 29 w 48"/>
                <a:gd name="T17" fmla="*/ 13 h 22"/>
                <a:gd name="T18" fmla="*/ 32 w 48"/>
                <a:gd name="T19" fmla="*/ 16 h 22"/>
                <a:gd name="T20" fmla="*/ 34 w 48"/>
                <a:gd name="T21" fmla="*/ 13 h 22"/>
                <a:gd name="T22" fmla="*/ 37 w 48"/>
                <a:gd name="T23" fmla="*/ 16 h 22"/>
                <a:gd name="T24" fmla="*/ 40 w 48"/>
                <a:gd name="T25" fmla="*/ 13 h 22"/>
                <a:gd name="T26" fmla="*/ 43 w 48"/>
                <a:gd name="T27" fmla="*/ 16 h 22"/>
                <a:gd name="T28" fmla="*/ 43 w 48"/>
                <a:gd name="T29" fmla="*/ 16 h 22"/>
                <a:gd name="T30" fmla="*/ 47 w 48"/>
                <a:gd name="T31" fmla="*/ 11 h 22"/>
                <a:gd name="T32" fmla="*/ 47 w 48"/>
                <a:gd name="T33" fmla="*/ 9 h 22"/>
                <a:gd name="T34" fmla="*/ 6 w 48"/>
                <a:gd name="T35" fmla="*/ 14 h 22"/>
                <a:gd name="T36" fmla="*/ 3 w 48"/>
                <a:gd name="T37" fmla="*/ 11 h 22"/>
                <a:gd name="T38" fmla="*/ 6 w 48"/>
                <a:gd name="T39" fmla="*/ 8 h 22"/>
                <a:gd name="T40" fmla="*/ 9 w 48"/>
                <a:gd name="T41" fmla="*/ 11 h 22"/>
                <a:gd name="T42" fmla="*/ 6 w 48"/>
                <a:gd name="T43" fmla="*/ 1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22">
                  <a:moveTo>
                    <a:pt x="47" y="9"/>
                  </a:moveTo>
                  <a:cubicBezTo>
                    <a:pt x="44" y="5"/>
                    <a:pt x="44" y="5"/>
                    <a:pt x="44" y="5"/>
                  </a:cubicBezTo>
                  <a:cubicBezTo>
                    <a:pt x="21" y="5"/>
                    <a:pt x="21" y="5"/>
                    <a:pt x="21" y="5"/>
                  </a:cubicBezTo>
                  <a:cubicBezTo>
                    <a:pt x="19" y="2"/>
                    <a:pt x="15" y="0"/>
                    <a:pt x="11" y="0"/>
                  </a:cubicBezTo>
                  <a:cubicBezTo>
                    <a:pt x="5" y="0"/>
                    <a:pt x="0" y="5"/>
                    <a:pt x="0" y="11"/>
                  </a:cubicBezTo>
                  <a:cubicBezTo>
                    <a:pt x="0" y="17"/>
                    <a:pt x="5" y="22"/>
                    <a:pt x="11" y="22"/>
                  </a:cubicBezTo>
                  <a:cubicBezTo>
                    <a:pt x="15" y="22"/>
                    <a:pt x="19" y="20"/>
                    <a:pt x="21" y="16"/>
                  </a:cubicBezTo>
                  <a:cubicBezTo>
                    <a:pt x="25" y="16"/>
                    <a:pt x="25" y="16"/>
                    <a:pt x="25" y="16"/>
                  </a:cubicBezTo>
                  <a:cubicBezTo>
                    <a:pt x="29" y="13"/>
                    <a:pt x="29" y="13"/>
                    <a:pt x="29" y="13"/>
                  </a:cubicBezTo>
                  <a:cubicBezTo>
                    <a:pt x="32" y="16"/>
                    <a:pt x="32" y="16"/>
                    <a:pt x="32" y="16"/>
                  </a:cubicBezTo>
                  <a:cubicBezTo>
                    <a:pt x="34" y="13"/>
                    <a:pt x="34" y="13"/>
                    <a:pt x="34" y="13"/>
                  </a:cubicBezTo>
                  <a:cubicBezTo>
                    <a:pt x="37" y="16"/>
                    <a:pt x="37" y="16"/>
                    <a:pt x="37" y="16"/>
                  </a:cubicBezTo>
                  <a:cubicBezTo>
                    <a:pt x="40" y="13"/>
                    <a:pt x="40" y="13"/>
                    <a:pt x="40" y="13"/>
                  </a:cubicBezTo>
                  <a:cubicBezTo>
                    <a:pt x="43" y="16"/>
                    <a:pt x="43" y="16"/>
                    <a:pt x="43" y="16"/>
                  </a:cubicBezTo>
                  <a:cubicBezTo>
                    <a:pt x="43" y="16"/>
                    <a:pt x="43" y="16"/>
                    <a:pt x="43" y="16"/>
                  </a:cubicBezTo>
                  <a:cubicBezTo>
                    <a:pt x="47" y="11"/>
                    <a:pt x="47" y="11"/>
                    <a:pt x="47" y="11"/>
                  </a:cubicBezTo>
                  <a:cubicBezTo>
                    <a:pt x="48" y="10"/>
                    <a:pt x="48" y="10"/>
                    <a:pt x="47" y="9"/>
                  </a:cubicBezTo>
                  <a:close/>
                  <a:moveTo>
                    <a:pt x="6" y="14"/>
                  </a:moveTo>
                  <a:cubicBezTo>
                    <a:pt x="4" y="14"/>
                    <a:pt x="3" y="12"/>
                    <a:pt x="3" y="11"/>
                  </a:cubicBezTo>
                  <a:cubicBezTo>
                    <a:pt x="3" y="9"/>
                    <a:pt x="4" y="8"/>
                    <a:pt x="6" y="8"/>
                  </a:cubicBezTo>
                  <a:cubicBezTo>
                    <a:pt x="8" y="8"/>
                    <a:pt x="9" y="9"/>
                    <a:pt x="9" y="11"/>
                  </a:cubicBezTo>
                  <a:cubicBezTo>
                    <a:pt x="9" y="12"/>
                    <a:pt x="8" y="14"/>
                    <a:pt x="6" y="14"/>
                  </a:cubicBezTo>
                  <a:close/>
                </a:path>
              </a:pathLst>
            </a:custGeom>
            <a:solidFill>
              <a:srgbClr val="FFFFFF"/>
            </a:solidFill>
            <a:ln>
              <a:noFill/>
            </a:ln>
          </p:spPr>
          <p:txBody>
            <a:bodyPr vert="horz" wrap="square" lIns="67223" tIns="33611" rIns="67223" bIns="33611" numCol="1" anchor="t" anchorCtr="0" compatLnSpc="1">
              <a:prstTxWarp prst="textNoShape">
                <a:avLst/>
              </a:prstTxWarp>
            </a:bodyPr>
            <a:lstStyle/>
            <a:p>
              <a:pPr lvl="0" defTabSz="672161" fontAlgn="auto">
                <a:spcBef>
                  <a:spcPts val="0"/>
                </a:spcBef>
                <a:spcAft>
                  <a:spcPts val="0"/>
                </a:spcAft>
                <a:defRPr/>
              </a:pPr>
              <a:endParaRPr lang="en-US" sz="2059" b="0" kern="0" spc="-52" dirty="0">
                <a:solidFill>
                  <a:srgbClr val="002050"/>
                </a:solidFill>
                <a:latin typeface="Segoe UI"/>
              </a:endParaRPr>
            </a:p>
          </p:txBody>
        </p:sp>
      </p:grpSp>
    </p:spTree>
    <p:extLst>
      <p:ext uri="{BB962C8B-B14F-4D97-AF65-F5344CB8AC3E}">
        <p14:creationId xmlns:p14="http://schemas.microsoft.com/office/powerpoint/2010/main" val="3950835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name="60be7c12-727a-495e-81aa-504b16092ec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FAF55-567F-43D5-ADD5-F8402CF14E1A}"/>
              </a:ext>
            </a:extLst>
          </p:cNvPr>
          <p:cNvSpPr>
            <a:spLocks noGrp="1"/>
          </p:cNvSpPr>
          <p:nvPr>
            <p:ph type="title"/>
          </p:nvPr>
        </p:nvSpPr>
        <p:spPr/>
        <p:txBody>
          <a:bodyPr/>
          <a:lstStyle/>
          <a:p>
            <a:r>
              <a:rPr lang="en-US" dirty="0"/>
              <a:t>Hybrid Identity</a:t>
            </a:r>
          </a:p>
        </p:txBody>
      </p:sp>
      <p:sp>
        <p:nvSpPr>
          <p:cNvPr id="4" name="Content Placeholder 2">
            <a:extLst>
              <a:ext uri="{FF2B5EF4-FFF2-40B4-BE49-F238E27FC236}">
                <a16:creationId xmlns:a16="http://schemas.microsoft.com/office/drawing/2014/main" id="{BFBBF43E-131F-47C0-8B03-51ADA5B9E039}"/>
              </a:ext>
            </a:extLst>
          </p:cNvPr>
          <p:cNvSpPr txBox="1">
            <a:spLocks/>
          </p:cNvSpPr>
          <p:nvPr/>
        </p:nvSpPr>
        <p:spPr>
          <a:xfrm>
            <a:off x="458788" y="1021215"/>
            <a:ext cx="3657600"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b="0" kern="0" dirty="0">
                <a:solidFill>
                  <a:srgbClr val="000000"/>
                </a:solidFill>
              </a:rPr>
              <a:t>Consolidated deployment assistant for your identity bridge components</a:t>
            </a:r>
          </a:p>
          <a:p>
            <a:pPr lvl="0"/>
            <a:r>
              <a:rPr lang="en-US" sz="2000" b="0" kern="0" dirty="0">
                <a:solidFill>
                  <a:srgbClr val="000000"/>
                </a:solidFill>
              </a:rPr>
              <a:t>All currently available sync engines will be replaced by the sync engine included in the Connect tool</a:t>
            </a:r>
          </a:p>
          <a:p>
            <a:pPr lvl="0"/>
            <a:r>
              <a:rPr lang="en-US" sz="2000" b="0" kern="0" dirty="0">
                <a:solidFill>
                  <a:srgbClr val="000000"/>
                </a:solidFill>
              </a:rPr>
              <a:t>Assisted deployment of ADFS will be available through Azure Active Directory Connect</a:t>
            </a:r>
          </a:p>
          <a:p>
            <a:pPr lvl="0"/>
            <a:r>
              <a:rPr lang="en-US" sz="2000" b="0" kern="0" dirty="0">
                <a:solidFill>
                  <a:srgbClr val="000000"/>
                </a:solidFill>
              </a:rPr>
              <a:t>ADFS is an optional component for authentication in hybrid implementation. Password sync can replace ADFS for more scenarios</a:t>
            </a:r>
          </a:p>
          <a:p>
            <a:pPr lvl="0"/>
            <a:endParaRPr lang="en-US" sz="2000" b="0" kern="0" dirty="0">
              <a:solidFill>
                <a:srgbClr val="000000"/>
              </a:solidFill>
            </a:endParaRPr>
          </a:p>
          <a:p>
            <a:pPr lvl="0"/>
            <a:endParaRPr lang="en-US" sz="2000" b="0" kern="0" dirty="0">
              <a:solidFill>
                <a:srgbClr val="000000"/>
              </a:solidFill>
            </a:endParaRPr>
          </a:p>
          <a:p>
            <a:pPr lvl="0"/>
            <a:endParaRPr lang="en-US" sz="2000" b="0" kern="0" dirty="0">
              <a:solidFill>
                <a:srgbClr val="000000"/>
              </a:solidFill>
            </a:endParaRPr>
          </a:p>
        </p:txBody>
      </p:sp>
      <p:grpSp>
        <p:nvGrpSpPr>
          <p:cNvPr id="3" name="Group 2" descr="Hybrid Identity options">
            <a:extLst>
              <a:ext uri="{FF2B5EF4-FFF2-40B4-BE49-F238E27FC236}">
                <a16:creationId xmlns:a16="http://schemas.microsoft.com/office/drawing/2014/main" id="{AAC31C42-C6D6-4431-B28C-2F9906E65F78}"/>
              </a:ext>
            </a:extLst>
          </p:cNvPr>
          <p:cNvGrpSpPr/>
          <p:nvPr/>
        </p:nvGrpSpPr>
        <p:grpSpPr>
          <a:xfrm>
            <a:off x="4568760" y="2306563"/>
            <a:ext cx="4285059" cy="2899316"/>
            <a:chOff x="4568760" y="2306563"/>
            <a:chExt cx="4285059" cy="2899316"/>
          </a:xfrm>
        </p:grpSpPr>
        <p:sp>
          <p:nvSpPr>
            <p:cNvPr id="5" name="TextBox 4">
              <a:extLst>
                <a:ext uri="{FF2B5EF4-FFF2-40B4-BE49-F238E27FC236}">
                  <a16:creationId xmlns:a16="http://schemas.microsoft.com/office/drawing/2014/main" id="{8D551F1D-0EEF-46E1-B53C-E0C71EAAB027}"/>
                </a:ext>
              </a:extLst>
            </p:cNvPr>
            <p:cNvSpPr txBox="1"/>
            <p:nvPr/>
          </p:nvSpPr>
          <p:spPr>
            <a:xfrm>
              <a:off x="7141600" y="2382341"/>
              <a:ext cx="1411336" cy="501904"/>
            </a:xfrm>
            <a:prstGeom prst="rect">
              <a:avLst/>
            </a:prstGeom>
            <a:noFill/>
          </p:spPr>
          <p:txBody>
            <a:bodyPr wrap="square" lIns="134444" tIns="107555" rIns="134444" bIns="107555" rtlCol="0">
              <a:spAutoFit/>
            </a:bodyPr>
            <a:lstStyle/>
            <a:p>
              <a:pPr lvl="0" algn="ctr" defTabSz="685669" fontAlgn="auto">
                <a:lnSpc>
                  <a:spcPct val="90000"/>
                </a:lnSpc>
                <a:spcBef>
                  <a:spcPts val="0"/>
                </a:spcBef>
                <a:spcAft>
                  <a:spcPts val="441"/>
                </a:spcAft>
                <a:defRPr/>
              </a:pPr>
              <a:r>
                <a:rPr lang="en-US" sz="1028" b="0" kern="0" dirty="0">
                  <a:solidFill>
                    <a:srgbClr val="002050"/>
                  </a:solidFill>
                  <a:latin typeface="Segoe UI"/>
                </a:rPr>
                <a:t>Azure Active Directory Connect</a:t>
              </a:r>
            </a:p>
          </p:txBody>
        </p:sp>
        <p:pic>
          <p:nvPicPr>
            <p:cNvPr id="6" name="Picture 5">
              <a:extLst>
                <a:ext uri="{FF2B5EF4-FFF2-40B4-BE49-F238E27FC236}">
                  <a16:creationId xmlns:a16="http://schemas.microsoft.com/office/drawing/2014/main" id="{AD0E68A6-D11C-4384-90FC-83C7C038AB4B}"/>
                </a:ext>
              </a:extLst>
            </p:cNvPr>
            <p:cNvPicPr>
              <a:picLocks noChangeAspect="1"/>
            </p:cNvPicPr>
            <p:nvPr/>
          </p:nvPicPr>
          <p:blipFill>
            <a:blip r:embed="rId3" cstate="email">
              <a:alphaModFix amt="29000"/>
              <a:extLst>
                <a:ext uri="{28A0092B-C50C-407E-A947-70E740481C1C}">
                  <a14:useLocalDpi xmlns:a14="http://schemas.microsoft.com/office/drawing/2010/main"/>
                </a:ext>
              </a:extLst>
            </a:blip>
            <a:stretch>
              <a:fillRect/>
            </a:stretch>
          </p:blipFill>
          <p:spPr>
            <a:xfrm>
              <a:off x="4792508" y="2425551"/>
              <a:ext cx="3709562" cy="1904633"/>
            </a:xfrm>
            <a:prstGeom prst="rect">
              <a:avLst/>
            </a:prstGeom>
          </p:spPr>
        </p:pic>
        <p:grpSp>
          <p:nvGrpSpPr>
            <p:cNvPr id="7" name="Group 6">
              <a:extLst>
                <a:ext uri="{FF2B5EF4-FFF2-40B4-BE49-F238E27FC236}">
                  <a16:creationId xmlns:a16="http://schemas.microsoft.com/office/drawing/2014/main" id="{C9C0C1E5-F8BA-444F-8953-AFBBEDC05661}"/>
                </a:ext>
              </a:extLst>
            </p:cNvPr>
            <p:cNvGrpSpPr/>
            <p:nvPr/>
          </p:nvGrpSpPr>
          <p:grpSpPr>
            <a:xfrm>
              <a:off x="7141140" y="3966061"/>
              <a:ext cx="1512503" cy="560186"/>
              <a:chOff x="4859128" y="4565655"/>
              <a:chExt cx="2016956" cy="747021"/>
            </a:xfrm>
          </p:grpSpPr>
          <p:sp>
            <p:nvSpPr>
              <p:cNvPr id="8" name="Rectangle 7">
                <a:extLst>
                  <a:ext uri="{FF2B5EF4-FFF2-40B4-BE49-F238E27FC236}">
                    <a16:creationId xmlns:a16="http://schemas.microsoft.com/office/drawing/2014/main" id="{ABE5AC4C-3CE1-4DD4-927D-362BDEB83CD2}"/>
                  </a:ext>
                </a:extLst>
              </p:cNvPr>
              <p:cNvSpPr/>
              <p:nvPr/>
            </p:nvSpPr>
            <p:spPr bwMode="auto">
              <a:xfrm>
                <a:off x="5130109" y="4622800"/>
                <a:ext cx="1518447" cy="587096"/>
              </a:xfrm>
              <a:prstGeom prst="rect">
                <a:avLst/>
              </a:prstGeom>
              <a:solidFill>
                <a:srgbClr val="FFFFFF"/>
              </a:solidFill>
              <a:ln w="28575" cap="rnd" cmpd="sng" algn="ctr">
                <a:noFill/>
                <a:prstDash val="sysDot"/>
                <a:headEnd type="none" w="med" len="med"/>
                <a:tailEnd type="none" w="med" len="med"/>
              </a:ln>
              <a:effectLst/>
            </p:spPr>
            <p:txBody>
              <a:bodyPr vert="horz" wrap="square" lIns="0" tIns="34973" rIns="0" bIns="34973" numCol="1" rtlCol="0" anchor="ctr" anchorCtr="0" compatLnSpc="1">
                <a:prstTxWarp prst="textNoShape">
                  <a:avLst/>
                </a:prstTxWarp>
              </a:bodyPr>
              <a:lstStyle/>
              <a:p>
                <a:pPr lvl="0" algn="ctr" defTabSz="699220" fontAlgn="auto">
                  <a:spcBef>
                    <a:spcPts val="0"/>
                  </a:spcBef>
                  <a:spcAft>
                    <a:spcPts val="0"/>
                  </a:spcAft>
                  <a:defRPr/>
                </a:pPr>
                <a:endParaRPr lang="en-US" sz="1500" b="0" kern="0" dirty="0">
                  <a:solidFill>
                    <a:srgbClr val="002050"/>
                  </a:solidFill>
                  <a:latin typeface="Segoe UI"/>
                </a:endParaRPr>
              </a:p>
            </p:txBody>
          </p:sp>
          <p:sp>
            <p:nvSpPr>
              <p:cNvPr id="9" name="Rounded Rectangle 52">
                <a:extLst>
                  <a:ext uri="{FF2B5EF4-FFF2-40B4-BE49-F238E27FC236}">
                    <a16:creationId xmlns:a16="http://schemas.microsoft.com/office/drawing/2014/main" id="{7855F364-5E70-4BCB-92CF-8014FFA9F85C}"/>
                  </a:ext>
                </a:extLst>
              </p:cNvPr>
              <p:cNvSpPr/>
              <p:nvPr/>
            </p:nvSpPr>
            <p:spPr bwMode="auto">
              <a:xfrm>
                <a:off x="4859128" y="4565655"/>
                <a:ext cx="2016956" cy="747021"/>
              </a:xfrm>
              <a:prstGeom prst="roundRect">
                <a:avLst/>
              </a:prstGeom>
              <a:noFill/>
              <a:ln w="9525" cap="flat" cmpd="sng" algn="ctr">
                <a:noFill/>
                <a:prstDash val="solid"/>
                <a:headEnd type="none" w="med" len="med"/>
                <a:tailEnd type="none" w="med" len="med"/>
              </a:ln>
              <a:effectLst/>
            </p:spPr>
            <p:txBody>
              <a:bodyPr rot="0" spcFirstLastPara="0" vertOverflow="overflow" horzOverflow="overflow" vert="horz" wrap="square" lIns="134444" tIns="121000" rIns="134444" bIns="107555" numCol="1" spcCol="0" rtlCol="0" fromWordArt="0" anchor="t" anchorCtr="0" forceAA="0" compatLnSpc="1">
                <a:prstTxWarp prst="textNoShape">
                  <a:avLst/>
                </a:prstTxWarp>
                <a:noAutofit/>
              </a:bodyPr>
              <a:lstStyle/>
              <a:p>
                <a:pPr lvl="0" algn="ctr" defTabSz="685445" fontAlgn="auto">
                  <a:lnSpc>
                    <a:spcPct val="90000"/>
                  </a:lnSpc>
                  <a:spcBef>
                    <a:spcPts val="0"/>
                  </a:spcBef>
                  <a:spcAft>
                    <a:spcPts val="0"/>
                  </a:spcAft>
                  <a:defRPr/>
                </a:pPr>
                <a:r>
                  <a:rPr lang="en-US" sz="1765" b="0" kern="0" dirty="0">
                    <a:solidFill>
                      <a:srgbClr val="002050"/>
                    </a:solidFill>
                    <a:latin typeface="Segoe UI"/>
                    <a:ea typeface="Segoe UI" pitchFamily="34" charset="0"/>
                    <a:cs typeface="Segoe UI" pitchFamily="34" charset="0"/>
                  </a:rPr>
                  <a:t>ADFS</a:t>
                </a:r>
              </a:p>
            </p:txBody>
          </p:sp>
        </p:grpSp>
        <p:sp>
          <p:nvSpPr>
            <p:cNvPr id="10" name="Rounded Rectangle 11">
              <a:extLst>
                <a:ext uri="{FF2B5EF4-FFF2-40B4-BE49-F238E27FC236}">
                  <a16:creationId xmlns:a16="http://schemas.microsoft.com/office/drawing/2014/main" id="{4D7A6439-2AF4-468D-B226-CB08B1CCA978}"/>
                </a:ext>
              </a:extLst>
            </p:cNvPr>
            <p:cNvSpPr/>
            <p:nvPr/>
          </p:nvSpPr>
          <p:spPr bwMode="auto">
            <a:xfrm>
              <a:off x="7051579" y="3078022"/>
              <a:ext cx="1512503" cy="560186"/>
            </a:xfrm>
            <a:prstGeom prst="roundRect">
              <a:avLst/>
            </a:prstGeom>
            <a:noFill/>
            <a:ln w="9525" cap="flat" cmpd="sng" algn="ctr">
              <a:noFill/>
              <a:prstDash val="solid"/>
              <a:headEnd type="none" w="med" len="med"/>
              <a:tailEnd type="none" w="med" len="med"/>
            </a:ln>
            <a:effectLst/>
          </p:spPr>
          <p:txBody>
            <a:bodyPr rot="0" spcFirstLastPara="0" vertOverflow="overflow" horzOverflow="overflow" vert="horz" wrap="square" lIns="134444" tIns="168056" rIns="134444" bIns="107555" numCol="1" spcCol="0" rtlCol="0" fromWordArt="0" anchor="t" anchorCtr="0" forceAA="0" compatLnSpc="1">
              <a:prstTxWarp prst="textNoShape">
                <a:avLst/>
              </a:prstTxWarp>
              <a:noAutofit/>
            </a:bodyPr>
            <a:lstStyle/>
            <a:p>
              <a:pPr lvl="0" algn="ctr" defTabSz="685445" fontAlgn="auto">
                <a:lnSpc>
                  <a:spcPct val="90000"/>
                </a:lnSpc>
                <a:spcBef>
                  <a:spcPts val="0"/>
                </a:spcBef>
                <a:spcAft>
                  <a:spcPts val="0"/>
                </a:spcAft>
                <a:defRPr/>
              </a:pPr>
              <a:r>
                <a:rPr lang="en-US" sz="1175" b="0" kern="0" dirty="0">
                  <a:solidFill>
                    <a:srgbClr val="002050"/>
                  </a:solidFill>
                  <a:latin typeface="Segoe UI"/>
                  <a:ea typeface="Segoe UI" pitchFamily="34" charset="0"/>
                  <a:cs typeface="Segoe UI" pitchFamily="34" charset="0"/>
                </a:rPr>
                <a:t>Sync engine</a:t>
              </a:r>
            </a:p>
          </p:txBody>
        </p:sp>
        <p:sp>
          <p:nvSpPr>
            <p:cNvPr id="11" name="Rectangle 10">
              <a:extLst>
                <a:ext uri="{FF2B5EF4-FFF2-40B4-BE49-F238E27FC236}">
                  <a16:creationId xmlns:a16="http://schemas.microsoft.com/office/drawing/2014/main" id="{A3F1F359-D299-4B84-9CD0-7C9FA40F6AEB}"/>
                </a:ext>
              </a:extLst>
            </p:cNvPr>
            <p:cNvSpPr/>
            <p:nvPr/>
          </p:nvSpPr>
          <p:spPr bwMode="auto">
            <a:xfrm>
              <a:off x="4568760" y="2306563"/>
              <a:ext cx="1927290" cy="2899316"/>
            </a:xfrm>
            <a:prstGeom prst="rect">
              <a:avLst/>
            </a:prstGeom>
            <a:noFill/>
            <a:ln w="34925" cap="rnd" cmpd="sng" algn="ctr">
              <a:solidFill>
                <a:srgbClr val="00B294"/>
              </a:solidFill>
              <a:prstDash val="solid"/>
              <a:headEnd type="none" w="med" len="med"/>
              <a:tailEnd type="none" w="med" len="med"/>
            </a:ln>
            <a:effectLst/>
          </p:spPr>
          <p:txBody>
            <a:bodyPr vert="horz" wrap="square" lIns="0" tIns="34973" rIns="0" bIns="34973" numCol="1" rtlCol="0" anchor="ctr" anchorCtr="0" compatLnSpc="1">
              <a:prstTxWarp prst="textNoShape">
                <a:avLst/>
              </a:prstTxWarp>
            </a:bodyPr>
            <a:lstStyle/>
            <a:p>
              <a:pPr lvl="0" algn="ctr" defTabSz="699220" fontAlgn="auto">
                <a:spcBef>
                  <a:spcPts val="0"/>
                </a:spcBef>
                <a:spcAft>
                  <a:spcPts val="0"/>
                </a:spcAft>
                <a:defRPr/>
              </a:pPr>
              <a:endParaRPr lang="en-US" sz="1500" b="0" kern="0" dirty="0">
                <a:solidFill>
                  <a:srgbClr val="002050"/>
                </a:solidFill>
                <a:latin typeface="Segoe UI"/>
              </a:endParaRPr>
            </a:p>
          </p:txBody>
        </p:sp>
        <p:sp>
          <p:nvSpPr>
            <p:cNvPr id="12" name="Rectangle 11">
              <a:extLst>
                <a:ext uri="{FF2B5EF4-FFF2-40B4-BE49-F238E27FC236}">
                  <a16:creationId xmlns:a16="http://schemas.microsoft.com/office/drawing/2014/main" id="{D733E685-D953-4EEA-AAFA-423B31EC4F99}"/>
                </a:ext>
              </a:extLst>
            </p:cNvPr>
            <p:cNvSpPr/>
            <p:nvPr/>
          </p:nvSpPr>
          <p:spPr bwMode="auto">
            <a:xfrm>
              <a:off x="6926529" y="2306563"/>
              <a:ext cx="1927290" cy="2899316"/>
            </a:xfrm>
            <a:prstGeom prst="rect">
              <a:avLst/>
            </a:prstGeom>
            <a:noFill/>
            <a:ln w="34925" cap="rnd" cmpd="sng" algn="ctr">
              <a:solidFill>
                <a:srgbClr val="00B294"/>
              </a:solidFill>
              <a:prstDash val="solid"/>
              <a:headEnd type="none" w="med" len="med"/>
              <a:tailEnd type="none" w="med" len="med"/>
            </a:ln>
            <a:effectLst/>
          </p:spPr>
          <p:txBody>
            <a:bodyPr vert="horz" wrap="square" lIns="0" tIns="34973" rIns="0" bIns="34973" numCol="1" rtlCol="0" anchor="ctr" anchorCtr="0" compatLnSpc="1">
              <a:prstTxWarp prst="textNoShape">
                <a:avLst/>
              </a:prstTxWarp>
            </a:bodyPr>
            <a:lstStyle/>
            <a:p>
              <a:pPr lvl="0" algn="ctr" defTabSz="699220" fontAlgn="auto">
                <a:spcBef>
                  <a:spcPts val="0"/>
                </a:spcBef>
                <a:spcAft>
                  <a:spcPts val="0"/>
                </a:spcAft>
                <a:defRPr/>
              </a:pPr>
              <a:endParaRPr lang="en-US" sz="1500" b="0" kern="0" dirty="0">
                <a:solidFill>
                  <a:srgbClr val="002050"/>
                </a:solidFill>
                <a:latin typeface="Segoe UI"/>
              </a:endParaRPr>
            </a:p>
          </p:txBody>
        </p:sp>
        <p:sp>
          <p:nvSpPr>
            <p:cNvPr id="13" name="Rounded Rectangle 48">
              <a:extLst>
                <a:ext uri="{FF2B5EF4-FFF2-40B4-BE49-F238E27FC236}">
                  <a16:creationId xmlns:a16="http://schemas.microsoft.com/office/drawing/2014/main" id="{8AD4CCC8-B7B4-4B10-BF08-CCB045757EF5}"/>
                </a:ext>
              </a:extLst>
            </p:cNvPr>
            <p:cNvSpPr/>
            <p:nvPr/>
          </p:nvSpPr>
          <p:spPr bwMode="auto">
            <a:xfrm>
              <a:off x="4821532" y="2500380"/>
              <a:ext cx="1512503" cy="505334"/>
            </a:xfrm>
            <a:prstGeom prst="roundRect">
              <a:avLst/>
            </a:prstGeom>
            <a:noFill/>
            <a:ln w="9525" cap="flat" cmpd="sng" algn="ctr">
              <a:noFill/>
              <a:prstDash val="solid"/>
              <a:headEnd type="none" w="med" len="med"/>
              <a:tailEnd type="none" w="med" len="med"/>
            </a:ln>
            <a:effectLst/>
          </p:spPr>
          <p:txBody>
            <a:bodyPr rot="0" spcFirstLastPara="0" vertOverflow="overflow" horzOverflow="overflow" vert="horz" wrap="square" lIns="134444" tIns="107555" rIns="134444" bIns="107555" numCol="1" spcCol="0" rtlCol="0" fromWordArt="0" anchor="t" anchorCtr="0" forceAA="0" compatLnSpc="1">
              <a:prstTxWarp prst="textNoShape">
                <a:avLst/>
              </a:prstTxWarp>
              <a:noAutofit/>
            </a:bodyPr>
            <a:lstStyle/>
            <a:p>
              <a:pPr lvl="0" algn="ctr" defTabSz="685445" fontAlgn="auto">
                <a:lnSpc>
                  <a:spcPct val="90000"/>
                </a:lnSpc>
                <a:spcBef>
                  <a:spcPts val="0"/>
                </a:spcBef>
                <a:spcAft>
                  <a:spcPts val="0"/>
                </a:spcAft>
                <a:defRPr/>
              </a:pPr>
              <a:r>
                <a:rPr lang="en-US" sz="1028" b="0" kern="0" dirty="0">
                  <a:solidFill>
                    <a:srgbClr val="002050"/>
                  </a:solidFill>
                  <a:latin typeface="Segoe UI"/>
                  <a:ea typeface="Segoe UI" pitchFamily="34" charset="0"/>
                  <a:cs typeface="Segoe UI" pitchFamily="34" charset="0"/>
                </a:rPr>
                <a:t>DirSync</a:t>
              </a:r>
            </a:p>
          </p:txBody>
        </p:sp>
        <p:sp>
          <p:nvSpPr>
            <p:cNvPr id="14" name="Rounded Rectangle 49">
              <a:extLst>
                <a:ext uri="{FF2B5EF4-FFF2-40B4-BE49-F238E27FC236}">
                  <a16:creationId xmlns:a16="http://schemas.microsoft.com/office/drawing/2014/main" id="{1DE05BD1-079D-4E65-862C-DD5027509BB0}"/>
                </a:ext>
              </a:extLst>
            </p:cNvPr>
            <p:cNvSpPr/>
            <p:nvPr/>
          </p:nvSpPr>
          <p:spPr bwMode="auto">
            <a:xfrm>
              <a:off x="4821532" y="3026539"/>
              <a:ext cx="1512503" cy="504168"/>
            </a:xfrm>
            <a:prstGeom prst="roundRect">
              <a:avLst/>
            </a:prstGeom>
            <a:noFill/>
            <a:ln w="9525" cap="flat" cmpd="sng" algn="ctr">
              <a:noFill/>
              <a:prstDash val="solid"/>
              <a:headEnd type="none" w="med" len="med"/>
              <a:tailEnd type="none" w="med" len="med"/>
            </a:ln>
            <a:effectLst/>
          </p:spPr>
          <p:txBody>
            <a:bodyPr rot="0" spcFirstLastPara="0" vertOverflow="overflow" horzOverflow="overflow" vert="horz" wrap="square" lIns="134444" tIns="134444" rIns="134444" bIns="107555" numCol="1" spcCol="0" rtlCol="0" fromWordArt="0" anchor="t" anchorCtr="0" forceAA="0" compatLnSpc="1">
              <a:prstTxWarp prst="textNoShape">
                <a:avLst/>
              </a:prstTxWarp>
              <a:noAutofit/>
            </a:bodyPr>
            <a:lstStyle/>
            <a:p>
              <a:pPr lvl="0" algn="ctr" defTabSz="685445" fontAlgn="auto">
                <a:lnSpc>
                  <a:spcPct val="90000"/>
                </a:lnSpc>
                <a:spcBef>
                  <a:spcPts val="0"/>
                </a:spcBef>
                <a:spcAft>
                  <a:spcPts val="0"/>
                </a:spcAft>
                <a:defRPr/>
              </a:pPr>
              <a:r>
                <a:rPr lang="en-US" sz="1028" b="0" kern="0" dirty="0">
                  <a:solidFill>
                    <a:srgbClr val="002050"/>
                  </a:solidFill>
                  <a:latin typeface="Segoe UI"/>
                  <a:ea typeface="Segoe UI" pitchFamily="34" charset="0"/>
                  <a:cs typeface="Segoe UI" pitchFamily="34" charset="0"/>
                </a:rPr>
                <a:t>Azure Active Directory Sync</a:t>
              </a:r>
            </a:p>
          </p:txBody>
        </p:sp>
        <p:sp>
          <p:nvSpPr>
            <p:cNvPr id="15" name="Rounded Rectangle 55">
              <a:extLst>
                <a:ext uri="{FF2B5EF4-FFF2-40B4-BE49-F238E27FC236}">
                  <a16:creationId xmlns:a16="http://schemas.microsoft.com/office/drawing/2014/main" id="{0BC2C62D-530A-4EC5-A7D1-406C8A0B30A5}"/>
                </a:ext>
              </a:extLst>
            </p:cNvPr>
            <p:cNvSpPr/>
            <p:nvPr/>
          </p:nvSpPr>
          <p:spPr bwMode="auto">
            <a:xfrm>
              <a:off x="4916836" y="3574660"/>
              <a:ext cx="1321898" cy="504168"/>
            </a:xfrm>
            <a:prstGeom prst="roundRect">
              <a:avLst/>
            </a:prstGeom>
            <a:noFill/>
            <a:ln w="9525" cap="flat" cmpd="sng" algn="ctr">
              <a:noFill/>
              <a:prstDash val="solid"/>
              <a:headEnd type="none" w="med" len="med"/>
              <a:tailEnd type="none" w="med" len="med"/>
            </a:ln>
            <a:effectLst/>
          </p:spPr>
          <p:txBody>
            <a:bodyPr rot="0" spcFirstLastPara="0" vertOverflow="overflow" horzOverflow="overflow" vert="horz" wrap="square" lIns="134444" tIns="67223" rIns="134444" bIns="0" numCol="1" spcCol="0" rtlCol="0" fromWordArt="0" anchor="t" anchorCtr="0" forceAA="0" compatLnSpc="1">
              <a:prstTxWarp prst="textNoShape">
                <a:avLst/>
              </a:prstTxWarp>
              <a:noAutofit/>
            </a:bodyPr>
            <a:lstStyle/>
            <a:p>
              <a:pPr lvl="0" algn="ctr" defTabSz="685445" fontAlgn="auto">
                <a:lnSpc>
                  <a:spcPct val="90000"/>
                </a:lnSpc>
                <a:spcBef>
                  <a:spcPts val="0"/>
                </a:spcBef>
                <a:spcAft>
                  <a:spcPts val="0"/>
                </a:spcAft>
                <a:defRPr/>
              </a:pPr>
              <a:r>
                <a:rPr lang="en-US" sz="881" b="0" kern="0" dirty="0">
                  <a:solidFill>
                    <a:srgbClr val="002050"/>
                  </a:solidFill>
                  <a:latin typeface="Segoe UI"/>
                  <a:ea typeface="Segoe UI" pitchFamily="34" charset="0"/>
                  <a:cs typeface="Segoe UI" pitchFamily="34" charset="0"/>
                </a:rPr>
                <a:t>FIM+Azure Active Directory Connector</a:t>
              </a:r>
            </a:p>
          </p:txBody>
        </p:sp>
        <p:sp>
          <p:nvSpPr>
            <p:cNvPr id="16" name="Rectangle 15">
              <a:extLst>
                <a:ext uri="{FF2B5EF4-FFF2-40B4-BE49-F238E27FC236}">
                  <a16:creationId xmlns:a16="http://schemas.microsoft.com/office/drawing/2014/main" id="{E80CEF73-65B6-486E-B75B-9BD0A131A5AE}"/>
                </a:ext>
              </a:extLst>
            </p:cNvPr>
            <p:cNvSpPr/>
            <p:nvPr/>
          </p:nvSpPr>
          <p:spPr bwMode="auto">
            <a:xfrm>
              <a:off x="7141600" y="3026539"/>
              <a:ext cx="1530632" cy="1915693"/>
            </a:xfrm>
            <a:prstGeom prst="rect">
              <a:avLst/>
            </a:prstGeom>
            <a:noFill/>
            <a:ln w="28575" cap="rnd" cmpd="sng" algn="ctr">
              <a:solidFill>
                <a:srgbClr val="00B294"/>
              </a:solidFill>
              <a:prstDash val="sysDot"/>
              <a:headEnd type="none" w="med" len="med"/>
              <a:tailEnd type="none" w="med" len="med"/>
            </a:ln>
            <a:effectLst/>
          </p:spPr>
          <p:txBody>
            <a:bodyPr vert="horz" wrap="square" lIns="0" tIns="34973" rIns="0" bIns="34973" numCol="1" rtlCol="0" anchor="ctr" anchorCtr="0" compatLnSpc="1">
              <a:prstTxWarp prst="textNoShape">
                <a:avLst/>
              </a:prstTxWarp>
            </a:bodyPr>
            <a:lstStyle/>
            <a:p>
              <a:pPr lvl="0" algn="ctr" defTabSz="699220" fontAlgn="auto">
                <a:spcBef>
                  <a:spcPts val="0"/>
                </a:spcBef>
                <a:spcAft>
                  <a:spcPts val="0"/>
                </a:spcAft>
                <a:defRPr/>
              </a:pPr>
              <a:endParaRPr lang="en-US" sz="1500" b="0" kern="0" dirty="0">
                <a:solidFill>
                  <a:srgbClr val="002050"/>
                </a:solidFill>
                <a:latin typeface="Segoe UI"/>
              </a:endParaRPr>
            </a:p>
          </p:txBody>
        </p:sp>
        <p:grpSp>
          <p:nvGrpSpPr>
            <p:cNvPr id="17" name="Group 16">
              <a:extLst>
                <a:ext uri="{FF2B5EF4-FFF2-40B4-BE49-F238E27FC236}">
                  <a16:creationId xmlns:a16="http://schemas.microsoft.com/office/drawing/2014/main" id="{E9A96949-CEDB-4844-8CA7-43A08A918D63}"/>
                </a:ext>
              </a:extLst>
            </p:cNvPr>
            <p:cNvGrpSpPr/>
            <p:nvPr/>
          </p:nvGrpSpPr>
          <p:grpSpPr>
            <a:xfrm>
              <a:off x="4782216" y="4444317"/>
              <a:ext cx="1512503" cy="560186"/>
              <a:chOff x="4859128" y="4565655"/>
              <a:chExt cx="2016956" cy="747021"/>
            </a:xfrm>
          </p:grpSpPr>
          <p:sp>
            <p:nvSpPr>
              <p:cNvPr id="18" name="Rectangle 17">
                <a:extLst>
                  <a:ext uri="{FF2B5EF4-FFF2-40B4-BE49-F238E27FC236}">
                    <a16:creationId xmlns:a16="http://schemas.microsoft.com/office/drawing/2014/main" id="{7D9752ED-C3EB-4108-8F14-353BDE555A27}"/>
                  </a:ext>
                </a:extLst>
              </p:cNvPr>
              <p:cNvSpPr/>
              <p:nvPr/>
            </p:nvSpPr>
            <p:spPr bwMode="auto">
              <a:xfrm>
                <a:off x="5130109" y="4622800"/>
                <a:ext cx="1518447" cy="587096"/>
              </a:xfrm>
              <a:prstGeom prst="rect">
                <a:avLst/>
              </a:prstGeom>
              <a:solidFill>
                <a:srgbClr val="FFFFFF"/>
              </a:solidFill>
              <a:ln w="28575" cap="rnd" cmpd="sng" algn="ctr">
                <a:noFill/>
                <a:prstDash val="sysDot"/>
                <a:headEnd type="none" w="med" len="med"/>
                <a:tailEnd type="none" w="med" len="med"/>
              </a:ln>
              <a:effectLst/>
            </p:spPr>
            <p:txBody>
              <a:bodyPr vert="horz" wrap="square" lIns="0" tIns="34973" rIns="0" bIns="34973" numCol="1" rtlCol="0" anchor="ctr" anchorCtr="0" compatLnSpc="1">
                <a:prstTxWarp prst="textNoShape">
                  <a:avLst/>
                </a:prstTxWarp>
              </a:bodyPr>
              <a:lstStyle/>
              <a:p>
                <a:pPr lvl="0" algn="ctr" defTabSz="699220" fontAlgn="auto">
                  <a:spcBef>
                    <a:spcPts val="0"/>
                  </a:spcBef>
                  <a:spcAft>
                    <a:spcPts val="0"/>
                  </a:spcAft>
                  <a:defRPr/>
                </a:pPr>
                <a:endParaRPr lang="en-US" sz="1500" b="0" kern="0" dirty="0">
                  <a:solidFill>
                    <a:srgbClr val="002050"/>
                  </a:solidFill>
                  <a:latin typeface="Segoe UI"/>
                </a:endParaRPr>
              </a:p>
            </p:txBody>
          </p:sp>
          <p:sp>
            <p:nvSpPr>
              <p:cNvPr id="19" name="Rounded Rectangle 39">
                <a:extLst>
                  <a:ext uri="{FF2B5EF4-FFF2-40B4-BE49-F238E27FC236}">
                    <a16:creationId xmlns:a16="http://schemas.microsoft.com/office/drawing/2014/main" id="{4988B6A3-34D4-4703-AA57-B03AF9AEEB0A}"/>
                  </a:ext>
                </a:extLst>
              </p:cNvPr>
              <p:cNvSpPr/>
              <p:nvPr/>
            </p:nvSpPr>
            <p:spPr bwMode="auto">
              <a:xfrm>
                <a:off x="4859128" y="4565655"/>
                <a:ext cx="2016956" cy="747021"/>
              </a:xfrm>
              <a:prstGeom prst="roundRect">
                <a:avLst/>
              </a:prstGeom>
              <a:noFill/>
              <a:ln w="9525" cap="flat" cmpd="sng" algn="ctr">
                <a:noFill/>
                <a:prstDash val="solid"/>
                <a:headEnd type="none" w="med" len="med"/>
                <a:tailEnd type="none" w="med" len="med"/>
              </a:ln>
              <a:effectLst/>
            </p:spPr>
            <p:txBody>
              <a:bodyPr rot="0" spcFirstLastPara="0" vertOverflow="overflow" horzOverflow="overflow" vert="horz" wrap="square" lIns="134444" tIns="121000" rIns="134444" bIns="107555" numCol="1" spcCol="0" rtlCol="0" fromWordArt="0" anchor="t" anchorCtr="0" forceAA="0" compatLnSpc="1">
                <a:prstTxWarp prst="textNoShape">
                  <a:avLst/>
                </a:prstTxWarp>
                <a:noAutofit/>
              </a:bodyPr>
              <a:lstStyle/>
              <a:p>
                <a:pPr lvl="0" algn="ctr" defTabSz="685445" fontAlgn="auto">
                  <a:lnSpc>
                    <a:spcPct val="90000"/>
                  </a:lnSpc>
                  <a:spcBef>
                    <a:spcPts val="0"/>
                  </a:spcBef>
                  <a:spcAft>
                    <a:spcPts val="0"/>
                  </a:spcAft>
                  <a:defRPr/>
                </a:pPr>
                <a:r>
                  <a:rPr lang="en-US" sz="1765" b="0" kern="0" dirty="0">
                    <a:solidFill>
                      <a:srgbClr val="002050"/>
                    </a:solidFill>
                    <a:latin typeface="Segoe UI"/>
                    <a:ea typeface="Segoe UI" pitchFamily="34" charset="0"/>
                    <a:cs typeface="Segoe UI" pitchFamily="34" charset="0"/>
                  </a:rPr>
                  <a:t>ADFS</a:t>
                </a:r>
              </a:p>
            </p:txBody>
          </p:sp>
        </p:grpSp>
        <p:sp>
          <p:nvSpPr>
            <p:cNvPr id="20" name="Rectangle 19">
              <a:extLst>
                <a:ext uri="{FF2B5EF4-FFF2-40B4-BE49-F238E27FC236}">
                  <a16:creationId xmlns:a16="http://schemas.microsoft.com/office/drawing/2014/main" id="{5D3CAA6B-36B1-4027-806C-BD5EB4438DC4}"/>
                </a:ext>
              </a:extLst>
            </p:cNvPr>
            <p:cNvSpPr/>
            <p:nvPr/>
          </p:nvSpPr>
          <p:spPr bwMode="auto">
            <a:xfrm>
              <a:off x="7344349" y="4008913"/>
              <a:ext cx="1138673" cy="447612"/>
            </a:xfrm>
            <a:prstGeom prst="rect">
              <a:avLst/>
            </a:prstGeom>
            <a:noFill/>
            <a:ln w="28575" cap="rnd" cmpd="sng" algn="ctr">
              <a:solidFill>
                <a:srgbClr val="00B294"/>
              </a:solidFill>
              <a:prstDash val="sysDot"/>
              <a:headEnd type="none" w="med" len="med"/>
              <a:tailEnd type="none" w="med" len="med"/>
            </a:ln>
            <a:effectLst/>
          </p:spPr>
          <p:txBody>
            <a:bodyPr vert="horz" wrap="square" lIns="0" tIns="34973" rIns="0" bIns="34973" numCol="1" rtlCol="0" anchor="ctr" anchorCtr="0" compatLnSpc="1">
              <a:prstTxWarp prst="textNoShape">
                <a:avLst/>
              </a:prstTxWarp>
            </a:bodyPr>
            <a:lstStyle/>
            <a:p>
              <a:pPr lvl="0" algn="ctr" defTabSz="699220" fontAlgn="auto">
                <a:spcBef>
                  <a:spcPts val="0"/>
                </a:spcBef>
                <a:spcAft>
                  <a:spcPts val="0"/>
                </a:spcAft>
                <a:defRPr/>
              </a:pPr>
              <a:endParaRPr lang="en-US" sz="1500" b="0" kern="0" dirty="0">
                <a:solidFill>
                  <a:srgbClr val="002050"/>
                </a:solidFill>
                <a:latin typeface="Segoe UI"/>
              </a:endParaRPr>
            </a:p>
          </p:txBody>
        </p:sp>
      </p:grpSp>
    </p:spTree>
    <p:extLst>
      <p:ext uri="{BB962C8B-B14F-4D97-AF65-F5344CB8AC3E}">
        <p14:creationId xmlns:p14="http://schemas.microsoft.com/office/powerpoint/2010/main" val="4214793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06E0D-F99B-4A67-B82A-A1E6D7A64583}"/>
              </a:ext>
            </a:extLst>
          </p:cNvPr>
          <p:cNvSpPr>
            <a:spLocks noGrp="1"/>
          </p:cNvSpPr>
          <p:nvPr>
            <p:ph type="title"/>
          </p:nvPr>
        </p:nvSpPr>
        <p:spPr/>
        <p:txBody>
          <a:bodyPr/>
          <a:lstStyle/>
          <a:p>
            <a:r>
              <a:rPr lang="en-US" dirty="0"/>
              <a:t>Azure AD B2B &amp; B2C</a:t>
            </a:r>
          </a:p>
        </p:txBody>
      </p:sp>
      <p:sp>
        <p:nvSpPr>
          <p:cNvPr id="3" name="Content Placeholder 1">
            <a:extLst>
              <a:ext uri="{FF2B5EF4-FFF2-40B4-BE49-F238E27FC236}">
                <a16:creationId xmlns:a16="http://schemas.microsoft.com/office/drawing/2014/main" id="{CDDCDE3A-5246-4F2C-93CB-9970E99FE298}"/>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a:t>B2B (Business to Business):</a:t>
            </a:r>
          </a:p>
          <a:p>
            <a:pPr lvl="1"/>
            <a:r>
              <a:rPr lang="en-US" b="0" kern="0" dirty="0"/>
              <a:t>Collaborate between organizations</a:t>
            </a:r>
          </a:p>
          <a:p>
            <a:pPr lvl="1"/>
            <a:r>
              <a:rPr lang="en-US" b="0" kern="0" dirty="0"/>
              <a:t>Avoid federation and extra servers</a:t>
            </a:r>
          </a:p>
          <a:p>
            <a:r>
              <a:rPr lang="en-US" b="0" kern="0" dirty="0"/>
              <a:t>B2C (Business to Customer):</a:t>
            </a:r>
          </a:p>
          <a:p>
            <a:pPr lvl="1"/>
            <a:r>
              <a:rPr lang="en-US" b="0" kern="0" dirty="0"/>
              <a:t>Use their existing identities</a:t>
            </a:r>
          </a:p>
          <a:p>
            <a:pPr lvl="1"/>
            <a:r>
              <a:rPr lang="en-US" b="0" kern="0" dirty="0"/>
              <a:t>Avoid creating additional identities</a:t>
            </a:r>
          </a:p>
          <a:p>
            <a:r>
              <a:rPr lang="en-US" b="0" kern="0" dirty="0"/>
              <a:t>MFA (Multi-Factor Authentication):</a:t>
            </a:r>
          </a:p>
          <a:p>
            <a:pPr lvl="1"/>
            <a:r>
              <a:rPr lang="en-US" b="0" kern="0" dirty="0"/>
              <a:t>Further authenticate users</a:t>
            </a:r>
          </a:p>
          <a:p>
            <a:pPr lvl="1"/>
            <a:r>
              <a:rPr lang="en-US" b="0" kern="0" dirty="0"/>
              <a:t>Avoid compromises due to simple password constraints</a:t>
            </a:r>
          </a:p>
        </p:txBody>
      </p:sp>
    </p:spTree>
    <p:extLst>
      <p:ext uri="{BB962C8B-B14F-4D97-AF65-F5344CB8AC3E}">
        <p14:creationId xmlns:p14="http://schemas.microsoft.com/office/powerpoint/2010/main" val="855538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7a0ef72d-21d1-4af6-873b-4acac55fbb3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B0892-E956-45FB-8154-60B40049F3B7}"/>
              </a:ext>
            </a:extLst>
          </p:cNvPr>
          <p:cNvSpPr>
            <a:spLocks noGrp="1"/>
          </p:cNvSpPr>
          <p:nvPr>
            <p:ph type="title"/>
          </p:nvPr>
        </p:nvSpPr>
        <p:spPr/>
        <p:txBody>
          <a:bodyPr/>
          <a:lstStyle/>
          <a:p>
            <a:r>
              <a:rPr lang="en-US" dirty="0"/>
              <a:t>Azure AD B2B</a:t>
            </a:r>
          </a:p>
        </p:txBody>
      </p:sp>
      <p:sp>
        <p:nvSpPr>
          <p:cNvPr id="4" name="Content Placeholder 2">
            <a:extLst>
              <a:ext uri="{FF2B5EF4-FFF2-40B4-BE49-F238E27FC236}">
                <a16:creationId xmlns:a16="http://schemas.microsoft.com/office/drawing/2014/main" id="{B4F40B61-1750-4004-952C-3B58E32FD7AC}"/>
              </a:ext>
            </a:extLst>
          </p:cNvPr>
          <p:cNvSpPr txBox="1">
            <a:spLocks/>
          </p:cNvSpPr>
          <p:nvPr/>
        </p:nvSpPr>
        <p:spPr>
          <a:xfrm>
            <a:off x="458788" y="1021215"/>
            <a:ext cx="3429000"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Inviting users from other Azure AD Tenants into your own organization tenant</a:t>
            </a:r>
          </a:p>
          <a:p>
            <a:pPr lvl="0"/>
            <a:r>
              <a:rPr lang="en-US" sz="2400" b="0" kern="0" dirty="0">
                <a:solidFill>
                  <a:srgbClr val="000000"/>
                </a:solidFill>
              </a:rPr>
              <a:t>User provisioning is done by the invited party</a:t>
            </a:r>
          </a:p>
          <a:p>
            <a:pPr lvl="0"/>
            <a:r>
              <a:rPr lang="en-US" sz="2400" b="0" kern="0" dirty="0">
                <a:solidFill>
                  <a:srgbClr val="000000"/>
                </a:solidFill>
              </a:rPr>
              <a:t>You as an organization are in control to invite the other side’s user</a:t>
            </a:r>
          </a:p>
          <a:p>
            <a:pPr lvl="0"/>
            <a:endParaRPr lang="en-US" sz="2400" b="0" kern="0" dirty="0">
              <a:solidFill>
                <a:srgbClr val="000000"/>
              </a:solidFill>
            </a:endParaRPr>
          </a:p>
        </p:txBody>
      </p:sp>
      <p:grpSp>
        <p:nvGrpSpPr>
          <p:cNvPr id="3" name="Group 2" descr="Cross-business connectivity using Azure AD B2B">
            <a:extLst>
              <a:ext uri="{FF2B5EF4-FFF2-40B4-BE49-F238E27FC236}">
                <a16:creationId xmlns:a16="http://schemas.microsoft.com/office/drawing/2014/main" id="{0D18EC80-F197-4F84-B72B-3427D5F9C60D}"/>
              </a:ext>
            </a:extLst>
          </p:cNvPr>
          <p:cNvGrpSpPr/>
          <p:nvPr/>
        </p:nvGrpSpPr>
        <p:grpSpPr>
          <a:xfrm>
            <a:off x="4156812" y="2573933"/>
            <a:ext cx="4734939" cy="1995306"/>
            <a:chOff x="4156812" y="2573933"/>
            <a:chExt cx="4734939" cy="1995306"/>
          </a:xfrm>
        </p:grpSpPr>
        <p:pic>
          <p:nvPicPr>
            <p:cNvPr id="5" name="Picture 4">
              <a:extLst>
                <a:ext uri="{FF2B5EF4-FFF2-40B4-BE49-F238E27FC236}">
                  <a16:creationId xmlns:a16="http://schemas.microsoft.com/office/drawing/2014/main" id="{A4909B06-029D-48B9-9042-7EB9BC9B3BB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755960" y="3831928"/>
              <a:ext cx="393514" cy="393514"/>
            </a:xfrm>
            <a:prstGeom prst="rect">
              <a:avLst/>
            </a:prstGeom>
          </p:spPr>
        </p:pic>
        <p:pic>
          <p:nvPicPr>
            <p:cNvPr id="6" name="Picture 5">
              <a:extLst>
                <a:ext uri="{FF2B5EF4-FFF2-40B4-BE49-F238E27FC236}">
                  <a16:creationId xmlns:a16="http://schemas.microsoft.com/office/drawing/2014/main" id="{6B1D77A3-2E10-4695-B437-03726BA08F4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89322" y="3696865"/>
              <a:ext cx="758936" cy="758935"/>
            </a:xfrm>
            <a:prstGeom prst="rect">
              <a:avLst/>
            </a:prstGeom>
          </p:spPr>
        </p:pic>
        <p:pic>
          <p:nvPicPr>
            <p:cNvPr id="7" name="Picture 6">
              <a:extLst>
                <a:ext uri="{FF2B5EF4-FFF2-40B4-BE49-F238E27FC236}">
                  <a16:creationId xmlns:a16="http://schemas.microsoft.com/office/drawing/2014/main" id="{D5061230-7FDD-46D2-A88C-0083B26C648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69111" y="3869724"/>
              <a:ext cx="646940" cy="646940"/>
            </a:xfrm>
            <a:prstGeom prst="rect">
              <a:avLst/>
            </a:prstGeom>
          </p:spPr>
        </p:pic>
        <p:pic>
          <p:nvPicPr>
            <p:cNvPr id="8" name="Picture 7">
              <a:extLst>
                <a:ext uri="{FF2B5EF4-FFF2-40B4-BE49-F238E27FC236}">
                  <a16:creationId xmlns:a16="http://schemas.microsoft.com/office/drawing/2014/main" id="{3ABB88BB-3F98-4F06-9405-FCCC3191522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493265" y="4175726"/>
              <a:ext cx="393514" cy="393513"/>
            </a:xfrm>
            <a:prstGeom prst="rect">
              <a:avLst/>
            </a:prstGeom>
          </p:spPr>
        </p:pic>
        <p:pic>
          <p:nvPicPr>
            <p:cNvPr id="9" name="Picture 8">
              <a:extLst>
                <a:ext uri="{FF2B5EF4-FFF2-40B4-BE49-F238E27FC236}">
                  <a16:creationId xmlns:a16="http://schemas.microsoft.com/office/drawing/2014/main" id="{8EDCBE86-D0E9-4C8F-83E3-3C2004FD5DA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562660" y="3625133"/>
              <a:ext cx="183726" cy="183726"/>
            </a:xfrm>
            <a:prstGeom prst="rect">
              <a:avLst/>
            </a:prstGeom>
          </p:spPr>
        </p:pic>
        <p:pic>
          <p:nvPicPr>
            <p:cNvPr id="10" name="Picture 9">
              <a:extLst>
                <a:ext uri="{FF2B5EF4-FFF2-40B4-BE49-F238E27FC236}">
                  <a16:creationId xmlns:a16="http://schemas.microsoft.com/office/drawing/2014/main" id="{3D7248F1-FE51-4439-8C81-D6DFF462558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012101" y="3877647"/>
              <a:ext cx="183726" cy="183726"/>
            </a:xfrm>
            <a:prstGeom prst="rect">
              <a:avLst/>
            </a:prstGeom>
          </p:spPr>
        </p:pic>
        <p:pic>
          <p:nvPicPr>
            <p:cNvPr id="11" name="Picture 10">
              <a:extLst>
                <a:ext uri="{FF2B5EF4-FFF2-40B4-BE49-F238E27FC236}">
                  <a16:creationId xmlns:a16="http://schemas.microsoft.com/office/drawing/2014/main" id="{A033BD22-2841-403B-B422-B5C280EDE03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482312" y="3895617"/>
              <a:ext cx="205136" cy="205136"/>
            </a:xfrm>
            <a:prstGeom prst="rect">
              <a:avLst/>
            </a:prstGeom>
          </p:spPr>
        </p:pic>
        <p:pic>
          <p:nvPicPr>
            <p:cNvPr id="12" name="Picture 11">
              <a:extLst>
                <a:ext uri="{FF2B5EF4-FFF2-40B4-BE49-F238E27FC236}">
                  <a16:creationId xmlns:a16="http://schemas.microsoft.com/office/drawing/2014/main" id="{80A37CC1-9AD6-485B-B699-9550AAE6F26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034009" y="3156439"/>
              <a:ext cx="393514" cy="393514"/>
            </a:xfrm>
            <a:prstGeom prst="rect">
              <a:avLst/>
            </a:prstGeom>
          </p:spPr>
        </p:pic>
        <p:cxnSp>
          <p:nvCxnSpPr>
            <p:cNvPr id="13" name="Straight Connector 12">
              <a:extLst>
                <a:ext uri="{FF2B5EF4-FFF2-40B4-BE49-F238E27FC236}">
                  <a16:creationId xmlns:a16="http://schemas.microsoft.com/office/drawing/2014/main" id="{967F124C-67B4-48BB-A379-380B2696D456}"/>
                </a:ext>
              </a:extLst>
            </p:cNvPr>
            <p:cNvCxnSpPr/>
            <p:nvPr/>
          </p:nvCxnSpPr>
          <p:spPr>
            <a:xfrm>
              <a:off x="6463469" y="3334752"/>
              <a:ext cx="0" cy="429450"/>
            </a:xfrm>
            <a:prstGeom prst="line">
              <a:avLst/>
            </a:prstGeom>
            <a:noFill/>
            <a:ln w="28575" cap="flat" cmpd="sng" algn="ctr">
              <a:solidFill>
                <a:srgbClr val="FFFFFF"/>
              </a:solidFill>
              <a:prstDash val="sysDot"/>
              <a:headEnd type="triangle"/>
              <a:tailEnd type="triangle"/>
            </a:ln>
            <a:effectLst/>
          </p:spPr>
        </p:cxnSp>
        <p:pic>
          <p:nvPicPr>
            <p:cNvPr id="14" name="Picture 13">
              <a:extLst>
                <a:ext uri="{FF2B5EF4-FFF2-40B4-BE49-F238E27FC236}">
                  <a16:creationId xmlns:a16="http://schemas.microsoft.com/office/drawing/2014/main" id="{05405612-A2CE-407A-B7C5-66C9598F5A6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643651" y="3008500"/>
              <a:ext cx="393514" cy="393513"/>
            </a:xfrm>
            <a:prstGeom prst="rect">
              <a:avLst/>
            </a:prstGeom>
          </p:spPr>
        </p:pic>
        <p:grpSp>
          <p:nvGrpSpPr>
            <p:cNvPr id="15" name="Group 14">
              <a:extLst>
                <a:ext uri="{FF2B5EF4-FFF2-40B4-BE49-F238E27FC236}">
                  <a16:creationId xmlns:a16="http://schemas.microsoft.com/office/drawing/2014/main" id="{1AB03473-5796-48A9-84D2-4CEFF4C4D768}"/>
                </a:ext>
              </a:extLst>
            </p:cNvPr>
            <p:cNvGrpSpPr/>
            <p:nvPr/>
          </p:nvGrpSpPr>
          <p:grpSpPr>
            <a:xfrm>
              <a:off x="5894286" y="2573933"/>
              <a:ext cx="1247373" cy="893646"/>
              <a:chOff x="8052740" y="-285162"/>
              <a:chExt cx="2303972" cy="1650617"/>
            </a:xfrm>
          </p:grpSpPr>
          <p:sp>
            <p:nvSpPr>
              <p:cNvPr id="16" name="Freeform 38">
                <a:extLst>
                  <a:ext uri="{FF2B5EF4-FFF2-40B4-BE49-F238E27FC236}">
                    <a16:creationId xmlns:a16="http://schemas.microsoft.com/office/drawing/2014/main" id="{8CADC7C4-82AB-4216-907D-4EBD4A70E98F}"/>
                  </a:ext>
                </a:extLst>
              </p:cNvPr>
              <p:cNvSpPr>
                <a:spLocks/>
              </p:cNvSpPr>
              <p:nvPr/>
            </p:nvSpPr>
            <p:spPr bwMode="auto">
              <a:xfrm>
                <a:off x="8052740" y="-219678"/>
                <a:ext cx="2008508" cy="1320706"/>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a:noFill/>
              </a:ln>
            </p:spPr>
            <p:txBody>
              <a:bodyPr vert="horz" wrap="square" lIns="69945" tIns="34973" rIns="69945" bIns="34973" numCol="1" anchor="t" anchorCtr="0" compatLnSpc="1">
                <a:prstTxWarp prst="textNoShape">
                  <a:avLst/>
                </a:prstTxWarp>
              </a:bodyPr>
              <a:lstStyle/>
              <a:p>
                <a:pPr lvl="0" defTabSz="699448" fontAlgn="auto">
                  <a:spcBef>
                    <a:spcPts val="0"/>
                  </a:spcBef>
                  <a:spcAft>
                    <a:spcPts val="0"/>
                  </a:spcAft>
                  <a:defRPr/>
                </a:pPr>
                <a:endParaRPr lang="en-US" sz="1377" b="0" kern="0" dirty="0">
                  <a:solidFill>
                    <a:srgbClr val="505050"/>
                  </a:solidFill>
                  <a:latin typeface="Segoe UI"/>
                </a:endParaRPr>
              </a:p>
            </p:txBody>
          </p:sp>
          <p:pic>
            <p:nvPicPr>
              <p:cNvPr id="17" name="Picture 16">
                <a:extLst>
                  <a:ext uri="{FF2B5EF4-FFF2-40B4-BE49-F238E27FC236}">
                    <a16:creationId xmlns:a16="http://schemas.microsoft.com/office/drawing/2014/main" id="{D33ABF35-2F32-4BF0-A0DA-7F313D8CDFC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786948" y="700133"/>
                <a:ext cx="665324" cy="665322"/>
              </a:xfrm>
              <a:prstGeom prst="rect">
                <a:avLst/>
              </a:prstGeom>
            </p:spPr>
          </p:pic>
          <p:grpSp>
            <p:nvGrpSpPr>
              <p:cNvPr id="18" name="Group 17">
                <a:extLst>
                  <a:ext uri="{FF2B5EF4-FFF2-40B4-BE49-F238E27FC236}">
                    <a16:creationId xmlns:a16="http://schemas.microsoft.com/office/drawing/2014/main" id="{2D453795-0884-4436-BAFC-89B8EB592EDD}"/>
                  </a:ext>
                </a:extLst>
              </p:cNvPr>
              <p:cNvGrpSpPr/>
              <p:nvPr/>
            </p:nvGrpSpPr>
            <p:grpSpPr>
              <a:xfrm>
                <a:off x="8387144" y="271929"/>
                <a:ext cx="369108" cy="368980"/>
                <a:chOff x="1477963" y="-1187450"/>
                <a:chExt cx="9232900" cy="9229725"/>
              </a:xfrm>
              <a:solidFill>
                <a:srgbClr val="002050"/>
              </a:solidFill>
            </p:grpSpPr>
            <p:sp>
              <p:nvSpPr>
                <p:cNvPr id="28" name="Freeform 9">
                  <a:extLst>
                    <a:ext uri="{FF2B5EF4-FFF2-40B4-BE49-F238E27FC236}">
                      <a16:creationId xmlns:a16="http://schemas.microsoft.com/office/drawing/2014/main" id="{EA31E03F-6E1A-4896-AD23-1EF64B3CAD90}"/>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29" name="Freeform 10">
                  <a:extLst>
                    <a:ext uri="{FF2B5EF4-FFF2-40B4-BE49-F238E27FC236}">
                      <a16:creationId xmlns:a16="http://schemas.microsoft.com/office/drawing/2014/main" id="{3D18F8FC-5537-473B-9AAC-EBFCB494F03C}"/>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19" name="Group 18">
                <a:extLst>
                  <a:ext uri="{FF2B5EF4-FFF2-40B4-BE49-F238E27FC236}">
                    <a16:creationId xmlns:a16="http://schemas.microsoft.com/office/drawing/2014/main" id="{FA6E3A24-6002-40D2-AA27-C22F8170611F}"/>
                  </a:ext>
                </a:extLst>
              </p:cNvPr>
              <p:cNvGrpSpPr/>
              <p:nvPr/>
            </p:nvGrpSpPr>
            <p:grpSpPr>
              <a:xfrm>
                <a:off x="8824466" y="271929"/>
                <a:ext cx="369108" cy="368980"/>
                <a:chOff x="1477963" y="-1187450"/>
                <a:chExt cx="9232900" cy="9229725"/>
              </a:xfrm>
              <a:solidFill>
                <a:srgbClr val="002050"/>
              </a:solidFill>
            </p:grpSpPr>
            <p:sp>
              <p:nvSpPr>
                <p:cNvPr id="26" name="Freeform 9">
                  <a:extLst>
                    <a:ext uri="{FF2B5EF4-FFF2-40B4-BE49-F238E27FC236}">
                      <a16:creationId xmlns:a16="http://schemas.microsoft.com/office/drawing/2014/main" id="{36812628-796A-45E1-AAFF-0498CC41F550}"/>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27" name="Freeform 10">
                  <a:extLst>
                    <a:ext uri="{FF2B5EF4-FFF2-40B4-BE49-F238E27FC236}">
                      <a16:creationId xmlns:a16="http://schemas.microsoft.com/office/drawing/2014/main" id="{496E317B-CEC1-430A-9759-C6A8E187F7F6}"/>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20" name="Group 19">
                <a:extLst>
                  <a:ext uri="{FF2B5EF4-FFF2-40B4-BE49-F238E27FC236}">
                    <a16:creationId xmlns:a16="http://schemas.microsoft.com/office/drawing/2014/main" id="{04960E0A-A943-4D42-AF6C-BB3915FEA366}"/>
                  </a:ext>
                </a:extLst>
              </p:cNvPr>
              <p:cNvGrpSpPr/>
              <p:nvPr/>
            </p:nvGrpSpPr>
            <p:grpSpPr>
              <a:xfrm>
                <a:off x="9261787" y="271929"/>
                <a:ext cx="369108" cy="368980"/>
                <a:chOff x="1477963" y="-1187450"/>
                <a:chExt cx="9232900" cy="9229725"/>
              </a:xfrm>
              <a:solidFill>
                <a:srgbClr val="002050"/>
              </a:solidFill>
            </p:grpSpPr>
            <p:sp>
              <p:nvSpPr>
                <p:cNvPr id="24" name="Freeform 9">
                  <a:extLst>
                    <a:ext uri="{FF2B5EF4-FFF2-40B4-BE49-F238E27FC236}">
                      <a16:creationId xmlns:a16="http://schemas.microsoft.com/office/drawing/2014/main" id="{62EBCB04-681F-4283-9841-7464F871860B}"/>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25" name="Freeform 10">
                  <a:extLst>
                    <a:ext uri="{FF2B5EF4-FFF2-40B4-BE49-F238E27FC236}">
                      <a16:creationId xmlns:a16="http://schemas.microsoft.com/office/drawing/2014/main" id="{279E8F72-DDC5-4869-83A9-BB34978BEC47}"/>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9945" tIns="34973" rIns="69945" bIns="34973" numCol="1" anchor="t" anchorCtr="0" compatLnSpc="1">
                  <a:prstTxWarp prst="textNoShape">
                    <a:avLst/>
                  </a:prstTxWarp>
                </a:body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21" name="Group 20">
                <a:extLst>
                  <a:ext uri="{FF2B5EF4-FFF2-40B4-BE49-F238E27FC236}">
                    <a16:creationId xmlns:a16="http://schemas.microsoft.com/office/drawing/2014/main" id="{1D1EB348-F724-4C7E-8255-546E568FD1A5}"/>
                  </a:ext>
                </a:extLst>
              </p:cNvPr>
              <p:cNvGrpSpPr/>
              <p:nvPr/>
            </p:nvGrpSpPr>
            <p:grpSpPr>
              <a:xfrm>
                <a:off x="9610871" y="-285162"/>
                <a:ext cx="745841" cy="745841"/>
                <a:chOff x="8520706" y="2698015"/>
                <a:chExt cx="745841" cy="745841"/>
              </a:xfrm>
            </p:grpSpPr>
            <p:sp>
              <p:nvSpPr>
                <p:cNvPr id="22" name="Oval 21">
                  <a:extLst>
                    <a:ext uri="{FF2B5EF4-FFF2-40B4-BE49-F238E27FC236}">
                      <a16:creationId xmlns:a16="http://schemas.microsoft.com/office/drawing/2014/main" id="{F3FC1D92-50E9-4E19-972B-740A6FAF8CEC}"/>
                    </a:ext>
                  </a:extLst>
                </p:cNvPr>
                <p:cNvSpPr/>
                <p:nvPr/>
              </p:nvSpPr>
              <p:spPr bwMode="auto">
                <a:xfrm>
                  <a:off x="8520706" y="2698015"/>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23" name="Freeform 5">
                  <a:extLst>
                    <a:ext uri="{FF2B5EF4-FFF2-40B4-BE49-F238E27FC236}">
                      <a16:creationId xmlns:a16="http://schemas.microsoft.com/office/drawing/2014/main" id="{4D20AB2E-5022-4C8E-AA51-C69DCBE68869}"/>
                    </a:ext>
                  </a:extLst>
                </p:cNvPr>
                <p:cNvSpPr>
                  <a:spLocks/>
                </p:cNvSpPr>
                <p:nvPr/>
              </p:nvSpPr>
              <p:spPr bwMode="auto">
                <a:xfrm>
                  <a:off x="8694461" y="2834314"/>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p>
                  <a:pPr lvl="0" defTabSz="699422" fontAlgn="auto">
                    <a:spcBef>
                      <a:spcPts val="0"/>
                    </a:spcBef>
                    <a:spcAft>
                      <a:spcPts val="0"/>
                    </a:spcAft>
                    <a:defRPr/>
                  </a:pPr>
                  <a:endParaRPr lang="en-US" sz="1350" b="0" kern="0" dirty="0">
                    <a:solidFill>
                      <a:srgbClr val="FFFFFF"/>
                    </a:solidFill>
                    <a:latin typeface="Segoe UI"/>
                  </a:endParaRPr>
                </a:p>
              </p:txBody>
            </p:sp>
          </p:grpSp>
        </p:grpSp>
        <p:grpSp>
          <p:nvGrpSpPr>
            <p:cNvPr id="30" name="Group 29">
              <a:extLst>
                <a:ext uri="{FF2B5EF4-FFF2-40B4-BE49-F238E27FC236}">
                  <a16:creationId xmlns:a16="http://schemas.microsoft.com/office/drawing/2014/main" id="{0C3B53AC-65DC-42A6-8B66-01C32F73F65A}"/>
                </a:ext>
              </a:extLst>
            </p:cNvPr>
            <p:cNvGrpSpPr/>
            <p:nvPr/>
          </p:nvGrpSpPr>
          <p:grpSpPr>
            <a:xfrm>
              <a:off x="7050804" y="3680595"/>
              <a:ext cx="259743" cy="259742"/>
              <a:chOff x="6529740" y="2534238"/>
              <a:chExt cx="745841" cy="745841"/>
            </a:xfrm>
          </p:grpSpPr>
          <p:sp>
            <p:nvSpPr>
              <p:cNvPr id="31" name="Oval 30">
                <a:extLst>
                  <a:ext uri="{FF2B5EF4-FFF2-40B4-BE49-F238E27FC236}">
                    <a16:creationId xmlns:a16="http://schemas.microsoft.com/office/drawing/2014/main" id="{FB980113-AED0-4F46-B952-9AB3FCA12CD7}"/>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32" name="Freeform 5">
                <a:extLst>
                  <a:ext uri="{FF2B5EF4-FFF2-40B4-BE49-F238E27FC236}">
                    <a16:creationId xmlns:a16="http://schemas.microsoft.com/office/drawing/2014/main" id="{6416BF2C-73B7-4142-85EA-69FDE47D4C06}"/>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33" name="Group 32">
              <a:extLst>
                <a:ext uri="{FF2B5EF4-FFF2-40B4-BE49-F238E27FC236}">
                  <a16:creationId xmlns:a16="http://schemas.microsoft.com/office/drawing/2014/main" id="{8212A216-6EBF-436B-B9A6-0C24D3E2CA67}"/>
                </a:ext>
              </a:extLst>
            </p:cNvPr>
            <p:cNvGrpSpPr/>
            <p:nvPr/>
          </p:nvGrpSpPr>
          <p:grpSpPr>
            <a:xfrm>
              <a:off x="5092485" y="2945707"/>
              <a:ext cx="284645" cy="284643"/>
              <a:chOff x="6529740" y="2534238"/>
              <a:chExt cx="745841" cy="745841"/>
            </a:xfrm>
          </p:grpSpPr>
          <p:sp>
            <p:nvSpPr>
              <p:cNvPr id="34" name="Oval 33">
                <a:extLst>
                  <a:ext uri="{FF2B5EF4-FFF2-40B4-BE49-F238E27FC236}">
                    <a16:creationId xmlns:a16="http://schemas.microsoft.com/office/drawing/2014/main" id="{55D46BEF-0ADA-4597-9924-DEFA7A716BF8}"/>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35" name="Freeform 5">
                <a:extLst>
                  <a:ext uri="{FF2B5EF4-FFF2-40B4-BE49-F238E27FC236}">
                    <a16:creationId xmlns:a16="http://schemas.microsoft.com/office/drawing/2014/main" id="{DC17D002-C1A4-4EEF-8D5D-F5BAC264FBB2}"/>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36" name="Group 35">
              <a:extLst>
                <a:ext uri="{FF2B5EF4-FFF2-40B4-BE49-F238E27FC236}">
                  <a16:creationId xmlns:a16="http://schemas.microsoft.com/office/drawing/2014/main" id="{0A7D112A-351C-4F1A-A64B-4F2D79DCC65A}"/>
                </a:ext>
              </a:extLst>
            </p:cNvPr>
            <p:cNvGrpSpPr/>
            <p:nvPr/>
          </p:nvGrpSpPr>
          <p:grpSpPr>
            <a:xfrm>
              <a:off x="7482687" y="3758272"/>
              <a:ext cx="196285" cy="196285"/>
              <a:chOff x="6529740" y="2534238"/>
              <a:chExt cx="745841" cy="745841"/>
            </a:xfrm>
          </p:grpSpPr>
          <p:sp>
            <p:nvSpPr>
              <p:cNvPr id="37" name="Oval 36">
                <a:extLst>
                  <a:ext uri="{FF2B5EF4-FFF2-40B4-BE49-F238E27FC236}">
                    <a16:creationId xmlns:a16="http://schemas.microsoft.com/office/drawing/2014/main" id="{FD334265-F5C5-4124-B0F1-31DDD02D8FB6}"/>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38" name="Freeform 5">
                <a:extLst>
                  <a:ext uri="{FF2B5EF4-FFF2-40B4-BE49-F238E27FC236}">
                    <a16:creationId xmlns:a16="http://schemas.microsoft.com/office/drawing/2014/main" id="{C8E44865-71FB-47FE-AFFE-DCAE6299AB29}"/>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39" name="Group 38">
              <a:extLst>
                <a:ext uri="{FF2B5EF4-FFF2-40B4-BE49-F238E27FC236}">
                  <a16:creationId xmlns:a16="http://schemas.microsoft.com/office/drawing/2014/main" id="{74135E5E-0F7F-479A-B2C2-75763A0D3FFF}"/>
                </a:ext>
              </a:extLst>
            </p:cNvPr>
            <p:cNvGrpSpPr/>
            <p:nvPr/>
          </p:nvGrpSpPr>
          <p:grpSpPr>
            <a:xfrm>
              <a:off x="5580797" y="4051434"/>
              <a:ext cx="196285" cy="196285"/>
              <a:chOff x="6529740" y="2534238"/>
              <a:chExt cx="745841" cy="745841"/>
            </a:xfrm>
          </p:grpSpPr>
          <p:sp>
            <p:nvSpPr>
              <p:cNvPr id="40" name="Oval 39">
                <a:extLst>
                  <a:ext uri="{FF2B5EF4-FFF2-40B4-BE49-F238E27FC236}">
                    <a16:creationId xmlns:a16="http://schemas.microsoft.com/office/drawing/2014/main" id="{1B4B626D-7680-4947-B80B-A12055AB1117}"/>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41" name="Freeform 5">
                <a:extLst>
                  <a:ext uri="{FF2B5EF4-FFF2-40B4-BE49-F238E27FC236}">
                    <a16:creationId xmlns:a16="http://schemas.microsoft.com/office/drawing/2014/main" id="{3C511C0E-FD04-4602-8C7F-D90C25A7E4A9}"/>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p>
                <a:pPr lvl="0" defTabSz="699422" fontAlgn="auto">
                  <a:spcBef>
                    <a:spcPts val="0"/>
                  </a:spcBef>
                  <a:spcAft>
                    <a:spcPts val="0"/>
                  </a:spcAft>
                  <a:defRPr/>
                </a:pPr>
                <a:endParaRPr lang="en-US" sz="1350" b="0" kern="0" dirty="0">
                  <a:solidFill>
                    <a:srgbClr val="FFFFFF"/>
                  </a:solidFill>
                  <a:latin typeface="Segoe UI"/>
                </a:endParaRPr>
              </a:p>
            </p:txBody>
          </p:sp>
        </p:grpSp>
        <p:pic>
          <p:nvPicPr>
            <p:cNvPr id="42" name="Picture 41">
              <a:extLst>
                <a:ext uri="{FF2B5EF4-FFF2-40B4-BE49-F238E27FC236}">
                  <a16:creationId xmlns:a16="http://schemas.microsoft.com/office/drawing/2014/main" id="{C472D45B-8103-41D1-A6E5-38B8F6FAF5E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132815" y="3172239"/>
              <a:ext cx="758936" cy="758935"/>
            </a:xfrm>
            <a:prstGeom prst="rect">
              <a:avLst/>
            </a:prstGeom>
          </p:spPr>
        </p:pic>
        <p:pic>
          <p:nvPicPr>
            <p:cNvPr id="43" name="Picture 42">
              <a:extLst>
                <a:ext uri="{FF2B5EF4-FFF2-40B4-BE49-F238E27FC236}">
                  <a16:creationId xmlns:a16="http://schemas.microsoft.com/office/drawing/2014/main" id="{9C7D499A-FF1E-4850-9054-F85CA5FB4CA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56812" y="3549953"/>
              <a:ext cx="758936" cy="758936"/>
            </a:xfrm>
            <a:prstGeom prst="rect">
              <a:avLst/>
            </a:prstGeom>
          </p:spPr>
        </p:pic>
        <p:grpSp>
          <p:nvGrpSpPr>
            <p:cNvPr id="44" name="Group 43">
              <a:extLst>
                <a:ext uri="{FF2B5EF4-FFF2-40B4-BE49-F238E27FC236}">
                  <a16:creationId xmlns:a16="http://schemas.microsoft.com/office/drawing/2014/main" id="{5FE7B192-9D52-4AF1-9E70-39BC9FB2618D}"/>
                </a:ext>
              </a:extLst>
            </p:cNvPr>
            <p:cNvGrpSpPr/>
            <p:nvPr/>
          </p:nvGrpSpPr>
          <p:grpSpPr>
            <a:xfrm>
              <a:off x="4332020" y="3289267"/>
              <a:ext cx="402439" cy="402437"/>
              <a:chOff x="6529740" y="2534238"/>
              <a:chExt cx="745841" cy="745841"/>
            </a:xfrm>
          </p:grpSpPr>
          <p:sp>
            <p:nvSpPr>
              <p:cNvPr id="45" name="Oval 44">
                <a:extLst>
                  <a:ext uri="{FF2B5EF4-FFF2-40B4-BE49-F238E27FC236}">
                    <a16:creationId xmlns:a16="http://schemas.microsoft.com/office/drawing/2014/main" id="{CCDDF31E-EF33-4F4A-9B1F-BA32FC2B202F}"/>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46" name="Freeform 5">
                <a:extLst>
                  <a:ext uri="{FF2B5EF4-FFF2-40B4-BE49-F238E27FC236}">
                    <a16:creationId xmlns:a16="http://schemas.microsoft.com/office/drawing/2014/main" id="{55A141D0-BD76-4162-8200-AA3D606229B0}"/>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p>
                <a:pPr lvl="0" defTabSz="699422" fontAlgn="auto">
                  <a:spcBef>
                    <a:spcPts val="0"/>
                  </a:spcBef>
                  <a:spcAft>
                    <a:spcPts val="0"/>
                  </a:spcAft>
                  <a:defRPr/>
                </a:pPr>
                <a:endParaRPr lang="en-US" sz="1350" b="0" kern="0" dirty="0">
                  <a:solidFill>
                    <a:srgbClr val="FFFFFF"/>
                  </a:solidFill>
                  <a:latin typeface="Segoe UI"/>
                </a:endParaRPr>
              </a:p>
            </p:txBody>
          </p:sp>
        </p:grpSp>
        <p:cxnSp>
          <p:nvCxnSpPr>
            <p:cNvPr id="47" name="Elbow Connector 121">
              <a:extLst>
                <a:ext uri="{FF2B5EF4-FFF2-40B4-BE49-F238E27FC236}">
                  <a16:creationId xmlns:a16="http://schemas.microsoft.com/office/drawing/2014/main" id="{36A2D51A-32C8-47D1-925D-7501EFBAD618}"/>
                </a:ext>
              </a:extLst>
            </p:cNvPr>
            <p:cNvCxnSpPr/>
            <p:nvPr/>
          </p:nvCxnSpPr>
          <p:spPr>
            <a:xfrm>
              <a:off x="7141660" y="2775832"/>
              <a:ext cx="1364022" cy="362968"/>
            </a:xfrm>
            <a:prstGeom prst="bentConnector2">
              <a:avLst/>
            </a:prstGeom>
            <a:noFill/>
            <a:ln w="28575" cap="flat" cmpd="sng" algn="ctr">
              <a:solidFill>
                <a:srgbClr val="00B294"/>
              </a:solidFill>
              <a:prstDash val="sysDot"/>
              <a:headEnd type="none" w="med" len="med"/>
              <a:tailEnd type="triangle" w="med" len="med"/>
            </a:ln>
            <a:effectLst/>
          </p:spPr>
        </p:cxnSp>
        <p:cxnSp>
          <p:nvCxnSpPr>
            <p:cNvPr id="48" name="Straight Connector 47">
              <a:extLst>
                <a:ext uri="{FF2B5EF4-FFF2-40B4-BE49-F238E27FC236}">
                  <a16:creationId xmlns:a16="http://schemas.microsoft.com/office/drawing/2014/main" id="{EF3EA4C1-8CBA-4D31-8B5E-F38A9AAFD678}"/>
                </a:ext>
              </a:extLst>
            </p:cNvPr>
            <p:cNvCxnSpPr/>
            <p:nvPr/>
          </p:nvCxnSpPr>
          <p:spPr>
            <a:xfrm flipV="1">
              <a:off x="7026142" y="3107373"/>
              <a:ext cx="661306" cy="20035"/>
            </a:xfrm>
            <a:prstGeom prst="line">
              <a:avLst/>
            </a:prstGeom>
            <a:noFill/>
            <a:ln w="28575" cap="flat" cmpd="sng" algn="ctr">
              <a:solidFill>
                <a:srgbClr val="00B294"/>
              </a:solidFill>
              <a:prstDash val="sysDot"/>
              <a:headEnd type="none" w="med" len="med"/>
              <a:tailEnd type="triangle" w="med" len="med"/>
            </a:ln>
            <a:effectLst/>
          </p:spPr>
        </p:cxnSp>
        <p:cxnSp>
          <p:nvCxnSpPr>
            <p:cNvPr id="49" name="Straight Connector 48">
              <a:extLst>
                <a:ext uri="{FF2B5EF4-FFF2-40B4-BE49-F238E27FC236}">
                  <a16:creationId xmlns:a16="http://schemas.microsoft.com/office/drawing/2014/main" id="{23BA7616-892B-4661-876A-ED493D49C8AC}"/>
                </a:ext>
              </a:extLst>
            </p:cNvPr>
            <p:cNvCxnSpPr/>
            <p:nvPr/>
          </p:nvCxnSpPr>
          <p:spPr>
            <a:xfrm>
              <a:off x="6812538" y="3362757"/>
              <a:ext cx="246684" cy="306235"/>
            </a:xfrm>
            <a:prstGeom prst="line">
              <a:avLst/>
            </a:prstGeom>
            <a:noFill/>
            <a:ln w="28575" cap="flat" cmpd="sng" algn="ctr">
              <a:solidFill>
                <a:srgbClr val="00B294"/>
              </a:solidFill>
              <a:prstDash val="sysDot"/>
              <a:headEnd type="none" w="med" len="med"/>
              <a:tailEnd type="triangle" w="med" len="med"/>
            </a:ln>
            <a:effectLst/>
          </p:spPr>
        </p:cxnSp>
        <p:cxnSp>
          <p:nvCxnSpPr>
            <p:cNvPr id="50" name="Straight Connector 49">
              <a:extLst>
                <a:ext uri="{FF2B5EF4-FFF2-40B4-BE49-F238E27FC236}">
                  <a16:creationId xmlns:a16="http://schemas.microsoft.com/office/drawing/2014/main" id="{94982654-6605-44D5-A9D7-20CD1A40CBED}"/>
                </a:ext>
              </a:extLst>
            </p:cNvPr>
            <p:cNvCxnSpPr/>
            <p:nvPr/>
          </p:nvCxnSpPr>
          <p:spPr>
            <a:xfrm>
              <a:off x="6965462" y="3293397"/>
              <a:ext cx="482998" cy="441026"/>
            </a:xfrm>
            <a:prstGeom prst="line">
              <a:avLst/>
            </a:prstGeom>
            <a:noFill/>
            <a:ln w="28575" cap="flat" cmpd="sng" algn="ctr">
              <a:solidFill>
                <a:srgbClr val="00B294"/>
              </a:solidFill>
              <a:prstDash val="sysDot"/>
              <a:headEnd type="none" w="med" len="med"/>
              <a:tailEnd type="triangle" w="med" len="med"/>
            </a:ln>
            <a:effectLst/>
          </p:spPr>
        </p:cxnSp>
        <p:cxnSp>
          <p:nvCxnSpPr>
            <p:cNvPr id="51" name="Straight Connector 50">
              <a:extLst>
                <a:ext uri="{FF2B5EF4-FFF2-40B4-BE49-F238E27FC236}">
                  <a16:creationId xmlns:a16="http://schemas.microsoft.com/office/drawing/2014/main" id="{C3A2F305-B5D9-4FF0-88F5-0B85B7892E70}"/>
                </a:ext>
              </a:extLst>
            </p:cNvPr>
            <p:cNvCxnSpPr/>
            <p:nvPr/>
          </p:nvCxnSpPr>
          <p:spPr>
            <a:xfrm>
              <a:off x="7026142" y="3185153"/>
              <a:ext cx="844210" cy="589510"/>
            </a:xfrm>
            <a:prstGeom prst="line">
              <a:avLst/>
            </a:prstGeom>
            <a:noFill/>
            <a:ln w="28575" cap="flat" cmpd="sng" algn="ctr">
              <a:solidFill>
                <a:srgbClr val="00B294"/>
              </a:solidFill>
              <a:prstDash val="sysDot"/>
              <a:headEnd type="none" w="med" len="med"/>
              <a:tailEnd type="triangle" w="med" len="med"/>
            </a:ln>
            <a:effectLst/>
          </p:spPr>
        </p:cxnSp>
        <p:cxnSp>
          <p:nvCxnSpPr>
            <p:cNvPr id="52" name="Straight Arrow Connector 51">
              <a:extLst>
                <a:ext uri="{FF2B5EF4-FFF2-40B4-BE49-F238E27FC236}">
                  <a16:creationId xmlns:a16="http://schemas.microsoft.com/office/drawing/2014/main" id="{EB1AA9D2-F762-4643-AC98-9C6C87385A6A}"/>
                </a:ext>
              </a:extLst>
            </p:cNvPr>
            <p:cNvCxnSpPr/>
            <p:nvPr/>
          </p:nvCxnSpPr>
          <p:spPr>
            <a:xfrm flipV="1">
              <a:off x="5832160" y="3402014"/>
              <a:ext cx="347009" cy="910455"/>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53" name="Straight Arrow Connector 52">
              <a:extLst>
                <a:ext uri="{FF2B5EF4-FFF2-40B4-BE49-F238E27FC236}">
                  <a16:creationId xmlns:a16="http://schemas.microsoft.com/office/drawing/2014/main" id="{A42D3298-8922-45A2-9D8B-475160A8C0CB}"/>
                </a:ext>
              </a:extLst>
            </p:cNvPr>
            <p:cNvCxnSpPr/>
            <p:nvPr/>
          </p:nvCxnSpPr>
          <p:spPr>
            <a:xfrm flipV="1">
              <a:off x="5770475" y="3352354"/>
              <a:ext cx="262339" cy="349508"/>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54" name="Straight Arrow Connector 53">
              <a:extLst>
                <a:ext uri="{FF2B5EF4-FFF2-40B4-BE49-F238E27FC236}">
                  <a16:creationId xmlns:a16="http://schemas.microsoft.com/office/drawing/2014/main" id="{1D0A6C40-7DA7-4956-B8DD-4E6CE1C8CB3A}"/>
                </a:ext>
              </a:extLst>
            </p:cNvPr>
            <p:cNvCxnSpPr/>
            <p:nvPr/>
          </p:nvCxnSpPr>
          <p:spPr>
            <a:xfrm flipV="1">
              <a:off x="5207901" y="3247688"/>
              <a:ext cx="647187" cy="666824"/>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55" name="Elbow Connector 136">
              <a:extLst>
                <a:ext uri="{FF2B5EF4-FFF2-40B4-BE49-F238E27FC236}">
                  <a16:creationId xmlns:a16="http://schemas.microsoft.com/office/drawing/2014/main" id="{6612E5D0-5C20-4506-A161-F4E8851E4732}"/>
                </a:ext>
              </a:extLst>
            </p:cNvPr>
            <p:cNvCxnSpPr/>
            <p:nvPr/>
          </p:nvCxnSpPr>
          <p:spPr>
            <a:xfrm flipH="1">
              <a:off x="4536674" y="2844828"/>
              <a:ext cx="1364022" cy="362968"/>
            </a:xfrm>
            <a:prstGeom prst="bentConnector2">
              <a:avLst/>
            </a:prstGeom>
            <a:noFill/>
            <a:ln w="28575" cap="flat" cmpd="sng" algn="ctr">
              <a:solidFill>
                <a:srgbClr val="00B294"/>
              </a:solidFill>
              <a:prstDash val="sysDot"/>
              <a:headEnd type="none" w="med" len="med"/>
              <a:tailEnd type="triangle" w="med" len="med"/>
            </a:ln>
            <a:effectLst/>
          </p:spPr>
        </p:cxnSp>
        <p:cxnSp>
          <p:nvCxnSpPr>
            <p:cNvPr id="56" name="Straight Arrow Connector 55">
              <a:extLst>
                <a:ext uri="{FF2B5EF4-FFF2-40B4-BE49-F238E27FC236}">
                  <a16:creationId xmlns:a16="http://schemas.microsoft.com/office/drawing/2014/main" id="{49E61180-AF0A-46A9-AB70-CCB5D44EE619}"/>
                </a:ext>
              </a:extLst>
            </p:cNvPr>
            <p:cNvCxnSpPr/>
            <p:nvPr/>
          </p:nvCxnSpPr>
          <p:spPr>
            <a:xfrm flipH="1">
              <a:off x="5387318" y="2997723"/>
              <a:ext cx="467770" cy="232626"/>
            </a:xfrm>
            <a:prstGeom prst="straightConnector1">
              <a:avLst/>
            </a:prstGeom>
            <a:noFill/>
            <a:ln w="28575" cap="flat" cmpd="sng" algn="ctr">
              <a:solidFill>
                <a:srgbClr val="00B294"/>
              </a:solidFill>
              <a:prstDash val="sysDot"/>
              <a:headEnd type="none" w="med" len="med"/>
              <a:tailEnd type="triangle" w="med" len="med"/>
            </a:ln>
            <a:effectLst/>
          </p:spPr>
        </p:cxnSp>
      </p:grpSp>
    </p:spTree>
    <p:extLst>
      <p:ext uri="{BB962C8B-B14F-4D97-AF65-F5344CB8AC3E}">
        <p14:creationId xmlns:p14="http://schemas.microsoft.com/office/powerpoint/2010/main" val="2280972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4a037ecf-d6c9-4ab9-bebc-12015512e16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98728-9E67-47F3-BF4A-C92ACABAD9E1}"/>
              </a:ext>
            </a:extLst>
          </p:cNvPr>
          <p:cNvSpPr>
            <a:spLocks noGrp="1"/>
          </p:cNvSpPr>
          <p:nvPr>
            <p:ph type="title"/>
          </p:nvPr>
        </p:nvSpPr>
        <p:spPr/>
        <p:txBody>
          <a:bodyPr/>
          <a:lstStyle/>
          <a:p>
            <a:r>
              <a:rPr lang="en-US" dirty="0"/>
              <a:t>Azure AD B2C</a:t>
            </a:r>
          </a:p>
        </p:txBody>
      </p:sp>
      <p:sp>
        <p:nvSpPr>
          <p:cNvPr id="4" name="Content Placeholder 2">
            <a:extLst>
              <a:ext uri="{FF2B5EF4-FFF2-40B4-BE49-F238E27FC236}">
                <a16:creationId xmlns:a16="http://schemas.microsoft.com/office/drawing/2014/main" id="{D9B3E469-89E1-478B-8340-15BAB99C1C1A}"/>
              </a:ext>
            </a:extLst>
          </p:cNvPr>
          <p:cNvSpPr txBox="1">
            <a:spLocks/>
          </p:cNvSpPr>
          <p:nvPr/>
        </p:nvSpPr>
        <p:spPr>
          <a:xfrm>
            <a:off x="458788" y="1021215"/>
            <a:ext cx="3429000"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Inviting users from other social media Identity Tenants (e.g. Facebook, Twitter, Google, LinkedIn, Microsoft Account) into your own organization tenant</a:t>
            </a:r>
          </a:p>
          <a:p>
            <a:pPr lvl="0"/>
            <a:r>
              <a:rPr lang="en-US" sz="2400" b="0" kern="0" dirty="0">
                <a:solidFill>
                  <a:srgbClr val="000000"/>
                </a:solidFill>
              </a:rPr>
              <a:t>User provisioning is done by the invited party</a:t>
            </a:r>
          </a:p>
          <a:p>
            <a:pPr lvl="0"/>
            <a:r>
              <a:rPr lang="en-US" sz="2400" b="0" kern="0" dirty="0">
                <a:solidFill>
                  <a:srgbClr val="000000"/>
                </a:solidFill>
              </a:rPr>
              <a:t>You as an organization are in control to invite the other side’s user</a:t>
            </a:r>
          </a:p>
          <a:p>
            <a:pPr lvl="0"/>
            <a:endParaRPr lang="en-US" sz="2400" b="0" kern="0" dirty="0">
              <a:solidFill>
                <a:srgbClr val="000000"/>
              </a:solidFill>
            </a:endParaRPr>
          </a:p>
        </p:txBody>
      </p:sp>
      <p:grpSp>
        <p:nvGrpSpPr>
          <p:cNvPr id="3" name="Group 2" descr="Third-party native identities using Azure AD B2C">
            <a:extLst>
              <a:ext uri="{FF2B5EF4-FFF2-40B4-BE49-F238E27FC236}">
                <a16:creationId xmlns:a16="http://schemas.microsoft.com/office/drawing/2014/main" id="{5E99981B-4224-4875-912E-64D84D497E9A}"/>
              </a:ext>
            </a:extLst>
          </p:cNvPr>
          <p:cNvGrpSpPr/>
          <p:nvPr/>
        </p:nvGrpSpPr>
        <p:grpSpPr>
          <a:xfrm>
            <a:off x="4083408" y="2630577"/>
            <a:ext cx="4855641" cy="2114843"/>
            <a:chOff x="4083408" y="2630577"/>
            <a:chExt cx="4855641" cy="2114843"/>
          </a:xfrm>
        </p:grpSpPr>
        <p:pic>
          <p:nvPicPr>
            <p:cNvPr id="5" name="Picture 4">
              <a:extLst>
                <a:ext uri="{FF2B5EF4-FFF2-40B4-BE49-F238E27FC236}">
                  <a16:creationId xmlns:a16="http://schemas.microsoft.com/office/drawing/2014/main" id="{6B9195AD-5385-4B8D-9401-D41E33CD73E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92648" y="3850599"/>
              <a:ext cx="824555" cy="824553"/>
            </a:xfrm>
            <a:prstGeom prst="rect">
              <a:avLst/>
            </a:prstGeom>
          </p:spPr>
        </p:pic>
        <p:pic>
          <p:nvPicPr>
            <p:cNvPr id="6" name="Picture 5">
              <a:extLst>
                <a:ext uri="{FF2B5EF4-FFF2-40B4-BE49-F238E27FC236}">
                  <a16:creationId xmlns:a16="http://schemas.microsoft.com/office/drawing/2014/main" id="{AB8DA5CF-3B09-4413-A2CB-0C73FA5E77D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39859" y="4038404"/>
              <a:ext cx="702875" cy="702875"/>
            </a:xfrm>
            <a:prstGeom prst="rect">
              <a:avLst/>
            </a:prstGeom>
          </p:spPr>
        </p:pic>
        <p:pic>
          <p:nvPicPr>
            <p:cNvPr id="7" name="Picture 6">
              <a:extLst>
                <a:ext uri="{FF2B5EF4-FFF2-40B4-BE49-F238E27FC236}">
                  <a16:creationId xmlns:a16="http://schemas.microsoft.com/office/drawing/2014/main" id="{7643C6AC-47F2-4551-B13F-D42433CDBDB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420450" y="3772665"/>
              <a:ext cx="199612" cy="199612"/>
            </a:xfrm>
            <a:prstGeom prst="rect">
              <a:avLst/>
            </a:prstGeom>
          </p:spPr>
        </p:pic>
        <p:pic>
          <p:nvPicPr>
            <p:cNvPr id="8" name="Picture 7">
              <a:extLst>
                <a:ext uri="{FF2B5EF4-FFF2-40B4-BE49-F238E27FC236}">
                  <a16:creationId xmlns:a16="http://schemas.microsoft.com/office/drawing/2014/main" id="{CA5FBDCB-4964-49CA-8DE1-429CDD46282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506078" y="4066535"/>
              <a:ext cx="222872" cy="222872"/>
            </a:xfrm>
            <a:prstGeom prst="rect">
              <a:avLst/>
            </a:prstGeom>
          </p:spPr>
        </p:pic>
        <p:pic>
          <p:nvPicPr>
            <p:cNvPr id="9" name="Picture 8">
              <a:extLst>
                <a:ext uri="{FF2B5EF4-FFF2-40B4-BE49-F238E27FC236}">
                  <a16:creationId xmlns:a16="http://schemas.microsoft.com/office/drawing/2014/main" id="{C9582522-3B0E-494D-B4E1-2C5851339E7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46091" y="3263448"/>
              <a:ext cx="427538" cy="427538"/>
            </a:xfrm>
            <a:prstGeom prst="rect">
              <a:avLst/>
            </a:prstGeom>
          </p:spPr>
        </p:pic>
        <p:cxnSp>
          <p:nvCxnSpPr>
            <p:cNvPr id="10" name="Straight Connector 9">
              <a:extLst>
                <a:ext uri="{FF2B5EF4-FFF2-40B4-BE49-F238E27FC236}">
                  <a16:creationId xmlns:a16="http://schemas.microsoft.com/office/drawing/2014/main" id="{24F38F2E-4494-4572-B53D-49BEABC2E911}"/>
                </a:ext>
              </a:extLst>
            </p:cNvPr>
            <p:cNvCxnSpPr/>
            <p:nvPr/>
          </p:nvCxnSpPr>
          <p:spPr>
            <a:xfrm>
              <a:off x="6399144" y="3457177"/>
              <a:ext cx="0" cy="466581"/>
            </a:xfrm>
            <a:prstGeom prst="line">
              <a:avLst/>
            </a:prstGeom>
            <a:noFill/>
            <a:ln w="28575" cap="flat" cmpd="sng" algn="ctr">
              <a:solidFill>
                <a:srgbClr val="FFFFFF"/>
              </a:solidFill>
              <a:prstDash val="sysDot"/>
              <a:headEnd type="triangle"/>
              <a:tailEnd type="triangle"/>
            </a:ln>
            <a:effectLst/>
          </p:spPr>
        </p:cxnSp>
        <p:pic>
          <p:nvPicPr>
            <p:cNvPr id="11" name="Picture 10">
              <a:extLst>
                <a:ext uri="{FF2B5EF4-FFF2-40B4-BE49-F238E27FC236}">
                  <a16:creationId xmlns:a16="http://schemas.microsoft.com/office/drawing/2014/main" id="{0F8A98C5-161A-4D56-AAAC-17CE4E45488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681366" y="3102717"/>
              <a:ext cx="427538" cy="427537"/>
            </a:xfrm>
            <a:prstGeom prst="rect">
              <a:avLst/>
            </a:prstGeom>
          </p:spPr>
        </p:pic>
        <p:grpSp>
          <p:nvGrpSpPr>
            <p:cNvPr id="12" name="Group 11">
              <a:extLst>
                <a:ext uri="{FF2B5EF4-FFF2-40B4-BE49-F238E27FC236}">
                  <a16:creationId xmlns:a16="http://schemas.microsoft.com/office/drawing/2014/main" id="{8F6BAADB-59CE-45EC-B656-5C621103E3F6}"/>
                </a:ext>
              </a:extLst>
            </p:cNvPr>
            <p:cNvGrpSpPr/>
            <p:nvPr/>
          </p:nvGrpSpPr>
          <p:grpSpPr>
            <a:xfrm>
              <a:off x="5780749" y="2630577"/>
              <a:ext cx="1355223" cy="970912"/>
              <a:chOff x="8052740" y="-285162"/>
              <a:chExt cx="2303972" cy="1650617"/>
            </a:xfrm>
          </p:grpSpPr>
          <p:sp>
            <p:nvSpPr>
              <p:cNvPr id="13" name="Freeform 38">
                <a:extLst>
                  <a:ext uri="{FF2B5EF4-FFF2-40B4-BE49-F238E27FC236}">
                    <a16:creationId xmlns:a16="http://schemas.microsoft.com/office/drawing/2014/main" id="{E8EAA632-C12C-424F-A4A4-65F169C49D55}"/>
                  </a:ext>
                </a:extLst>
              </p:cNvPr>
              <p:cNvSpPr>
                <a:spLocks/>
              </p:cNvSpPr>
              <p:nvPr/>
            </p:nvSpPr>
            <p:spPr bwMode="auto">
              <a:xfrm>
                <a:off x="8052740" y="-219678"/>
                <a:ext cx="2008508" cy="1320706"/>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FFFFFF"/>
              </a:solidFill>
              <a:ln>
                <a:noFill/>
              </a:ln>
            </p:spPr>
            <p:txBody>
              <a:bodyPr vert="horz" wrap="square" lIns="69945" tIns="34973" rIns="69945" bIns="34973" numCol="1" anchor="t" anchorCtr="0" compatLnSpc="1">
                <a:prstTxWarp prst="textNoShape">
                  <a:avLst/>
                </a:prstTxWarp>
              </a:bodyPr>
              <a:lstStyle/>
              <a:p>
                <a:pPr lvl="0" defTabSz="699448" fontAlgn="auto">
                  <a:spcBef>
                    <a:spcPts val="0"/>
                  </a:spcBef>
                  <a:spcAft>
                    <a:spcPts val="0"/>
                  </a:spcAft>
                  <a:defRPr/>
                </a:pPr>
                <a:endParaRPr lang="en-US" sz="1377" b="0" kern="0" dirty="0">
                  <a:solidFill>
                    <a:srgbClr val="505050"/>
                  </a:solidFill>
                  <a:latin typeface="Segoe UI"/>
                </a:endParaRPr>
              </a:p>
            </p:txBody>
          </p:sp>
          <p:pic>
            <p:nvPicPr>
              <p:cNvPr id="14" name="Picture 13">
                <a:extLst>
                  <a:ext uri="{FF2B5EF4-FFF2-40B4-BE49-F238E27FC236}">
                    <a16:creationId xmlns:a16="http://schemas.microsoft.com/office/drawing/2014/main" id="{1CCB8BED-EA0D-4D26-B58E-21AAC9CB40D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786948" y="700133"/>
                <a:ext cx="665324" cy="665322"/>
              </a:xfrm>
              <a:prstGeom prst="rect">
                <a:avLst/>
              </a:prstGeom>
              <a:ln>
                <a:noFill/>
              </a:ln>
            </p:spPr>
          </p:pic>
          <p:grpSp>
            <p:nvGrpSpPr>
              <p:cNvPr id="15" name="Group 14">
                <a:extLst>
                  <a:ext uri="{FF2B5EF4-FFF2-40B4-BE49-F238E27FC236}">
                    <a16:creationId xmlns:a16="http://schemas.microsoft.com/office/drawing/2014/main" id="{9B39B4E3-43D2-4A9C-B8CF-4A61B5252AE3}"/>
                  </a:ext>
                </a:extLst>
              </p:cNvPr>
              <p:cNvGrpSpPr/>
              <p:nvPr/>
            </p:nvGrpSpPr>
            <p:grpSpPr>
              <a:xfrm>
                <a:off x="8387144" y="271929"/>
                <a:ext cx="369108" cy="368980"/>
                <a:chOff x="1477963" y="-1187450"/>
                <a:chExt cx="9232900" cy="9229725"/>
              </a:xfrm>
              <a:solidFill>
                <a:srgbClr val="002050"/>
              </a:solidFill>
            </p:grpSpPr>
            <p:sp>
              <p:nvSpPr>
                <p:cNvPr id="25" name="Freeform 9">
                  <a:extLst>
                    <a:ext uri="{FF2B5EF4-FFF2-40B4-BE49-F238E27FC236}">
                      <a16:creationId xmlns:a16="http://schemas.microsoft.com/office/drawing/2014/main" id="{EE231994-788A-45F3-AA12-BAF785009295}"/>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w="9525">
                  <a:solidFill>
                    <a:srgbClr val="000000"/>
                  </a:solidFill>
                  <a:round/>
                  <a:headEnd/>
                  <a:tailEnd/>
                </a:ln>
                <a:extLst/>
              </p:spPr>
              <p:txBody>
                <a:bodyPr vert="horz" wrap="square" lIns="69945" tIns="34973" rIns="69945" bIns="34973" numCol="1" anchor="t" anchorCtr="0" compatLnSpc="1">
                  <a:prstTxWarp prst="textNoShape">
                    <a:avLst/>
                  </a:prstTxWarp>
                </a:body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26" name="Freeform 10">
                  <a:extLst>
                    <a:ext uri="{FF2B5EF4-FFF2-40B4-BE49-F238E27FC236}">
                      <a16:creationId xmlns:a16="http://schemas.microsoft.com/office/drawing/2014/main" id="{0391540A-1008-4A7D-BC9F-C124C2AB60C3}"/>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w="9525">
                  <a:solidFill>
                    <a:srgbClr val="000000"/>
                  </a:solidFill>
                  <a:round/>
                  <a:headEnd/>
                  <a:tailEnd/>
                </a:ln>
                <a:extLst/>
              </p:spPr>
              <p:txBody>
                <a:bodyPr vert="horz" wrap="square" lIns="69945" tIns="34973" rIns="69945" bIns="34973" numCol="1" anchor="t" anchorCtr="0" compatLnSpc="1">
                  <a:prstTxWarp prst="textNoShape">
                    <a:avLst/>
                  </a:prstTxWarp>
                </a:body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16" name="Group 15">
                <a:extLst>
                  <a:ext uri="{FF2B5EF4-FFF2-40B4-BE49-F238E27FC236}">
                    <a16:creationId xmlns:a16="http://schemas.microsoft.com/office/drawing/2014/main" id="{8D38F6BE-248C-4C79-894B-814939E10F0D}"/>
                  </a:ext>
                </a:extLst>
              </p:cNvPr>
              <p:cNvGrpSpPr/>
              <p:nvPr/>
            </p:nvGrpSpPr>
            <p:grpSpPr>
              <a:xfrm>
                <a:off x="8824466" y="271929"/>
                <a:ext cx="369108" cy="368980"/>
                <a:chOff x="1477963" y="-1187450"/>
                <a:chExt cx="9232900" cy="9229725"/>
              </a:xfrm>
              <a:solidFill>
                <a:srgbClr val="002050"/>
              </a:solidFill>
            </p:grpSpPr>
            <p:sp>
              <p:nvSpPr>
                <p:cNvPr id="23" name="Freeform 9">
                  <a:extLst>
                    <a:ext uri="{FF2B5EF4-FFF2-40B4-BE49-F238E27FC236}">
                      <a16:creationId xmlns:a16="http://schemas.microsoft.com/office/drawing/2014/main" id="{9729463E-0AFA-41D6-912B-8DD986A3E0EC}"/>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w="9525">
                  <a:solidFill>
                    <a:srgbClr val="000000"/>
                  </a:solidFill>
                  <a:round/>
                  <a:headEnd/>
                  <a:tailEnd/>
                </a:ln>
                <a:extLst/>
              </p:spPr>
              <p:txBody>
                <a:bodyPr vert="horz" wrap="square" lIns="69945" tIns="34973" rIns="69945" bIns="34973" numCol="1" anchor="t" anchorCtr="0" compatLnSpc="1">
                  <a:prstTxWarp prst="textNoShape">
                    <a:avLst/>
                  </a:prstTxWarp>
                </a:body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24" name="Freeform 10">
                  <a:extLst>
                    <a:ext uri="{FF2B5EF4-FFF2-40B4-BE49-F238E27FC236}">
                      <a16:creationId xmlns:a16="http://schemas.microsoft.com/office/drawing/2014/main" id="{ADA23F81-E26E-465F-B1B7-7991AF02C651}"/>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w="9525">
                  <a:solidFill>
                    <a:srgbClr val="000000"/>
                  </a:solidFill>
                  <a:round/>
                  <a:headEnd/>
                  <a:tailEnd/>
                </a:ln>
                <a:extLst/>
              </p:spPr>
              <p:txBody>
                <a:bodyPr vert="horz" wrap="square" lIns="69945" tIns="34973" rIns="69945" bIns="34973" numCol="1" anchor="t" anchorCtr="0" compatLnSpc="1">
                  <a:prstTxWarp prst="textNoShape">
                    <a:avLst/>
                  </a:prstTxWarp>
                </a:body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17" name="Group 16">
                <a:extLst>
                  <a:ext uri="{FF2B5EF4-FFF2-40B4-BE49-F238E27FC236}">
                    <a16:creationId xmlns:a16="http://schemas.microsoft.com/office/drawing/2014/main" id="{E2A55C24-1F8F-4F30-B1CE-40072E5E53A5}"/>
                  </a:ext>
                </a:extLst>
              </p:cNvPr>
              <p:cNvGrpSpPr/>
              <p:nvPr/>
            </p:nvGrpSpPr>
            <p:grpSpPr>
              <a:xfrm>
                <a:off x="9261787" y="271929"/>
                <a:ext cx="369108" cy="368980"/>
                <a:chOff x="1477963" y="-1187450"/>
                <a:chExt cx="9232900" cy="9229725"/>
              </a:xfrm>
              <a:solidFill>
                <a:srgbClr val="002050"/>
              </a:solidFill>
            </p:grpSpPr>
            <p:sp>
              <p:nvSpPr>
                <p:cNvPr id="21" name="Freeform 9">
                  <a:extLst>
                    <a:ext uri="{FF2B5EF4-FFF2-40B4-BE49-F238E27FC236}">
                      <a16:creationId xmlns:a16="http://schemas.microsoft.com/office/drawing/2014/main" id="{7A7BBE00-06E7-4120-A61E-F4F8222DE6C3}"/>
                    </a:ext>
                  </a:extLst>
                </p:cNvPr>
                <p:cNvSpPr>
                  <a:spLocks/>
                </p:cNvSpPr>
                <p:nvPr/>
              </p:nvSpPr>
              <p:spPr bwMode="auto">
                <a:xfrm>
                  <a:off x="3686176" y="1128713"/>
                  <a:ext cx="2589213" cy="2587625"/>
                </a:xfrm>
                <a:custGeom>
                  <a:avLst/>
                  <a:gdLst>
                    <a:gd name="T0" fmla="*/ 0 w 1631"/>
                    <a:gd name="T1" fmla="*/ 1630 h 1630"/>
                    <a:gd name="T2" fmla="*/ 953 w 1631"/>
                    <a:gd name="T3" fmla="*/ 1630 h 1630"/>
                    <a:gd name="T4" fmla="*/ 953 w 1631"/>
                    <a:gd name="T5" fmla="*/ 816 h 1630"/>
                    <a:gd name="T6" fmla="*/ 1631 w 1631"/>
                    <a:gd name="T7" fmla="*/ 816 h 1630"/>
                    <a:gd name="T8" fmla="*/ 1631 w 1631"/>
                    <a:gd name="T9" fmla="*/ 0 h 1630"/>
                    <a:gd name="T10" fmla="*/ 0 w 1631"/>
                    <a:gd name="T11" fmla="*/ 0 h 1630"/>
                    <a:gd name="T12" fmla="*/ 0 w 1631"/>
                    <a:gd name="T13" fmla="*/ 1630 h 1630"/>
                  </a:gdLst>
                  <a:ahLst/>
                  <a:cxnLst>
                    <a:cxn ang="0">
                      <a:pos x="T0" y="T1"/>
                    </a:cxn>
                    <a:cxn ang="0">
                      <a:pos x="T2" y="T3"/>
                    </a:cxn>
                    <a:cxn ang="0">
                      <a:pos x="T4" y="T5"/>
                    </a:cxn>
                    <a:cxn ang="0">
                      <a:pos x="T6" y="T7"/>
                    </a:cxn>
                    <a:cxn ang="0">
                      <a:pos x="T8" y="T9"/>
                    </a:cxn>
                    <a:cxn ang="0">
                      <a:pos x="T10" y="T11"/>
                    </a:cxn>
                    <a:cxn ang="0">
                      <a:pos x="T12" y="T13"/>
                    </a:cxn>
                  </a:cxnLst>
                  <a:rect l="0" t="0" r="r" b="b"/>
                  <a:pathLst>
                    <a:path w="1631" h="1630">
                      <a:moveTo>
                        <a:pt x="0" y="1630"/>
                      </a:moveTo>
                      <a:lnTo>
                        <a:pt x="953" y="1630"/>
                      </a:lnTo>
                      <a:lnTo>
                        <a:pt x="953" y="816"/>
                      </a:lnTo>
                      <a:lnTo>
                        <a:pt x="1631" y="816"/>
                      </a:lnTo>
                      <a:lnTo>
                        <a:pt x="1631" y="0"/>
                      </a:lnTo>
                      <a:lnTo>
                        <a:pt x="0" y="0"/>
                      </a:lnTo>
                      <a:lnTo>
                        <a:pt x="0" y="1630"/>
                      </a:lnTo>
                      <a:close/>
                    </a:path>
                  </a:pathLst>
                </a:custGeom>
                <a:grpFill/>
                <a:ln w="9525">
                  <a:solidFill>
                    <a:srgbClr val="000000"/>
                  </a:solidFill>
                  <a:round/>
                  <a:headEnd/>
                  <a:tailEnd/>
                </a:ln>
                <a:extLst/>
              </p:spPr>
              <p:txBody>
                <a:bodyPr vert="horz" wrap="square" lIns="69945" tIns="34973" rIns="69945" bIns="34973" numCol="1" anchor="t" anchorCtr="0" compatLnSpc="1">
                  <a:prstTxWarp prst="textNoShape">
                    <a:avLst/>
                  </a:prstTxWarp>
                </a:bodyPr>
                <a:lstStyle/>
                <a:p>
                  <a:pPr lvl="0" defTabSz="699448" fontAlgn="auto">
                    <a:spcBef>
                      <a:spcPts val="0"/>
                    </a:spcBef>
                    <a:spcAft>
                      <a:spcPts val="0"/>
                    </a:spcAft>
                    <a:defRPr/>
                  </a:pPr>
                  <a:endParaRPr lang="en-US" sz="1377" b="0" kern="0" dirty="0">
                    <a:solidFill>
                      <a:srgbClr val="505050"/>
                    </a:solidFill>
                    <a:latin typeface="Segoe UI"/>
                  </a:endParaRPr>
                </a:p>
              </p:txBody>
            </p:sp>
            <p:sp>
              <p:nvSpPr>
                <p:cNvPr id="22" name="Freeform 10">
                  <a:extLst>
                    <a:ext uri="{FF2B5EF4-FFF2-40B4-BE49-F238E27FC236}">
                      <a16:creationId xmlns:a16="http://schemas.microsoft.com/office/drawing/2014/main" id="{0D2C372F-4C7C-4715-9176-AEF87124F96F}"/>
                    </a:ext>
                  </a:extLst>
                </p:cNvPr>
                <p:cNvSpPr>
                  <a:spLocks noEditPoints="1"/>
                </p:cNvSpPr>
                <p:nvPr/>
              </p:nvSpPr>
              <p:spPr bwMode="auto">
                <a:xfrm>
                  <a:off x="1477963" y="-1187450"/>
                  <a:ext cx="9232900" cy="9229725"/>
                </a:xfrm>
                <a:custGeom>
                  <a:avLst/>
                  <a:gdLst>
                    <a:gd name="T0" fmla="*/ 2147 w 2459"/>
                    <a:gd name="T1" fmla="*/ 0 h 2458"/>
                    <a:gd name="T2" fmla="*/ 312 w 2459"/>
                    <a:gd name="T3" fmla="*/ 0 h 2458"/>
                    <a:gd name="T4" fmla="*/ 0 w 2459"/>
                    <a:gd name="T5" fmla="*/ 312 h 2458"/>
                    <a:gd name="T6" fmla="*/ 0 w 2459"/>
                    <a:gd name="T7" fmla="*/ 2146 h 2458"/>
                    <a:gd name="T8" fmla="*/ 312 w 2459"/>
                    <a:gd name="T9" fmla="*/ 2458 h 2458"/>
                    <a:gd name="T10" fmla="*/ 2147 w 2459"/>
                    <a:gd name="T11" fmla="*/ 2458 h 2458"/>
                    <a:gd name="T12" fmla="*/ 2459 w 2459"/>
                    <a:gd name="T13" fmla="*/ 2146 h 2458"/>
                    <a:gd name="T14" fmla="*/ 2459 w 2459"/>
                    <a:gd name="T15" fmla="*/ 312 h 2458"/>
                    <a:gd name="T16" fmla="*/ 2147 w 2459"/>
                    <a:gd name="T17" fmla="*/ 0 h 2458"/>
                    <a:gd name="T18" fmla="*/ 2061 w 2459"/>
                    <a:gd name="T19" fmla="*/ 2032 h 2458"/>
                    <a:gd name="T20" fmla="*/ 991 w 2459"/>
                    <a:gd name="T21" fmla="*/ 2032 h 2458"/>
                    <a:gd name="T22" fmla="*/ 991 w 2459"/>
                    <a:gd name="T23" fmla="*/ 1497 h 2458"/>
                    <a:gd name="T24" fmla="*/ 398 w 2459"/>
                    <a:gd name="T25" fmla="*/ 1497 h 2458"/>
                    <a:gd name="T26" fmla="*/ 398 w 2459"/>
                    <a:gd name="T27" fmla="*/ 426 h 2458"/>
                    <a:gd name="T28" fmla="*/ 1468 w 2459"/>
                    <a:gd name="T29" fmla="*/ 426 h 2458"/>
                    <a:gd name="T30" fmla="*/ 1468 w 2459"/>
                    <a:gd name="T31" fmla="*/ 962 h 2458"/>
                    <a:gd name="T32" fmla="*/ 2061 w 2459"/>
                    <a:gd name="T33" fmla="*/ 962 h 2458"/>
                    <a:gd name="T34" fmla="*/ 2061 w 2459"/>
                    <a:gd name="T35" fmla="*/ 2032 h 2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59" h="2458">
                      <a:moveTo>
                        <a:pt x="2147" y="0"/>
                      </a:moveTo>
                      <a:cubicBezTo>
                        <a:pt x="312" y="0"/>
                        <a:pt x="312" y="0"/>
                        <a:pt x="312" y="0"/>
                      </a:cubicBezTo>
                      <a:cubicBezTo>
                        <a:pt x="141" y="0"/>
                        <a:pt x="0" y="140"/>
                        <a:pt x="0" y="312"/>
                      </a:cubicBezTo>
                      <a:cubicBezTo>
                        <a:pt x="0" y="2146"/>
                        <a:pt x="0" y="2146"/>
                        <a:pt x="0" y="2146"/>
                      </a:cubicBezTo>
                      <a:cubicBezTo>
                        <a:pt x="0" y="2318"/>
                        <a:pt x="141" y="2458"/>
                        <a:pt x="312" y="2458"/>
                      </a:cubicBezTo>
                      <a:cubicBezTo>
                        <a:pt x="2147" y="2458"/>
                        <a:pt x="2147" y="2458"/>
                        <a:pt x="2147" y="2458"/>
                      </a:cubicBezTo>
                      <a:cubicBezTo>
                        <a:pt x="2318" y="2458"/>
                        <a:pt x="2459" y="2318"/>
                        <a:pt x="2459" y="2146"/>
                      </a:cubicBezTo>
                      <a:cubicBezTo>
                        <a:pt x="2459" y="312"/>
                        <a:pt x="2459" y="312"/>
                        <a:pt x="2459" y="312"/>
                      </a:cubicBezTo>
                      <a:cubicBezTo>
                        <a:pt x="2459" y="140"/>
                        <a:pt x="2318" y="0"/>
                        <a:pt x="2147" y="0"/>
                      </a:cubicBezTo>
                      <a:close/>
                      <a:moveTo>
                        <a:pt x="2061" y="2032"/>
                      </a:moveTo>
                      <a:cubicBezTo>
                        <a:pt x="991" y="2032"/>
                        <a:pt x="991" y="2032"/>
                        <a:pt x="991" y="2032"/>
                      </a:cubicBezTo>
                      <a:cubicBezTo>
                        <a:pt x="991" y="1497"/>
                        <a:pt x="991" y="1497"/>
                        <a:pt x="991" y="1497"/>
                      </a:cubicBezTo>
                      <a:cubicBezTo>
                        <a:pt x="398" y="1497"/>
                        <a:pt x="398" y="1497"/>
                        <a:pt x="398" y="1497"/>
                      </a:cubicBezTo>
                      <a:cubicBezTo>
                        <a:pt x="398" y="426"/>
                        <a:pt x="398" y="426"/>
                        <a:pt x="398" y="426"/>
                      </a:cubicBezTo>
                      <a:cubicBezTo>
                        <a:pt x="1468" y="426"/>
                        <a:pt x="1468" y="426"/>
                        <a:pt x="1468" y="426"/>
                      </a:cubicBezTo>
                      <a:cubicBezTo>
                        <a:pt x="1468" y="962"/>
                        <a:pt x="1468" y="962"/>
                        <a:pt x="1468" y="962"/>
                      </a:cubicBezTo>
                      <a:cubicBezTo>
                        <a:pt x="2061" y="962"/>
                        <a:pt x="2061" y="962"/>
                        <a:pt x="2061" y="962"/>
                      </a:cubicBezTo>
                      <a:lnTo>
                        <a:pt x="2061" y="2032"/>
                      </a:lnTo>
                      <a:close/>
                    </a:path>
                  </a:pathLst>
                </a:custGeom>
                <a:grpFill/>
                <a:ln w="9525">
                  <a:solidFill>
                    <a:srgbClr val="000000"/>
                  </a:solidFill>
                  <a:round/>
                  <a:headEnd/>
                  <a:tailEnd/>
                </a:ln>
                <a:extLst/>
              </p:spPr>
              <p:txBody>
                <a:bodyPr vert="horz" wrap="square" lIns="69945" tIns="34973" rIns="69945" bIns="34973" numCol="1" anchor="t" anchorCtr="0" compatLnSpc="1">
                  <a:prstTxWarp prst="textNoShape">
                    <a:avLst/>
                  </a:prstTxWarp>
                </a:bodyPr>
                <a:lstStyle/>
                <a:p>
                  <a:pPr lvl="0" defTabSz="699448" fontAlgn="auto">
                    <a:spcBef>
                      <a:spcPts val="0"/>
                    </a:spcBef>
                    <a:spcAft>
                      <a:spcPts val="0"/>
                    </a:spcAft>
                    <a:defRPr/>
                  </a:pPr>
                  <a:endParaRPr lang="en-US" sz="1377" b="0" kern="0" dirty="0">
                    <a:solidFill>
                      <a:srgbClr val="505050"/>
                    </a:solidFill>
                    <a:latin typeface="Segoe UI"/>
                  </a:endParaRPr>
                </a:p>
              </p:txBody>
            </p:sp>
          </p:grpSp>
          <p:grpSp>
            <p:nvGrpSpPr>
              <p:cNvPr id="18" name="Group 17">
                <a:extLst>
                  <a:ext uri="{FF2B5EF4-FFF2-40B4-BE49-F238E27FC236}">
                    <a16:creationId xmlns:a16="http://schemas.microsoft.com/office/drawing/2014/main" id="{638B9BD3-6F87-43BC-A49D-1BF9C6A7AAC1}"/>
                  </a:ext>
                </a:extLst>
              </p:cNvPr>
              <p:cNvGrpSpPr/>
              <p:nvPr/>
            </p:nvGrpSpPr>
            <p:grpSpPr>
              <a:xfrm>
                <a:off x="9610871" y="-285162"/>
                <a:ext cx="745841" cy="745841"/>
                <a:chOff x="8520706" y="2698015"/>
                <a:chExt cx="745841" cy="745841"/>
              </a:xfrm>
            </p:grpSpPr>
            <p:sp>
              <p:nvSpPr>
                <p:cNvPr id="19" name="Oval 18">
                  <a:extLst>
                    <a:ext uri="{FF2B5EF4-FFF2-40B4-BE49-F238E27FC236}">
                      <a16:creationId xmlns:a16="http://schemas.microsoft.com/office/drawing/2014/main" id="{EC2EAFF4-9D06-47A3-9A0B-89CBDF5B0151}"/>
                    </a:ext>
                  </a:extLst>
                </p:cNvPr>
                <p:cNvSpPr/>
                <p:nvPr/>
              </p:nvSpPr>
              <p:spPr bwMode="auto">
                <a:xfrm>
                  <a:off x="8520706" y="2698015"/>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20" name="Freeform 5">
                  <a:extLst>
                    <a:ext uri="{FF2B5EF4-FFF2-40B4-BE49-F238E27FC236}">
                      <a16:creationId xmlns:a16="http://schemas.microsoft.com/office/drawing/2014/main" id="{9242A241-267C-4741-8C7C-FAF6EA03AA32}"/>
                    </a:ext>
                  </a:extLst>
                </p:cNvPr>
                <p:cNvSpPr>
                  <a:spLocks/>
                </p:cNvSpPr>
                <p:nvPr/>
              </p:nvSpPr>
              <p:spPr bwMode="auto">
                <a:xfrm>
                  <a:off x="8694461" y="2834314"/>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p>
                  <a:pPr lvl="0" defTabSz="699422" fontAlgn="auto">
                    <a:spcBef>
                      <a:spcPts val="0"/>
                    </a:spcBef>
                    <a:spcAft>
                      <a:spcPts val="0"/>
                    </a:spcAft>
                    <a:defRPr/>
                  </a:pPr>
                  <a:endParaRPr lang="en-US" sz="1350" b="0" kern="0" dirty="0">
                    <a:solidFill>
                      <a:srgbClr val="FFFFFF"/>
                    </a:solidFill>
                    <a:latin typeface="Segoe UI"/>
                  </a:endParaRPr>
                </a:p>
              </p:txBody>
            </p:sp>
          </p:grpSp>
        </p:grpSp>
        <p:grpSp>
          <p:nvGrpSpPr>
            <p:cNvPr id="27" name="Group 26">
              <a:extLst>
                <a:ext uri="{FF2B5EF4-FFF2-40B4-BE49-F238E27FC236}">
                  <a16:creationId xmlns:a16="http://schemas.microsoft.com/office/drawing/2014/main" id="{EC4ED3B8-8319-47F9-A51E-291C8B93CBCA}"/>
                </a:ext>
              </a:extLst>
            </p:cNvPr>
            <p:cNvGrpSpPr/>
            <p:nvPr/>
          </p:nvGrpSpPr>
          <p:grpSpPr>
            <a:xfrm>
              <a:off x="7037261" y="3832922"/>
              <a:ext cx="282200" cy="282199"/>
              <a:chOff x="6529740" y="2534238"/>
              <a:chExt cx="745841" cy="745841"/>
            </a:xfrm>
          </p:grpSpPr>
          <p:sp>
            <p:nvSpPr>
              <p:cNvPr id="28" name="Oval 27">
                <a:extLst>
                  <a:ext uri="{FF2B5EF4-FFF2-40B4-BE49-F238E27FC236}">
                    <a16:creationId xmlns:a16="http://schemas.microsoft.com/office/drawing/2014/main" id="{F941A46C-BC9D-43FA-B6F8-7B5D2A8B81B7}"/>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29" name="Freeform 5">
                <a:extLst>
                  <a:ext uri="{FF2B5EF4-FFF2-40B4-BE49-F238E27FC236}">
                    <a16:creationId xmlns:a16="http://schemas.microsoft.com/office/drawing/2014/main" id="{638B6B18-CF61-4D68-95B8-1370A23F6FED}"/>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30" name="Group 29">
              <a:extLst>
                <a:ext uri="{FF2B5EF4-FFF2-40B4-BE49-F238E27FC236}">
                  <a16:creationId xmlns:a16="http://schemas.microsoft.com/office/drawing/2014/main" id="{254A8F48-F219-49D9-A554-E0F6DC7066CD}"/>
                </a:ext>
              </a:extLst>
            </p:cNvPr>
            <p:cNvGrpSpPr/>
            <p:nvPr/>
          </p:nvGrpSpPr>
          <p:grpSpPr>
            <a:xfrm>
              <a:off x="4909624" y="3034495"/>
              <a:ext cx="309256" cy="309253"/>
              <a:chOff x="6529740" y="2534238"/>
              <a:chExt cx="745841" cy="745841"/>
            </a:xfrm>
          </p:grpSpPr>
          <p:sp>
            <p:nvSpPr>
              <p:cNvPr id="31" name="Oval 30">
                <a:extLst>
                  <a:ext uri="{FF2B5EF4-FFF2-40B4-BE49-F238E27FC236}">
                    <a16:creationId xmlns:a16="http://schemas.microsoft.com/office/drawing/2014/main" id="{86DF6DB9-7A76-4093-A90A-47D343FA4CD4}"/>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32" name="Freeform 5">
                <a:extLst>
                  <a:ext uri="{FF2B5EF4-FFF2-40B4-BE49-F238E27FC236}">
                    <a16:creationId xmlns:a16="http://schemas.microsoft.com/office/drawing/2014/main" id="{838C97DC-4FDF-496A-B6E8-DF94637902E5}"/>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33" name="Group 32">
              <a:extLst>
                <a:ext uri="{FF2B5EF4-FFF2-40B4-BE49-F238E27FC236}">
                  <a16:creationId xmlns:a16="http://schemas.microsoft.com/office/drawing/2014/main" id="{2CBB79BC-DC55-4606-AA9E-4EEBCF9FDE01}"/>
                </a:ext>
              </a:extLst>
            </p:cNvPr>
            <p:cNvGrpSpPr/>
            <p:nvPr/>
          </p:nvGrpSpPr>
          <p:grpSpPr>
            <a:xfrm>
              <a:off x="7506485" y="3917316"/>
              <a:ext cx="213256" cy="213256"/>
              <a:chOff x="6529740" y="2534238"/>
              <a:chExt cx="745841" cy="745841"/>
            </a:xfrm>
          </p:grpSpPr>
          <p:sp>
            <p:nvSpPr>
              <p:cNvPr id="34" name="Oval 33">
                <a:extLst>
                  <a:ext uri="{FF2B5EF4-FFF2-40B4-BE49-F238E27FC236}">
                    <a16:creationId xmlns:a16="http://schemas.microsoft.com/office/drawing/2014/main" id="{873D0D68-382D-41F9-84B1-6433A0D9B12B}"/>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35" name="Freeform 5">
                <a:extLst>
                  <a:ext uri="{FF2B5EF4-FFF2-40B4-BE49-F238E27FC236}">
                    <a16:creationId xmlns:a16="http://schemas.microsoft.com/office/drawing/2014/main" id="{1DFAF6F5-5C22-4E8D-AE9A-AE3B4AC8FD5F}"/>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36" name="Group 35">
              <a:extLst>
                <a:ext uri="{FF2B5EF4-FFF2-40B4-BE49-F238E27FC236}">
                  <a16:creationId xmlns:a16="http://schemas.microsoft.com/office/drawing/2014/main" id="{CC36427C-3B99-41F7-8CAA-0926811320BC}"/>
                </a:ext>
              </a:extLst>
            </p:cNvPr>
            <p:cNvGrpSpPr/>
            <p:nvPr/>
          </p:nvGrpSpPr>
          <p:grpSpPr>
            <a:xfrm>
              <a:off x="5440155" y="4235824"/>
              <a:ext cx="213256" cy="213256"/>
              <a:chOff x="6529740" y="2534238"/>
              <a:chExt cx="745841" cy="745841"/>
            </a:xfrm>
          </p:grpSpPr>
          <p:sp>
            <p:nvSpPr>
              <p:cNvPr id="37" name="Oval 36">
                <a:extLst>
                  <a:ext uri="{FF2B5EF4-FFF2-40B4-BE49-F238E27FC236}">
                    <a16:creationId xmlns:a16="http://schemas.microsoft.com/office/drawing/2014/main" id="{21015F3F-A995-474B-BE59-29E909DFC967}"/>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38" name="Freeform 5">
                <a:extLst>
                  <a:ext uri="{FF2B5EF4-FFF2-40B4-BE49-F238E27FC236}">
                    <a16:creationId xmlns:a16="http://schemas.microsoft.com/office/drawing/2014/main" id="{1D0DD16D-CEC4-4A2F-9249-8A2E0380B0C9}"/>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p>
                <a:pPr lvl="0" defTabSz="699422" fontAlgn="auto">
                  <a:spcBef>
                    <a:spcPts val="0"/>
                  </a:spcBef>
                  <a:spcAft>
                    <a:spcPts val="0"/>
                  </a:spcAft>
                  <a:defRPr/>
                </a:pPr>
                <a:endParaRPr lang="en-US" sz="1350" b="0" kern="0" dirty="0">
                  <a:solidFill>
                    <a:srgbClr val="FFFFFF"/>
                  </a:solidFill>
                  <a:latin typeface="Segoe UI"/>
                </a:endParaRPr>
              </a:p>
            </p:txBody>
          </p:sp>
        </p:grpSp>
        <p:grpSp>
          <p:nvGrpSpPr>
            <p:cNvPr id="39" name="Group 38">
              <a:extLst>
                <a:ext uri="{FF2B5EF4-FFF2-40B4-BE49-F238E27FC236}">
                  <a16:creationId xmlns:a16="http://schemas.microsoft.com/office/drawing/2014/main" id="{94C68C62-80CE-4978-B3A7-D9D94ECA5550}"/>
                </a:ext>
              </a:extLst>
            </p:cNvPr>
            <p:cNvGrpSpPr/>
            <p:nvPr/>
          </p:nvGrpSpPr>
          <p:grpSpPr>
            <a:xfrm>
              <a:off x="4083408" y="3407760"/>
              <a:ext cx="437234" cy="437232"/>
              <a:chOff x="6529740" y="2534238"/>
              <a:chExt cx="745841" cy="745841"/>
            </a:xfrm>
          </p:grpSpPr>
          <p:sp>
            <p:nvSpPr>
              <p:cNvPr id="40" name="Oval 39">
                <a:extLst>
                  <a:ext uri="{FF2B5EF4-FFF2-40B4-BE49-F238E27FC236}">
                    <a16:creationId xmlns:a16="http://schemas.microsoft.com/office/drawing/2014/main" id="{2821FF89-4744-4675-8164-7652173E6A5E}"/>
                  </a:ext>
                </a:extLst>
              </p:cNvPr>
              <p:cNvSpPr/>
              <p:nvPr/>
            </p:nvSpPr>
            <p:spPr bwMode="auto">
              <a:xfrm>
                <a:off x="6529740" y="2534238"/>
                <a:ext cx="745841" cy="745841"/>
              </a:xfrm>
              <a:prstGeom prst="ellipse">
                <a:avLst/>
              </a:prstGeom>
              <a:solidFill>
                <a:srgbClr val="002050"/>
              </a:solidFill>
              <a:ln w="19050" cap="flat" cmpd="sng" algn="ctr">
                <a:noFill/>
                <a:prstDash val="solid"/>
                <a:headEnd type="none" w="med" len="med"/>
                <a:tailEnd type="none" w="med" len="med"/>
              </a:ln>
              <a:effectLst/>
            </p:spPr>
            <p:txBody>
              <a:bodyPr vert="horz" wrap="square" lIns="0" tIns="35674" rIns="0" bIns="35674" numCol="1" rtlCol="0" anchor="ctr" anchorCtr="0" compatLnSpc="1">
                <a:prstTxWarp prst="textNoShape">
                  <a:avLst/>
                </a:prstTxWarp>
              </a:bodyPr>
              <a:lstStyle/>
              <a:p>
                <a:pPr lvl="0" algn="ctr" defTabSz="713271" fontAlgn="auto">
                  <a:spcBef>
                    <a:spcPts val="0"/>
                  </a:spcBef>
                  <a:spcAft>
                    <a:spcPts val="0"/>
                  </a:spcAft>
                  <a:defRPr/>
                </a:pPr>
                <a:endParaRPr lang="en-US" sz="1530" b="0" kern="0" dirty="0">
                  <a:gradFill>
                    <a:gsLst>
                      <a:gs pos="0">
                        <a:srgbClr val="FFFFFF"/>
                      </a:gs>
                      <a:gs pos="100000">
                        <a:srgbClr val="FFFFFF"/>
                      </a:gs>
                    </a:gsLst>
                    <a:lin ang="5400000" scaled="0"/>
                  </a:gradFill>
                  <a:latin typeface="Segoe UI"/>
                </a:endParaRPr>
              </a:p>
            </p:txBody>
          </p:sp>
          <p:sp>
            <p:nvSpPr>
              <p:cNvPr id="41" name="Freeform 5">
                <a:extLst>
                  <a:ext uri="{FF2B5EF4-FFF2-40B4-BE49-F238E27FC236}">
                    <a16:creationId xmlns:a16="http://schemas.microsoft.com/office/drawing/2014/main" id="{B09899C3-3B03-44EE-B4C1-4D0E82B64730}"/>
                  </a:ext>
                </a:extLst>
              </p:cNvPr>
              <p:cNvSpPr>
                <a:spLocks/>
              </p:cNvSpPr>
              <p:nvPr/>
            </p:nvSpPr>
            <p:spPr bwMode="auto">
              <a:xfrm>
                <a:off x="6703495" y="2670537"/>
                <a:ext cx="391532" cy="471028"/>
              </a:xfrm>
              <a:custGeom>
                <a:avLst/>
                <a:gdLst>
                  <a:gd name="T0" fmla="*/ 0 w 990"/>
                  <a:gd name="T1" fmla="*/ 960 h 1191"/>
                  <a:gd name="T2" fmla="*/ 0 w 990"/>
                  <a:gd name="T3" fmla="*/ 235 h 1191"/>
                  <a:gd name="T4" fmla="*/ 640 w 990"/>
                  <a:gd name="T5" fmla="*/ 0 h 1191"/>
                  <a:gd name="T6" fmla="*/ 990 w 990"/>
                  <a:gd name="T7" fmla="*/ 112 h 1191"/>
                  <a:gd name="T8" fmla="*/ 990 w 990"/>
                  <a:gd name="T9" fmla="*/ 1086 h 1191"/>
                  <a:gd name="T10" fmla="*/ 640 w 990"/>
                  <a:gd name="T11" fmla="*/ 1191 h 1191"/>
                  <a:gd name="T12" fmla="*/ 0 w 990"/>
                  <a:gd name="T13" fmla="*/ 960 h 1191"/>
                  <a:gd name="T14" fmla="*/ 640 w 990"/>
                  <a:gd name="T15" fmla="*/ 1037 h 1191"/>
                  <a:gd name="T16" fmla="*/ 640 w 990"/>
                  <a:gd name="T17" fmla="*/ 195 h 1191"/>
                  <a:gd name="T18" fmla="*/ 224 w 990"/>
                  <a:gd name="T19" fmla="*/ 292 h 1191"/>
                  <a:gd name="T20" fmla="*/ 224 w 990"/>
                  <a:gd name="T21" fmla="*/ 863 h 1191"/>
                  <a:gd name="T22" fmla="*/ 0 w 990"/>
                  <a:gd name="T23" fmla="*/ 96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0" h="1191">
                    <a:moveTo>
                      <a:pt x="0" y="960"/>
                    </a:moveTo>
                    <a:lnTo>
                      <a:pt x="0" y="235"/>
                    </a:lnTo>
                    <a:lnTo>
                      <a:pt x="640" y="0"/>
                    </a:lnTo>
                    <a:lnTo>
                      <a:pt x="990" y="112"/>
                    </a:lnTo>
                    <a:lnTo>
                      <a:pt x="990" y="1086"/>
                    </a:lnTo>
                    <a:lnTo>
                      <a:pt x="640" y="1191"/>
                    </a:lnTo>
                    <a:lnTo>
                      <a:pt x="0" y="960"/>
                    </a:lnTo>
                    <a:lnTo>
                      <a:pt x="640" y="1037"/>
                    </a:lnTo>
                    <a:lnTo>
                      <a:pt x="640" y="195"/>
                    </a:lnTo>
                    <a:lnTo>
                      <a:pt x="224" y="292"/>
                    </a:lnTo>
                    <a:lnTo>
                      <a:pt x="224" y="863"/>
                    </a:lnTo>
                    <a:lnTo>
                      <a:pt x="0" y="960"/>
                    </a:lnTo>
                    <a:close/>
                  </a:path>
                </a:pathLst>
              </a:custGeom>
              <a:solidFill>
                <a:srgbClr val="D83B01"/>
              </a:solidFill>
              <a:ln>
                <a:noFill/>
              </a:ln>
            </p:spPr>
            <p:txBody>
              <a:bodyPr vert="horz" wrap="square" lIns="68570" tIns="34285" rIns="68570" bIns="34285" numCol="1" anchor="t" anchorCtr="0" compatLnSpc="1">
                <a:prstTxWarp prst="textNoShape">
                  <a:avLst/>
                </a:prstTxWarp>
              </a:bodyPr>
              <a:lstStyle/>
              <a:p>
                <a:pPr lvl="0" defTabSz="699422" fontAlgn="auto">
                  <a:spcBef>
                    <a:spcPts val="0"/>
                  </a:spcBef>
                  <a:spcAft>
                    <a:spcPts val="0"/>
                  </a:spcAft>
                  <a:defRPr/>
                </a:pPr>
                <a:endParaRPr lang="en-US" sz="1350" b="0" kern="0" dirty="0">
                  <a:solidFill>
                    <a:srgbClr val="FFFFFF"/>
                  </a:solidFill>
                  <a:latin typeface="Segoe UI"/>
                </a:endParaRPr>
              </a:p>
            </p:txBody>
          </p:sp>
        </p:grpSp>
        <p:cxnSp>
          <p:nvCxnSpPr>
            <p:cNvPr id="42" name="Elbow Connector 121">
              <a:extLst>
                <a:ext uri="{FF2B5EF4-FFF2-40B4-BE49-F238E27FC236}">
                  <a16:creationId xmlns:a16="http://schemas.microsoft.com/office/drawing/2014/main" id="{8D166FC4-DE79-4B0D-9781-ED1A612F8FBD}"/>
                </a:ext>
              </a:extLst>
            </p:cNvPr>
            <p:cNvCxnSpPr/>
            <p:nvPr/>
          </p:nvCxnSpPr>
          <p:spPr>
            <a:xfrm>
              <a:off x="7135972" y="2849933"/>
              <a:ext cx="1481957" cy="394351"/>
            </a:xfrm>
            <a:prstGeom prst="bentConnector2">
              <a:avLst/>
            </a:prstGeom>
            <a:noFill/>
            <a:ln w="28575" cap="flat" cmpd="sng" algn="ctr">
              <a:solidFill>
                <a:srgbClr val="00B294"/>
              </a:solidFill>
              <a:prstDash val="sysDot"/>
              <a:headEnd type="none" w="med" len="med"/>
              <a:tailEnd type="triangle" w="med" len="med"/>
            </a:ln>
            <a:effectLst/>
          </p:spPr>
        </p:cxnSp>
        <p:cxnSp>
          <p:nvCxnSpPr>
            <p:cNvPr id="43" name="Straight Connector 42">
              <a:extLst>
                <a:ext uri="{FF2B5EF4-FFF2-40B4-BE49-F238E27FC236}">
                  <a16:creationId xmlns:a16="http://schemas.microsoft.com/office/drawing/2014/main" id="{42BA3CAA-6EA6-4F6C-B43D-8C8D4F35C728}"/>
                </a:ext>
              </a:extLst>
            </p:cNvPr>
            <p:cNvCxnSpPr/>
            <p:nvPr/>
          </p:nvCxnSpPr>
          <p:spPr>
            <a:xfrm flipV="1">
              <a:off x="7010467" y="3210139"/>
              <a:ext cx="718483" cy="21767"/>
            </a:xfrm>
            <a:prstGeom prst="line">
              <a:avLst/>
            </a:prstGeom>
            <a:noFill/>
            <a:ln w="28575" cap="flat" cmpd="sng" algn="ctr">
              <a:solidFill>
                <a:srgbClr val="00B294"/>
              </a:solidFill>
              <a:prstDash val="sysDot"/>
              <a:headEnd type="none" w="med" len="med"/>
              <a:tailEnd type="triangle" w="med" len="med"/>
            </a:ln>
            <a:effectLst/>
          </p:spPr>
        </p:cxnSp>
        <p:cxnSp>
          <p:nvCxnSpPr>
            <p:cNvPr id="44" name="Straight Connector 43">
              <a:extLst>
                <a:ext uri="{FF2B5EF4-FFF2-40B4-BE49-F238E27FC236}">
                  <a16:creationId xmlns:a16="http://schemas.microsoft.com/office/drawing/2014/main" id="{4512F7E2-CC48-45B9-9782-C5274AB621DD}"/>
                </a:ext>
              </a:extLst>
            </p:cNvPr>
            <p:cNvCxnSpPr/>
            <p:nvPr/>
          </p:nvCxnSpPr>
          <p:spPr>
            <a:xfrm>
              <a:off x="6778394" y="3487603"/>
              <a:ext cx="268013" cy="332712"/>
            </a:xfrm>
            <a:prstGeom prst="line">
              <a:avLst/>
            </a:prstGeom>
            <a:noFill/>
            <a:ln w="28575" cap="flat" cmpd="sng" algn="ctr">
              <a:solidFill>
                <a:srgbClr val="00B294"/>
              </a:solidFill>
              <a:prstDash val="sysDot"/>
              <a:headEnd type="none" w="med" len="med"/>
              <a:tailEnd type="triangle" w="med" len="med"/>
            </a:ln>
            <a:effectLst/>
          </p:spPr>
        </p:cxnSp>
        <p:cxnSp>
          <p:nvCxnSpPr>
            <p:cNvPr id="45" name="Straight Connector 44">
              <a:extLst>
                <a:ext uri="{FF2B5EF4-FFF2-40B4-BE49-F238E27FC236}">
                  <a16:creationId xmlns:a16="http://schemas.microsoft.com/office/drawing/2014/main" id="{AA04C8EB-8B27-45BB-A096-2D3A80B07014}"/>
                </a:ext>
              </a:extLst>
            </p:cNvPr>
            <p:cNvCxnSpPr/>
            <p:nvPr/>
          </p:nvCxnSpPr>
          <p:spPr>
            <a:xfrm>
              <a:off x="6944540" y="3412246"/>
              <a:ext cx="524759" cy="479158"/>
            </a:xfrm>
            <a:prstGeom prst="line">
              <a:avLst/>
            </a:prstGeom>
            <a:noFill/>
            <a:ln w="28575" cap="flat" cmpd="sng" algn="ctr">
              <a:solidFill>
                <a:srgbClr val="00B294"/>
              </a:solidFill>
              <a:prstDash val="sysDot"/>
              <a:headEnd type="none" w="med" len="med"/>
              <a:tailEnd type="triangle" w="med" len="med"/>
            </a:ln>
            <a:effectLst/>
          </p:spPr>
        </p:cxnSp>
        <p:cxnSp>
          <p:nvCxnSpPr>
            <p:cNvPr id="46" name="Straight Connector 45">
              <a:extLst>
                <a:ext uri="{FF2B5EF4-FFF2-40B4-BE49-F238E27FC236}">
                  <a16:creationId xmlns:a16="http://schemas.microsoft.com/office/drawing/2014/main" id="{800AFB5B-1519-46C5-9A72-3B7BA9DB25D4}"/>
                </a:ext>
              </a:extLst>
            </p:cNvPr>
            <p:cNvCxnSpPr/>
            <p:nvPr/>
          </p:nvCxnSpPr>
          <p:spPr>
            <a:xfrm>
              <a:off x="7010467" y="3294644"/>
              <a:ext cx="917201" cy="640479"/>
            </a:xfrm>
            <a:prstGeom prst="line">
              <a:avLst/>
            </a:prstGeom>
            <a:noFill/>
            <a:ln w="28575" cap="flat" cmpd="sng" algn="ctr">
              <a:solidFill>
                <a:srgbClr val="00B294"/>
              </a:solidFill>
              <a:prstDash val="sysDot"/>
              <a:headEnd type="none" w="med" len="med"/>
              <a:tailEnd type="triangle" w="med" len="med"/>
            </a:ln>
            <a:effectLst/>
          </p:spPr>
        </p:cxnSp>
        <p:cxnSp>
          <p:nvCxnSpPr>
            <p:cNvPr id="47" name="Straight Arrow Connector 46">
              <a:extLst>
                <a:ext uri="{FF2B5EF4-FFF2-40B4-BE49-F238E27FC236}">
                  <a16:creationId xmlns:a16="http://schemas.microsoft.com/office/drawing/2014/main" id="{2BEC543E-127D-44B8-B80F-B31967C78E77}"/>
                </a:ext>
              </a:extLst>
            </p:cNvPr>
            <p:cNvCxnSpPr/>
            <p:nvPr/>
          </p:nvCxnSpPr>
          <p:spPr>
            <a:xfrm flipV="1">
              <a:off x="5713252" y="3530255"/>
              <a:ext cx="377012" cy="989174"/>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48" name="Straight Arrow Connector 47">
              <a:extLst>
                <a:ext uri="{FF2B5EF4-FFF2-40B4-BE49-F238E27FC236}">
                  <a16:creationId xmlns:a16="http://schemas.microsoft.com/office/drawing/2014/main" id="{A0C0B70A-C54B-4FB1-9C3F-89CE477416C0}"/>
                </a:ext>
              </a:extLst>
            </p:cNvPr>
            <p:cNvCxnSpPr/>
            <p:nvPr/>
          </p:nvCxnSpPr>
          <p:spPr>
            <a:xfrm flipV="1">
              <a:off x="5646233" y="3476301"/>
              <a:ext cx="285022" cy="379727"/>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49" name="Straight Arrow Connector 48">
              <a:extLst>
                <a:ext uri="{FF2B5EF4-FFF2-40B4-BE49-F238E27FC236}">
                  <a16:creationId xmlns:a16="http://schemas.microsoft.com/office/drawing/2014/main" id="{089B00D6-5F1F-4ECE-B87C-9BD35815E97E}"/>
                </a:ext>
              </a:extLst>
            </p:cNvPr>
            <p:cNvCxnSpPr/>
            <p:nvPr/>
          </p:nvCxnSpPr>
          <p:spPr>
            <a:xfrm flipV="1">
              <a:off x="5035018" y="3362586"/>
              <a:ext cx="703143" cy="724478"/>
            </a:xfrm>
            <a:prstGeom prst="straightConnector1">
              <a:avLst/>
            </a:prstGeom>
            <a:noFill/>
            <a:ln w="28575" cap="flat" cmpd="sng" algn="ctr">
              <a:solidFill>
                <a:srgbClr val="00B294"/>
              </a:solidFill>
              <a:prstDash val="sysDot"/>
              <a:headEnd type="triangle" w="med" len="med"/>
              <a:tailEnd type="none" w="med" len="med"/>
            </a:ln>
            <a:effectLst/>
          </p:spPr>
        </p:cxnSp>
        <p:cxnSp>
          <p:nvCxnSpPr>
            <p:cNvPr id="50" name="Elbow Connector 136">
              <a:extLst>
                <a:ext uri="{FF2B5EF4-FFF2-40B4-BE49-F238E27FC236}">
                  <a16:creationId xmlns:a16="http://schemas.microsoft.com/office/drawing/2014/main" id="{B90D9DEA-F939-48E7-8D6C-EFA03E34E2D7}"/>
                </a:ext>
              </a:extLst>
            </p:cNvPr>
            <p:cNvCxnSpPr/>
            <p:nvPr/>
          </p:nvCxnSpPr>
          <p:spPr>
            <a:xfrm flipH="1">
              <a:off x="4305757" y="2924894"/>
              <a:ext cx="1481957" cy="394351"/>
            </a:xfrm>
            <a:prstGeom prst="bentConnector2">
              <a:avLst/>
            </a:prstGeom>
            <a:noFill/>
            <a:ln w="28575" cap="flat" cmpd="sng" algn="ctr">
              <a:solidFill>
                <a:srgbClr val="00B294"/>
              </a:solidFill>
              <a:prstDash val="sysDot"/>
              <a:headEnd type="none" w="med" len="med"/>
              <a:tailEnd type="triangle" w="med" len="med"/>
            </a:ln>
            <a:effectLst/>
          </p:spPr>
        </p:cxnSp>
        <p:cxnSp>
          <p:nvCxnSpPr>
            <p:cNvPr id="51" name="Straight Arrow Connector 50">
              <a:extLst>
                <a:ext uri="{FF2B5EF4-FFF2-40B4-BE49-F238E27FC236}">
                  <a16:creationId xmlns:a16="http://schemas.microsoft.com/office/drawing/2014/main" id="{6EA6A741-4408-4257-8266-71DC89610BBD}"/>
                </a:ext>
              </a:extLst>
            </p:cNvPr>
            <p:cNvCxnSpPr/>
            <p:nvPr/>
          </p:nvCxnSpPr>
          <p:spPr>
            <a:xfrm flipH="1">
              <a:off x="5229948" y="3091008"/>
              <a:ext cx="508214" cy="252739"/>
            </a:xfrm>
            <a:prstGeom prst="straightConnector1">
              <a:avLst/>
            </a:prstGeom>
            <a:noFill/>
            <a:ln w="28575" cap="flat" cmpd="sng" algn="ctr">
              <a:solidFill>
                <a:srgbClr val="00B294"/>
              </a:solidFill>
              <a:prstDash val="sysDot"/>
              <a:headEnd type="none" w="med" len="med"/>
              <a:tailEnd type="triangle" w="med" len="med"/>
            </a:ln>
            <a:effectLst/>
          </p:spPr>
        </p:cxnSp>
        <p:pic>
          <p:nvPicPr>
            <p:cNvPr id="52" name="Picture 51">
              <a:extLst>
                <a:ext uri="{FF2B5EF4-FFF2-40B4-BE49-F238E27FC236}">
                  <a16:creationId xmlns:a16="http://schemas.microsoft.com/office/drawing/2014/main" id="{F3752C9E-CAA4-4945-91DE-0B07FAEFF72A}"/>
                </a:ext>
              </a:extLst>
            </p:cNvPr>
            <p:cNvPicPr>
              <a:picLocks noChangeAspect="1" noChangeArrowheads="1"/>
            </p:cNvPicPr>
            <p:nvPr/>
          </p:nvPicPr>
          <p:blipFill rotWithShape="1">
            <a:blip r:embed="rId4" cstate="print">
              <a:extLst>
                <a:ext uri="{28A0092B-C50C-407E-A947-70E740481C1C}">
                  <a14:useLocalDpi xmlns:a14="http://schemas.microsoft.com/office/drawing/2010/main"/>
                </a:ext>
              </a:extLst>
            </a:blip>
            <a:srcRect l="-1"/>
            <a:stretch/>
          </p:blipFill>
          <p:spPr bwMode="auto">
            <a:xfrm>
              <a:off x="4747988" y="3977410"/>
              <a:ext cx="245234" cy="236671"/>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52">
              <a:extLst>
                <a:ext uri="{FF2B5EF4-FFF2-40B4-BE49-F238E27FC236}">
                  <a16:creationId xmlns:a16="http://schemas.microsoft.com/office/drawing/2014/main" id="{1D959D50-3115-4100-84F0-FE3955911E58}"/>
                </a:ext>
              </a:extLst>
            </p:cNvPr>
            <p:cNvPicPr>
              <a:picLocks noChangeAspect="1" noChangeArrowheads="1"/>
            </p:cNvPicPr>
            <p:nvPr/>
          </p:nvPicPr>
          <p:blipFill>
            <a:blip r:embed="rId5" cstate="print">
              <a:extLst>
                <a:ext uri="{28A0092B-C50C-407E-A947-70E740481C1C}">
                  <a14:useLocalDpi xmlns:a14="http://schemas.microsoft.com/office/drawing/2010/main"/>
                </a:ext>
              </a:extLst>
            </a:blip>
            <a:stretch>
              <a:fillRect/>
            </a:stretch>
          </p:blipFill>
          <p:spPr bwMode="auto">
            <a:xfrm>
              <a:off x="7812543" y="3985484"/>
              <a:ext cx="358386" cy="236669"/>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53">
              <a:extLst>
                <a:ext uri="{FF2B5EF4-FFF2-40B4-BE49-F238E27FC236}">
                  <a16:creationId xmlns:a16="http://schemas.microsoft.com/office/drawing/2014/main" id="{488D8A91-B61C-40C9-9CB7-47B21D7F497A}"/>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443325" y="4494739"/>
              <a:ext cx="250681" cy="250681"/>
            </a:xfrm>
            <a:prstGeom prst="rect">
              <a:avLst/>
            </a:prstGeom>
          </p:spPr>
        </p:pic>
        <p:pic>
          <p:nvPicPr>
            <p:cNvPr id="55" name="Picture 54">
              <a:extLst>
                <a:ext uri="{FF2B5EF4-FFF2-40B4-BE49-F238E27FC236}">
                  <a16:creationId xmlns:a16="http://schemas.microsoft.com/office/drawing/2014/main" id="{3A7A93E6-3C53-49A3-A2EA-7E4242121D13}"/>
                </a:ext>
              </a:extLst>
            </p:cNvPr>
            <p:cNvPicPr>
              <a:picLocks noChangeAspect="1" noChangeArrowheads="1"/>
            </p:cNvPicPr>
            <p:nvPr/>
          </p:nvPicPr>
          <p:blipFill>
            <a:blip r:embed="rId5" cstate="print">
              <a:extLst>
                <a:ext uri="{28A0092B-C50C-407E-A947-70E740481C1C}">
                  <a14:useLocalDpi xmlns:a14="http://schemas.microsoft.com/office/drawing/2010/main"/>
                </a:ext>
              </a:extLst>
            </a:blip>
            <a:stretch>
              <a:fillRect/>
            </a:stretch>
          </p:blipFill>
          <p:spPr bwMode="auto">
            <a:xfrm>
              <a:off x="8291634" y="3316487"/>
              <a:ext cx="647415" cy="427536"/>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55">
              <a:extLst>
                <a:ext uri="{FF2B5EF4-FFF2-40B4-BE49-F238E27FC236}">
                  <a16:creationId xmlns:a16="http://schemas.microsoft.com/office/drawing/2014/main" id="{DA6C011D-576A-4169-9E5F-3E8D81DB4DFB}"/>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114971" y="3903722"/>
              <a:ext cx="351665" cy="351663"/>
            </a:xfrm>
            <a:prstGeom prst="rect">
              <a:avLst/>
            </a:prstGeom>
          </p:spPr>
        </p:pic>
      </p:grpSp>
    </p:spTree>
    <p:extLst>
      <p:ext uri="{BB962C8B-B14F-4D97-AF65-F5344CB8AC3E}">
        <p14:creationId xmlns:p14="http://schemas.microsoft.com/office/powerpoint/2010/main" val="2435314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571f43b2-0c3f-4498-8a73-648c2ab69f5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88EF7-881F-44A7-8A45-E002C1F71DCC}"/>
              </a:ext>
            </a:extLst>
          </p:cNvPr>
          <p:cNvSpPr>
            <a:spLocks noGrp="1"/>
          </p:cNvSpPr>
          <p:nvPr>
            <p:ph type="title"/>
          </p:nvPr>
        </p:nvSpPr>
        <p:spPr/>
        <p:txBody>
          <a:bodyPr/>
          <a:lstStyle/>
          <a:p>
            <a:r>
              <a:rPr lang="en-US" dirty="0"/>
              <a:t>Multi-Factor Authentication</a:t>
            </a:r>
          </a:p>
        </p:txBody>
      </p:sp>
      <p:sp>
        <p:nvSpPr>
          <p:cNvPr id="4" name="Content Placeholder 2">
            <a:extLst>
              <a:ext uri="{FF2B5EF4-FFF2-40B4-BE49-F238E27FC236}">
                <a16:creationId xmlns:a16="http://schemas.microsoft.com/office/drawing/2014/main" id="{98AFF262-59FF-4C9C-9417-F628143E92C7}"/>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What is it?:</a:t>
            </a:r>
          </a:p>
          <a:p>
            <a:pPr lvl="1"/>
            <a:r>
              <a:rPr lang="en-US" b="0" kern="0" dirty="0">
                <a:solidFill>
                  <a:srgbClr val="000000"/>
                </a:solidFill>
              </a:rPr>
              <a:t>An authentication method, which requires an additional validation item, besides your username and password combination:</a:t>
            </a:r>
          </a:p>
          <a:p>
            <a:pPr lvl="2"/>
            <a:r>
              <a:rPr lang="en-US" b="0" kern="0" dirty="0">
                <a:solidFill>
                  <a:srgbClr val="000000"/>
                </a:solidFill>
              </a:rPr>
              <a:t>Text message</a:t>
            </a:r>
          </a:p>
          <a:p>
            <a:pPr lvl="2"/>
            <a:r>
              <a:rPr lang="en-US" b="0" kern="0" dirty="0">
                <a:solidFill>
                  <a:srgbClr val="000000"/>
                </a:solidFill>
              </a:rPr>
              <a:t>Azure Authentication App</a:t>
            </a:r>
          </a:p>
          <a:p>
            <a:pPr lvl="0"/>
            <a:r>
              <a:rPr lang="en-US" b="0" kern="0" dirty="0">
                <a:solidFill>
                  <a:srgbClr val="000000"/>
                </a:solidFill>
              </a:rPr>
              <a:t>How does MFA work?</a:t>
            </a:r>
          </a:p>
          <a:p>
            <a:pPr lvl="1"/>
            <a:r>
              <a:rPr lang="en-US" b="0" kern="0" dirty="0">
                <a:solidFill>
                  <a:srgbClr val="000000"/>
                </a:solidFill>
              </a:rPr>
              <a:t>Requires 2 or more (configurable) account validation options:</a:t>
            </a:r>
          </a:p>
          <a:p>
            <a:pPr lvl="2"/>
            <a:r>
              <a:rPr lang="en-US" b="0" kern="0" dirty="0">
                <a:solidFill>
                  <a:srgbClr val="000000"/>
                </a:solidFill>
              </a:rPr>
              <a:t>Something you know (typically user/password combination)</a:t>
            </a:r>
          </a:p>
          <a:p>
            <a:pPr lvl="2"/>
            <a:r>
              <a:rPr lang="en-US" b="0" kern="0" dirty="0">
                <a:solidFill>
                  <a:srgbClr val="000000"/>
                </a:solidFill>
              </a:rPr>
              <a:t>Something you have (Mobile authenticator app)</a:t>
            </a:r>
          </a:p>
          <a:p>
            <a:pPr lvl="0"/>
            <a:endParaRPr lang="en-US" b="0" kern="0" dirty="0">
              <a:solidFill>
                <a:srgbClr val="000000"/>
              </a:solidFill>
            </a:endParaRPr>
          </a:p>
        </p:txBody>
      </p:sp>
    </p:spTree>
    <p:extLst>
      <p:ext uri="{BB962C8B-B14F-4D97-AF65-F5344CB8AC3E}">
        <p14:creationId xmlns:p14="http://schemas.microsoft.com/office/powerpoint/2010/main" val="28729724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44705e86-0c36-4f2e-b16f-f85e934a4e3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53446-934C-46FF-9D53-37DE271CB804}"/>
              </a:ext>
            </a:extLst>
          </p:cNvPr>
          <p:cNvSpPr>
            <a:spLocks noGrp="1"/>
          </p:cNvSpPr>
          <p:nvPr>
            <p:ph type="title"/>
          </p:nvPr>
        </p:nvSpPr>
        <p:spPr/>
        <p:txBody>
          <a:bodyPr/>
          <a:lstStyle/>
          <a:p>
            <a:r>
              <a:rPr lang="en-US" dirty="0"/>
              <a:t>Azure AD Identity Protection</a:t>
            </a:r>
          </a:p>
        </p:txBody>
      </p:sp>
      <p:sp>
        <p:nvSpPr>
          <p:cNvPr id="4" name="Content Placeholder 2">
            <a:extLst>
              <a:ext uri="{FF2B5EF4-FFF2-40B4-BE49-F238E27FC236}">
                <a16:creationId xmlns:a16="http://schemas.microsoft.com/office/drawing/2014/main" id="{E39C9D38-0F78-4558-A6F7-4DE24C4C65C3}"/>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Automatic detection of vulnerabilities in </a:t>
            </a:r>
            <a:br>
              <a:rPr lang="en-US" b="0" kern="0" dirty="0">
                <a:solidFill>
                  <a:srgbClr val="000000"/>
                </a:solidFill>
              </a:rPr>
            </a:br>
            <a:r>
              <a:rPr lang="en-US" b="0" kern="0" dirty="0">
                <a:solidFill>
                  <a:srgbClr val="000000"/>
                </a:solidFill>
              </a:rPr>
              <a:t>your organization’s identity objects (e.g., compromised user accounts)</a:t>
            </a:r>
          </a:p>
          <a:p>
            <a:pPr lvl="0"/>
            <a:r>
              <a:rPr lang="en-US" b="0" kern="0" dirty="0">
                <a:solidFill>
                  <a:srgbClr val="000000"/>
                </a:solidFill>
              </a:rPr>
              <a:t>Define configuration alerts and automatic responses (runbooks), to detected suspicious </a:t>
            </a:r>
            <a:br>
              <a:rPr lang="en-US" b="0" kern="0" dirty="0">
                <a:solidFill>
                  <a:srgbClr val="000000"/>
                </a:solidFill>
              </a:rPr>
            </a:br>
            <a:r>
              <a:rPr lang="en-US" b="0" kern="0" dirty="0">
                <a:solidFill>
                  <a:srgbClr val="000000"/>
                </a:solidFill>
              </a:rPr>
              <a:t>and malicious actions that occur in your organization’s identity solution</a:t>
            </a:r>
          </a:p>
          <a:p>
            <a:pPr lvl="0"/>
            <a:r>
              <a:rPr lang="en-US" b="0" kern="0" dirty="0">
                <a:solidFill>
                  <a:srgbClr val="000000"/>
                </a:solidFill>
              </a:rPr>
              <a:t>Recognize, audit and inspect suspicious activity, and take appropriate action to resolve them</a:t>
            </a:r>
          </a:p>
          <a:p>
            <a:pPr lvl="0"/>
            <a:endParaRPr lang="en-US" b="0" kern="0" dirty="0">
              <a:solidFill>
                <a:srgbClr val="000000"/>
              </a:solidFill>
            </a:endParaRPr>
          </a:p>
        </p:txBody>
      </p:sp>
    </p:spTree>
    <p:extLst>
      <p:ext uri="{BB962C8B-B14F-4D97-AF65-F5344CB8AC3E}">
        <p14:creationId xmlns:p14="http://schemas.microsoft.com/office/powerpoint/2010/main" val="1301995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9DB19-727A-4EF3-973B-F05A243C182B}"/>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4CC66FD9-A841-4D61-BADB-26FC35BC92EC}"/>
              </a:ext>
            </a:extLst>
          </p:cNvPr>
          <p:cNvSpPr>
            <a:spLocks noGrp="1"/>
          </p:cNvSpPr>
          <p:nvPr>
            <p:ph type="body" idx="1"/>
          </p:nvPr>
        </p:nvSpPr>
        <p:spPr/>
        <p:txBody>
          <a:bodyPr/>
          <a:lstStyle/>
          <a:p>
            <a:r>
              <a:rPr lang="en-US" dirty="0"/>
              <a:t>Security
Identity</a:t>
            </a:r>
          </a:p>
        </p:txBody>
      </p:sp>
    </p:spTree>
    <p:extLst>
      <p:ext uri="{BB962C8B-B14F-4D97-AF65-F5344CB8AC3E}">
        <p14:creationId xmlns:p14="http://schemas.microsoft.com/office/powerpoint/2010/main" val="39139631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62633feb-c247-4b78-99a8-22fe944e7e5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630B1-19AC-4E0C-99D0-42583AF12014}"/>
              </a:ext>
            </a:extLst>
          </p:cNvPr>
          <p:cNvSpPr>
            <a:spLocks noGrp="1"/>
          </p:cNvSpPr>
          <p:nvPr>
            <p:ph type="title"/>
          </p:nvPr>
        </p:nvSpPr>
        <p:spPr/>
        <p:txBody>
          <a:bodyPr/>
          <a:lstStyle/>
          <a:p>
            <a:r>
              <a:rPr lang="en-US" dirty="0"/>
              <a:t>Azure AD Privileged Identity Management</a:t>
            </a:r>
          </a:p>
        </p:txBody>
      </p:sp>
      <p:sp>
        <p:nvSpPr>
          <p:cNvPr id="4" name="Content Placeholder 2">
            <a:extLst>
              <a:ext uri="{FF2B5EF4-FFF2-40B4-BE49-F238E27FC236}">
                <a16:creationId xmlns:a16="http://schemas.microsoft.com/office/drawing/2014/main" id="{18B70A0B-96BD-42C9-BA63-9CD7C0447C35}"/>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Detect privileged users in Azure Active Directory</a:t>
            </a:r>
          </a:p>
          <a:p>
            <a:pPr lvl="0"/>
            <a:r>
              <a:rPr lang="en-US" b="0" kern="0" dirty="0">
                <a:solidFill>
                  <a:srgbClr val="000000"/>
                </a:solidFill>
              </a:rPr>
              <a:t>Enable “Just-in-time” administrative level access to Microsoft Cloud Services </a:t>
            </a:r>
          </a:p>
          <a:p>
            <a:pPr lvl="0"/>
            <a:r>
              <a:rPr lang="en-US" b="0" kern="0" dirty="0">
                <a:solidFill>
                  <a:srgbClr val="000000"/>
                </a:solidFill>
              </a:rPr>
              <a:t>Detailed reporting related to who got what administrative access level</a:t>
            </a:r>
          </a:p>
          <a:p>
            <a:pPr lvl="0"/>
            <a:r>
              <a:rPr lang="en-US" b="0" kern="0" dirty="0">
                <a:solidFill>
                  <a:srgbClr val="000000"/>
                </a:solidFill>
              </a:rPr>
              <a:t>Automatically give users permission to have permanent admin-level right access, or allow for self-service group membership</a:t>
            </a:r>
          </a:p>
          <a:p>
            <a:pPr lvl="0"/>
            <a:endParaRPr lang="en-US" b="0" kern="0" dirty="0">
              <a:solidFill>
                <a:srgbClr val="000000"/>
              </a:solidFill>
            </a:endParaRPr>
          </a:p>
        </p:txBody>
      </p:sp>
    </p:spTree>
    <p:extLst>
      <p:ext uri="{BB962C8B-B14F-4D97-AF65-F5344CB8AC3E}">
        <p14:creationId xmlns:p14="http://schemas.microsoft.com/office/powerpoint/2010/main" val="35728700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name="601e0111-a0f0-4c6e-a3fd-2ad38be1a8b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9A274-B8F5-4BED-A806-F099D0A913BF}"/>
              </a:ext>
            </a:extLst>
          </p:cNvPr>
          <p:cNvSpPr>
            <a:spLocks noGrp="1"/>
          </p:cNvSpPr>
          <p:nvPr>
            <p:ph type="title"/>
          </p:nvPr>
        </p:nvSpPr>
        <p:spPr/>
        <p:txBody>
          <a:bodyPr/>
          <a:lstStyle/>
          <a:p>
            <a:r>
              <a:rPr lang="en-US" dirty="0"/>
              <a:t>Azure AD Domain Services</a:t>
            </a:r>
          </a:p>
        </p:txBody>
      </p:sp>
      <p:sp>
        <p:nvSpPr>
          <p:cNvPr id="4" name="Content Placeholder 2">
            <a:extLst>
              <a:ext uri="{FF2B5EF4-FFF2-40B4-BE49-F238E27FC236}">
                <a16:creationId xmlns:a16="http://schemas.microsoft.com/office/drawing/2014/main" id="{4DCF4D23-1D1F-44DB-BFCF-EAB9E9CF1514}"/>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Some (non-cloud native) applications don’t “speak” cloud:</a:t>
            </a:r>
          </a:p>
          <a:p>
            <a:pPr lvl="1"/>
            <a:r>
              <a:rPr lang="en-US" b="0" kern="0" dirty="0">
                <a:solidFill>
                  <a:srgbClr val="000000"/>
                </a:solidFill>
              </a:rPr>
              <a:t>The application relies on Active Directory protocols (LDAP, Kerberos,…)</a:t>
            </a:r>
          </a:p>
          <a:p>
            <a:pPr lvl="1"/>
            <a:r>
              <a:rPr lang="en-US" b="0" kern="0" dirty="0">
                <a:solidFill>
                  <a:srgbClr val="000000"/>
                </a:solidFill>
              </a:rPr>
              <a:t>Azure AD doesn’t provide Group Policies</a:t>
            </a:r>
          </a:p>
          <a:p>
            <a:pPr lvl="1"/>
            <a:r>
              <a:rPr lang="en-US" b="0" kern="0" dirty="0">
                <a:solidFill>
                  <a:srgbClr val="000000"/>
                </a:solidFill>
              </a:rPr>
              <a:t>Azure AD doesn’t provide Organizational Units</a:t>
            </a:r>
          </a:p>
          <a:p>
            <a:pPr lvl="1"/>
            <a:r>
              <a:rPr lang="en-US" b="0" kern="0" dirty="0">
                <a:solidFill>
                  <a:srgbClr val="000000"/>
                </a:solidFill>
              </a:rPr>
              <a:t>You cannot “join” servers into an Azure AD Tenant</a:t>
            </a:r>
          </a:p>
        </p:txBody>
      </p:sp>
    </p:spTree>
    <p:extLst>
      <p:ext uri="{BB962C8B-B14F-4D97-AF65-F5344CB8AC3E}">
        <p14:creationId xmlns:p14="http://schemas.microsoft.com/office/powerpoint/2010/main" val="31498506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c4bebade-4d3d-426b-aa28-cd5795cac3c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700C0-D9E1-40E5-A0EA-76F21605A6D2}"/>
              </a:ext>
            </a:extLst>
          </p:cNvPr>
          <p:cNvSpPr>
            <a:spLocks noGrp="1"/>
          </p:cNvSpPr>
          <p:nvPr>
            <p:ph type="title"/>
          </p:nvPr>
        </p:nvSpPr>
        <p:spPr/>
        <p:txBody>
          <a:bodyPr/>
          <a:lstStyle/>
          <a:p>
            <a:r>
              <a:rPr lang="en-US" dirty="0"/>
              <a:t>Azure AD Domain Services</a:t>
            </a:r>
          </a:p>
        </p:txBody>
      </p:sp>
      <p:sp>
        <p:nvSpPr>
          <p:cNvPr id="4" name="Content Placeholder 2">
            <a:extLst>
              <a:ext uri="{FF2B5EF4-FFF2-40B4-BE49-F238E27FC236}">
                <a16:creationId xmlns:a16="http://schemas.microsoft.com/office/drawing/2014/main" id="{2C6BA3B5-C051-49B7-9790-5A2E24ABF953}"/>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Key Characteristics:</a:t>
            </a:r>
          </a:p>
          <a:p>
            <a:pPr lvl="1"/>
            <a:r>
              <a:rPr lang="en-US" b="0" kern="0" dirty="0">
                <a:solidFill>
                  <a:srgbClr val="000000"/>
                </a:solidFill>
              </a:rPr>
              <a:t>Provides a compatibility layer for Active Directory integrated applications, on top of Azure AD</a:t>
            </a:r>
          </a:p>
          <a:p>
            <a:pPr lvl="1"/>
            <a:r>
              <a:rPr lang="en-US" b="0" kern="0" dirty="0">
                <a:solidFill>
                  <a:srgbClr val="000000"/>
                </a:solidFill>
              </a:rPr>
              <a:t>Takes resources from Azure AD to “emulate” an Active Directory domain (users, groups, memberships, passwords, limited GPOs)</a:t>
            </a:r>
          </a:p>
          <a:p>
            <a:pPr lvl="1"/>
            <a:r>
              <a:rPr lang="en-US" b="0" kern="0" dirty="0">
                <a:solidFill>
                  <a:srgbClr val="000000"/>
                </a:solidFill>
              </a:rPr>
              <a:t>One AAD DS per Azure AD</a:t>
            </a:r>
          </a:p>
          <a:p>
            <a:pPr lvl="1"/>
            <a:r>
              <a:rPr lang="en-US" b="0" kern="0" dirty="0">
                <a:solidFill>
                  <a:srgbClr val="000000"/>
                </a:solidFill>
              </a:rPr>
              <a:t>High Availability built-in</a:t>
            </a:r>
          </a:p>
          <a:p>
            <a:pPr lvl="0"/>
            <a:endParaRPr lang="en-US" b="0" kern="0" dirty="0">
              <a:solidFill>
                <a:srgbClr val="000000"/>
              </a:solidFill>
            </a:endParaRPr>
          </a:p>
        </p:txBody>
      </p:sp>
    </p:spTree>
    <p:extLst>
      <p:ext uri="{BB962C8B-B14F-4D97-AF65-F5344CB8AC3E}">
        <p14:creationId xmlns:p14="http://schemas.microsoft.com/office/powerpoint/2010/main" val="139560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953b6933-6782-4035-a8e0-613d8322f92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13ED8-D8D4-4630-97F8-67997FAA2875}"/>
              </a:ext>
            </a:extLst>
          </p:cNvPr>
          <p:cNvSpPr>
            <a:spLocks noGrp="1"/>
          </p:cNvSpPr>
          <p:nvPr>
            <p:ph type="title"/>
          </p:nvPr>
        </p:nvSpPr>
        <p:spPr/>
        <p:txBody>
          <a:bodyPr/>
          <a:lstStyle/>
          <a:p>
            <a:r>
              <a:rPr lang="en-US" dirty="0"/>
              <a:t>Azure AD Domain Services</a:t>
            </a:r>
          </a:p>
        </p:txBody>
      </p:sp>
      <p:grpSp>
        <p:nvGrpSpPr>
          <p:cNvPr id="4" name="Group 3" descr="Domain-as-a-service using Azure AD Domain Services">
            <a:extLst>
              <a:ext uri="{FF2B5EF4-FFF2-40B4-BE49-F238E27FC236}">
                <a16:creationId xmlns:a16="http://schemas.microsoft.com/office/drawing/2014/main" id="{3FBAC70B-5C78-466F-8186-3069B237C2C2}"/>
              </a:ext>
            </a:extLst>
          </p:cNvPr>
          <p:cNvGrpSpPr>
            <a:grpSpLocks noChangeAspect="1"/>
          </p:cNvGrpSpPr>
          <p:nvPr/>
        </p:nvGrpSpPr>
        <p:grpSpPr>
          <a:xfrm>
            <a:off x="228600" y="1973601"/>
            <a:ext cx="8686800" cy="2957825"/>
            <a:chOff x="19884" y="1973599"/>
            <a:chExt cx="9037325" cy="3077178"/>
          </a:xfrm>
        </p:grpSpPr>
        <p:cxnSp>
          <p:nvCxnSpPr>
            <p:cNvPr id="5" name="Straight Arrow Connector 4">
              <a:extLst>
                <a:ext uri="{FF2B5EF4-FFF2-40B4-BE49-F238E27FC236}">
                  <a16:creationId xmlns:a16="http://schemas.microsoft.com/office/drawing/2014/main" id="{E81E14FA-10BD-449E-8468-29B70AB94964}"/>
                </a:ext>
              </a:extLst>
            </p:cNvPr>
            <p:cNvCxnSpPr/>
            <p:nvPr/>
          </p:nvCxnSpPr>
          <p:spPr>
            <a:xfrm>
              <a:off x="1439408" y="3825829"/>
              <a:ext cx="2150191" cy="1"/>
            </a:xfrm>
            <a:prstGeom prst="straightConnector1">
              <a:avLst/>
            </a:prstGeom>
            <a:noFill/>
            <a:ln w="9525" cap="flat" cmpd="sng" algn="ctr">
              <a:solidFill>
                <a:srgbClr val="00188F"/>
              </a:solidFill>
              <a:prstDash val="solid"/>
              <a:headEnd type="triangle"/>
              <a:tailEnd type="triangle"/>
            </a:ln>
            <a:effectLst/>
          </p:spPr>
        </p:cxnSp>
        <p:sp>
          <p:nvSpPr>
            <p:cNvPr id="6" name="Freeform 38">
              <a:extLst>
                <a:ext uri="{FF2B5EF4-FFF2-40B4-BE49-F238E27FC236}">
                  <a16:creationId xmlns:a16="http://schemas.microsoft.com/office/drawing/2014/main" id="{F94E769A-488D-4F14-A00E-83B9380EACC7}"/>
                </a:ext>
              </a:extLst>
            </p:cNvPr>
            <p:cNvSpPr>
              <a:spLocks/>
            </p:cNvSpPr>
            <p:nvPr/>
          </p:nvSpPr>
          <p:spPr bwMode="auto">
            <a:xfrm>
              <a:off x="3988320" y="1973599"/>
              <a:ext cx="5068889" cy="3077178"/>
            </a:xfrm>
            <a:custGeom>
              <a:avLst/>
              <a:gdLst>
                <a:gd name="T0" fmla="*/ 2242 w 2661"/>
                <a:gd name="T1" fmla="*/ 773 h 1749"/>
                <a:gd name="T2" fmla="*/ 2243 w 2661"/>
                <a:gd name="T3" fmla="*/ 738 h 1749"/>
                <a:gd name="T4" fmla="*/ 1505 w 2661"/>
                <a:gd name="T5" fmla="*/ 0 h 1749"/>
                <a:gd name="T6" fmla="*/ 890 w 2661"/>
                <a:gd name="T7" fmla="*/ 330 h 1749"/>
                <a:gd name="T8" fmla="*/ 677 w 2661"/>
                <a:gd name="T9" fmla="*/ 270 h 1749"/>
                <a:gd name="T10" fmla="*/ 266 w 2661"/>
                <a:gd name="T11" fmla="*/ 681 h 1749"/>
                <a:gd name="T12" fmla="*/ 266 w 2661"/>
                <a:gd name="T13" fmla="*/ 689 h 1749"/>
                <a:gd name="T14" fmla="*/ 0 w 2661"/>
                <a:gd name="T15" fmla="*/ 1174 h 1749"/>
                <a:gd name="T16" fmla="*/ 543 w 2661"/>
                <a:gd name="T17" fmla="*/ 1748 h 1749"/>
                <a:gd name="T18" fmla="*/ 543 w 2661"/>
                <a:gd name="T19" fmla="*/ 1748 h 1749"/>
                <a:gd name="T20" fmla="*/ 544 w 2661"/>
                <a:gd name="T21" fmla="*/ 1748 h 1749"/>
                <a:gd name="T22" fmla="*/ 575 w 2661"/>
                <a:gd name="T23" fmla="*/ 1749 h 1749"/>
                <a:gd name="T24" fmla="*/ 607 w 2661"/>
                <a:gd name="T25" fmla="*/ 1748 h 1749"/>
                <a:gd name="T26" fmla="*/ 2142 w 2661"/>
                <a:gd name="T27" fmla="*/ 1748 h 1749"/>
                <a:gd name="T28" fmla="*/ 2171 w 2661"/>
                <a:gd name="T29" fmla="*/ 1749 h 1749"/>
                <a:gd name="T30" fmla="*/ 2661 w 2661"/>
                <a:gd name="T31" fmla="*/ 1258 h 1749"/>
                <a:gd name="T32" fmla="*/ 2242 w 2661"/>
                <a:gd name="T33" fmla="*/ 773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61" h="1749">
                  <a:moveTo>
                    <a:pt x="2242" y="773"/>
                  </a:moveTo>
                  <a:cubicBezTo>
                    <a:pt x="2242" y="761"/>
                    <a:pt x="2243" y="749"/>
                    <a:pt x="2243" y="738"/>
                  </a:cubicBezTo>
                  <a:cubicBezTo>
                    <a:pt x="2243" y="330"/>
                    <a:pt x="1912" y="0"/>
                    <a:pt x="1505" y="0"/>
                  </a:cubicBezTo>
                  <a:cubicBezTo>
                    <a:pt x="1248" y="0"/>
                    <a:pt x="1022" y="131"/>
                    <a:pt x="890" y="330"/>
                  </a:cubicBezTo>
                  <a:cubicBezTo>
                    <a:pt x="828" y="292"/>
                    <a:pt x="755" y="270"/>
                    <a:pt x="677" y="270"/>
                  </a:cubicBezTo>
                  <a:cubicBezTo>
                    <a:pt x="450" y="270"/>
                    <a:pt x="266" y="454"/>
                    <a:pt x="266" y="681"/>
                  </a:cubicBezTo>
                  <a:cubicBezTo>
                    <a:pt x="266" y="684"/>
                    <a:pt x="266" y="686"/>
                    <a:pt x="266" y="689"/>
                  </a:cubicBezTo>
                  <a:cubicBezTo>
                    <a:pt x="106" y="791"/>
                    <a:pt x="0" y="970"/>
                    <a:pt x="0" y="1174"/>
                  </a:cubicBezTo>
                  <a:cubicBezTo>
                    <a:pt x="0" y="1481"/>
                    <a:pt x="240" y="1732"/>
                    <a:pt x="543" y="1748"/>
                  </a:cubicBezTo>
                  <a:cubicBezTo>
                    <a:pt x="543" y="1748"/>
                    <a:pt x="543" y="1748"/>
                    <a:pt x="543" y="1748"/>
                  </a:cubicBezTo>
                  <a:cubicBezTo>
                    <a:pt x="544" y="1748"/>
                    <a:pt x="544" y="1748"/>
                    <a:pt x="544" y="1748"/>
                  </a:cubicBezTo>
                  <a:cubicBezTo>
                    <a:pt x="554" y="1749"/>
                    <a:pt x="565" y="1749"/>
                    <a:pt x="575" y="1749"/>
                  </a:cubicBezTo>
                  <a:cubicBezTo>
                    <a:pt x="586" y="1749"/>
                    <a:pt x="596" y="1749"/>
                    <a:pt x="607" y="1748"/>
                  </a:cubicBezTo>
                  <a:cubicBezTo>
                    <a:pt x="2142" y="1748"/>
                    <a:pt x="2142" y="1748"/>
                    <a:pt x="2142" y="1748"/>
                  </a:cubicBezTo>
                  <a:cubicBezTo>
                    <a:pt x="2151" y="1749"/>
                    <a:pt x="2161" y="1749"/>
                    <a:pt x="2171" y="1749"/>
                  </a:cubicBezTo>
                  <a:cubicBezTo>
                    <a:pt x="2442" y="1749"/>
                    <a:pt x="2661" y="1530"/>
                    <a:pt x="2661" y="1258"/>
                  </a:cubicBezTo>
                  <a:cubicBezTo>
                    <a:pt x="2661" y="1011"/>
                    <a:pt x="2479" y="807"/>
                    <a:pt x="2242" y="773"/>
                  </a:cubicBezTo>
                  <a:close/>
                </a:path>
              </a:pathLst>
            </a:custGeom>
            <a:solidFill>
              <a:srgbClr val="00B0F0"/>
            </a:solidFill>
            <a:ln w="19050">
              <a:noFill/>
            </a:ln>
          </p:spPr>
          <p:txBody>
            <a:bodyPr vert="horz" wrap="square" lIns="68580" tIns="34290" rIns="68580" bIns="34290" numCol="1" anchor="t" anchorCtr="0" compatLnSpc="1">
              <a:prstTxWarp prst="textNoShape">
                <a:avLst/>
              </a:prstTxWarp>
            </a:bodyPr>
            <a:lstStyle/>
            <a:p>
              <a:pPr lvl="0" fontAlgn="auto">
                <a:spcBef>
                  <a:spcPts val="0"/>
                </a:spcBef>
                <a:spcAft>
                  <a:spcPts val="0"/>
                </a:spcAft>
              </a:pPr>
              <a:endParaRPr lang="en-US" sz="1350" b="0" dirty="0">
                <a:solidFill>
                  <a:srgbClr val="505050"/>
                </a:solidFill>
                <a:latin typeface="Segoe UI"/>
              </a:endParaRPr>
            </a:p>
          </p:txBody>
        </p:sp>
        <p:sp>
          <p:nvSpPr>
            <p:cNvPr id="7" name="TextBox 6">
              <a:extLst>
                <a:ext uri="{FF2B5EF4-FFF2-40B4-BE49-F238E27FC236}">
                  <a16:creationId xmlns:a16="http://schemas.microsoft.com/office/drawing/2014/main" id="{31A27AAD-67DC-4EEB-8D21-4E2E9A1D2266}"/>
                </a:ext>
              </a:extLst>
            </p:cNvPr>
            <p:cNvSpPr txBox="1"/>
            <p:nvPr/>
          </p:nvSpPr>
          <p:spPr>
            <a:xfrm>
              <a:off x="6401167" y="2051370"/>
              <a:ext cx="893472" cy="398915"/>
            </a:xfrm>
            <a:prstGeom prst="rect">
              <a:avLst/>
            </a:prstGeom>
            <a:noFill/>
          </p:spPr>
          <p:txBody>
            <a:bodyPr wrap="square" lIns="134464" tIns="107571" rIns="134464" bIns="107571" rtlCol="0">
              <a:spAutoFit/>
            </a:bodyPr>
            <a:lstStyle/>
            <a:p>
              <a:pPr lvl="0" algn="ctr" fontAlgn="auto">
                <a:lnSpc>
                  <a:spcPct val="90000"/>
                </a:lnSpc>
                <a:spcBef>
                  <a:spcPts val="0"/>
                </a:spcBef>
                <a:spcAft>
                  <a:spcPts val="441"/>
                </a:spcAft>
              </a:pPr>
              <a:r>
                <a:rPr lang="en-US" sz="1200" dirty="0">
                  <a:solidFill>
                    <a:srgbClr val="002050"/>
                  </a:solidFill>
                  <a:latin typeface="Segoe UI Light" panose="020B0502040204020203" pitchFamily="34" charset="0"/>
                </a:rPr>
                <a:t>Azure</a:t>
              </a:r>
            </a:p>
          </p:txBody>
        </p:sp>
        <p:pic>
          <p:nvPicPr>
            <p:cNvPr id="8" name="Picture 7">
              <a:extLst>
                <a:ext uri="{FF2B5EF4-FFF2-40B4-BE49-F238E27FC236}">
                  <a16:creationId xmlns:a16="http://schemas.microsoft.com/office/drawing/2014/main" id="{B9946D5B-9D54-447A-980F-FA84CB7DE2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67374" y="3912222"/>
              <a:ext cx="585218" cy="585218"/>
            </a:xfrm>
            <a:prstGeom prst="rect">
              <a:avLst/>
            </a:prstGeom>
          </p:spPr>
        </p:pic>
        <p:pic>
          <p:nvPicPr>
            <p:cNvPr id="9" name="Picture 8">
              <a:extLst>
                <a:ext uri="{FF2B5EF4-FFF2-40B4-BE49-F238E27FC236}">
                  <a16:creationId xmlns:a16="http://schemas.microsoft.com/office/drawing/2014/main" id="{97E8BA68-4763-4FD0-B280-4F65CA3E8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13062" y="3912222"/>
              <a:ext cx="585218" cy="585218"/>
            </a:xfrm>
            <a:prstGeom prst="rect">
              <a:avLst/>
            </a:prstGeom>
          </p:spPr>
        </p:pic>
        <p:sp>
          <p:nvSpPr>
            <p:cNvPr id="10" name="TextBox 9">
              <a:extLst>
                <a:ext uri="{FF2B5EF4-FFF2-40B4-BE49-F238E27FC236}">
                  <a16:creationId xmlns:a16="http://schemas.microsoft.com/office/drawing/2014/main" id="{520ABE24-8B71-4C7E-8F4D-8ED407FBE0BC}"/>
                </a:ext>
              </a:extLst>
            </p:cNvPr>
            <p:cNvSpPr txBox="1"/>
            <p:nvPr/>
          </p:nvSpPr>
          <p:spPr>
            <a:xfrm>
              <a:off x="1780226" y="3595822"/>
              <a:ext cx="1456825" cy="194519"/>
            </a:xfrm>
            <a:prstGeom prst="rect">
              <a:avLst/>
            </a:prstGeom>
            <a:noFill/>
          </p:spPr>
          <p:txBody>
            <a:bodyPr wrap="none" lIns="0" tIns="0" rIns="0" bIns="0" rtlCol="0">
              <a:spAutoFit/>
            </a:bodyPr>
            <a:lstStyle/>
            <a:p>
              <a:pPr lvl="0" fontAlgn="auto">
                <a:lnSpc>
                  <a:spcPct val="90000"/>
                </a:lnSpc>
                <a:spcBef>
                  <a:spcPct val="20000"/>
                </a:spcBef>
                <a:spcAft>
                  <a:spcPts val="0"/>
                </a:spcAft>
                <a:buSzPct val="80000"/>
              </a:pPr>
              <a:r>
                <a:rPr lang="en-US" sz="1350" b="0" dirty="0">
                  <a:gradFill>
                    <a:gsLst>
                      <a:gs pos="0">
                        <a:srgbClr val="292929">
                          <a:lumMod val="90000"/>
                          <a:lumOff val="10000"/>
                        </a:srgbClr>
                      </a:gs>
                      <a:gs pos="86000">
                        <a:srgbClr val="292929">
                          <a:lumMod val="90000"/>
                          <a:lumOff val="10000"/>
                        </a:srgbClr>
                      </a:gs>
                    </a:gsLst>
                    <a:lin ang="5400000" scaled="0"/>
                  </a:gradFill>
                  <a:latin typeface="Segoe UI"/>
                </a:rPr>
                <a:t>Azure AD Connect</a:t>
              </a:r>
            </a:p>
          </p:txBody>
        </p:sp>
        <p:cxnSp>
          <p:nvCxnSpPr>
            <p:cNvPr id="11" name="Straight Arrow Connector 10">
              <a:extLst>
                <a:ext uri="{FF2B5EF4-FFF2-40B4-BE49-F238E27FC236}">
                  <a16:creationId xmlns:a16="http://schemas.microsoft.com/office/drawing/2014/main" id="{722338E2-8001-47DD-9B48-5E0467E3201E}"/>
                </a:ext>
              </a:extLst>
            </p:cNvPr>
            <p:cNvCxnSpPr>
              <a:cxnSpLocks/>
            </p:cNvCxnSpPr>
            <p:nvPr/>
          </p:nvCxnSpPr>
          <p:spPr>
            <a:xfrm flipH="1">
              <a:off x="1439408" y="4574049"/>
              <a:ext cx="2091079" cy="0"/>
            </a:xfrm>
            <a:prstGeom prst="straightConnector1">
              <a:avLst/>
            </a:prstGeom>
            <a:noFill/>
            <a:ln w="9525" cap="flat" cmpd="sng" algn="ctr">
              <a:solidFill>
                <a:srgbClr val="00188F"/>
              </a:solidFill>
              <a:prstDash val="solid"/>
              <a:headEnd type="triangle"/>
              <a:tailEnd type="triangle"/>
            </a:ln>
            <a:effectLst/>
          </p:spPr>
        </p:cxnSp>
        <p:sp>
          <p:nvSpPr>
            <p:cNvPr id="12" name="TextBox 11">
              <a:extLst>
                <a:ext uri="{FF2B5EF4-FFF2-40B4-BE49-F238E27FC236}">
                  <a16:creationId xmlns:a16="http://schemas.microsoft.com/office/drawing/2014/main" id="{501B2F94-720D-4464-9524-03A69A2F3719}"/>
                </a:ext>
              </a:extLst>
            </p:cNvPr>
            <p:cNvSpPr txBox="1"/>
            <p:nvPr/>
          </p:nvSpPr>
          <p:spPr>
            <a:xfrm>
              <a:off x="3988321" y="3399354"/>
              <a:ext cx="893471" cy="383442"/>
            </a:xfrm>
            <a:prstGeom prst="rect">
              <a:avLst/>
            </a:prstGeom>
            <a:noFill/>
          </p:spPr>
          <p:txBody>
            <a:bodyPr wrap="square" lIns="134464" tIns="107571" rIns="134464" bIns="107571" rtlCol="0">
              <a:spAutoFit/>
            </a:bodyPr>
            <a:lstStyle/>
            <a:p>
              <a:pPr lvl="0" algn="ctr" fontAlgn="auto">
                <a:lnSpc>
                  <a:spcPct val="90000"/>
                </a:lnSpc>
                <a:spcBef>
                  <a:spcPts val="0"/>
                </a:spcBef>
                <a:spcAft>
                  <a:spcPts val="441"/>
                </a:spcAft>
              </a:pPr>
              <a:r>
                <a:rPr lang="en-US" sz="1100" dirty="0">
                  <a:solidFill>
                    <a:srgbClr val="002050"/>
                  </a:solidFill>
                  <a:latin typeface="Segoe UI Light" panose="020B0502040204020203" pitchFamily="34" charset="0"/>
                </a:rPr>
                <a:t>Azure AD</a:t>
              </a:r>
            </a:p>
          </p:txBody>
        </p:sp>
        <p:sp>
          <p:nvSpPr>
            <p:cNvPr id="13" name="Rectangle 12">
              <a:extLst>
                <a:ext uri="{FF2B5EF4-FFF2-40B4-BE49-F238E27FC236}">
                  <a16:creationId xmlns:a16="http://schemas.microsoft.com/office/drawing/2014/main" id="{69983DF0-5F52-4D60-BE90-BD5DB3C56260}"/>
                </a:ext>
              </a:extLst>
            </p:cNvPr>
            <p:cNvSpPr/>
            <p:nvPr/>
          </p:nvSpPr>
          <p:spPr bwMode="auto">
            <a:xfrm>
              <a:off x="5359015" y="2773934"/>
              <a:ext cx="2699735" cy="1737474"/>
            </a:xfrm>
            <a:prstGeom prst="rect">
              <a:avLst/>
            </a:prstGeom>
            <a:noFill/>
            <a:ln w="28575" cap="flat" cmpd="sng" algn="ctr">
              <a:solidFill>
                <a:srgbClr val="FFFFFF"/>
              </a:solidFill>
              <a:prstDash val="sysDash"/>
              <a:headEnd type="none" w="med" len="med"/>
              <a:tailEnd type="none" w="med" len="med"/>
            </a:ln>
            <a:effectLst/>
          </p:spPr>
          <p:txBody>
            <a:bodyPr vert="horz" wrap="square" lIns="68577" tIns="34289" rIns="68577" bIns="34289" numCol="1" rtlCol="0" anchor="ctr" anchorCtr="0" compatLnSpc="1">
              <a:prstTxWarp prst="textNoShape">
                <a:avLst/>
              </a:prstTxWarp>
            </a:bodyPr>
            <a:lstStyle/>
            <a:p>
              <a:pPr lvl="0" algn="ctr" defTabSz="685574" fontAlgn="auto">
                <a:spcBef>
                  <a:spcPts val="0"/>
                </a:spcBef>
                <a:spcAft>
                  <a:spcPts val="0"/>
                </a:spcAft>
                <a:defRPr/>
              </a:pPr>
              <a:endParaRPr lang="en-US" sz="1650" b="0" kern="0" dirty="0">
                <a:gradFill>
                  <a:gsLst>
                    <a:gs pos="0">
                      <a:srgbClr val="FFFFFF"/>
                    </a:gs>
                    <a:gs pos="100000">
                      <a:srgbClr val="FFFFFF"/>
                    </a:gs>
                  </a:gsLst>
                  <a:lin ang="5400000" scaled="0"/>
                </a:gradFill>
                <a:latin typeface="Segoe UI"/>
              </a:endParaRPr>
            </a:p>
          </p:txBody>
        </p:sp>
        <p:pic>
          <p:nvPicPr>
            <p:cNvPr id="14" name="Picture 13">
              <a:extLst>
                <a:ext uri="{FF2B5EF4-FFF2-40B4-BE49-F238E27FC236}">
                  <a16:creationId xmlns:a16="http://schemas.microsoft.com/office/drawing/2014/main" id="{F6131444-9943-4B7F-BD04-BA3EB5910B6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66407" y="4307318"/>
              <a:ext cx="585218" cy="585218"/>
            </a:xfrm>
            <a:prstGeom prst="rect">
              <a:avLst/>
            </a:prstGeom>
          </p:spPr>
        </p:pic>
        <p:pic>
          <p:nvPicPr>
            <p:cNvPr id="15" name="Picture 14">
              <a:extLst>
                <a:ext uri="{FF2B5EF4-FFF2-40B4-BE49-F238E27FC236}">
                  <a16:creationId xmlns:a16="http://schemas.microsoft.com/office/drawing/2014/main" id="{8257D492-CF16-4CB8-A12C-F65CDC67692B}"/>
                </a:ext>
              </a:extLst>
            </p:cNvPr>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5476215" y="2926970"/>
              <a:ext cx="585218" cy="585218"/>
            </a:xfrm>
            <a:prstGeom prst="rect">
              <a:avLst/>
            </a:prstGeom>
          </p:spPr>
        </p:pic>
        <p:sp>
          <p:nvSpPr>
            <p:cNvPr id="16" name="TextBox 15">
              <a:extLst>
                <a:ext uri="{FF2B5EF4-FFF2-40B4-BE49-F238E27FC236}">
                  <a16:creationId xmlns:a16="http://schemas.microsoft.com/office/drawing/2014/main" id="{028032E9-E67D-4B90-95C3-58AE93A0B2D7}"/>
                </a:ext>
              </a:extLst>
            </p:cNvPr>
            <p:cNvSpPr txBox="1"/>
            <p:nvPr/>
          </p:nvSpPr>
          <p:spPr>
            <a:xfrm>
              <a:off x="6013897" y="2873197"/>
              <a:ext cx="1984383" cy="571821"/>
            </a:xfrm>
            <a:prstGeom prst="rect">
              <a:avLst/>
            </a:prstGeom>
            <a:noFill/>
          </p:spPr>
          <p:txBody>
            <a:bodyPr wrap="square" lIns="134464" tIns="107571" rIns="134464" bIns="107571" rtlCol="0">
              <a:spAutoFit/>
            </a:bodyPr>
            <a:lstStyle/>
            <a:p>
              <a:pPr lvl="0" fontAlgn="auto">
                <a:lnSpc>
                  <a:spcPct val="90000"/>
                </a:lnSpc>
                <a:spcBef>
                  <a:spcPts val="0"/>
                </a:spcBef>
                <a:spcAft>
                  <a:spcPts val="441"/>
                </a:spcAft>
              </a:pPr>
              <a:r>
                <a:rPr lang="en-US" sz="1200" dirty="0">
                  <a:solidFill>
                    <a:srgbClr val="FFFFFF"/>
                  </a:solidFill>
                  <a:latin typeface="Segoe UI Light" panose="020B0502040204020203" pitchFamily="34" charset="0"/>
                </a:rPr>
                <a:t>Azure AD </a:t>
              </a:r>
              <a:br>
                <a:rPr lang="en-US" sz="1200" dirty="0">
                  <a:solidFill>
                    <a:srgbClr val="FFFFFF"/>
                  </a:solidFill>
                  <a:latin typeface="Segoe UI Light" panose="020B0502040204020203" pitchFamily="34" charset="0"/>
                </a:rPr>
              </a:br>
              <a:r>
                <a:rPr lang="en-US" sz="1200" dirty="0">
                  <a:solidFill>
                    <a:srgbClr val="FFFFFF"/>
                  </a:solidFill>
                  <a:latin typeface="Segoe UI Light" panose="020B0502040204020203" pitchFamily="34" charset="0"/>
                </a:rPr>
                <a:t>Domain Services </a:t>
              </a:r>
            </a:p>
          </p:txBody>
        </p:sp>
        <p:cxnSp>
          <p:nvCxnSpPr>
            <p:cNvPr id="17" name="Straight Arrow Connector 16">
              <a:extLst>
                <a:ext uri="{FF2B5EF4-FFF2-40B4-BE49-F238E27FC236}">
                  <a16:creationId xmlns:a16="http://schemas.microsoft.com/office/drawing/2014/main" id="{E6A5DAE8-3731-4990-BAE0-3D669AB2FA7C}"/>
                </a:ext>
              </a:extLst>
            </p:cNvPr>
            <p:cNvCxnSpPr/>
            <p:nvPr/>
          </p:nvCxnSpPr>
          <p:spPr>
            <a:xfrm>
              <a:off x="6180948" y="3454948"/>
              <a:ext cx="1019041" cy="373307"/>
            </a:xfrm>
            <a:prstGeom prst="straightConnector1">
              <a:avLst/>
            </a:prstGeom>
            <a:noFill/>
            <a:ln w="9525" cap="flat" cmpd="sng" algn="ctr">
              <a:solidFill>
                <a:srgbClr val="FFFFFF"/>
              </a:solidFill>
              <a:prstDash val="solid"/>
              <a:headEnd type="triangle"/>
              <a:tailEnd type="triangle"/>
            </a:ln>
            <a:effectLst/>
          </p:spPr>
        </p:cxnSp>
        <p:cxnSp>
          <p:nvCxnSpPr>
            <p:cNvPr id="18" name="Straight Arrow Connector 17">
              <a:extLst>
                <a:ext uri="{FF2B5EF4-FFF2-40B4-BE49-F238E27FC236}">
                  <a16:creationId xmlns:a16="http://schemas.microsoft.com/office/drawing/2014/main" id="{51817114-EB24-465F-8A57-9087DB84087F}"/>
                </a:ext>
              </a:extLst>
            </p:cNvPr>
            <p:cNvCxnSpPr/>
            <p:nvPr/>
          </p:nvCxnSpPr>
          <p:spPr>
            <a:xfrm flipV="1">
              <a:off x="4255713" y="3494431"/>
              <a:ext cx="1009513" cy="327848"/>
            </a:xfrm>
            <a:prstGeom prst="straightConnector1">
              <a:avLst/>
            </a:prstGeom>
            <a:noFill/>
            <a:ln w="9525" cap="flat" cmpd="sng" algn="ctr">
              <a:solidFill>
                <a:srgbClr val="00188F"/>
              </a:solidFill>
              <a:prstDash val="solid"/>
              <a:headEnd type="triangle"/>
              <a:tailEnd type="triangle"/>
            </a:ln>
            <a:effectLst/>
          </p:spPr>
        </p:cxnSp>
        <p:sp>
          <p:nvSpPr>
            <p:cNvPr id="19" name="TextBox 18">
              <a:extLst>
                <a:ext uri="{FF2B5EF4-FFF2-40B4-BE49-F238E27FC236}">
                  <a16:creationId xmlns:a16="http://schemas.microsoft.com/office/drawing/2014/main" id="{A7D5DCCB-5EE1-4D92-8792-3F06579630EF}"/>
                </a:ext>
              </a:extLst>
            </p:cNvPr>
            <p:cNvSpPr txBox="1"/>
            <p:nvPr/>
          </p:nvSpPr>
          <p:spPr>
            <a:xfrm>
              <a:off x="5589036" y="3608863"/>
              <a:ext cx="1240928" cy="571821"/>
            </a:xfrm>
            <a:prstGeom prst="rect">
              <a:avLst/>
            </a:prstGeom>
            <a:noFill/>
          </p:spPr>
          <p:txBody>
            <a:bodyPr wrap="square" lIns="134464" tIns="107571" rIns="134464" bIns="107571" rtlCol="0">
              <a:spAutoFit/>
            </a:bodyPr>
            <a:lstStyle/>
            <a:p>
              <a:pPr lvl="0" algn="ctr" fontAlgn="auto">
                <a:lnSpc>
                  <a:spcPct val="90000"/>
                </a:lnSpc>
                <a:spcBef>
                  <a:spcPts val="0"/>
                </a:spcBef>
                <a:spcAft>
                  <a:spcPts val="441"/>
                </a:spcAft>
              </a:pPr>
              <a:r>
                <a:rPr lang="en-US" sz="1200" dirty="0">
                  <a:solidFill>
                    <a:srgbClr val="002050"/>
                  </a:solidFill>
                  <a:latin typeface="Segoe UI Light" panose="020B0502040204020203" pitchFamily="34" charset="0"/>
                </a:rPr>
                <a:t>Azure ADDS domain joined</a:t>
              </a:r>
            </a:p>
          </p:txBody>
        </p:sp>
        <p:pic>
          <p:nvPicPr>
            <p:cNvPr id="20" name="Picture 19">
              <a:extLst>
                <a:ext uri="{FF2B5EF4-FFF2-40B4-BE49-F238E27FC236}">
                  <a16:creationId xmlns:a16="http://schemas.microsoft.com/office/drawing/2014/main" id="{AE3CBCC2-CF8A-4E14-8674-CC716C8CDDFD}"/>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328509" y="3579329"/>
              <a:ext cx="1072280" cy="1072278"/>
            </a:xfrm>
            <a:prstGeom prst="rect">
              <a:avLst/>
            </a:prstGeom>
          </p:spPr>
        </p:pic>
        <p:grpSp>
          <p:nvGrpSpPr>
            <p:cNvPr id="21" name="Group 20">
              <a:extLst>
                <a:ext uri="{FF2B5EF4-FFF2-40B4-BE49-F238E27FC236}">
                  <a16:creationId xmlns:a16="http://schemas.microsoft.com/office/drawing/2014/main" id="{B6E90CD1-4558-4887-8002-5C9B58AD76E0}"/>
                </a:ext>
              </a:extLst>
            </p:cNvPr>
            <p:cNvGrpSpPr/>
            <p:nvPr/>
          </p:nvGrpSpPr>
          <p:grpSpPr>
            <a:xfrm>
              <a:off x="19884" y="3512188"/>
              <a:ext cx="1305928" cy="955633"/>
              <a:chOff x="8546987" y="5560609"/>
              <a:chExt cx="1776404" cy="1299912"/>
            </a:xfrm>
          </p:grpSpPr>
          <p:grpSp>
            <p:nvGrpSpPr>
              <p:cNvPr id="22" name="Group 21">
                <a:extLst>
                  <a:ext uri="{FF2B5EF4-FFF2-40B4-BE49-F238E27FC236}">
                    <a16:creationId xmlns:a16="http://schemas.microsoft.com/office/drawing/2014/main" id="{1CF79FAB-9570-4D4C-8A3E-E621D3CE8F9D}"/>
                  </a:ext>
                </a:extLst>
              </p:cNvPr>
              <p:cNvGrpSpPr/>
              <p:nvPr/>
            </p:nvGrpSpPr>
            <p:grpSpPr>
              <a:xfrm>
                <a:off x="8637999" y="6066473"/>
                <a:ext cx="662774" cy="438408"/>
                <a:chOff x="2735263" y="1203325"/>
                <a:chExt cx="6724650" cy="4448176"/>
              </a:xfrm>
              <a:solidFill>
                <a:srgbClr val="FFFFFF"/>
              </a:solidFill>
            </p:grpSpPr>
            <p:sp>
              <p:nvSpPr>
                <p:cNvPr id="29" name="Freeform 19">
                  <a:extLst>
                    <a:ext uri="{FF2B5EF4-FFF2-40B4-BE49-F238E27FC236}">
                      <a16:creationId xmlns:a16="http://schemas.microsoft.com/office/drawing/2014/main" id="{9714C210-937D-4B13-AB7E-6B87CBC2BBC5}"/>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30" name="Freeform 20">
                  <a:extLst>
                    <a:ext uri="{FF2B5EF4-FFF2-40B4-BE49-F238E27FC236}">
                      <a16:creationId xmlns:a16="http://schemas.microsoft.com/office/drawing/2014/main" id="{1C617025-5589-459D-980E-CAA368387880}"/>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grpSp>
            <p:nvGrpSpPr>
              <p:cNvPr id="23" name="Group 22">
                <a:extLst>
                  <a:ext uri="{FF2B5EF4-FFF2-40B4-BE49-F238E27FC236}">
                    <a16:creationId xmlns:a16="http://schemas.microsoft.com/office/drawing/2014/main" id="{5AA08FAB-272C-4684-BCBE-E34A3FCCE0C4}"/>
                  </a:ext>
                </a:extLst>
              </p:cNvPr>
              <p:cNvGrpSpPr/>
              <p:nvPr/>
            </p:nvGrpSpPr>
            <p:grpSpPr>
              <a:xfrm>
                <a:off x="9539486" y="6066472"/>
                <a:ext cx="662775" cy="438408"/>
                <a:chOff x="2735263" y="1203325"/>
                <a:chExt cx="6724650" cy="4448176"/>
              </a:xfrm>
              <a:solidFill>
                <a:srgbClr val="FFFFFF"/>
              </a:solidFill>
            </p:grpSpPr>
            <p:sp>
              <p:nvSpPr>
                <p:cNvPr id="27" name="Freeform 19">
                  <a:extLst>
                    <a:ext uri="{FF2B5EF4-FFF2-40B4-BE49-F238E27FC236}">
                      <a16:creationId xmlns:a16="http://schemas.microsoft.com/office/drawing/2014/main" id="{836448A3-7BC3-4FA3-AB1F-8FAAB654393E}"/>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sp>
              <p:nvSpPr>
                <p:cNvPr id="28" name="Freeform 20">
                  <a:extLst>
                    <a:ext uri="{FF2B5EF4-FFF2-40B4-BE49-F238E27FC236}">
                      <a16:creationId xmlns:a16="http://schemas.microsoft.com/office/drawing/2014/main" id="{44A4BFE2-9659-4204-8729-4216FA9C96D6}"/>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1" tIns="34280" rIns="68561" bIns="34280" numCol="1" anchor="t" anchorCtr="0" compatLnSpc="1">
                  <a:prstTxWarp prst="textNoShape">
                    <a:avLst/>
                  </a:prstTxWarp>
                </a:bodyPr>
                <a:lstStyle/>
                <a:p>
                  <a:pPr lvl="0" defTabSz="685537" fontAlgn="auto">
                    <a:spcBef>
                      <a:spcPts val="0"/>
                    </a:spcBef>
                    <a:spcAft>
                      <a:spcPts val="0"/>
                    </a:spcAft>
                    <a:defRPr/>
                  </a:pPr>
                  <a:endParaRPr lang="en-US" sz="1350" b="0" kern="0" dirty="0">
                    <a:solidFill>
                      <a:srgbClr val="002050"/>
                    </a:solidFill>
                    <a:latin typeface="Segoe UI"/>
                  </a:endParaRPr>
                </a:p>
              </p:txBody>
            </p:sp>
          </p:grpSp>
          <p:pic>
            <p:nvPicPr>
              <p:cNvPr id="24" name="Picture 23">
                <a:extLst>
                  <a:ext uri="{FF2B5EF4-FFF2-40B4-BE49-F238E27FC236}">
                    <a16:creationId xmlns:a16="http://schemas.microsoft.com/office/drawing/2014/main" id="{F6100984-78B1-44D9-B315-A981221D7AD7}"/>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546987" y="6261027"/>
                <a:ext cx="893792" cy="599494"/>
              </a:xfrm>
              <a:prstGeom prst="rect">
                <a:avLst/>
              </a:prstGeom>
            </p:spPr>
          </p:pic>
          <p:pic>
            <p:nvPicPr>
              <p:cNvPr id="25" name="Picture 24">
                <a:extLst>
                  <a:ext uri="{FF2B5EF4-FFF2-40B4-BE49-F238E27FC236}">
                    <a16:creationId xmlns:a16="http://schemas.microsoft.com/office/drawing/2014/main" id="{379954CE-CEAA-45FA-A0D8-F0EB4813E39F}"/>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429599" y="6261027"/>
                <a:ext cx="893792" cy="599494"/>
              </a:xfrm>
              <a:prstGeom prst="rect">
                <a:avLst/>
              </a:prstGeom>
            </p:spPr>
          </p:pic>
          <p:pic>
            <p:nvPicPr>
              <p:cNvPr id="26" name="Picture 25">
                <a:extLst>
                  <a:ext uri="{FF2B5EF4-FFF2-40B4-BE49-F238E27FC236}">
                    <a16:creationId xmlns:a16="http://schemas.microsoft.com/office/drawing/2014/main" id="{3C5829C6-58C2-477B-9321-F505CA3004FA}"/>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976347" y="5560609"/>
                <a:ext cx="944483" cy="633493"/>
              </a:xfrm>
              <a:prstGeom prst="rect">
                <a:avLst/>
              </a:prstGeom>
            </p:spPr>
          </p:pic>
        </p:grpSp>
      </p:grpSp>
    </p:spTree>
    <p:extLst>
      <p:ext uri="{BB962C8B-B14F-4D97-AF65-F5344CB8AC3E}">
        <p14:creationId xmlns:p14="http://schemas.microsoft.com/office/powerpoint/2010/main" val="2606089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CAA16-17B8-45C9-AB02-9ED393E65BFE}"/>
              </a:ext>
            </a:extLst>
          </p:cNvPr>
          <p:cNvSpPr>
            <a:spLocks noGrp="1"/>
          </p:cNvSpPr>
          <p:nvPr>
            <p:ph type="title"/>
          </p:nvPr>
        </p:nvSpPr>
        <p:spPr>
          <a:xfrm>
            <a:off x="460374" y="-2"/>
            <a:ext cx="8117569" cy="740664"/>
          </a:xfrm>
        </p:spPr>
        <p:txBody>
          <a:bodyPr/>
          <a:lstStyle/>
          <a:p>
            <a:r>
              <a:rPr lang="en-US" dirty="0"/>
              <a:t>Lab: Securing Secrets in Azure</a:t>
            </a:r>
          </a:p>
        </p:txBody>
      </p:sp>
      <p:sp>
        <p:nvSpPr>
          <p:cNvPr id="3" name="Text Placeholder 2">
            <a:extLst>
              <a:ext uri="{FF2B5EF4-FFF2-40B4-BE49-F238E27FC236}">
                <a16:creationId xmlns:a16="http://schemas.microsoft.com/office/drawing/2014/main" id="{DB6BF5BF-632C-4B3D-A152-CBA07E70B393}"/>
              </a:ext>
            </a:extLst>
          </p:cNvPr>
          <p:cNvSpPr>
            <a:spLocks noGrp="1"/>
          </p:cNvSpPr>
          <p:nvPr>
            <p:ph type="body" idx="1"/>
          </p:nvPr>
        </p:nvSpPr>
        <p:spPr/>
        <p:txBody>
          <a:bodyPr/>
          <a:lstStyle/>
          <a:p>
            <a:r>
              <a:rPr lang="en-US" dirty="0"/>
              <a:t>Exercise 1: Deploying Key Remove lab </a:t>
            </a:r>
            <a:r>
              <a:rPr lang="en-US" dirty="0" err="1"/>
              <a:t>resourcesVault</a:t>
            </a:r>
            <a:r>
              <a:rPr lang="en-US" dirty="0"/>
              <a:t> Resources
Exercise 2: Deploy Azure VM using Key Vault Secret
Exercise 3: Remove lab resources</a:t>
            </a:r>
          </a:p>
        </p:txBody>
      </p:sp>
      <p:sp>
        <p:nvSpPr>
          <p:cNvPr id="6" name="TextBox 5">
            <a:extLst>
              <a:ext uri="{FF2B5EF4-FFF2-40B4-BE49-F238E27FC236}">
                <a16:creationId xmlns:a16="http://schemas.microsoft.com/office/drawing/2014/main" id="{45E87F9F-2F10-47FB-838B-617F979066F3}"/>
              </a:ext>
            </a:extLst>
          </p:cNvPr>
          <p:cNvSpPr txBox="1"/>
          <p:nvPr/>
        </p:nvSpPr>
        <p:spPr>
          <a:xfrm>
            <a:off x="458788" y="6163356"/>
            <a:ext cx="4529573" cy="523220"/>
          </a:xfrm>
          <a:prstGeom prst="rect">
            <a:avLst/>
          </a:prstGeom>
          <a:noFill/>
        </p:spPr>
        <p:txBody>
          <a:bodyPr vert="horz" wrap="none" rtlCol="0">
            <a:spAutoFit/>
          </a:bodyPr>
          <a:lstStyle/>
          <a:p>
            <a:r>
              <a:rPr lang="en-US" sz="2800" b="0" dirty="0">
                <a:latin typeface="Segoe UI" panose="020B0502040204020203" pitchFamily="34" charset="0"/>
              </a:rPr>
              <a:t>Estimated Time: 60 minutes</a:t>
            </a:r>
          </a:p>
        </p:txBody>
      </p:sp>
    </p:spTree>
    <p:extLst>
      <p:ext uri="{BB962C8B-B14F-4D97-AF65-F5344CB8AC3E}">
        <p14:creationId xmlns:p14="http://schemas.microsoft.com/office/powerpoint/2010/main" val="7853232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AC86B-882E-4C8A-A785-F6B938073DE6}"/>
              </a:ext>
            </a:extLst>
          </p:cNvPr>
          <p:cNvSpPr>
            <a:spLocks noGrp="1"/>
          </p:cNvSpPr>
          <p:nvPr>
            <p:ph type="title"/>
          </p:nvPr>
        </p:nvSpPr>
        <p:spPr/>
        <p:txBody>
          <a:bodyPr/>
          <a:lstStyle/>
          <a:p>
            <a:r>
              <a:rPr lang="en-US" dirty="0"/>
              <a:t>Lab Review</a:t>
            </a:r>
          </a:p>
        </p:txBody>
      </p:sp>
      <p:sp>
        <p:nvSpPr>
          <p:cNvPr id="3" name="Text Placeholder 2">
            <a:extLst>
              <a:ext uri="{FF2B5EF4-FFF2-40B4-BE49-F238E27FC236}">
                <a16:creationId xmlns:a16="http://schemas.microsoft.com/office/drawing/2014/main" id="{D65B125E-550E-499C-96CF-DBCEF5E462C5}"/>
              </a:ext>
            </a:extLst>
          </p:cNvPr>
          <p:cNvSpPr>
            <a:spLocks noGrp="1"/>
          </p:cNvSpPr>
          <p:nvPr>
            <p:ph type="body" idx="1"/>
          </p:nvPr>
        </p:nvSpPr>
        <p:spPr/>
        <p:txBody>
          <a:bodyPr/>
          <a:lstStyle/>
          <a:p>
            <a:r>
              <a:rPr lang="en-US" dirty="0"/>
              <a:t>What type of secrets could you store for container-based VMs in an Azure Key Vault?</a:t>
            </a:r>
          </a:p>
        </p:txBody>
      </p:sp>
    </p:spTree>
    <p:extLst>
      <p:ext uri="{BB962C8B-B14F-4D97-AF65-F5344CB8AC3E}">
        <p14:creationId xmlns:p14="http://schemas.microsoft.com/office/powerpoint/2010/main" val="25776457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9EB9-F73E-47B1-8BE7-2E4085874B7D}"/>
              </a:ext>
            </a:extLst>
          </p:cNvPr>
          <p:cNvSpPr>
            <a:spLocks noGrp="1"/>
          </p:cNvSpPr>
          <p:nvPr>
            <p:ph type="title"/>
          </p:nvPr>
        </p:nvSpPr>
        <p:spPr/>
        <p:txBody>
          <a:bodyPr/>
          <a:lstStyle/>
          <a:p>
            <a:r>
              <a:rPr lang="en-US" dirty="0"/>
              <a:t>Module Review and Takeaways</a:t>
            </a:r>
          </a:p>
        </p:txBody>
      </p:sp>
      <p:sp>
        <p:nvSpPr>
          <p:cNvPr id="3" name="Text Placeholder 2">
            <a:extLst>
              <a:ext uri="{FF2B5EF4-FFF2-40B4-BE49-F238E27FC236}">
                <a16:creationId xmlns:a16="http://schemas.microsoft.com/office/drawing/2014/main" id="{0F2CCC7E-00C3-4E13-9CC3-00779D9499AB}"/>
              </a:ext>
            </a:extLst>
          </p:cNvPr>
          <p:cNvSpPr>
            <a:spLocks noGrp="1"/>
          </p:cNvSpPr>
          <p:nvPr>
            <p:ph type="body" idx="1"/>
          </p:nvPr>
        </p:nvSpPr>
        <p:spPr/>
        <p:txBody>
          <a:bodyPr/>
          <a:lstStyle/>
          <a:p>
            <a:r>
              <a:rPr lang="en-US" dirty="0"/>
              <a:t>Review Question</a:t>
            </a:r>
          </a:p>
        </p:txBody>
      </p:sp>
    </p:spTree>
    <p:extLst>
      <p:ext uri="{BB962C8B-B14F-4D97-AF65-F5344CB8AC3E}">
        <p14:creationId xmlns:p14="http://schemas.microsoft.com/office/powerpoint/2010/main" val="1072689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38912" y="3134106"/>
            <a:ext cx="8073492" cy="373949"/>
          </a:xfrm>
        </p:spPr>
        <p:txBody>
          <a:bodyPr/>
          <a:lstStyle/>
          <a:p>
            <a:r>
              <a:rPr lang="en-US" dirty="0"/>
              <a:t>Lesson 01: Security</a:t>
            </a:r>
          </a:p>
        </p:txBody>
      </p:sp>
      <p:pic>
        <p:nvPicPr>
          <p:cNvPr id="3" name="Picture 2">
            <a:extLst>
              <a:ext uri="{FF2B5EF4-FFF2-40B4-BE49-F238E27FC236}">
                <a16:creationId xmlns:a16="http://schemas.microsoft.com/office/drawing/2014/main" id="{801920EA-E99A-427E-AF59-1DD391EB462B}"/>
              </a:ext>
            </a:extLst>
          </p:cNvPr>
          <p:cNvPicPr>
            <a:picLocks noChangeAspect="1"/>
          </p:cNvPicPr>
          <p:nvPr/>
        </p:nvPicPr>
        <p:blipFill>
          <a:blip r:embed="rId2"/>
          <a:stretch>
            <a:fillRect/>
          </a:stretch>
        </p:blipFill>
        <p:spPr>
          <a:xfrm>
            <a:off x="654600" y="3712896"/>
            <a:ext cx="4962574" cy="1249788"/>
          </a:xfrm>
          <a:prstGeom prst="rect">
            <a:avLst/>
          </a:prstGeom>
        </p:spPr>
      </p:pic>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EAF6E-A59B-4583-A775-FAE924908485}"/>
              </a:ext>
            </a:extLst>
          </p:cNvPr>
          <p:cNvSpPr>
            <a:spLocks noGrp="1"/>
          </p:cNvSpPr>
          <p:nvPr>
            <p:ph type="title"/>
          </p:nvPr>
        </p:nvSpPr>
        <p:spPr/>
        <p:txBody>
          <a:bodyPr/>
          <a:lstStyle/>
          <a:p>
            <a:r>
              <a:rPr lang="en-US" dirty="0"/>
              <a:t>Platform Security</a:t>
            </a:r>
          </a:p>
        </p:txBody>
      </p:sp>
      <p:sp>
        <p:nvSpPr>
          <p:cNvPr id="4" name="Content Placeholder 2">
            <a:extLst>
              <a:ext uri="{FF2B5EF4-FFF2-40B4-BE49-F238E27FC236}">
                <a16:creationId xmlns:a16="http://schemas.microsoft.com/office/drawing/2014/main" id="{8D87DEF1-1640-4F95-9339-774DD7726262}"/>
              </a:ext>
            </a:extLst>
          </p:cNvPr>
          <p:cNvSpPr txBox="1">
            <a:spLocks/>
          </p:cNvSpPr>
          <p:nvPr/>
        </p:nvSpPr>
        <p:spPr>
          <a:xfrm>
            <a:off x="458788" y="1021215"/>
            <a:ext cx="8119156" cy="57110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gn="ctr">
              <a:buNone/>
            </a:pPr>
            <a:r>
              <a:rPr lang="en-US" b="0" kern="0" dirty="0">
                <a:solidFill>
                  <a:srgbClr val="000000"/>
                </a:solidFill>
              </a:rPr>
              <a:t>Security Responsibility is SHARED</a:t>
            </a:r>
          </a:p>
        </p:txBody>
      </p:sp>
      <p:grpSp>
        <p:nvGrpSpPr>
          <p:cNvPr id="3" name="Group 2" descr="Shared security model">
            <a:extLst>
              <a:ext uri="{FF2B5EF4-FFF2-40B4-BE49-F238E27FC236}">
                <a16:creationId xmlns:a16="http://schemas.microsoft.com/office/drawing/2014/main" id="{C4D5752C-7345-488D-832B-EB3E65BFCDF0}"/>
              </a:ext>
            </a:extLst>
          </p:cNvPr>
          <p:cNvGrpSpPr/>
          <p:nvPr/>
        </p:nvGrpSpPr>
        <p:grpSpPr>
          <a:xfrm>
            <a:off x="743222" y="2410635"/>
            <a:ext cx="7540285" cy="3107296"/>
            <a:chOff x="743222" y="2410635"/>
            <a:chExt cx="7540285" cy="3107296"/>
          </a:xfrm>
        </p:grpSpPr>
        <p:sp>
          <p:nvSpPr>
            <p:cNvPr id="5" name="Rectangle 4">
              <a:extLst>
                <a:ext uri="{FF2B5EF4-FFF2-40B4-BE49-F238E27FC236}">
                  <a16:creationId xmlns:a16="http://schemas.microsoft.com/office/drawing/2014/main" id="{A32E53AF-6742-4593-A8DB-AA12AC6F04B8}"/>
                </a:ext>
              </a:extLst>
            </p:cNvPr>
            <p:cNvSpPr/>
            <p:nvPr/>
          </p:nvSpPr>
          <p:spPr>
            <a:xfrm>
              <a:off x="743222" y="2410637"/>
              <a:ext cx="3323492" cy="310729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lvl="0" algn="ctr" defTabSz="457200" fontAlgn="auto">
                <a:spcBef>
                  <a:spcPts val="0"/>
                </a:spcBef>
                <a:spcAft>
                  <a:spcPts val="0"/>
                </a:spcAft>
                <a:defRPr/>
              </a:pPr>
              <a:r>
                <a:rPr lang="en-US" sz="2000" b="0" kern="0" dirty="0">
                  <a:solidFill>
                    <a:prstClr val="white"/>
                  </a:solidFill>
                  <a:latin typeface="Segoe UI Light" panose="020B0502040204020203" pitchFamily="34" charset="0"/>
                  <a:cs typeface="Segoe UI Light" panose="020B0502040204020203" pitchFamily="34" charset="0"/>
                </a:rPr>
                <a:t>Microsoft Azure is built with end-to-end security in mind, besides trust. Microsoft gives you a secure foundation, as well as the tooling to control your environment</a:t>
              </a:r>
            </a:p>
          </p:txBody>
        </p:sp>
        <p:sp>
          <p:nvSpPr>
            <p:cNvPr id="6" name="Rectangle 5">
              <a:extLst>
                <a:ext uri="{FF2B5EF4-FFF2-40B4-BE49-F238E27FC236}">
                  <a16:creationId xmlns:a16="http://schemas.microsoft.com/office/drawing/2014/main" id="{962F3638-0DC1-4C9E-A964-C2545431B514}"/>
                </a:ext>
              </a:extLst>
            </p:cNvPr>
            <p:cNvSpPr/>
            <p:nvPr/>
          </p:nvSpPr>
          <p:spPr>
            <a:xfrm>
              <a:off x="4960015" y="2410635"/>
              <a:ext cx="3323492" cy="3107295"/>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lvl="0" algn="ctr" defTabSz="457200" fontAlgn="auto">
                <a:spcBef>
                  <a:spcPts val="0"/>
                </a:spcBef>
                <a:spcAft>
                  <a:spcPts val="0"/>
                </a:spcAft>
                <a:defRPr/>
              </a:pPr>
              <a:r>
                <a:rPr lang="en-US" sz="2000" b="0" kern="0" dirty="0">
                  <a:solidFill>
                    <a:prstClr val="white"/>
                  </a:solidFill>
                  <a:latin typeface="Segoe UI Light" panose="020B0502040204020203" pitchFamily="34" charset="0"/>
                  <a:cs typeface="Segoe UI Light" panose="020B0502040204020203" pitchFamily="34" charset="0"/>
                </a:rPr>
                <a:t>Customers own responsibility of their subscription governance, data, identities, and how to protect those. In IAAS, customer owns more control than in PAAS or SAAS</a:t>
              </a:r>
            </a:p>
          </p:txBody>
        </p:sp>
        <p:pic>
          <p:nvPicPr>
            <p:cNvPr id="7" name="Graphic 6" descr="Add">
              <a:extLst>
                <a:ext uri="{FF2B5EF4-FFF2-40B4-BE49-F238E27FC236}">
                  <a16:creationId xmlns:a16="http://schemas.microsoft.com/office/drawing/2014/main" id="{B94EC700-0276-4DB5-B711-1A6CF9A4AC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75466" y="3621382"/>
              <a:ext cx="685800" cy="685800"/>
            </a:xfrm>
            <a:prstGeom prst="rect">
              <a:avLst/>
            </a:prstGeom>
          </p:spPr>
        </p:pic>
      </p:grpSp>
    </p:spTree>
    <p:extLst>
      <p:ext uri="{BB962C8B-B14F-4D97-AF65-F5344CB8AC3E}">
        <p14:creationId xmlns:p14="http://schemas.microsoft.com/office/powerpoint/2010/main" val="776846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211882f5-b292-432b-be91-6a1bacbd20b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B2E8F-628B-4C6F-A0DC-4F2755B3BD21}"/>
              </a:ext>
            </a:extLst>
          </p:cNvPr>
          <p:cNvSpPr>
            <a:spLocks noGrp="1"/>
          </p:cNvSpPr>
          <p:nvPr>
            <p:ph type="title"/>
          </p:nvPr>
        </p:nvSpPr>
        <p:spPr/>
        <p:txBody>
          <a:bodyPr/>
          <a:lstStyle/>
          <a:p>
            <a:r>
              <a:rPr lang="en-US" dirty="0"/>
              <a:t>Public Cloud Security</a:t>
            </a:r>
          </a:p>
        </p:txBody>
      </p:sp>
      <p:grpSp>
        <p:nvGrpSpPr>
          <p:cNvPr id="3" name="Group 2" descr="Azure responsibility in shared security model">
            <a:extLst>
              <a:ext uri="{FF2B5EF4-FFF2-40B4-BE49-F238E27FC236}">
                <a16:creationId xmlns:a16="http://schemas.microsoft.com/office/drawing/2014/main" id="{2B5D8DF7-21EE-45E4-848A-39F2D0330FE7}"/>
              </a:ext>
            </a:extLst>
          </p:cNvPr>
          <p:cNvGrpSpPr/>
          <p:nvPr/>
        </p:nvGrpSpPr>
        <p:grpSpPr>
          <a:xfrm>
            <a:off x="107977" y="1636480"/>
            <a:ext cx="8959363" cy="4220612"/>
            <a:chOff x="103007" y="1636480"/>
            <a:chExt cx="8959363" cy="4220612"/>
          </a:xfrm>
        </p:grpSpPr>
        <p:pic>
          <p:nvPicPr>
            <p:cNvPr id="4" name="Picture 3">
              <a:extLst>
                <a:ext uri="{FF2B5EF4-FFF2-40B4-BE49-F238E27FC236}">
                  <a16:creationId xmlns:a16="http://schemas.microsoft.com/office/drawing/2014/main" id="{E82C1269-ABD5-40E4-888D-C20009C3B927}"/>
                </a:ext>
              </a:extLst>
            </p:cNvPr>
            <p:cNvPicPr>
              <a:picLocks noChangeAspect="1"/>
            </p:cNvPicPr>
            <p:nvPr/>
          </p:nvPicPr>
          <p:blipFill>
            <a:blip r:embed="rId3"/>
            <a:stretch>
              <a:fillRect/>
            </a:stretch>
          </p:blipFill>
          <p:spPr>
            <a:xfrm>
              <a:off x="2573381" y="1636480"/>
              <a:ext cx="6352569" cy="4165879"/>
            </a:xfrm>
            <a:prstGeom prst="rect">
              <a:avLst/>
            </a:prstGeom>
          </p:spPr>
        </p:pic>
        <p:sp>
          <p:nvSpPr>
            <p:cNvPr id="5" name="Rectangle 4">
              <a:extLst>
                <a:ext uri="{FF2B5EF4-FFF2-40B4-BE49-F238E27FC236}">
                  <a16:creationId xmlns:a16="http://schemas.microsoft.com/office/drawing/2014/main" id="{1AA5BC0E-2CAC-4218-8FDA-B7901F5CF826}"/>
                </a:ext>
              </a:extLst>
            </p:cNvPr>
            <p:cNvSpPr/>
            <p:nvPr/>
          </p:nvSpPr>
          <p:spPr>
            <a:xfrm>
              <a:off x="103007" y="5399356"/>
              <a:ext cx="2263140" cy="45773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lvl="0" algn="ctr" defTabSz="457200" fontAlgn="auto">
                <a:spcBef>
                  <a:spcPts val="0"/>
                </a:spcBef>
                <a:spcAft>
                  <a:spcPts val="0"/>
                </a:spcAft>
                <a:defRPr/>
              </a:pPr>
              <a:r>
                <a:rPr lang="en-US" sz="1350" b="0" kern="0" dirty="0">
                  <a:solidFill>
                    <a:prstClr val="white"/>
                  </a:solidFill>
                  <a:latin typeface="Calibri" panose="020F0502020204030204"/>
                </a:rPr>
                <a:t>Physical Datacenter Access Security (=the buildings)</a:t>
              </a:r>
            </a:p>
          </p:txBody>
        </p:sp>
        <p:sp>
          <p:nvSpPr>
            <p:cNvPr id="6" name="Rectangle 5">
              <a:extLst>
                <a:ext uri="{FF2B5EF4-FFF2-40B4-BE49-F238E27FC236}">
                  <a16:creationId xmlns:a16="http://schemas.microsoft.com/office/drawing/2014/main" id="{F06F7CAC-581D-49E3-B202-9680500EB27E}"/>
                </a:ext>
              </a:extLst>
            </p:cNvPr>
            <p:cNvSpPr/>
            <p:nvPr/>
          </p:nvSpPr>
          <p:spPr>
            <a:xfrm>
              <a:off x="103007" y="3574074"/>
              <a:ext cx="2263140" cy="1083749"/>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lvl="0" algn="ctr" defTabSz="457200" fontAlgn="auto">
                <a:spcBef>
                  <a:spcPts val="0"/>
                </a:spcBef>
                <a:spcAft>
                  <a:spcPts val="0"/>
                </a:spcAft>
                <a:defRPr/>
              </a:pPr>
              <a:r>
                <a:rPr lang="en-US" sz="1350" b="0" kern="0" dirty="0">
                  <a:solidFill>
                    <a:prstClr val="white"/>
                  </a:solidFill>
                  <a:latin typeface="Calibri" panose="020F0502020204030204"/>
                </a:rPr>
                <a:t>Customer’s IAAS Workloads (Networking, Storage, VMs, Backup, ASR,…)</a:t>
              </a:r>
            </a:p>
          </p:txBody>
        </p:sp>
        <p:sp>
          <p:nvSpPr>
            <p:cNvPr id="7" name="Rectangle 6">
              <a:extLst>
                <a:ext uri="{FF2B5EF4-FFF2-40B4-BE49-F238E27FC236}">
                  <a16:creationId xmlns:a16="http://schemas.microsoft.com/office/drawing/2014/main" id="{48A5DB2F-A234-434A-8309-FAB4185E6C68}"/>
                </a:ext>
              </a:extLst>
            </p:cNvPr>
            <p:cNvSpPr/>
            <p:nvPr/>
          </p:nvSpPr>
          <p:spPr>
            <a:xfrm>
              <a:off x="103007" y="4799722"/>
              <a:ext cx="2263140" cy="45773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lvl="0" algn="ctr" defTabSz="457200" fontAlgn="auto">
                <a:spcBef>
                  <a:spcPts val="0"/>
                </a:spcBef>
                <a:spcAft>
                  <a:spcPts val="0"/>
                </a:spcAft>
                <a:defRPr/>
              </a:pPr>
              <a:r>
                <a:rPr lang="en-US" sz="1350" b="0" kern="0" dirty="0">
                  <a:solidFill>
                    <a:prstClr val="white"/>
                  </a:solidFill>
                  <a:latin typeface="Calibri" panose="020F0502020204030204"/>
                </a:rPr>
                <a:t>Physical Hypervisor layer</a:t>
              </a:r>
            </a:p>
          </p:txBody>
        </p:sp>
        <p:sp>
          <p:nvSpPr>
            <p:cNvPr id="8" name="Rectangle 7">
              <a:extLst>
                <a:ext uri="{FF2B5EF4-FFF2-40B4-BE49-F238E27FC236}">
                  <a16:creationId xmlns:a16="http://schemas.microsoft.com/office/drawing/2014/main" id="{6B17BB42-A885-404C-8F9A-520AA74A1A1F}"/>
                </a:ext>
              </a:extLst>
            </p:cNvPr>
            <p:cNvSpPr/>
            <p:nvPr/>
          </p:nvSpPr>
          <p:spPr>
            <a:xfrm>
              <a:off x="103007" y="2345251"/>
              <a:ext cx="2263140" cy="1083749"/>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lvl="0" algn="ctr" defTabSz="457200" fontAlgn="auto">
                <a:spcBef>
                  <a:spcPts val="0"/>
                </a:spcBef>
                <a:spcAft>
                  <a:spcPts val="0"/>
                </a:spcAft>
                <a:defRPr/>
              </a:pPr>
              <a:r>
                <a:rPr lang="en-US" sz="1350" b="0" kern="0" dirty="0">
                  <a:solidFill>
                    <a:prstClr val="white"/>
                  </a:solidFill>
                  <a:latin typeface="Calibri" panose="020F0502020204030204"/>
                </a:rPr>
                <a:t>Customer’s PAAS Workloads (Azure Apps, ML, SQL, Functions, Data,…)</a:t>
              </a:r>
            </a:p>
          </p:txBody>
        </p:sp>
        <p:cxnSp>
          <p:nvCxnSpPr>
            <p:cNvPr id="9" name="Straight Connector 8">
              <a:extLst>
                <a:ext uri="{FF2B5EF4-FFF2-40B4-BE49-F238E27FC236}">
                  <a16:creationId xmlns:a16="http://schemas.microsoft.com/office/drawing/2014/main" id="{C3458752-81C3-499E-B492-98A51D33E286}"/>
                </a:ext>
              </a:extLst>
            </p:cNvPr>
            <p:cNvCxnSpPr/>
            <p:nvPr/>
          </p:nvCxnSpPr>
          <p:spPr>
            <a:xfrm>
              <a:off x="2421401" y="4724107"/>
              <a:ext cx="6625409" cy="0"/>
            </a:xfrm>
            <a:prstGeom prst="line">
              <a:avLst/>
            </a:prstGeom>
            <a:noFill/>
            <a:ln w="57150" cap="flat" cmpd="sng" algn="ctr">
              <a:solidFill>
                <a:srgbClr val="4472C4"/>
              </a:solidFill>
              <a:prstDash val="dash"/>
              <a:miter lim="800000"/>
            </a:ln>
            <a:effectLst/>
          </p:spPr>
        </p:cxnSp>
        <p:cxnSp>
          <p:nvCxnSpPr>
            <p:cNvPr id="10" name="Straight Connector 9">
              <a:extLst>
                <a:ext uri="{FF2B5EF4-FFF2-40B4-BE49-F238E27FC236}">
                  <a16:creationId xmlns:a16="http://schemas.microsoft.com/office/drawing/2014/main" id="{77C1625B-64B3-4359-AE9D-A0C2B596BE23}"/>
                </a:ext>
              </a:extLst>
            </p:cNvPr>
            <p:cNvCxnSpPr/>
            <p:nvPr/>
          </p:nvCxnSpPr>
          <p:spPr>
            <a:xfrm>
              <a:off x="2436961" y="3493184"/>
              <a:ext cx="6625409" cy="0"/>
            </a:xfrm>
            <a:prstGeom prst="line">
              <a:avLst/>
            </a:prstGeom>
            <a:noFill/>
            <a:ln w="57150" cap="flat" cmpd="sng" algn="ctr">
              <a:solidFill>
                <a:srgbClr val="4472C4"/>
              </a:solidFill>
              <a:prstDash val="dash"/>
              <a:miter lim="800000"/>
            </a:ln>
            <a:effectLst/>
          </p:spPr>
        </p:cxnSp>
        <p:pic>
          <p:nvPicPr>
            <p:cNvPr id="11" name="Picture 10">
              <a:extLst>
                <a:ext uri="{FF2B5EF4-FFF2-40B4-BE49-F238E27FC236}">
                  <a16:creationId xmlns:a16="http://schemas.microsoft.com/office/drawing/2014/main" id="{E33D0679-6958-45AB-8357-61AE27288B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5561" y="4821980"/>
              <a:ext cx="1442525" cy="882506"/>
            </a:xfrm>
            <a:prstGeom prst="rect">
              <a:avLst/>
            </a:prstGeom>
          </p:spPr>
        </p:pic>
        <p:pic>
          <p:nvPicPr>
            <p:cNvPr id="12" name="Picture 11">
              <a:extLst>
                <a:ext uri="{FF2B5EF4-FFF2-40B4-BE49-F238E27FC236}">
                  <a16:creationId xmlns:a16="http://schemas.microsoft.com/office/drawing/2014/main" id="{C3B7C920-1484-4B0E-840B-941175CB93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4406" y="2447021"/>
              <a:ext cx="1442525" cy="882506"/>
            </a:xfrm>
            <a:prstGeom prst="rect">
              <a:avLst/>
            </a:prstGeom>
          </p:spPr>
        </p:pic>
        <p:pic>
          <p:nvPicPr>
            <p:cNvPr id="13" name="Picture 12">
              <a:extLst>
                <a:ext uri="{FF2B5EF4-FFF2-40B4-BE49-F238E27FC236}">
                  <a16:creationId xmlns:a16="http://schemas.microsoft.com/office/drawing/2014/main" id="{DECF8E4F-CE9E-44F8-85C1-7C54B06FFE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8903" y="3984956"/>
              <a:ext cx="906194" cy="554391"/>
            </a:xfrm>
            <a:prstGeom prst="rect">
              <a:avLst/>
            </a:prstGeom>
          </p:spPr>
        </p:pic>
        <p:pic>
          <p:nvPicPr>
            <p:cNvPr id="14" name="Graphic 13" descr="Users">
              <a:extLst>
                <a:ext uri="{FF2B5EF4-FFF2-40B4-BE49-F238E27FC236}">
                  <a16:creationId xmlns:a16="http://schemas.microsoft.com/office/drawing/2014/main" id="{4F25587A-D149-4AFC-B05B-1043B1DDC3F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196819" y="3415813"/>
              <a:ext cx="1383909" cy="1383909"/>
            </a:xfrm>
            <a:prstGeom prst="rect">
              <a:avLst/>
            </a:prstGeom>
          </p:spPr>
        </p:pic>
        <p:pic>
          <p:nvPicPr>
            <p:cNvPr id="15" name="Graphic 14" descr="Users">
              <a:extLst>
                <a:ext uri="{FF2B5EF4-FFF2-40B4-BE49-F238E27FC236}">
                  <a16:creationId xmlns:a16="http://schemas.microsoft.com/office/drawing/2014/main" id="{C572915F-BEFE-4190-B4F2-1572FA3B471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196819" y="2529547"/>
              <a:ext cx="654667" cy="654667"/>
            </a:xfrm>
            <a:prstGeom prst="rect">
              <a:avLst/>
            </a:prstGeom>
          </p:spPr>
        </p:pic>
      </p:grpSp>
    </p:spTree>
    <p:extLst>
      <p:ext uri="{BB962C8B-B14F-4D97-AF65-F5344CB8AC3E}">
        <p14:creationId xmlns:p14="http://schemas.microsoft.com/office/powerpoint/2010/main" val="2614525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ba76b9ad-e5d3-4782-b9f1-00fc62ee5e0f">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9A2C4-0A40-4C11-8CCB-D2C4F5451815}"/>
              </a:ext>
            </a:extLst>
          </p:cNvPr>
          <p:cNvSpPr>
            <a:spLocks noGrp="1"/>
          </p:cNvSpPr>
          <p:nvPr>
            <p:ph type="title"/>
          </p:nvPr>
        </p:nvSpPr>
        <p:spPr/>
        <p:txBody>
          <a:bodyPr/>
          <a:lstStyle/>
          <a:p>
            <a:r>
              <a:rPr lang="en-US" dirty="0"/>
              <a:t>Cloud Platform Security</a:t>
            </a:r>
          </a:p>
        </p:txBody>
      </p:sp>
      <p:grpSp>
        <p:nvGrpSpPr>
          <p:cNvPr id="3" name="Group 2" descr="Built-in platform security features">
            <a:extLst>
              <a:ext uri="{FF2B5EF4-FFF2-40B4-BE49-F238E27FC236}">
                <a16:creationId xmlns:a16="http://schemas.microsoft.com/office/drawing/2014/main" id="{BB16A3F2-76FC-46E8-AFD5-BC47C6C4FDCA}"/>
              </a:ext>
            </a:extLst>
          </p:cNvPr>
          <p:cNvGrpSpPr/>
          <p:nvPr/>
        </p:nvGrpSpPr>
        <p:grpSpPr>
          <a:xfrm>
            <a:off x="247943" y="1731141"/>
            <a:ext cx="8419712" cy="4242548"/>
            <a:chOff x="247943" y="1731141"/>
            <a:chExt cx="8419712" cy="4242548"/>
          </a:xfrm>
        </p:grpSpPr>
        <p:pic>
          <p:nvPicPr>
            <p:cNvPr id="4" name="Picture 3">
              <a:extLst>
                <a:ext uri="{FF2B5EF4-FFF2-40B4-BE49-F238E27FC236}">
                  <a16:creationId xmlns:a16="http://schemas.microsoft.com/office/drawing/2014/main" id="{77D1232F-6AB4-46F1-AAF5-0C4B962B2760}"/>
                </a:ext>
              </a:extLst>
            </p:cNvPr>
            <p:cNvPicPr>
              <a:picLocks noChangeAspect="1"/>
            </p:cNvPicPr>
            <p:nvPr/>
          </p:nvPicPr>
          <p:blipFill>
            <a:blip r:embed="rId3"/>
            <a:stretch>
              <a:fillRect/>
            </a:stretch>
          </p:blipFill>
          <p:spPr>
            <a:xfrm>
              <a:off x="4095259" y="1731141"/>
              <a:ext cx="4572396" cy="2571973"/>
            </a:xfrm>
            <a:prstGeom prst="rect">
              <a:avLst/>
            </a:prstGeom>
          </p:spPr>
        </p:pic>
        <p:sp>
          <p:nvSpPr>
            <p:cNvPr id="5" name="Rectangle 4">
              <a:extLst>
                <a:ext uri="{FF2B5EF4-FFF2-40B4-BE49-F238E27FC236}">
                  <a16:creationId xmlns:a16="http://schemas.microsoft.com/office/drawing/2014/main" id="{77AC3375-E05F-4868-8356-84D05D3E97FD}"/>
                </a:ext>
              </a:extLst>
            </p:cNvPr>
            <p:cNvSpPr/>
            <p:nvPr/>
          </p:nvSpPr>
          <p:spPr>
            <a:xfrm>
              <a:off x="247943" y="1943979"/>
              <a:ext cx="2954216" cy="376662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lvl="0"/>
              <a:r>
                <a:rPr lang="en-US" sz="1350" dirty="0">
                  <a:solidFill>
                    <a:srgbClr val="FFFFFF"/>
                  </a:solidFill>
                  <a:latin typeface="Segoe UI Light" panose="020B0502040204020203" pitchFamily="34" charset="0"/>
                  <a:cs typeface="Segoe UI Light" panose="020B0502040204020203" pitchFamily="34" charset="0"/>
                </a:rPr>
                <a:t>- Each Azure Tenant is isolated from all other tenants, using </a:t>
              </a:r>
              <a:r>
                <a:rPr lang="en-US" sz="1350" dirty="0">
                  <a:solidFill>
                    <a:srgbClr val="000000"/>
                  </a:solidFill>
                  <a:latin typeface="Segoe UI" panose="020B0502040204020203" pitchFamily="34" charset="0"/>
                  <a:cs typeface="Segoe UI" panose="020B0502040204020203" pitchFamily="34" charset="0"/>
                </a:rPr>
                <a:t>“Azure Fabric Controller”</a:t>
              </a:r>
            </a:p>
            <a:p>
              <a:pPr lvl="0"/>
              <a:endParaRPr lang="en-US" sz="1350" dirty="0">
                <a:solidFill>
                  <a:srgbClr val="FFFFFF"/>
                </a:solidFill>
                <a:latin typeface="Segoe UI Light" panose="020B0502040204020203" pitchFamily="34" charset="0"/>
                <a:cs typeface="Segoe UI Light" panose="020B0502040204020203" pitchFamily="34" charset="0"/>
              </a:endParaRPr>
            </a:p>
            <a:p>
              <a:pPr lvl="0"/>
              <a:endParaRPr lang="en-US" sz="1350" dirty="0">
                <a:solidFill>
                  <a:srgbClr val="FFFFFF"/>
                </a:solidFill>
                <a:latin typeface="Segoe UI Light" panose="020B0502040204020203" pitchFamily="34" charset="0"/>
                <a:cs typeface="Segoe UI Light" panose="020B0502040204020203" pitchFamily="34" charset="0"/>
              </a:endParaRPr>
            </a:p>
            <a:p>
              <a:pPr lvl="0"/>
              <a:r>
                <a:rPr lang="en-US" sz="1350" dirty="0">
                  <a:solidFill>
                    <a:srgbClr val="FFFFFF"/>
                  </a:solidFill>
                  <a:latin typeface="Segoe UI Light" panose="020B0502040204020203" pitchFamily="34" charset="0"/>
                  <a:cs typeface="Segoe UI Light" panose="020B0502040204020203" pitchFamily="34" charset="0"/>
                </a:rPr>
                <a:t>- Azure datacenters are mainly based on Microsoft proprietary hardware, running an </a:t>
              </a:r>
              <a:r>
                <a:rPr lang="en-US" sz="1350" dirty="0">
                  <a:solidFill>
                    <a:srgbClr val="000000"/>
                  </a:solidFill>
                  <a:latin typeface="Segoe UI" panose="020B0502040204020203" pitchFamily="34" charset="0"/>
                  <a:cs typeface="Segoe UI" panose="020B0502040204020203" pitchFamily="34" charset="0"/>
                </a:rPr>
                <a:t>Azure-host-specific version of Hyper-V</a:t>
              </a:r>
            </a:p>
            <a:p>
              <a:pPr lvl="0"/>
              <a:endParaRPr lang="en-US" sz="1350" dirty="0">
                <a:solidFill>
                  <a:srgbClr val="FFFFFF"/>
                </a:solidFill>
                <a:latin typeface="Segoe UI Light" panose="020B0502040204020203" pitchFamily="34" charset="0"/>
                <a:cs typeface="Segoe UI Light" panose="020B0502040204020203" pitchFamily="34" charset="0"/>
              </a:endParaRPr>
            </a:p>
            <a:p>
              <a:pPr lvl="0"/>
              <a:endParaRPr lang="en-US" sz="1350" dirty="0">
                <a:solidFill>
                  <a:srgbClr val="FFFFFF"/>
                </a:solidFill>
                <a:latin typeface="Segoe UI Light" panose="020B0502040204020203" pitchFamily="34" charset="0"/>
                <a:cs typeface="Segoe UI Light" panose="020B0502040204020203" pitchFamily="34" charset="0"/>
              </a:endParaRPr>
            </a:p>
          </p:txBody>
        </p:sp>
        <p:pic>
          <p:nvPicPr>
            <p:cNvPr id="6" name="Picture 5">
              <a:extLst>
                <a:ext uri="{FF2B5EF4-FFF2-40B4-BE49-F238E27FC236}">
                  <a16:creationId xmlns:a16="http://schemas.microsoft.com/office/drawing/2014/main" id="{79ED7DD9-3F95-4231-AC4B-B84143EA795B}"/>
                </a:ext>
              </a:extLst>
            </p:cNvPr>
            <p:cNvPicPr>
              <a:picLocks noChangeAspect="1"/>
            </p:cNvPicPr>
            <p:nvPr/>
          </p:nvPicPr>
          <p:blipFill>
            <a:blip r:embed="rId4"/>
            <a:stretch>
              <a:fillRect/>
            </a:stretch>
          </p:blipFill>
          <p:spPr>
            <a:xfrm>
              <a:off x="3615585" y="4640568"/>
              <a:ext cx="1912831" cy="972584"/>
            </a:xfrm>
            <a:prstGeom prst="rect">
              <a:avLst/>
            </a:prstGeom>
          </p:spPr>
        </p:pic>
        <p:pic>
          <p:nvPicPr>
            <p:cNvPr id="7" name="Picture 6">
              <a:extLst>
                <a:ext uri="{FF2B5EF4-FFF2-40B4-BE49-F238E27FC236}">
                  <a16:creationId xmlns:a16="http://schemas.microsoft.com/office/drawing/2014/main" id="{C8297AEC-2C64-4977-A45F-AAD1FBE8C927}"/>
                </a:ext>
              </a:extLst>
            </p:cNvPr>
            <p:cNvPicPr>
              <a:picLocks noChangeAspect="1"/>
            </p:cNvPicPr>
            <p:nvPr/>
          </p:nvPicPr>
          <p:blipFill>
            <a:blip r:embed="rId4"/>
            <a:stretch>
              <a:fillRect/>
            </a:stretch>
          </p:blipFill>
          <p:spPr>
            <a:xfrm>
              <a:off x="6673549" y="4640567"/>
              <a:ext cx="1912831" cy="972584"/>
            </a:xfrm>
            <a:prstGeom prst="rect">
              <a:avLst/>
            </a:prstGeom>
          </p:spPr>
        </p:pic>
        <p:sp>
          <p:nvSpPr>
            <p:cNvPr id="8" name="TextBox 7">
              <a:extLst>
                <a:ext uri="{FF2B5EF4-FFF2-40B4-BE49-F238E27FC236}">
                  <a16:creationId xmlns:a16="http://schemas.microsoft.com/office/drawing/2014/main" id="{608D7D56-CDC4-4A35-B1D9-6712D09F1F87}"/>
                </a:ext>
              </a:extLst>
            </p:cNvPr>
            <p:cNvSpPr txBox="1"/>
            <p:nvPr/>
          </p:nvSpPr>
          <p:spPr>
            <a:xfrm>
              <a:off x="4095259" y="5673607"/>
              <a:ext cx="1311578" cy="300082"/>
            </a:xfrm>
            <a:prstGeom prst="rect">
              <a:avLst/>
            </a:prstGeom>
            <a:noFill/>
          </p:spPr>
          <p:txBody>
            <a:bodyPr wrap="none" rtlCol="0">
              <a:spAutoFit/>
            </a:bodyPr>
            <a:lstStyle/>
            <a:p>
              <a:pPr lvl="0"/>
              <a:r>
                <a:rPr lang="en-US" sz="1350" dirty="0">
                  <a:solidFill>
                    <a:srgbClr val="000000"/>
                  </a:solidFill>
                </a:rPr>
                <a:t>Customer A</a:t>
              </a:r>
            </a:p>
          </p:txBody>
        </p:sp>
        <p:sp>
          <p:nvSpPr>
            <p:cNvPr id="9" name="TextBox 8">
              <a:extLst>
                <a:ext uri="{FF2B5EF4-FFF2-40B4-BE49-F238E27FC236}">
                  <a16:creationId xmlns:a16="http://schemas.microsoft.com/office/drawing/2014/main" id="{E1329AA8-7870-41DE-9A77-FBDE42E21AE5}"/>
                </a:ext>
              </a:extLst>
            </p:cNvPr>
            <p:cNvSpPr txBox="1"/>
            <p:nvPr/>
          </p:nvSpPr>
          <p:spPr>
            <a:xfrm>
              <a:off x="7332586" y="5673607"/>
              <a:ext cx="1308371" cy="300082"/>
            </a:xfrm>
            <a:prstGeom prst="rect">
              <a:avLst/>
            </a:prstGeom>
            <a:noFill/>
          </p:spPr>
          <p:txBody>
            <a:bodyPr wrap="none" rtlCol="0">
              <a:spAutoFit/>
            </a:bodyPr>
            <a:lstStyle/>
            <a:p>
              <a:pPr lvl="0"/>
              <a:r>
                <a:rPr lang="en-US" sz="1350" dirty="0">
                  <a:solidFill>
                    <a:srgbClr val="000000"/>
                  </a:solidFill>
                </a:rPr>
                <a:t>Customer B</a:t>
              </a:r>
            </a:p>
          </p:txBody>
        </p:sp>
        <p:sp>
          <p:nvSpPr>
            <p:cNvPr id="10" name="Not Equal 9">
              <a:extLst>
                <a:ext uri="{FF2B5EF4-FFF2-40B4-BE49-F238E27FC236}">
                  <a16:creationId xmlns:a16="http://schemas.microsoft.com/office/drawing/2014/main" id="{B4160BD6-3EC7-4D3C-9F26-9F799BE318BE}"/>
                </a:ext>
              </a:extLst>
            </p:cNvPr>
            <p:cNvSpPr/>
            <p:nvPr/>
          </p:nvSpPr>
          <p:spPr>
            <a:xfrm>
              <a:off x="5750169" y="4850717"/>
              <a:ext cx="844062" cy="706901"/>
            </a:xfrm>
            <a:prstGeom prst="mathNotEqual">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dirty="0">
                <a:solidFill>
                  <a:srgbClr val="000000"/>
                </a:solidFill>
              </a:endParaRPr>
            </a:p>
          </p:txBody>
        </p:sp>
      </p:grpSp>
    </p:spTree>
    <p:extLst>
      <p:ext uri="{BB962C8B-B14F-4D97-AF65-F5344CB8AC3E}">
        <p14:creationId xmlns:p14="http://schemas.microsoft.com/office/powerpoint/2010/main" val="1085796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b7481e31-d5f3-4735-8095-6834f5452ec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9C13F-33B7-4FAE-AC1F-34FD32FB2CBD}"/>
              </a:ext>
            </a:extLst>
          </p:cNvPr>
          <p:cNvSpPr>
            <a:spLocks noGrp="1"/>
          </p:cNvSpPr>
          <p:nvPr>
            <p:ph type="title"/>
          </p:nvPr>
        </p:nvSpPr>
        <p:spPr/>
        <p:txBody>
          <a:bodyPr/>
          <a:lstStyle/>
          <a:p>
            <a:r>
              <a:rPr lang="en-US" dirty="0"/>
              <a:t>Platform Encryption Scenarios</a:t>
            </a:r>
          </a:p>
        </p:txBody>
      </p:sp>
      <p:sp>
        <p:nvSpPr>
          <p:cNvPr id="4" name="TextBox 3" descr="Encryption &quot;baked into&quot; the platform">
            <a:extLst>
              <a:ext uri="{FF2B5EF4-FFF2-40B4-BE49-F238E27FC236}">
                <a16:creationId xmlns:a16="http://schemas.microsoft.com/office/drawing/2014/main" id="{0BFE544F-A939-4DAB-AF92-4E1423507C5E}"/>
              </a:ext>
            </a:extLst>
          </p:cNvPr>
          <p:cNvSpPr txBox="1"/>
          <p:nvPr/>
        </p:nvSpPr>
        <p:spPr>
          <a:xfrm>
            <a:off x="7106349" y="2496758"/>
            <a:ext cx="720879" cy="101566"/>
          </a:xfrm>
          <a:prstGeom prst="rect">
            <a:avLst/>
          </a:prstGeom>
          <a:noFill/>
        </p:spPr>
        <p:txBody>
          <a:bodyPr wrap="square" lIns="0" tIns="0" rIns="0" bIns="0" rtlCol="0">
            <a:spAutoFit/>
          </a:bodyPr>
          <a:lstStyle/>
          <a:p>
            <a:pPr lvl="0" algn="ctr" defTabSz="685526" fontAlgn="auto">
              <a:lnSpc>
                <a:spcPct val="90000"/>
              </a:lnSpc>
              <a:spcBef>
                <a:spcPts val="0"/>
              </a:spcBef>
              <a:spcAft>
                <a:spcPts val="0"/>
              </a:spcAft>
              <a:defRPr/>
            </a:pPr>
            <a:endParaRPr lang="en-US" sz="1100" spc="-38" baseline="-25000" dirty="0">
              <a:solidFill>
                <a:srgbClr val="353535"/>
              </a:solidFill>
              <a:latin typeface="Segoe UI Semilight"/>
            </a:endParaRPr>
          </a:p>
        </p:txBody>
      </p:sp>
      <p:pic>
        <p:nvPicPr>
          <p:cNvPr id="5" name="Picture 4" descr="Encryption &quot;baked into&quot; the platform">
            <a:extLst>
              <a:ext uri="{FF2B5EF4-FFF2-40B4-BE49-F238E27FC236}">
                <a16:creationId xmlns:a16="http://schemas.microsoft.com/office/drawing/2014/main" id="{D9B27FD9-667D-47DB-912A-49D2A8BFED21}"/>
              </a:ext>
            </a:extLst>
          </p:cNvPr>
          <p:cNvPicPr>
            <a:picLocks noChangeAspect="1"/>
          </p:cNvPicPr>
          <p:nvPr/>
        </p:nvPicPr>
        <p:blipFill>
          <a:blip r:embed="rId3"/>
          <a:stretch>
            <a:fillRect/>
          </a:stretch>
        </p:blipFill>
        <p:spPr>
          <a:xfrm>
            <a:off x="6375306" y="4096921"/>
            <a:ext cx="2282945" cy="1497107"/>
          </a:xfrm>
          <a:prstGeom prst="rect">
            <a:avLst/>
          </a:prstGeom>
        </p:spPr>
      </p:pic>
      <p:sp>
        <p:nvSpPr>
          <p:cNvPr id="6" name="TextBox 179" descr="Encryption &quot;baked into&quot; the platform">
            <a:extLst>
              <a:ext uri="{FF2B5EF4-FFF2-40B4-BE49-F238E27FC236}">
                <a16:creationId xmlns:a16="http://schemas.microsoft.com/office/drawing/2014/main" id="{352BB095-625A-4F41-9BD0-56A4169E3749}"/>
              </a:ext>
            </a:extLst>
          </p:cNvPr>
          <p:cNvSpPr txBox="1"/>
          <p:nvPr/>
        </p:nvSpPr>
        <p:spPr>
          <a:xfrm>
            <a:off x="6593203" y="4822950"/>
            <a:ext cx="1847151" cy="466419"/>
          </a:xfrm>
          <a:prstGeom prst="rect">
            <a:avLst/>
          </a:prstGeom>
          <a:noFill/>
          <a:ln>
            <a:noFill/>
          </a:ln>
        </p:spPr>
        <p:txBody>
          <a:bodyPr wrap="none" lIns="134387" tIns="107510" rIns="134387" bIns="107510" rtlCol="0">
            <a:spAutoFit/>
          </a:bodyPr>
          <a:lstStyle/>
          <a:p>
            <a:pPr lvl="0" algn="ctr" defTabSz="684845" fontAlgn="auto">
              <a:lnSpc>
                <a:spcPct val="90000"/>
              </a:lnSpc>
              <a:spcBef>
                <a:spcPts val="0"/>
              </a:spcBef>
              <a:spcAft>
                <a:spcPts val="441"/>
              </a:spcAft>
              <a:defRPr/>
            </a:pPr>
            <a:r>
              <a:rPr lang="en-US" b="0" kern="0" dirty="0">
                <a:solidFill>
                  <a:srgbClr val="FFFFFF"/>
                </a:solidFill>
                <a:latin typeface="Segoe UI Semilight"/>
              </a:rPr>
              <a:t>Microsoft Azure</a:t>
            </a:r>
          </a:p>
        </p:txBody>
      </p:sp>
      <p:pic>
        <p:nvPicPr>
          <p:cNvPr id="7" name="Graphic 6" descr="Encryption &quot;baked into&quot; the platform">
            <a:extLst>
              <a:ext uri="{FF2B5EF4-FFF2-40B4-BE49-F238E27FC236}">
                <a16:creationId xmlns:a16="http://schemas.microsoft.com/office/drawing/2014/main" id="{4A978FA1-FB25-434E-AD26-26F2F67D39F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0972" y="1912556"/>
            <a:ext cx="685800" cy="685800"/>
          </a:xfrm>
          <a:prstGeom prst="rect">
            <a:avLst/>
          </a:prstGeom>
        </p:spPr>
      </p:pic>
      <p:pic>
        <p:nvPicPr>
          <p:cNvPr id="8" name="Graphic 7" descr="Encryption &quot;baked into&quot; the platform">
            <a:extLst>
              <a:ext uri="{FF2B5EF4-FFF2-40B4-BE49-F238E27FC236}">
                <a16:creationId xmlns:a16="http://schemas.microsoft.com/office/drawing/2014/main" id="{FC030F5A-B04F-42CA-958C-2689FCEA3A6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49760" y="4946469"/>
            <a:ext cx="685800" cy="685800"/>
          </a:xfrm>
          <a:prstGeom prst="rect">
            <a:avLst/>
          </a:prstGeom>
        </p:spPr>
      </p:pic>
      <p:pic>
        <p:nvPicPr>
          <p:cNvPr id="9" name="Graphic 8" descr="Encryption &quot;baked into&quot; the platform">
            <a:extLst>
              <a:ext uri="{FF2B5EF4-FFF2-40B4-BE49-F238E27FC236}">
                <a16:creationId xmlns:a16="http://schemas.microsoft.com/office/drawing/2014/main" id="{CF34D080-BAFF-4A7B-9865-F03FC672332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15999" y="4946469"/>
            <a:ext cx="685800" cy="685800"/>
          </a:xfrm>
          <a:prstGeom prst="rect">
            <a:avLst/>
          </a:prstGeom>
        </p:spPr>
      </p:pic>
      <p:pic>
        <p:nvPicPr>
          <p:cNvPr id="10" name="Picture 9" descr="Encryption &quot;baked into&quot; the platform">
            <a:extLst>
              <a:ext uri="{FF2B5EF4-FFF2-40B4-BE49-F238E27FC236}">
                <a16:creationId xmlns:a16="http://schemas.microsoft.com/office/drawing/2014/main" id="{62C0FB52-913C-4704-944D-C0DC0F4D5674}"/>
              </a:ext>
            </a:extLst>
          </p:cNvPr>
          <p:cNvPicPr>
            <a:picLocks noChangeAspect="1"/>
          </p:cNvPicPr>
          <p:nvPr/>
        </p:nvPicPr>
        <p:blipFill>
          <a:blip r:embed="rId3"/>
          <a:stretch>
            <a:fillRect/>
          </a:stretch>
        </p:blipFill>
        <p:spPr>
          <a:xfrm>
            <a:off x="5010841" y="1399567"/>
            <a:ext cx="2282945" cy="1497107"/>
          </a:xfrm>
          <a:prstGeom prst="rect">
            <a:avLst/>
          </a:prstGeom>
        </p:spPr>
      </p:pic>
      <p:sp>
        <p:nvSpPr>
          <p:cNvPr id="11" name="TextBox 179" descr="Encryption &quot;baked into&quot; the platform">
            <a:extLst>
              <a:ext uri="{FF2B5EF4-FFF2-40B4-BE49-F238E27FC236}">
                <a16:creationId xmlns:a16="http://schemas.microsoft.com/office/drawing/2014/main" id="{DACD3383-5AB8-4C51-88F8-EFB5E06D07F5}"/>
              </a:ext>
            </a:extLst>
          </p:cNvPr>
          <p:cNvSpPr txBox="1"/>
          <p:nvPr/>
        </p:nvSpPr>
        <p:spPr>
          <a:xfrm>
            <a:off x="5107500" y="2043081"/>
            <a:ext cx="1847151" cy="466419"/>
          </a:xfrm>
          <a:prstGeom prst="rect">
            <a:avLst/>
          </a:prstGeom>
          <a:noFill/>
          <a:ln>
            <a:noFill/>
          </a:ln>
        </p:spPr>
        <p:txBody>
          <a:bodyPr wrap="none" lIns="134387" tIns="107510" rIns="134387" bIns="107510" rtlCol="0">
            <a:spAutoFit/>
          </a:bodyPr>
          <a:lstStyle/>
          <a:p>
            <a:pPr lvl="0" algn="ctr" defTabSz="684845" fontAlgn="auto">
              <a:lnSpc>
                <a:spcPct val="90000"/>
              </a:lnSpc>
              <a:spcBef>
                <a:spcPts val="0"/>
              </a:spcBef>
              <a:spcAft>
                <a:spcPts val="441"/>
              </a:spcAft>
              <a:defRPr/>
            </a:pPr>
            <a:r>
              <a:rPr lang="en-US" b="0" kern="0" dirty="0">
                <a:solidFill>
                  <a:srgbClr val="FFFFFF"/>
                </a:solidFill>
                <a:latin typeface="Segoe UI Semilight"/>
              </a:rPr>
              <a:t>Microsoft Azure</a:t>
            </a:r>
          </a:p>
        </p:txBody>
      </p:sp>
      <p:sp>
        <p:nvSpPr>
          <p:cNvPr id="12" name="Arrow: Left-Right 11" descr="Encryption &quot;baked into&quot; the platform">
            <a:extLst>
              <a:ext uri="{FF2B5EF4-FFF2-40B4-BE49-F238E27FC236}">
                <a16:creationId xmlns:a16="http://schemas.microsoft.com/office/drawing/2014/main" id="{CACCE37B-2DFB-456C-BB74-D3A48093CB1A}"/>
              </a:ext>
            </a:extLst>
          </p:cNvPr>
          <p:cNvSpPr/>
          <p:nvPr/>
        </p:nvSpPr>
        <p:spPr>
          <a:xfrm>
            <a:off x="1458225" y="2263549"/>
            <a:ext cx="2818633" cy="434810"/>
          </a:xfrm>
          <a:prstGeom prst="leftRightArrow">
            <a:avLst/>
          </a:prstGeom>
          <a:solidFill>
            <a:srgbClr val="4472C4"/>
          </a:solidFill>
          <a:ln w="12700" cap="flat" cmpd="sng" algn="ctr">
            <a:solidFill>
              <a:srgbClr val="4472C4">
                <a:shade val="50000"/>
              </a:srgbClr>
            </a:solidFill>
            <a:prstDash val="solid"/>
            <a:miter lim="800000"/>
          </a:ln>
          <a:effectLst/>
        </p:spPr>
        <p:txBody>
          <a:bodyPr rtlCol="0" anchor="ctr"/>
          <a:lstStyle/>
          <a:p>
            <a:pPr lvl="0" algn="ctr" defTabSz="457200" fontAlgn="auto">
              <a:spcBef>
                <a:spcPts val="0"/>
              </a:spcBef>
              <a:spcAft>
                <a:spcPts val="0"/>
              </a:spcAft>
              <a:defRPr/>
            </a:pPr>
            <a:endParaRPr lang="en-US" sz="1350" b="0" kern="0" dirty="0">
              <a:solidFill>
                <a:prstClr val="white"/>
              </a:solidFill>
              <a:latin typeface="Calibri" panose="020F0502020204030204"/>
            </a:endParaRPr>
          </a:p>
        </p:txBody>
      </p:sp>
      <p:sp>
        <p:nvSpPr>
          <p:cNvPr id="13" name="Arrow: Left-Right 12" descr="Encryption &quot;baked into&quot; the platform">
            <a:extLst>
              <a:ext uri="{FF2B5EF4-FFF2-40B4-BE49-F238E27FC236}">
                <a16:creationId xmlns:a16="http://schemas.microsoft.com/office/drawing/2014/main" id="{F9A09BC4-3B27-4BB1-98BE-4BD3EE52CEAF}"/>
              </a:ext>
            </a:extLst>
          </p:cNvPr>
          <p:cNvSpPr/>
          <p:nvPr/>
        </p:nvSpPr>
        <p:spPr>
          <a:xfrm>
            <a:off x="1969491" y="5266084"/>
            <a:ext cx="4334594" cy="434810"/>
          </a:xfrm>
          <a:prstGeom prst="leftRightArrow">
            <a:avLst/>
          </a:prstGeom>
          <a:solidFill>
            <a:srgbClr val="4472C4"/>
          </a:solidFill>
          <a:ln w="12700" cap="flat" cmpd="sng" algn="ctr">
            <a:solidFill>
              <a:srgbClr val="4472C4">
                <a:shade val="50000"/>
              </a:srgbClr>
            </a:solidFill>
            <a:prstDash val="solid"/>
            <a:miter lim="800000"/>
          </a:ln>
          <a:effectLst/>
        </p:spPr>
        <p:txBody>
          <a:bodyPr rtlCol="0" anchor="ctr"/>
          <a:lstStyle/>
          <a:p>
            <a:pPr lvl="0" algn="ctr" defTabSz="457200" fontAlgn="auto">
              <a:spcBef>
                <a:spcPts val="0"/>
              </a:spcBef>
              <a:spcAft>
                <a:spcPts val="0"/>
              </a:spcAft>
              <a:defRPr/>
            </a:pPr>
            <a:endParaRPr lang="en-US" sz="1350" b="0" kern="0" dirty="0">
              <a:solidFill>
                <a:prstClr val="white"/>
              </a:solidFill>
              <a:latin typeface="Calibri" panose="020F0502020204030204"/>
            </a:endParaRPr>
          </a:p>
        </p:txBody>
      </p:sp>
      <p:sp>
        <p:nvSpPr>
          <p:cNvPr id="14" name="Arrow: Left-Right 13" descr="Encryption &quot;baked into&quot; the platform">
            <a:extLst>
              <a:ext uri="{FF2B5EF4-FFF2-40B4-BE49-F238E27FC236}">
                <a16:creationId xmlns:a16="http://schemas.microsoft.com/office/drawing/2014/main" id="{F67F9D00-86D9-478C-ADFD-B2D1F0125721}"/>
              </a:ext>
            </a:extLst>
          </p:cNvPr>
          <p:cNvSpPr/>
          <p:nvPr/>
        </p:nvSpPr>
        <p:spPr>
          <a:xfrm rot="3079878">
            <a:off x="5380963" y="3380242"/>
            <a:ext cx="2818633" cy="434810"/>
          </a:xfrm>
          <a:prstGeom prst="leftRightArrow">
            <a:avLst/>
          </a:prstGeom>
          <a:solidFill>
            <a:srgbClr val="4472C4"/>
          </a:solidFill>
          <a:ln w="12700" cap="flat" cmpd="sng" algn="ctr">
            <a:solidFill>
              <a:srgbClr val="4472C4">
                <a:shade val="50000"/>
              </a:srgbClr>
            </a:solidFill>
            <a:prstDash val="solid"/>
            <a:miter lim="800000"/>
          </a:ln>
          <a:effectLst/>
        </p:spPr>
        <p:txBody>
          <a:bodyPr rtlCol="0" anchor="ctr"/>
          <a:lstStyle/>
          <a:p>
            <a:pPr lvl="0" algn="ctr" defTabSz="457200" fontAlgn="auto">
              <a:spcBef>
                <a:spcPts val="0"/>
              </a:spcBef>
              <a:spcAft>
                <a:spcPts val="0"/>
              </a:spcAft>
              <a:defRPr/>
            </a:pPr>
            <a:endParaRPr lang="en-US" sz="1350" b="0" kern="0" dirty="0">
              <a:solidFill>
                <a:prstClr val="white"/>
              </a:solidFill>
              <a:latin typeface="Calibri" panose="020F0502020204030204"/>
            </a:endParaRPr>
          </a:p>
        </p:txBody>
      </p:sp>
      <p:pic>
        <p:nvPicPr>
          <p:cNvPr id="15" name="Graphic 14" descr="Encryption &quot;baked into&quot; the platform">
            <a:extLst>
              <a:ext uri="{FF2B5EF4-FFF2-40B4-BE49-F238E27FC236}">
                <a16:creationId xmlns:a16="http://schemas.microsoft.com/office/drawing/2014/main" id="{2327D729-EB82-4120-974E-C0EF86B3D08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071" y="1912556"/>
            <a:ext cx="685800" cy="685800"/>
          </a:xfrm>
          <a:prstGeom prst="rect">
            <a:avLst/>
          </a:prstGeom>
        </p:spPr>
      </p:pic>
      <p:pic>
        <p:nvPicPr>
          <p:cNvPr id="16" name="Graphic 15" descr="Encryption &quot;baked into&quot; the platform">
            <a:extLst>
              <a:ext uri="{FF2B5EF4-FFF2-40B4-BE49-F238E27FC236}">
                <a16:creationId xmlns:a16="http://schemas.microsoft.com/office/drawing/2014/main" id="{60C5DE74-29B4-40C3-9BDE-1B3847028A9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348034" y="5140588"/>
            <a:ext cx="685800" cy="685800"/>
          </a:xfrm>
          <a:prstGeom prst="rect">
            <a:avLst/>
          </a:prstGeom>
        </p:spPr>
      </p:pic>
      <p:pic>
        <p:nvPicPr>
          <p:cNvPr id="17" name="Graphic 16" descr="Encryption &quot;baked into&quot; the platform">
            <a:extLst>
              <a:ext uri="{FF2B5EF4-FFF2-40B4-BE49-F238E27FC236}">
                <a16:creationId xmlns:a16="http://schemas.microsoft.com/office/drawing/2014/main" id="{83A96B04-6DAC-4BBF-B640-04EFE8F6A47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541099" y="2123065"/>
            <a:ext cx="685800" cy="685800"/>
          </a:xfrm>
          <a:prstGeom prst="rect">
            <a:avLst/>
          </a:prstGeom>
        </p:spPr>
      </p:pic>
      <p:pic>
        <p:nvPicPr>
          <p:cNvPr id="18" name="Graphic 17" descr="Encryption &quot;baked into&quot; the platform">
            <a:extLst>
              <a:ext uri="{FF2B5EF4-FFF2-40B4-BE49-F238E27FC236}">
                <a16:creationId xmlns:a16="http://schemas.microsoft.com/office/drawing/2014/main" id="{6ED98DB3-5193-4B4B-8A32-8FB354F5EDC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420549" y="3213777"/>
            <a:ext cx="685800" cy="685800"/>
          </a:xfrm>
          <a:prstGeom prst="rect">
            <a:avLst/>
          </a:prstGeom>
        </p:spPr>
      </p:pic>
      <p:sp>
        <p:nvSpPr>
          <p:cNvPr id="19" name="TextBox 18" descr="Encryption &quot;baked into&quot; the platform">
            <a:extLst>
              <a:ext uri="{FF2B5EF4-FFF2-40B4-BE49-F238E27FC236}">
                <a16:creationId xmlns:a16="http://schemas.microsoft.com/office/drawing/2014/main" id="{78F2D034-5AA3-4E7B-8765-B0EFA27253E0}"/>
              </a:ext>
            </a:extLst>
          </p:cNvPr>
          <p:cNvSpPr txBox="1"/>
          <p:nvPr/>
        </p:nvSpPr>
        <p:spPr>
          <a:xfrm>
            <a:off x="411481" y="2946302"/>
            <a:ext cx="4685835" cy="300082"/>
          </a:xfrm>
          <a:prstGeom prst="rect">
            <a:avLst/>
          </a:prstGeom>
          <a:noFill/>
          <a:ln>
            <a:solidFill>
              <a:sysClr val="windowText" lastClr="000000"/>
            </a:solidFill>
          </a:ln>
        </p:spPr>
        <p:txBody>
          <a:bodyPr wrap="none" rtlCol="0">
            <a:spAutoFit/>
          </a:bodyPr>
          <a:lstStyle/>
          <a:p>
            <a:pPr lvl="0" defTabSz="457200" fontAlgn="auto">
              <a:spcBef>
                <a:spcPts val="0"/>
              </a:spcBef>
              <a:spcAft>
                <a:spcPts val="0"/>
              </a:spcAft>
              <a:defRPr/>
            </a:pPr>
            <a:r>
              <a:rPr lang="en-US" sz="1350" b="0" kern="0" dirty="0">
                <a:solidFill>
                  <a:prstClr val="black"/>
                </a:solidFill>
                <a:latin typeface="Calibri" panose="020F0502020204030204"/>
              </a:rPr>
              <a:t>Admin operational sessions to the Azure platform are encrypted</a:t>
            </a:r>
          </a:p>
        </p:txBody>
      </p:sp>
      <p:sp>
        <p:nvSpPr>
          <p:cNvPr id="20" name="TextBox 19" descr="Encryption &quot;baked into&quot; the platform">
            <a:extLst>
              <a:ext uri="{FF2B5EF4-FFF2-40B4-BE49-F238E27FC236}">
                <a16:creationId xmlns:a16="http://schemas.microsoft.com/office/drawing/2014/main" id="{E5EE3240-56CA-4553-8F01-6D8E6EB2A275}"/>
              </a:ext>
            </a:extLst>
          </p:cNvPr>
          <p:cNvSpPr txBox="1"/>
          <p:nvPr/>
        </p:nvSpPr>
        <p:spPr>
          <a:xfrm>
            <a:off x="1498706" y="4706975"/>
            <a:ext cx="4890826" cy="300082"/>
          </a:xfrm>
          <a:prstGeom prst="rect">
            <a:avLst/>
          </a:prstGeom>
          <a:noFill/>
          <a:ln>
            <a:solidFill>
              <a:sysClr val="windowText" lastClr="000000"/>
            </a:solidFill>
          </a:ln>
        </p:spPr>
        <p:txBody>
          <a:bodyPr wrap="none" rtlCol="0">
            <a:spAutoFit/>
          </a:bodyPr>
          <a:lstStyle/>
          <a:p>
            <a:pPr lvl="0" defTabSz="457200" fontAlgn="auto">
              <a:spcBef>
                <a:spcPts val="0"/>
              </a:spcBef>
              <a:spcAft>
                <a:spcPts val="0"/>
              </a:spcAft>
              <a:defRPr/>
            </a:pPr>
            <a:r>
              <a:rPr lang="en-US" sz="1350" b="0" kern="0" dirty="0">
                <a:solidFill>
                  <a:prstClr val="black"/>
                </a:solidFill>
                <a:latin typeface="Calibri" panose="020F0502020204030204"/>
              </a:rPr>
              <a:t>Hybrid connectivity (Site-to-Site VPN or ExpressRoute) is encrypted</a:t>
            </a:r>
          </a:p>
        </p:txBody>
      </p:sp>
      <p:sp>
        <p:nvSpPr>
          <p:cNvPr id="21" name="TextBox 20" descr="Encryption &quot;baked into&quot; the platform">
            <a:extLst>
              <a:ext uri="{FF2B5EF4-FFF2-40B4-BE49-F238E27FC236}">
                <a16:creationId xmlns:a16="http://schemas.microsoft.com/office/drawing/2014/main" id="{31B88D39-E0F8-41E3-B4AA-A55A3E9C7FB1}"/>
              </a:ext>
            </a:extLst>
          </p:cNvPr>
          <p:cNvSpPr txBox="1"/>
          <p:nvPr/>
        </p:nvSpPr>
        <p:spPr>
          <a:xfrm>
            <a:off x="2462344" y="3707974"/>
            <a:ext cx="4090735" cy="300082"/>
          </a:xfrm>
          <a:prstGeom prst="rect">
            <a:avLst/>
          </a:prstGeom>
          <a:noFill/>
          <a:ln>
            <a:solidFill>
              <a:sysClr val="windowText" lastClr="000000"/>
            </a:solidFill>
          </a:ln>
        </p:spPr>
        <p:txBody>
          <a:bodyPr wrap="none" rtlCol="0">
            <a:spAutoFit/>
          </a:bodyPr>
          <a:lstStyle/>
          <a:p>
            <a:pPr lvl="0" defTabSz="457200" fontAlgn="auto">
              <a:spcBef>
                <a:spcPts val="0"/>
              </a:spcBef>
              <a:spcAft>
                <a:spcPts val="0"/>
              </a:spcAft>
              <a:defRPr/>
            </a:pPr>
            <a:r>
              <a:rPr lang="en-US" sz="1350" b="0" kern="0" dirty="0">
                <a:solidFill>
                  <a:prstClr val="black"/>
                </a:solidFill>
                <a:latin typeface="Calibri" panose="020F0502020204030204"/>
              </a:rPr>
              <a:t>All communication between Azure Regions is encrypted</a:t>
            </a:r>
          </a:p>
        </p:txBody>
      </p:sp>
      <p:pic>
        <p:nvPicPr>
          <p:cNvPr id="22" name="Graphic 21" descr="Encryption &quot;baked into&quot; the platform">
            <a:extLst>
              <a:ext uri="{FF2B5EF4-FFF2-40B4-BE49-F238E27FC236}">
                <a16:creationId xmlns:a16="http://schemas.microsoft.com/office/drawing/2014/main" id="{0A4450B3-CD07-42D3-B068-B07D13E48FF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12291" y="2429531"/>
            <a:ext cx="411161" cy="411161"/>
          </a:xfrm>
          <a:prstGeom prst="rect">
            <a:avLst/>
          </a:prstGeom>
        </p:spPr>
      </p:pic>
      <p:pic>
        <p:nvPicPr>
          <p:cNvPr id="23" name="Graphic 22" descr="Encryption &quot;baked into&quot; the platform">
            <a:extLst>
              <a:ext uri="{FF2B5EF4-FFF2-40B4-BE49-F238E27FC236}">
                <a16:creationId xmlns:a16="http://schemas.microsoft.com/office/drawing/2014/main" id="{0DE0E893-0B13-44FF-9428-F70BA6FC6AC8}"/>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66073" y="2502587"/>
            <a:ext cx="319744" cy="319744"/>
          </a:xfrm>
          <a:prstGeom prst="rect">
            <a:avLst/>
          </a:prstGeom>
        </p:spPr>
      </p:pic>
    </p:spTree>
    <p:extLst>
      <p:ext uri="{BB962C8B-B14F-4D97-AF65-F5344CB8AC3E}">
        <p14:creationId xmlns:p14="http://schemas.microsoft.com/office/powerpoint/2010/main" val="2145721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3F25C-DA83-4C2B-8FD4-676B06579F10}"/>
              </a:ext>
            </a:extLst>
          </p:cNvPr>
          <p:cNvSpPr>
            <a:spLocks noGrp="1"/>
          </p:cNvSpPr>
          <p:nvPr>
            <p:ph type="title"/>
          </p:nvPr>
        </p:nvSpPr>
        <p:spPr/>
        <p:txBody>
          <a:bodyPr/>
          <a:lstStyle/>
          <a:p>
            <a:r>
              <a:rPr lang="en-US" dirty="0"/>
              <a:t>Securing the Azure Platform</a:t>
            </a:r>
          </a:p>
        </p:txBody>
      </p:sp>
      <p:sp>
        <p:nvSpPr>
          <p:cNvPr id="4" name="Content Placeholder 2">
            <a:extLst>
              <a:ext uri="{FF2B5EF4-FFF2-40B4-BE49-F238E27FC236}">
                <a16:creationId xmlns:a16="http://schemas.microsoft.com/office/drawing/2014/main" id="{C4C3FA23-FF20-4CDB-89AD-68C69254EE92}"/>
              </a:ext>
            </a:extLst>
          </p:cNvPr>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Azure Subscription Governance</a:t>
            </a:r>
          </a:p>
          <a:p>
            <a:pPr lvl="1"/>
            <a:r>
              <a:rPr lang="en-US" b="0" kern="0" dirty="0">
                <a:solidFill>
                  <a:srgbClr val="000000"/>
                </a:solidFill>
              </a:rPr>
              <a:t>Limit Admin Access using RBAC (Role Based Access Control)</a:t>
            </a:r>
          </a:p>
          <a:p>
            <a:pPr lvl="1"/>
            <a:r>
              <a:rPr lang="en-US" b="0" kern="0" dirty="0">
                <a:solidFill>
                  <a:srgbClr val="000000"/>
                </a:solidFill>
              </a:rPr>
              <a:t>Limit VM Admin Access using JIT (Just in Time) Access</a:t>
            </a:r>
          </a:p>
          <a:p>
            <a:pPr lvl="1"/>
            <a:r>
              <a:rPr lang="en-US" b="0" kern="0" dirty="0">
                <a:solidFill>
                  <a:srgbClr val="000000"/>
                </a:solidFill>
              </a:rPr>
              <a:t>Enable (force) Multi-factor Authentication for </a:t>
            </a:r>
            <a:br>
              <a:rPr lang="en-US" b="0" kern="0" dirty="0">
                <a:solidFill>
                  <a:srgbClr val="000000"/>
                </a:solidFill>
              </a:rPr>
            </a:br>
            <a:r>
              <a:rPr lang="en-US" b="0" kern="0" dirty="0">
                <a:solidFill>
                  <a:srgbClr val="000000"/>
                </a:solidFill>
              </a:rPr>
              <a:t>Azure Admin Accounts</a:t>
            </a:r>
          </a:p>
          <a:p>
            <a:pPr lvl="1"/>
            <a:r>
              <a:rPr lang="en-US" b="0" kern="0" dirty="0">
                <a:solidFill>
                  <a:srgbClr val="000000"/>
                </a:solidFill>
              </a:rPr>
              <a:t>Customize RBAC roles where needed for your </a:t>
            </a:r>
            <a:br>
              <a:rPr lang="en-US" b="0" kern="0" dirty="0">
                <a:solidFill>
                  <a:srgbClr val="000000"/>
                </a:solidFill>
              </a:rPr>
            </a:br>
            <a:r>
              <a:rPr lang="en-US" b="0" kern="0" dirty="0">
                <a:solidFill>
                  <a:srgbClr val="000000"/>
                </a:solidFill>
              </a:rPr>
              <a:t>organizational compliance</a:t>
            </a:r>
          </a:p>
          <a:p>
            <a:pPr lvl="0"/>
            <a:endParaRPr lang="en-US" b="0" kern="0" dirty="0">
              <a:solidFill>
                <a:srgbClr val="000000"/>
              </a:solidFill>
            </a:endParaRPr>
          </a:p>
        </p:txBody>
      </p:sp>
    </p:spTree>
    <p:extLst>
      <p:ext uri="{BB962C8B-B14F-4D97-AF65-F5344CB8AC3E}">
        <p14:creationId xmlns:p14="http://schemas.microsoft.com/office/powerpoint/2010/main" val="2963287957"/>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2532</Words>
  <Application>Microsoft Office PowerPoint</Application>
  <PresentationFormat>On-screen Show (4:3)</PresentationFormat>
  <Paragraphs>422</Paragraphs>
  <Slides>36</Slides>
  <Notes>34</Notes>
  <HiddenSlides>2</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36</vt:i4>
      </vt:variant>
    </vt:vector>
  </HeadingPairs>
  <TitlesOfParts>
    <vt:vector size="49" baseType="lpstr">
      <vt:lpstr>Verdana</vt:lpstr>
      <vt:lpstr>Consolas</vt:lpstr>
      <vt:lpstr>Segoe UI Semibold</vt:lpstr>
      <vt:lpstr>Symbol</vt:lpstr>
      <vt:lpstr>Arial</vt:lpstr>
      <vt:lpstr>Wingdings</vt:lpstr>
      <vt:lpstr>Courier New</vt:lpstr>
      <vt:lpstr>Segoe UI Light</vt:lpstr>
      <vt:lpstr>Segoe UI Semilight</vt:lpstr>
      <vt:lpstr>Segoe UI</vt:lpstr>
      <vt:lpstr>Calibri</vt:lpstr>
      <vt:lpstr>NG_MOC_Core_ModuleNew2</vt:lpstr>
      <vt:lpstr>WHITE TEMPLATE</vt:lpstr>
      <vt:lpstr>AZ-301.1 Module 1</vt:lpstr>
      <vt:lpstr>AZ-301T01A Module 01:  Managing Security &amp; Identity  for Azure Solutions</vt:lpstr>
      <vt:lpstr>Module Overview</vt:lpstr>
      <vt:lpstr>Lesson 01: Security</vt:lpstr>
      <vt:lpstr>Platform Security</vt:lpstr>
      <vt:lpstr>Public Cloud Security</vt:lpstr>
      <vt:lpstr>Cloud Platform Security</vt:lpstr>
      <vt:lpstr>Platform Encryption Scenarios</vt:lpstr>
      <vt:lpstr>Securing the Azure Platform</vt:lpstr>
      <vt:lpstr>Securing the Azure Platform</vt:lpstr>
      <vt:lpstr>Securing the Azure Platform</vt:lpstr>
      <vt:lpstr>Azure Key Vault</vt:lpstr>
      <vt:lpstr>Lesson 02: Identity</vt:lpstr>
      <vt:lpstr>Azure Active Directory</vt:lpstr>
      <vt:lpstr>Cloud Authentication</vt:lpstr>
      <vt:lpstr>Single Sign-On</vt:lpstr>
      <vt:lpstr>Azure AD Application Proxy</vt:lpstr>
      <vt:lpstr>Azure AD Authentication Strategies</vt:lpstr>
      <vt:lpstr>Azure AD Connect</vt:lpstr>
      <vt:lpstr>Azure AD Connect</vt:lpstr>
      <vt:lpstr>Azure AD Connect</vt:lpstr>
      <vt:lpstr>Azure AD Connect</vt:lpstr>
      <vt:lpstr>Azure AD Connect</vt:lpstr>
      <vt:lpstr>Hybrid Identity</vt:lpstr>
      <vt:lpstr>Azure AD B2B &amp; B2C</vt:lpstr>
      <vt:lpstr>Azure AD B2B</vt:lpstr>
      <vt:lpstr>Azure AD B2C</vt:lpstr>
      <vt:lpstr>Multi-Factor Authentication</vt:lpstr>
      <vt:lpstr>Azure AD Identity Protection</vt:lpstr>
      <vt:lpstr>Azure AD Privileged Identity Management</vt:lpstr>
      <vt:lpstr>Azure AD Domain Services</vt:lpstr>
      <vt:lpstr>Azure AD Domain Services</vt:lpstr>
      <vt:lpstr>Azure AD Domain Services</vt:lpstr>
      <vt:lpstr>Lab: Securing Secrets in Azure</vt:lpstr>
      <vt:lpstr>Lab Review</vt:lpstr>
      <vt:lpstr>Module Review and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2018-01-11T01:30:40Z</dcterms:created>
  <dcterms:modified xsi:type="dcterms:W3CDTF">2019-05-04T01:03:53Z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bradj@microsoft.com</vt:lpwstr>
  </property>
  <property fmtid="{D5CDD505-2E9C-101B-9397-08002B2CF9AE}" pid="5" name="MSIP_Label_f42aa342-8706-4288-bd11-ebb85995028c_SetDate">
    <vt:lpwstr>2019-04-30T22:00:19.3274670Z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ee85c954-2d92-44b4-8d5c-583d844568bb</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