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8"/>
  </p:notesMasterIdLst>
  <p:handoutMasterIdLst>
    <p:handoutMasterId r:id="rId9"/>
  </p:handoutMasterIdLst>
  <p:sldIdLst>
    <p:sldId id="1719" r:id="rId2"/>
    <p:sldId id="1670" r:id="rId3"/>
    <p:sldId id="270" r:id="rId4"/>
    <p:sldId id="1873" r:id="rId5"/>
    <p:sldId id="1875" r:id="rId6"/>
    <p:sldId id="1876" r:id="rId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670"/>
            <p14:sldId id="270"/>
            <p14:sldId id="1873"/>
            <p14:sldId id="1875"/>
            <p14:sldId id="18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0078D4"/>
    <a:srgbClr val="1A1A1A"/>
    <a:srgbClr val="FFFFFF"/>
    <a:srgbClr val="00BCF2"/>
    <a:srgbClr val="40CDF5"/>
    <a:srgbClr val="40587C"/>
    <a:srgbClr val="00B0E3"/>
    <a:srgbClr val="00188F"/>
    <a:srgbClr val="0052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7830" autoAdjust="0"/>
  </p:normalViewPr>
  <p:slideViewPr>
    <p:cSldViewPr snapToGrid="0">
      <p:cViewPr varScale="1">
        <p:scale>
          <a:sx n="112" d="100"/>
          <a:sy n="112" d="100"/>
        </p:scale>
        <p:origin x="426" y="108"/>
      </p:cViewPr>
      <p:guideLst/>
    </p:cSldViewPr>
  </p:slideViewPr>
  <p:outlineViewPr>
    <p:cViewPr>
      <p:scale>
        <a:sx n="33" d="100"/>
        <a:sy n="33" d="100"/>
      </p:scale>
      <p:origin x="0" y="-6516"/>
    </p:cViewPr>
  </p:outlineViewPr>
  <p:notesTextViewPr>
    <p:cViewPr>
      <p:scale>
        <a:sx n="3" d="2"/>
        <a:sy n="3" d="2"/>
      </p:scale>
      <p:origin x="0" y="0"/>
    </p:cViewPr>
  </p:notesTextViewPr>
  <p:sorterViewPr>
    <p:cViewPr varScale="1">
      <p:scale>
        <a:sx n="1" d="1"/>
        <a:sy n="1" d="1"/>
      </p:scale>
      <p:origin x="0" y="0"/>
    </p:cViewPr>
  </p:sorterViewPr>
  <p:notesViewPr>
    <p:cSldViewPr snapToGrid="0" showGuides="1">
      <p:cViewPr varScale="1">
        <p:scale>
          <a:sx n="84" d="100"/>
          <a:sy n="84" d="100"/>
        </p:scale>
        <p:origin x="2934" y="3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1/22/2019 12:31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1/22/2019 12:31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lesson has a lab. Each module has review questions.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1/22/2019 12:31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05D0FC-B07B-4F4D-953A-53E89E1EC26F}" type="slidenum">
              <a:rPr lang="en-US" smtClean="0"/>
              <a:t>3</a:t>
            </a:fld>
            <a:endParaRPr lang="en-US" dirty="0"/>
          </a:p>
        </p:txBody>
      </p:sp>
    </p:spTree>
    <p:extLst>
      <p:ext uri="{BB962C8B-B14F-4D97-AF65-F5344CB8AC3E}">
        <p14:creationId xmlns:p14="http://schemas.microsoft.com/office/powerpoint/2010/main" val="869946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u="none" strike="noStrike" kern="1200" dirty="0">
                <a:solidFill>
                  <a:schemeClr val="tx1"/>
                </a:solidFill>
                <a:effectLst/>
                <a:latin typeface="Segoe UI Light" pitchFamily="34" charset="0"/>
                <a:ea typeface="+mn-ea"/>
                <a:cs typeface="+mn-cs"/>
              </a:rPr>
              <a:t>Microsoft Azure DevOps Solutions - </a:t>
            </a:r>
            <a:r>
              <a:rPr lang="en-US" sz="882" b="0" kern="1200" dirty="0">
                <a:solidFill>
                  <a:schemeClr val="tx1"/>
                </a:solidFill>
                <a:effectLst/>
                <a:latin typeface="Segoe UI Light" pitchFamily="34" charset="0"/>
                <a:ea typeface="+mn-ea"/>
                <a:cs typeface="+mn-cs"/>
              </a:rPr>
              <a:t>https://www.microsoft.com/en-us/learning/exam-az-400.aspx</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381700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882" u="none" strike="noStrike" kern="1200" dirty="0">
                <a:solidFill>
                  <a:schemeClr val="tx1"/>
                </a:solidFill>
                <a:effectLst/>
                <a:latin typeface="Segoe UI Light" pitchFamily="34" charset="0"/>
                <a:ea typeface="+mn-ea"/>
                <a:cs typeface="+mn-cs"/>
              </a:rPr>
              <a:t> This is the focus of this course. </a:t>
            </a:r>
          </a:p>
          <a:p>
            <a:pPr lvl="1" fontAlgn="base"/>
            <a:endParaRPr lang="en-US" sz="882" u="none" strike="noStrike"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25668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dirty="0">
                <a:solidFill>
                  <a:schemeClr val="tx1"/>
                </a:solidFill>
                <a:effectLst/>
                <a:latin typeface="Segoe UI Light" pitchFamily="34" charset="0"/>
                <a:ea typeface="+mn-ea"/>
                <a:cs typeface="+mn-cs"/>
              </a:rPr>
              <a:t>✔️ Note that because Azure DevOps was previously called VSTS (Visual Studio Team Services), some of the existing hands-on labs might refer to VSTS rather than Azure DevOps.</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1/22/2019 12:31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4161446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741" r:id="rId3"/>
    <p:sldLayoutId id="2147484240" r:id="rId4"/>
    <p:sldLayoutId id="2147484241" r:id="rId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microsoft.com/en-us/learning/exam-az-400.aspx"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azuredevopslabs.com/"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s://azuredevopsdemogenerator.azurewebsites.net/" TargetMode="External"/><Relationship Id="rId4" Type="http://schemas.openxmlformats.org/officeDocument/2006/relationships/hyperlink" Target="https://azure.microsoft.com/en-us/fre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8095" y="1907482"/>
            <a:ext cx="4167887" cy="2215991"/>
          </a:xfrm>
        </p:spPr>
        <p:txBody>
          <a:bodyPr/>
          <a:lstStyle/>
          <a:p>
            <a:r>
              <a:rPr lang="en-US" dirty="0"/>
              <a:t>AZ-400.2</a:t>
            </a:r>
            <a:br>
              <a:rPr lang="en-US" dirty="0"/>
            </a:br>
            <a:r>
              <a:rPr lang="en-US" dirty="0"/>
              <a:t>Implementing Continuous Integration</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Course Agenda</a:t>
            </a:r>
          </a:p>
        </p:txBody>
      </p:sp>
      <p:sp>
        <p:nvSpPr>
          <p:cNvPr id="6" name="Text Placeholder 5"/>
          <p:cNvSpPr>
            <a:spLocks noGrp="1"/>
          </p:cNvSpPr>
          <p:nvPr>
            <p:ph type="body" sz="quarter" idx="10"/>
          </p:nvPr>
        </p:nvSpPr>
        <p:spPr>
          <a:xfrm>
            <a:off x="584200" y="1435497"/>
            <a:ext cx="9740207" cy="4111895"/>
          </a:xfrm>
        </p:spPr>
        <p:txBody>
          <a:bodyPr/>
          <a:lstStyle/>
          <a:p>
            <a:pPr marL="0" indent="0">
              <a:buNone/>
            </a:pPr>
            <a:r>
              <a:rPr lang="en-US" dirty="0"/>
              <a:t>Module 1: Implementing Continuous Integration in an Azure DevOps Pipeline</a:t>
            </a:r>
          </a:p>
          <a:p>
            <a:pPr lvl="1"/>
            <a:r>
              <a:rPr lang="en-US" sz="2400" dirty="0"/>
              <a:t>Lesson 1: Continuous Integration Overview</a:t>
            </a:r>
          </a:p>
          <a:p>
            <a:pPr lvl="1"/>
            <a:r>
              <a:rPr lang="en-US" sz="2400" dirty="0"/>
              <a:t>Lesson 2: Implementing a Build Strategy</a:t>
            </a:r>
          </a:p>
          <a:p>
            <a:pPr marL="0" indent="0">
              <a:buNone/>
            </a:pPr>
            <a:r>
              <a:rPr lang="en-US" dirty="0"/>
              <a:t>Module 2: Managing Code Quality and Security Policies</a:t>
            </a:r>
          </a:p>
          <a:p>
            <a:pPr lvl="1"/>
            <a:r>
              <a:rPr lang="en-US" sz="2400" dirty="0"/>
              <a:t>Lesson 1: Managing Code Quality</a:t>
            </a:r>
          </a:p>
          <a:p>
            <a:pPr lvl="1"/>
            <a:r>
              <a:rPr lang="en-US" sz="2400" dirty="0"/>
              <a:t>Lesson 2: Managing Security Policies</a:t>
            </a:r>
          </a:p>
          <a:p>
            <a:pPr marL="0" indent="0">
              <a:buNone/>
            </a:pPr>
            <a:r>
              <a:rPr lang="en-US" dirty="0"/>
              <a:t>Module 3: Implementing a Container Build Strategy</a:t>
            </a:r>
          </a:p>
          <a:p>
            <a:pPr lvl="1"/>
            <a:r>
              <a:rPr lang="en-US" sz="2400" dirty="0"/>
              <a:t>Lesson 1: Implementing a Container Build Strategy</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FB8ADF5-073C-4EA8-92ED-75BD62573B19}"/>
              </a:ext>
            </a:extLst>
          </p:cNvPr>
          <p:cNvSpPr>
            <a:spLocks noGrp="1"/>
          </p:cNvSpPr>
          <p:nvPr>
            <p:ph type="title"/>
          </p:nvPr>
        </p:nvSpPr>
        <p:spPr/>
        <p:txBody>
          <a:bodyPr/>
          <a:lstStyle/>
          <a:p>
            <a:r>
              <a:rPr lang="en-US" dirty="0"/>
              <a:t>The DevOps Role</a:t>
            </a:r>
          </a:p>
        </p:txBody>
      </p:sp>
      <p:sp>
        <p:nvSpPr>
          <p:cNvPr id="2" name="Text Placeholder 1">
            <a:extLst>
              <a:ext uri="{FF2B5EF4-FFF2-40B4-BE49-F238E27FC236}">
                <a16:creationId xmlns:a16="http://schemas.microsoft.com/office/drawing/2014/main" id="{C944C705-B4F4-44BF-8DCC-B3FA4B192328}"/>
              </a:ext>
            </a:extLst>
          </p:cNvPr>
          <p:cNvSpPr>
            <a:spLocks noGrp="1"/>
          </p:cNvSpPr>
          <p:nvPr>
            <p:ph type="body" sz="quarter" idx="10"/>
          </p:nvPr>
        </p:nvSpPr>
        <p:spPr>
          <a:xfrm>
            <a:off x="586390" y="1434370"/>
            <a:ext cx="11022998" cy="4034951"/>
          </a:xfrm>
        </p:spPr>
        <p:txBody>
          <a:bodyPr/>
          <a:lstStyle/>
          <a:p>
            <a:pPr marL="457200" indent="-457200">
              <a:buFont typeface="Arial" panose="020B0604020202020204" pitchFamily="34" charset="0"/>
              <a:buChar char="•"/>
            </a:pPr>
            <a:r>
              <a:rPr lang="en-US" sz="2300" dirty="0"/>
              <a:t>DevOps professionals combine people, process, and technologies to continuously deliver valuable products and services that meet end user needs and business objectives. </a:t>
            </a:r>
          </a:p>
          <a:p>
            <a:pPr marL="457200" indent="-457200">
              <a:buFont typeface="Arial" panose="020B0604020202020204" pitchFamily="34" charset="0"/>
              <a:buChar char="•"/>
            </a:pPr>
            <a:r>
              <a:rPr lang="en-US" sz="2300" dirty="0"/>
              <a:t>DevOps professionals streamline delivery by optimizing practices, improving communications and collaboration, and creating automation. They design and implement strategies for application code and infrastructure that allow for continuous integration, continuous testing, continuous delivery, and continuous monitoring and feedback.</a:t>
            </a:r>
          </a:p>
          <a:p>
            <a:pPr marL="457200" indent="-457200">
              <a:buFont typeface="Arial" panose="020B0604020202020204" pitchFamily="34" charset="0"/>
              <a:buChar char="•"/>
            </a:pPr>
            <a:r>
              <a:rPr lang="en-US" sz="2300" dirty="0"/>
              <a:t>Azure DevOps professionals must be able to design and implement DevOps practices for version control, compliance, infrastructure as code, configuration management, build, release, and testing by using Azure technologies.</a:t>
            </a:r>
          </a:p>
        </p:txBody>
      </p:sp>
    </p:spTree>
    <p:extLst>
      <p:ext uri="{BB962C8B-B14F-4D97-AF65-F5344CB8AC3E}">
        <p14:creationId xmlns:p14="http://schemas.microsoft.com/office/powerpoint/2010/main" val="5384050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7E612-0557-4697-BDA6-FA91E09ED0E8}"/>
              </a:ext>
            </a:extLst>
          </p:cNvPr>
          <p:cNvSpPr>
            <a:spLocks noGrp="1"/>
          </p:cNvSpPr>
          <p:nvPr>
            <p:ph type="title"/>
          </p:nvPr>
        </p:nvSpPr>
        <p:spPr/>
        <p:txBody>
          <a:bodyPr/>
          <a:lstStyle/>
          <a:p>
            <a:r>
              <a:rPr lang="en-US" dirty="0">
                <a:hlinkClick r:id="rId3"/>
              </a:rPr>
              <a:t>Certification Areas (AZ-400)</a:t>
            </a:r>
            <a:endParaRPr lang="en-US" dirty="0"/>
          </a:p>
        </p:txBody>
      </p:sp>
      <p:sp>
        <p:nvSpPr>
          <p:cNvPr id="3" name="Text Placeholder 2">
            <a:extLst>
              <a:ext uri="{FF2B5EF4-FFF2-40B4-BE49-F238E27FC236}">
                <a16:creationId xmlns:a16="http://schemas.microsoft.com/office/drawing/2014/main" id="{4011A15E-5B8A-494C-8484-B685E42A2385}"/>
              </a:ext>
            </a:extLst>
          </p:cNvPr>
          <p:cNvSpPr>
            <a:spLocks noGrp="1"/>
          </p:cNvSpPr>
          <p:nvPr>
            <p:ph type="body" sz="quarter" idx="10"/>
          </p:nvPr>
        </p:nvSpPr>
        <p:spPr>
          <a:xfrm>
            <a:off x="521420" y="4841515"/>
            <a:ext cx="11018520" cy="1378839"/>
          </a:xfrm>
        </p:spPr>
        <p:txBody>
          <a:bodyPr/>
          <a:lstStyle/>
          <a:p>
            <a:pPr marL="457200" indent="-457200">
              <a:buFont typeface="Arial" panose="020B0604020202020204" pitchFamily="34" charset="0"/>
              <a:buChar char="•"/>
            </a:pPr>
            <a:r>
              <a:rPr lang="en-US" altLang="en-US" dirty="0"/>
              <a:t>Percentages indicate the relative weight of each area on the exam</a:t>
            </a:r>
          </a:p>
          <a:p>
            <a:pPr marL="457200" indent="-457200">
              <a:buFont typeface="Arial" panose="020B0604020202020204" pitchFamily="34" charset="0"/>
              <a:buChar char="•"/>
            </a:pPr>
            <a:r>
              <a:rPr lang="en-US" altLang="en-US" dirty="0"/>
              <a:t>The higher the percentage, the more questions you are likely to see in that area</a:t>
            </a:r>
            <a:endParaRPr lang="en-US" dirty="0"/>
          </a:p>
        </p:txBody>
      </p:sp>
      <p:graphicFrame>
        <p:nvGraphicFramePr>
          <p:cNvPr id="10" name="Table 9">
            <a:extLst>
              <a:ext uri="{FF2B5EF4-FFF2-40B4-BE49-F238E27FC236}">
                <a16:creationId xmlns:a16="http://schemas.microsoft.com/office/drawing/2014/main" id="{D24406BE-7C0C-4B0B-A9AB-6397860C3576}"/>
              </a:ext>
            </a:extLst>
          </p:cNvPr>
          <p:cNvGraphicFramePr>
            <a:graphicFrameLocks noGrp="1"/>
          </p:cNvGraphicFramePr>
          <p:nvPr>
            <p:extLst>
              <p:ext uri="{D42A27DB-BD31-4B8C-83A1-F6EECF244321}">
                <p14:modId xmlns:p14="http://schemas.microsoft.com/office/powerpoint/2010/main" val="4026431777"/>
              </p:ext>
            </p:extLst>
          </p:nvPr>
        </p:nvGraphicFramePr>
        <p:xfrm>
          <a:off x="1515254" y="1396313"/>
          <a:ext cx="8300720" cy="3075944"/>
        </p:xfrm>
        <a:graphic>
          <a:graphicData uri="http://schemas.openxmlformats.org/drawingml/2006/table">
            <a:tbl>
              <a:tblPr firstRow="1" firstCol="1" bandRow="1">
                <a:tableStyleId>{B301B821-A1FF-4177-AEE7-76D212191A09}</a:tableStyleId>
              </a:tblPr>
              <a:tblGrid>
                <a:gridCol w="6627260">
                  <a:extLst>
                    <a:ext uri="{9D8B030D-6E8A-4147-A177-3AD203B41FA5}">
                      <a16:colId xmlns:a16="http://schemas.microsoft.com/office/drawing/2014/main" val="1345882144"/>
                    </a:ext>
                  </a:extLst>
                </a:gridCol>
                <a:gridCol w="1673460">
                  <a:extLst>
                    <a:ext uri="{9D8B030D-6E8A-4147-A177-3AD203B41FA5}">
                      <a16:colId xmlns:a16="http://schemas.microsoft.com/office/drawing/2014/main" val="1086091707"/>
                    </a:ext>
                  </a:extLst>
                </a:gridCol>
              </a:tblGrid>
              <a:tr h="338921">
                <a:tc>
                  <a:txBody>
                    <a:bodyPr/>
                    <a:lstStyle/>
                    <a:p>
                      <a:pPr marL="0" marR="0" algn="just">
                        <a:lnSpc>
                          <a:spcPct val="115000"/>
                        </a:lnSpc>
                        <a:spcBef>
                          <a:spcPts val="0"/>
                        </a:spcBef>
                        <a:spcAft>
                          <a:spcPts val="0"/>
                        </a:spcAft>
                      </a:pPr>
                      <a:r>
                        <a:rPr lang="en-US" sz="2400" b="0" dirty="0">
                          <a:effectLst/>
                        </a:rPr>
                        <a:t>Study Areas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b="0" dirty="0">
                          <a:effectLst/>
                        </a:rPr>
                        <a:t>Weights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416738"/>
                  </a:ext>
                </a:extLst>
              </a:tr>
              <a:tr h="338921">
                <a:tc>
                  <a:txBody>
                    <a:bodyPr/>
                    <a:lstStyle/>
                    <a:p>
                      <a:pPr marL="0" marR="0" algn="just">
                        <a:lnSpc>
                          <a:spcPct val="115000"/>
                        </a:lnSpc>
                        <a:spcBef>
                          <a:spcPts val="0"/>
                        </a:spcBef>
                        <a:spcAft>
                          <a:spcPts val="0"/>
                        </a:spcAft>
                      </a:pPr>
                      <a:r>
                        <a:rPr lang="en-US" sz="2400" b="0" dirty="0">
                          <a:effectLst/>
                        </a:rPr>
                        <a:t>Implement DevOps Development Processes</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400" b="0" dirty="0">
                          <a:effectLst/>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35524992"/>
                  </a:ext>
                </a:extLst>
              </a:tr>
              <a:tr h="338921">
                <a:tc>
                  <a:txBody>
                    <a:bodyPr/>
                    <a:lstStyle/>
                    <a:p>
                      <a:pPr marL="0" marR="0" algn="just">
                        <a:lnSpc>
                          <a:spcPct val="115000"/>
                        </a:lnSpc>
                        <a:spcBef>
                          <a:spcPts val="0"/>
                        </a:spcBef>
                        <a:spcAft>
                          <a:spcPts val="0"/>
                        </a:spcAft>
                      </a:pPr>
                      <a:r>
                        <a:rPr lang="en-US" sz="2400" b="1" dirty="0">
                          <a:effectLst/>
                        </a:rPr>
                        <a:t>Implement Continuous Integration</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b="1" dirty="0">
                          <a:effectLst/>
                        </a:rPr>
                        <a:t>10-15%</a:t>
                      </a:r>
                      <a:endParaRPr lang="en-US" sz="2400" b="1"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8150387"/>
                  </a:ext>
                </a:extLst>
              </a:tr>
              <a:tr h="338921">
                <a:tc>
                  <a:txBody>
                    <a:bodyPr/>
                    <a:lstStyle/>
                    <a:p>
                      <a:pPr marL="0" marR="0" algn="just">
                        <a:lnSpc>
                          <a:spcPct val="115000"/>
                        </a:lnSpc>
                        <a:spcBef>
                          <a:spcPts val="0"/>
                        </a:spcBef>
                        <a:spcAft>
                          <a:spcPts val="0"/>
                        </a:spcAft>
                      </a:pPr>
                      <a:r>
                        <a:rPr lang="en-US" sz="2400" b="0" dirty="0">
                          <a:effectLst/>
                        </a:rPr>
                        <a:t>Implement Continuous Delivery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400" b="0" dirty="0">
                          <a:effectLst/>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4613303"/>
                  </a:ext>
                </a:extLst>
              </a:tr>
              <a:tr h="45167">
                <a:tc>
                  <a:txBody>
                    <a:bodyPr/>
                    <a:lstStyle/>
                    <a:p>
                      <a:pPr marL="0" marR="0" algn="just">
                        <a:lnSpc>
                          <a:spcPct val="115000"/>
                        </a:lnSpc>
                        <a:spcBef>
                          <a:spcPts val="0"/>
                        </a:spcBef>
                        <a:spcAft>
                          <a:spcPts val="0"/>
                        </a:spcAft>
                      </a:pPr>
                      <a:r>
                        <a:rPr lang="en-US" sz="2400" b="0" dirty="0">
                          <a:effectLst/>
                        </a:rPr>
                        <a:t>Implement Dependency Management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b="0" dirty="0">
                          <a:effectLst/>
                        </a:rPr>
                        <a:t>5-10%</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62945303"/>
                  </a:ext>
                </a:extLst>
              </a:tr>
              <a:tr h="45167">
                <a:tc>
                  <a:txBody>
                    <a:bodyPr/>
                    <a:lstStyle/>
                    <a:p>
                      <a:pPr marL="0" marR="0" algn="just">
                        <a:lnSpc>
                          <a:spcPct val="115000"/>
                        </a:lnSpc>
                        <a:spcBef>
                          <a:spcPts val="0"/>
                        </a:spcBef>
                        <a:spcAft>
                          <a:spcPts val="0"/>
                        </a:spcAft>
                      </a:pPr>
                      <a:r>
                        <a:rPr lang="en-US" sz="2400" b="0" kern="1200" dirty="0">
                          <a:effectLst/>
                        </a:rPr>
                        <a:t>Implement Application Infrastructure </a:t>
                      </a:r>
                      <a:endParaRPr lang="en-US" sz="2400" b="0" kern="1200" dirty="0">
                        <a:solidFill>
                          <a:schemeClr val="dk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just">
                        <a:lnSpc>
                          <a:spcPct val="115000"/>
                        </a:lnSpc>
                        <a:spcBef>
                          <a:spcPts val="0"/>
                        </a:spcBef>
                        <a:spcAft>
                          <a:spcPts val="0"/>
                        </a:spcAft>
                      </a:pPr>
                      <a:r>
                        <a:rPr lang="en-US" sz="2400" b="0" kern="1200" dirty="0">
                          <a:effectLst/>
                        </a:rPr>
                        <a:t>15-20%</a:t>
                      </a:r>
                      <a:endParaRPr lang="en-US" sz="2400" b="0" kern="1200" dirty="0">
                        <a:solidFill>
                          <a:schemeClr val="dk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01490618"/>
                  </a:ext>
                </a:extLst>
              </a:tr>
              <a:tr h="45167">
                <a:tc>
                  <a:txBody>
                    <a:bodyPr/>
                    <a:lstStyle/>
                    <a:p>
                      <a:pPr marL="0" marR="0" algn="just">
                        <a:lnSpc>
                          <a:spcPct val="115000"/>
                        </a:lnSpc>
                        <a:spcBef>
                          <a:spcPts val="0"/>
                        </a:spcBef>
                        <a:spcAft>
                          <a:spcPts val="0"/>
                        </a:spcAft>
                      </a:pPr>
                      <a:r>
                        <a:rPr lang="en-US" sz="2400" b="0" kern="1200" dirty="0">
                          <a:effectLst/>
                        </a:rPr>
                        <a:t>Implement Continuous Feedback </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400" b="0" dirty="0">
                          <a:effectLst/>
                        </a:rPr>
                        <a:t>10-15%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672356"/>
                  </a:ext>
                </a:extLst>
              </a:tr>
              <a:tr h="45167">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400" b="0" dirty="0">
                          <a:effectLst/>
                        </a:rPr>
                        <a:t>Design a DevOps Strategy</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just" defTabSz="932742" rtl="0" eaLnBrk="1" fontAlgn="auto" latinLnBrk="0" hangingPunct="1">
                        <a:lnSpc>
                          <a:spcPct val="115000"/>
                        </a:lnSpc>
                        <a:spcBef>
                          <a:spcPts val="0"/>
                        </a:spcBef>
                        <a:spcAft>
                          <a:spcPts val="0"/>
                        </a:spcAft>
                        <a:buClrTx/>
                        <a:buSzTx/>
                        <a:buFontTx/>
                        <a:buNone/>
                        <a:tabLst/>
                        <a:defRPr/>
                      </a:pPr>
                      <a:r>
                        <a:rPr lang="en-US" sz="2400" b="0" dirty="0">
                          <a:effectLst/>
                        </a:rPr>
                        <a:t>20-25%</a:t>
                      </a:r>
                      <a:endParaRPr lang="en-US" sz="2400" b="0" dirty="0">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2267854"/>
                  </a:ext>
                </a:extLst>
              </a:tr>
            </a:tbl>
          </a:graphicData>
        </a:graphic>
      </p:graphicFrame>
    </p:spTree>
    <p:extLst>
      <p:ext uri="{BB962C8B-B14F-4D97-AF65-F5344CB8AC3E}">
        <p14:creationId xmlns:p14="http://schemas.microsoft.com/office/powerpoint/2010/main" val="217631505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229C8-15A7-48DE-B243-7A3FBB307101}"/>
              </a:ext>
            </a:extLst>
          </p:cNvPr>
          <p:cNvSpPr>
            <a:spLocks noGrp="1"/>
          </p:cNvSpPr>
          <p:nvPr>
            <p:ph type="title"/>
          </p:nvPr>
        </p:nvSpPr>
        <p:spPr/>
        <p:txBody>
          <a:bodyPr/>
          <a:lstStyle/>
          <a:p>
            <a:r>
              <a:rPr lang="en-US" dirty="0"/>
              <a:t>Implement Continuous Integration Testing Areas</a:t>
            </a:r>
          </a:p>
        </p:txBody>
      </p:sp>
      <p:sp>
        <p:nvSpPr>
          <p:cNvPr id="3" name="Text Placeholder 2">
            <a:extLst>
              <a:ext uri="{FF2B5EF4-FFF2-40B4-BE49-F238E27FC236}">
                <a16:creationId xmlns:a16="http://schemas.microsoft.com/office/drawing/2014/main" id="{772128A4-1AAF-4DA6-AD89-C2C483F55707}"/>
              </a:ext>
            </a:extLst>
          </p:cNvPr>
          <p:cNvSpPr>
            <a:spLocks noGrp="1"/>
          </p:cNvSpPr>
          <p:nvPr>
            <p:ph type="body" sz="quarter" idx="10"/>
          </p:nvPr>
        </p:nvSpPr>
        <p:spPr>
          <a:xfrm>
            <a:off x="584200" y="1435497"/>
            <a:ext cx="11018520" cy="4419671"/>
          </a:xfrm>
        </p:spPr>
        <p:txBody>
          <a:bodyPr/>
          <a:lstStyle/>
          <a:p>
            <a:r>
              <a:rPr lang="en-US" dirty="0"/>
              <a:t>Manage code quality and security policies</a:t>
            </a:r>
          </a:p>
          <a:p>
            <a:pPr lvl="1"/>
            <a:r>
              <a:rPr lang="en-US" i="1" dirty="0"/>
              <a:t>May include but not limited to:</a:t>
            </a:r>
            <a:r>
              <a:rPr lang="en-US" dirty="0"/>
              <a:t> Monitor code quality; configure build to report on code coverage; manage automated test quality; manage test suites and categories; monitor quality of tests; and integrate security analysis tools (e.g. SonarQube, </a:t>
            </a:r>
            <a:r>
              <a:rPr lang="en-US" dirty="0" err="1"/>
              <a:t>WhiteSource</a:t>
            </a:r>
            <a:r>
              <a:rPr lang="en-US" dirty="0"/>
              <a:t> Bolt, Open Web Application Security Project)</a:t>
            </a:r>
          </a:p>
          <a:p>
            <a:pPr fontAlgn="base"/>
            <a:r>
              <a:rPr lang="en-US" dirty="0"/>
              <a:t>Implement a container build strategy </a:t>
            </a:r>
          </a:p>
          <a:p>
            <a:pPr lvl="1" fontAlgn="base"/>
            <a:r>
              <a:rPr lang="en-US" i="1" dirty="0"/>
              <a:t>May include but not limited to:</a:t>
            </a:r>
            <a:r>
              <a:rPr lang="en-US" dirty="0"/>
              <a:t> Create deployable images (e.g. Docker, Azure Container Registry); and analyze and integrate Docker multi-stage builds</a:t>
            </a:r>
          </a:p>
          <a:p>
            <a:pPr fontAlgn="base"/>
            <a:r>
              <a:rPr lang="en-US" dirty="0">
                <a:solidFill>
                  <a:schemeClr val="tx1"/>
                </a:solidFill>
                <a:latin typeface="Segoe UI Light" pitchFamily="34" charset="0"/>
              </a:rPr>
              <a:t>Implement a build strategy </a:t>
            </a:r>
          </a:p>
          <a:p>
            <a:pPr lvl="1" fontAlgn="base"/>
            <a:r>
              <a:rPr lang="en-US" i="1" dirty="0"/>
              <a:t>May include but not limited to:</a:t>
            </a:r>
            <a:r>
              <a:rPr lang="en-US" dirty="0"/>
              <a:t> Design build triggers, tools, integrations, and workflow; implement a hybrid build process; implement multi-agent builds; recommend build tools and configuration; and set up an automated build workflow</a:t>
            </a:r>
          </a:p>
        </p:txBody>
      </p:sp>
    </p:spTree>
    <p:extLst>
      <p:ext uri="{BB962C8B-B14F-4D97-AF65-F5344CB8AC3E}">
        <p14:creationId xmlns:p14="http://schemas.microsoft.com/office/powerpoint/2010/main" val="168292197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12775-90BF-49F1-9DAC-8632D1EECD1C}"/>
              </a:ext>
            </a:extLst>
          </p:cNvPr>
          <p:cNvSpPr>
            <a:spLocks noGrp="1"/>
          </p:cNvSpPr>
          <p:nvPr>
            <p:ph type="title"/>
          </p:nvPr>
        </p:nvSpPr>
        <p:spPr/>
        <p:txBody>
          <a:bodyPr/>
          <a:lstStyle/>
          <a:p>
            <a:r>
              <a:rPr lang="en-US" dirty="0"/>
              <a:t>Lab Preparation</a:t>
            </a:r>
          </a:p>
        </p:txBody>
      </p:sp>
      <p:sp>
        <p:nvSpPr>
          <p:cNvPr id="3" name="Text Placeholder 2">
            <a:extLst>
              <a:ext uri="{FF2B5EF4-FFF2-40B4-BE49-F238E27FC236}">
                <a16:creationId xmlns:a16="http://schemas.microsoft.com/office/drawing/2014/main" id="{4D2CF85C-BDA7-4C69-A74D-654E2DA55DF0}"/>
              </a:ext>
            </a:extLst>
          </p:cNvPr>
          <p:cNvSpPr>
            <a:spLocks noGrp="1"/>
          </p:cNvSpPr>
          <p:nvPr>
            <p:ph type="body" sz="quarter" idx="10"/>
          </p:nvPr>
        </p:nvSpPr>
        <p:spPr>
          <a:xfrm>
            <a:off x="584200" y="1435497"/>
            <a:ext cx="11018520" cy="2412968"/>
          </a:xfrm>
        </p:spPr>
        <p:txBody>
          <a:bodyPr/>
          <a:lstStyle/>
          <a:p>
            <a:pPr marL="514350" indent="-514350">
              <a:buAutoNum type="arabicPeriod"/>
            </a:pPr>
            <a:r>
              <a:rPr lang="en-US" dirty="0"/>
              <a:t>Sign up for a free </a:t>
            </a:r>
            <a:r>
              <a:rPr lang="en-US" dirty="0">
                <a:hlinkClick r:id="rId3"/>
              </a:rPr>
              <a:t>Azure DevOps account</a:t>
            </a:r>
            <a:r>
              <a:rPr lang="en-US" dirty="0"/>
              <a:t> </a:t>
            </a:r>
          </a:p>
          <a:p>
            <a:pPr marL="514350" indent="-514350">
              <a:buAutoNum type="arabicPeriod"/>
            </a:pPr>
            <a:r>
              <a:rPr lang="en-US" dirty="0"/>
              <a:t>Sign up for free </a:t>
            </a:r>
            <a:r>
              <a:rPr lang="en-US" dirty="0">
                <a:hlinkClick r:id="rId4"/>
              </a:rPr>
              <a:t>Azure Account</a:t>
            </a:r>
            <a:endParaRPr lang="en-US" dirty="0"/>
          </a:p>
          <a:p>
            <a:pPr marL="514350" indent="-514350">
              <a:buAutoNum type="arabicPeriod"/>
            </a:pPr>
            <a:r>
              <a:rPr lang="en-US" dirty="0"/>
              <a:t>Sign in to the </a:t>
            </a:r>
            <a:r>
              <a:rPr lang="en-US" dirty="0">
                <a:hlinkClick r:id="rId5"/>
              </a:rPr>
              <a:t>Azure DevOps Generator Demo</a:t>
            </a:r>
            <a:r>
              <a:rPr lang="en-US" dirty="0"/>
              <a:t> program</a:t>
            </a:r>
          </a:p>
          <a:p>
            <a:pPr marL="514350" indent="-514350">
              <a:buAutoNum type="arabicPeriod"/>
            </a:pPr>
            <a:r>
              <a:rPr lang="en-US" dirty="0"/>
              <a:t>Accept the terms of agreement and create a new Parts Unlimited project using the Part Unlimited template</a:t>
            </a:r>
          </a:p>
        </p:txBody>
      </p:sp>
      <p:sp>
        <p:nvSpPr>
          <p:cNvPr id="4" name="Rectangle 3">
            <a:extLst>
              <a:ext uri="{FF2B5EF4-FFF2-40B4-BE49-F238E27FC236}">
                <a16:creationId xmlns:a16="http://schemas.microsoft.com/office/drawing/2014/main" id="{3BB1D711-8E5F-4A6A-9C6E-56CA3E11E638}"/>
              </a:ext>
            </a:extLst>
          </p:cNvPr>
          <p:cNvSpPr/>
          <p:nvPr/>
        </p:nvSpPr>
        <p:spPr>
          <a:xfrm>
            <a:off x="564444" y="5481208"/>
            <a:ext cx="10509956" cy="954107"/>
          </a:xfrm>
          <a:prstGeom prst="rect">
            <a:avLst/>
          </a:prstGeom>
        </p:spPr>
        <p:txBody>
          <a:bodyPr wrap="square">
            <a:spAutoFit/>
          </a:bodyPr>
          <a:lstStyle/>
          <a:p>
            <a:pPr marL="461963" indent="-461963"/>
            <a:r>
              <a:rPr lang="en-US" sz="2400" dirty="0">
                <a:solidFill>
                  <a:srgbClr val="00B050"/>
                </a:solidFill>
                <a:latin typeface="Segoe UI VSS (Regular)"/>
              </a:rPr>
              <a:t>✔️</a:t>
            </a:r>
            <a:r>
              <a:rPr lang="en-US" dirty="0">
                <a:latin typeface="Segoe UI VSS (Regular)"/>
              </a:rPr>
              <a:t> </a:t>
            </a:r>
            <a:r>
              <a:rPr lang="en-US" sz="2800" dirty="0">
                <a:latin typeface="Segoe UI Semilight" panose="020B0402040204020203" pitchFamily="34" charset="0"/>
                <a:cs typeface="Segoe UI Semilight" panose="020B0402040204020203" pitchFamily="34" charset="0"/>
              </a:rPr>
              <a:t>Follow the detailed steps in the Welcome section of the student materials</a:t>
            </a:r>
            <a:endParaRPr lang="en-US" sz="2000" dirty="0">
              <a:latin typeface="Segoe UI Semilight" panose="020B0402040204020203" pitchFamily="34" charset="0"/>
              <a:cs typeface="Segoe UI Semilight" panose="020B0402040204020203" pitchFamily="34" charset="0"/>
            </a:endParaRPr>
          </a:p>
        </p:txBody>
      </p:sp>
    </p:spTree>
    <p:extLst>
      <p:ext uri="{BB962C8B-B14F-4D97-AF65-F5344CB8AC3E}">
        <p14:creationId xmlns:p14="http://schemas.microsoft.com/office/powerpoint/2010/main" val="2983777651"/>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16-9_Illustration_2018_Cloud_011</Template>
  <TotalTime>0</TotalTime>
  <Words>501</Words>
  <Application>Microsoft Office PowerPoint</Application>
  <PresentationFormat>Widescreen</PresentationFormat>
  <Paragraphs>66</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Segoe UI</vt:lpstr>
      <vt:lpstr>Segoe UI Light</vt:lpstr>
      <vt:lpstr>Segoe UI Semibold</vt:lpstr>
      <vt:lpstr>Segoe UI Semilight</vt:lpstr>
      <vt:lpstr>Segoe UI VSS (Regular)</vt:lpstr>
      <vt:lpstr>Wingdings</vt:lpstr>
      <vt:lpstr>WHITE TEMPLATE</vt:lpstr>
      <vt:lpstr>AZ-400.2 Implementing Continuous Integration</vt:lpstr>
      <vt:lpstr>Course Agenda</vt:lpstr>
      <vt:lpstr>The DevOps Role</vt:lpstr>
      <vt:lpstr>Certification Areas (AZ-400)</vt:lpstr>
      <vt:lpstr>Implement Continuous Integration Testing Areas</vt:lpstr>
      <vt:lpstr>Lab Preparation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2019-01-22T20:31:40Z</dcterms:created>
  <dcterms:modified xsi:type="dcterms:W3CDTF">2019-01-22T20:31:46Z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cynthist@microsoft.com</vt:lpwstr>
  </property>
  <property fmtid="{D5CDD505-2E9C-101B-9397-08002B2CF9AE}" pid="5" name="MSIP_Label_f42aa342-8706-4288-bd11-ebb85995028c_SetDate">
    <vt:lpwstr>2019-01-22T20:31:46.5570265Z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f2e3e0cd-5fd8-4e6e-9b9d-4c9dbda7c52a</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