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6"/>
  </p:notesMasterIdLst>
  <p:handoutMasterIdLst>
    <p:handoutMasterId r:id="rId27"/>
  </p:handoutMasterIdLst>
  <p:sldIdLst>
    <p:sldId id="1884" r:id="rId2"/>
    <p:sldId id="1719" r:id="rId3"/>
    <p:sldId id="1886" r:id="rId4"/>
    <p:sldId id="1859" r:id="rId5"/>
    <p:sldId id="1888" r:id="rId6"/>
    <p:sldId id="1889" r:id="rId7"/>
    <p:sldId id="1890" r:id="rId8"/>
    <p:sldId id="1891" r:id="rId9"/>
    <p:sldId id="1892" r:id="rId10"/>
    <p:sldId id="1893" r:id="rId11"/>
    <p:sldId id="1905" r:id="rId12"/>
    <p:sldId id="1894" r:id="rId13"/>
    <p:sldId id="1895" r:id="rId14"/>
    <p:sldId id="1885" r:id="rId15"/>
    <p:sldId id="1896" r:id="rId16"/>
    <p:sldId id="1897" r:id="rId17"/>
    <p:sldId id="1898" r:id="rId18"/>
    <p:sldId id="1899" r:id="rId19"/>
    <p:sldId id="1900" r:id="rId20"/>
    <p:sldId id="1901" r:id="rId21"/>
    <p:sldId id="1902" r:id="rId22"/>
    <p:sldId id="1903" r:id="rId23"/>
    <p:sldId id="1904" r:id="rId24"/>
    <p:sldId id="1883"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884"/>
            <p14:sldId id="1719"/>
            <p14:sldId id="1886"/>
            <p14:sldId id="1859"/>
            <p14:sldId id="1888"/>
            <p14:sldId id="1889"/>
            <p14:sldId id="1890"/>
            <p14:sldId id="1891"/>
            <p14:sldId id="1892"/>
            <p14:sldId id="1893"/>
            <p14:sldId id="1905"/>
            <p14:sldId id="1894"/>
            <p14:sldId id="1895"/>
            <p14:sldId id="1885"/>
            <p14:sldId id="1896"/>
            <p14:sldId id="1897"/>
            <p14:sldId id="1898"/>
            <p14:sldId id="1899"/>
            <p14:sldId id="1900"/>
            <p14:sldId id="1901"/>
            <p14:sldId id="1902"/>
            <p14:sldId id="1903"/>
            <p14:sldId id="1904"/>
            <p14:sldId id="18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8540" autoAdjust="0"/>
  </p:normalViewPr>
  <p:slideViewPr>
    <p:cSldViewPr snapToGrid="0">
      <p:cViewPr varScale="1">
        <p:scale>
          <a:sx n="113" d="100"/>
          <a:sy n="113" d="100"/>
        </p:scale>
        <p:origin x="318"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1/22/2019 12:33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1/22/2019 12:31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1/22/2019 12:31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Build Pipeline Options - https://docs.microsoft.com/en-us/azure/devops/pipelines/build/options?view=vsts&amp;tabs=yaml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9123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Build Retention - https://www.youtube.com/watch?v=q-HMPLwu8-0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5863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Enabling Continuous Integration with Azure Pipelines - https://www.azuredevopslabs.com/labs/azuredevops/continuousintegration/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2740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1/22/2019 12:31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8401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Build Workflows - https://www.youtube.com/watch?v=wJKCI3zsQfY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90310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Build Triggers -https://www.youtube.com/watch?v=3Bu7CLePL3E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43605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Hosted Agents - https://www.youtube.com/watch?v=yjZWPExCjE8</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33781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a Hybrid Build Process - https://www.youtube.com/watch?v=DDcc7dpWMw8</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99414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Capabilities - https://docs.microsoft.com/en-us/azure/devops/pipelines/agents/agents?view=vsts#capabilities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57260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You can define a build as a collection of jobs, rather than as a single job. Each job consumes one of these parallel jobs that runs on an agent. If there aren't enough parallel jobs available for your organization, the jobs will be queued and run sequentially.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1978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1/22/2019 12:31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Integrating Jenkins CI with Azure Pipelines -https://www.azuredevopslabs.com/labs/vstsextend/jenkins/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882" b="0" kern="1200" dirty="0">
                <a:solidFill>
                  <a:schemeClr val="tx1"/>
                </a:solidFill>
                <a:effectLst/>
                <a:latin typeface="Segoe UI Light" pitchFamily="34" charset="0"/>
                <a:ea typeface="+mn-ea"/>
                <a:cs typeface="+mn-cs"/>
              </a:rPr>
              <a:t>The four pillars of continuous integration are: a Version Control System, Packet Management System, Continuous Integration System, and an Automated Build Process.</a:t>
            </a:r>
          </a:p>
          <a:p>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The Build Options tab for a build includes the format for build number generation. </a:t>
            </a:r>
          </a:p>
          <a:p>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You should pause the build. A paused build will not start new builds and will queue any new build requests.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Q4 Answer: </a:t>
            </a:r>
            <a:r>
              <a:rPr lang="en-US" sz="882" b="0" kern="1200" dirty="0">
                <a:solidFill>
                  <a:schemeClr val="tx1"/>
                </a:solidFill>
                <a:effectLst/>
                <a:latin typeface="Segoe UI Light" pitchFamily="34" charset="0"/>
                <a:ea typeface="+mn-ea"/>
                <a:cs typeface="+mn-cs"/>
              </a:rPr>
              <a:t>You should change the build job timeout setting to 5 minutes. A blank value means unlimited.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 </a:t>
            </a:r>
            <a:r>
              <a:rPr lang="en-US" sz="882" b="0" kern="1200" dirty="0">
                <a:solidFill>
                  <a:schemeClr val="tx1"/>
                </a:solidFill>
                <a:effectLst/>
                <a:latin typeface="Segoe UI Light" pitchFamily="34" charset="0"/>
                <a:ea typeface="+mn-ea"/>
                <a:cs typeface="+mn-cs"/>
              </a:rPr>
              <a:t>In the hands-on lab, the two methods described were triggering the CI via a service hook in Azure DevOps, and wrapping the Jenkins job within Azure Pipelines.</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Continuous Integration - https://www.youtube.com/watch?v=4gAe6JQi8L4</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1/22/2019 12:31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the software examples shown in the student materials.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51141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Continuous integration also enables tracking metrics to assess code quality over time, such as unit test pass rates, code that breaks frequently, code coverage trends, and code analysis. It can be used to provide information on what has been changed between builds for traceability benefits, as well as for introducing evidence of what teams do in order to have a global view of build results.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What is Continuous Integration? - https://docs.microsoft.com/en-us/azure/devops/learn/what-is-continuous-integration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65603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9520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Continuous Integration in Azure DevOps - https://www.youtube.com/watch?v=swd_0burbhI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78749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Predefined Build Variables - https://docs.microsoft.com/en-us/azure/devops/pipelines/build/variables?view=vsts</a:t>
            </a:r>
          </a:p>
          <a:p>
            <a:r>
              <a:rPr lang="en-US" sz="882" b="0" kern="1200" dirty="0">
                <a:solidFill>
                  <a:schemeClr val="tx1"/>
                </a:solidFill>
                <a:effectLst/>
                <a:latin typeface="Segoe UI Light" pitchFamily="34" charset="0"/>
                <a:ea typeface="+mn-ea"/>
                <a:cs typeface="+mn-cs"/>
              </a:rPr>
              <a:t>Using Variables to Avoid Hard-coded Values - </a:t>
            </a:r>
            <a:r>
              <a:rPr lang="en-US" dirty="0"/>
              <a:t>https://www.youtube.com/watch?v=dRFgqaJDTlw</a:t>
            </a:r>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0879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Build Pipeline Options - https://docs.microsoft.com/en-us/azure/devops/pipelines/build/options?view=vsts&amp;tabs=yaml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7658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49"/>
          </a:xfrm>
        </p:spPr>
        <p:txBody>
          <a:bodyPr/>
          <a:lstStyle>
            <a:lvl1pPr marL="173038" indent="-173038">
              <a:defRPr/>
            </a:lvl1pPr>
            <a:lvl2pPr marL="403225" indent="-174625">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5" r:id="rId6"/>
    <p:sldLayoutId id="2147484247" r:id="rId7"/>
    <p:sldLayoutId id="2147484639" r:id="rId8"/>
    <p:sldLayoutId id="2147484584"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7441" y="1706336"/>
            <a:ext cx="4612387" cy="3355521"/>
          </a:xfrm>
        </p:spPr>
        <p:txBody>
          <a:bodyPr/>
          <a:lstStyle/>
          <a:p>
            <a:r>
              <a:rPr lang="en-US" dirty="0"/>
              <a:t>AZ-400.2</a:t>
            </a:r>
            <a:br>
              <a:rPr lang="en-US" dirty="0"/>
            </a:br>
            <a:r>
              <a:rPr lang="en-US" dirty="0"/>
              <a:t>Module 01: Implementing Continuous Integration in an Azure DevOps Pipeline</a:t>
            </a:r>
          </a:p>
        </p:txBody>
      </p:sp>
    </p:spTree>
    <p:extLst>
      <p:ext uri="{BB962C8B-B14F-4D97-AF65-F5344CB8AC3E}">
        <p14:creationId xmlns:p14="http://schemas.microsoft.com/office/powerpoint/2010/main" val="39266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p:txBody>
          <a:bodyPr/>
          <a:lstStyle/>
          <a:p>
            <a:r>
              <a:rPr lang="en-US" dirty="0"/>
              <a:t>Build Number Formatting and Build Status</a:t>
            </a:r>
          </a:p>
        </p:txBody>
      </p:sp>
      <p:sp>
        <p:nvSpPr>
          <p:cNvPr id="3" name="Text Placeholder 2">
            <a:extLst>
              <a:ext uri="{FF2B5EF4-FFF2-40B4-BE49-F238E27FC236}">
                <a16:creationId xmlns:a16="http://schemas.microsoft.com/office/drawing/2014/main" id="{297303BB-E7AB-4E68-84D3-D568EF6D5FA5}"/>
              </a:ext>
            </a:extLst>
          </p:cNvPr>
          <p:cNvSpPr>
            <a:spLocks noGrp="1"/>
          </p:cNvSpPr>
          <p:nvPr>
            <p:ph type="body" sz="quarter" idx="10"/>
          </p:nvPr>
        </p:nvSpPr>
        <p:spPr>
          <a:xfrm>
            <a:off x="593779" y="1434739"/>
            <a:ext cx="11018520" cy="2499146"/>
          </a:xfrm>
        </p:spPr>
        <p:txBody>
          <a:bodyPr/>
          <a:lstStyle/>
          <a:p>
            <a:pPr marL="457200" indent="-457200">
              <a:buFont typeface="Arial" panose="020B0604020202020204" pitchFamily="34" charset="0"/>
              <a:buChar char="•"/>
            </a:pPr>
            <a:r>
              <a:rPr lang="en-US" dirty="0"/>
              <a:t>Build number formatting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a:p>
            <a:pPr marL="457200" indent="-457200">
              <a:buFont typeface="Arial" panose="020B0604020202020204" pitchFamily="34" charset="0"/>
              <a:buChar char="•"/>
            </a:pPr>
            <a:r>
              <a:rPr lang="en-US" dirty="0"/>
              <a:t>Build status (enabled, paused, disabled)</a:t>
            </a:r>
          </a:p>
        </p:txBody>
      </p:sp>
      <p:sp>
        <p:nvSpPr>
          <p:cNvPr id="4" name="AutoShape 2" descr="Build Numbering">
            <a:extLst>
              <a:ext uri="{FF2B5EF4-FFF2-40B4-BE49-F238E27FC236}">
                <a16:creationId xmlns:a16="http://schemas.microsoft.com/office/drawing/2014/main" id="{FFF0F7F7-EE5A-484D-9E55-19ADE5CDC2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shot of the build number format in the build options. ">
            <a:extLst>
              <a:ext uri="{FF2B5EF4-FFF2-40B4-BE49-F238E27FC236}">
                <a16:creationId xmlns:a16="http://schemas.microsoft.com/office/drawing/2014/main" id="{504A2350-E0CB-45F6-84A1-6A1668D18033}"/>
              </a:ext>
            </a:extLst>
          </p:cNvPr>
          <p:cNvPicPr>
            <a:picLocks noChangeAspect="1"/>
          </p:cNvPicPr>
          <p:nvPr/>
        </p:nvPicPr>
        <p:blipFill>
          <a:blip r:embed="rId3"/>
          <a:stretch>
            <a:fillRect/>
          </a:stretch>
        </p:blipFill>
        <p:spPr>
          <a:xfrm>
            <a:off x="1080021" y="2115692"/>
            <a:ext cx="2352675" cy="1219200"/>
          </a:xfrm>
          <a:prstGeom prst="rect">
            <a:avLst/>
          </a:prstGeom>
          <a:ln>
            <a:noFill/>
          </a:ln>
        </p:spPr>
      </p:pic>
      <p:pic>
        <p:nvPicPr>
          <p:cNvPr id="8" name="Picture 7" descr="Screenshot of the build request is processing selections: enabled, paused and disabled.">
            <a:extLst>
              <a:ext uri="{FF2B5EF4-FFF2-40B4-BE49-F238E27FC236}">
                <a16:creationId xmlns:a16="http://schemas.microsoft.com/office/drawing/2014/main" id="{FBD90FD6-5452-4438-9D69-FD2760E3553E}"/>
              </a:ext>
            </a:extLst>
          </p:cNvPr>
          <p:cNvPicPr>
            <a:picLocks noChangeAspect="1"/>
          </p:cNvPicPr>
          <p:nvPr/>
        </p:nvPicPr>
        <p:blipFill>
          <a:blip r:embed="rId4"/>
          <a:stretch>
            <a:fillRect/>
          </a:stretch>
        </p:blipFill>
        <p:spPr>
          <a:xfrm>
            <a:off x="1027019" y="4208370"/>
            <a:ext cx="4400550" cy="1238250"/>
          </a:xfrm>
          <a:prstGeom prst="rect">
            <a:avLst/>
          </a:prstGeom>
        </p:spPr>
      </p:pic>
    </p:spTree>
    <p:extLst>
      <p:ext uri="{BB962C8B-B14F-4D97-AF65-F5344CB8AC3E}">
        <p14:creationId xmlns:p14="http://schemas.microsoft.com/office/powerpoint/2010/main" val="4249545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p:txBody>
          <a:bodyPr/>
          <a:lstStyle/>
          <a:p>
            <a:r>
              <a:rPr lang="en-US" dirty="0"/>
              <a:t>Authorization and Timeouts, and Badges</a:t>
            </a:r>
          </a:p>
        </p:txBody>
      </p:sp>
      <p:sp>
        <p:nvSpPr>
          <p:cNvPr id="3" name="Text Placeholder 2">
            <a:extLst>
              <a:ext uri="{FF2B5EF4-FFF2-40B4-BE49-F238E27FC236}">
                <a16:creationId xmlns:a16="http://schemas.microsoft.com/office/drawing/2014/main" id="{297303BB-E7AB-4E68-84D3-D568EF6D5FA5}"/>
              </a:ext>
            </a:extLst>
          </p:cNvPr>
          <p:cNvSpPr>
            <a:spLocks noGrp="1"/>
          </p:cNvSpPr>
          <p:nvPr>
            <p:ph type="body" sz="quarter" idx="10"/>
          </p:nvPr>
        </p:nvSpPr>
        <p:spPr>
          <a:xfrm>
            <a:off x="593779" y="1434739"/>
            <a:ext cx="11018520" cy="4050340"/>
          </a:xfrm>
        </p:spPr>
        <p:txBody>
          <a:bodyPr/>
          <a:lstStyle/>
          <a:p>
            <a:pPr marL="457200" indent="-457200">
              <a:buFont typeface="Arial" panose="020B0604020202020204" pitchFamily="34" charset="0"/>
              <a:buChar char="•"/>
            </a:pPr>
            <a:r>
              <a:rPr lang="en-US" dirty="0"/>
              <a:t>Authorization and Timeouts (scope, job timeout, cancel job timeout)</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Badges</a:t>
            </a:r>
          </a:p>
        </p:txBody>
      </p:sp>
      <p:sp>
        <p:nvSpPr>
          <p:cNvPr id="4" name="AutoShape 2" descr="Build Numbering">
            <a:extLst>
              <a:ext uri="{FF2B5EF4-FFF2-40B4-BE49-F238E27FC236}">
                <a16:creationId xmlns:a16="http://schemas.microsoft.com/office/drawing/2014/main" id="{FFF0F7F7-EE5A-484D-9E55-19ADE5CDC2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Screenshot of the Build Job Properties page. The build scope is project collection. The build timeout is 60. The build cancel timeout is 5 minutes.">
            <a:extLst>
              <a:ext uri="{FF2B5EF4-FFF2-40B4-BE49-F238E27FC236}">
                <a16:creationId xmlns:a16="http://schemas.microsoft.com/office/drawing/2014/main" id="{508FBCC9-CFA7-47A0-917C-087A9CF930F6}"/>
              </a:ext>
            </a:extLst>
          </p:cNvPr>
          <p:cNvPicPr>
            <a:picLocks noChangeAspect="1"/>
          </p:cNvPicPr>
          <p:nvPr/>
        </p:nvPicPr>
        <p:blipFill>
          <a:blip r:embed="rId3"/>
          <a:stretch>
            <a:fillRect/>
          </a:stretch>
        </p:blipFill>
        <p:spPr>
          <a:xfrm>
            <a:off x="1013291" y="2077570"/>
            <a:ext cx="4714875" cy="2667000"/>
          </a:xfrm>
          <a:prstGeom prst="rect">
            <a:avLst/>
          </a:prstGeom>
        </p:spPr>
      </p:pic>
      <p:pic>
        <p:nvPicPr>
          <p:cNvPr id="7" name="Picture 6" descr="Screenshot of the Azure Pipelines badge which has Succeeded.">
            <a:extLst>
              <a:ext uri="{FF2B5EF4-FFF2-40B4-BE49-F238E27FC236}">
                <a16:creationId xmlns:a16="http://schemas.microsoft.com/office/drawing/2014/main" id="{7D2A1568-4464-4243-BEB7-54D1299F09D4}"/>
              </a:ext>
            </a:extLst>
          </p:cNvPr>
          <p:cNvPicPr>
            <a:picLocks noChangeAspect="1"/>
          </p:cNvPicPr>
          <p:nvPr/>
        </p:nvPicPr>
        <p:blipFill>
          <a:blip r:embed="rId4"/>
          <a:stretch>
            <a:fillRect/>
          </a:stretch>
        </p:blipFill>
        <p:spPr>
          <a:xfrm>
            <a:off x="938772" y="5576049"/>
            <a:ext cx="3583432" cy="611000"/>
          </a:xfrm>
          <a:prstGeom prst="rect">
            <a:avLst/>
          </a:prstGeom>
        </p:spPr>
      </p:pic>
    </p:spTree>
    <p:extLst>
      <p:ext uri="{BB962C8B-B14F-4D97-AF65-F5344CB8AC3E}">
        <p14:creationId xmlns:p14="http://schemas.microsoft.com/office/powerpoint/2010/main" val="31347420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A086-5B17-4A19-B3EE-2726A812CAC6}"/>
              </a:ext>
            </a:extLst>
          </p:cNvPr>
          <p:cNvSpPr>
            <a:spLocks noGrp="1"/>
          </p:cNvSpPr>
          <p:nvPr>
            <p:ph type="title"/>
          </p:nvPr>
        </p:nvSpPr>
        <p:spPr/>
        <p:txBody>
          <a:bodyPr/>
          <a:lstStyle/>
          <a:p>
            <a:r>
              <a:rPr lang="en-US" dirty="0"/>
              <a:t>Video: Configuring Build Retention</a:t>
            </a:r>
          </a:p>
        </p:txBody>
      </p:sp>
      <p:pic>
        <p:nvPicPr>
          <p:cNvPr id="4" name="Picture 3" descr="Screenshot from the video. The Build Retention tab is shown. ">
            <a:extLst>
              <a:ext uri="{FF2B5EF4-FFF2-40B4-BE49-F238E27FC236}">
                <a16:creationId xmlns:a16="http://schemas.microsoft.com/office/drawing/2014/main" id="{3E2817E9-9ACE-4E41-976B-2DDE3B9E65B3}"/>
              </a:ext>
            </a:extLst>
          </p:cNvPr>
          <p:cNvPicPr>
            <a:picLocks noChangeAspect="1"/>
          </p:cNvPicPr>
          <p:nvPr/>
        </p:nvPicPr>
        <p:blipFill>
          <a:blip r:embed="rId3"/>
          <a:stretch>
            <a:fillRect/>
          </a:stretch>
        </p:blipFill>
        <p:spPr>
          <a:xfrm>
            <a:off x="1033081" y="1288542"/>
            <a:ext cx="9229725" cy="5067300"/>
          </a:xfrm>
          <a:prstGeom prst="rect">
            <a:avLst/>
          </a:prstGeom>
          <a:ln>
            <a:solidFill>
              <a:schemeClr val="tx1"/>
            </a:solidFill>
          </a:ln>
        </p:spPr>
      </p:pic>
    </p:spTree>
    <p:extLst>
      <p:ext uri="{BB962C8B-B14F-4D97-AF65-F5344CB8AC3E}">
        <p14:creationId xmlns:p14="http://schemas.microsoft.com/office/powerpoint/2010/main" val="27531364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a:xfrm>
            <a:off x="588263" y="457200"/>
            <a:ext cx="11018520" cy="1661993"/>
          </a:xfrm>
        </p:spPr>
        <p:txBody>
          <a:bodyPr/>
          <a:lstStyle/>
          <a:p>
            <a:r>
              <a:rPr lang="en-US" dirty="0"/>
              <a:t>Lab: Enabling Continuous Integration with Azure Pipelines</a:t>
            </a:r>
            <a:br>
              <a:rPr lang="en-US" dirty="0"/>
            </a:br>
            <a:endParaRPr lang="en-US" dirty="0"/>
          </a:p>
        </p:txBody>
      </p:sp>
      <p:sp>
        <p:nvSpPr>
          <p:cNvPr id="3" name="Text Placeholder 2">
            <a:extLst>
              <a:ext uri="{FF2B5EF4-FFF2-40B4-BE49-F238E27FC236}">
                <a16:creationId xmlns:a16="http://schemas.microsoft.com/office/drawing/2014/main" id="{15C16E39-5B65-4130-9226-18B3A8FD87F5}"/>
              </a:ext>
            </a:extLst>
          </p:cNvPr>
          <p:cNvSpPr>
            <a:spLocks noGrp="1"/>
          </p:cNvSpPr>
          <p:nvPr>
            <p:ph type="body" sz="quarter" idx="10"/>
          </p:nvPr>
        </p:nvSpPr>
        <p:spPr>
          <a:xfrm>
            <a:off x="586390" y="1754410"/>
            <a:ext cx="11018520" cy="2708434"/>
          </a:xfrm>
        </p:spPr>
        <p:txBody>
          <a:bodyPr/>
          <a:lstStyle/>
          <a:p>
            <a:r>
              <a:rPr lang="en-US" dirty="0"/>
              <a:t>In this hands-on lab, you will learn how to configure continuous integration with Azure Pipelines. You will perform the following tasks:</a:t>
            </a:r>
          </a:p>
          <a:p>
            <a:pPr marL="512763" lvl="1" indent="-284163">
              <a:buFont typeface="Arial" panose="020B0604020202020204" pitchFamily="34" charset="0"/>
              <a:buChar char="•"/>
            </a:pPr>
            <a:r>
              <a:rPr lang="en-US" sz="2400" dirty="0"/>
              <a:t>Creating a basic build pipeline from a template</a:t>
            </a:r>
          </a:p>
          <a:p>
            <a:pPr marL="512763" lvl="1" indent="-284163">
              <a:buFont typeface="Arial" panose="020B0604020202020204" pitchFamily="34" charset="0"/>
              <a:buChar char="•"/>
            </a:pPr>
            <a:r>
              <a:rPr lang="en-US" sz="2400" dirty="0"/>
              <a:t>Tracking and reviewing a build</a:t>
            </a:r>
          </a:p>
          <a:p>
            <a:pPr marL="512763" lvl="1" indent="-284163">
              <a:buFont typeface="Arial" panose="020B0604020202020204" pitchFamily="34" charset="0"/>
              <a:buChar char="•"/>
            </a:pPr>
            <a:r>
              <a:rPr lang="en-US" sz="2400" dirty="0"/>
              <a:t>Invoking a continuous integration build</a:t>
            </a:r>
          </a:p>
          <a:p>
            <a:endParaRPr lang="en-US" dirty="0"/>
          </a:p>
        </p:txBody>
      </p:sp>
      <p:sp>
        <p:nvSpPr>
          <p:cNvPr id="4" name="Rectangle 3">
            <a:extLst>
              <a:ext uri="{FF2B5EF4-FFF2-40B4-BE49-F238E27FC236}">
                <a16:creationId xmlns:a16="http://schemas.microsoft.com/office/drawing/2014/main" id="{76751C65-9D06-4A35-AEBC-20E9CADD5030}"/>
              </a:ext>
            </a:extLst>
          </p:cNvPr>
          <p:cNvSpPr/>
          <p:nvPr/>
        </p:nvSpPr>
        <p:spPr>
          <a:xfrm>
            <a:off x="514349" y="5429060"/>
            <a:ext cx="10696575" cy="757130"/>
          </a:xfrm>
          <a:prstGeom prst="rect">
            <a:avLst/>
          </a:prstGeom>
        </p:spPr>
        <p:txBody>
          <a:bodyPr wrap="square">
            <a:spAutoFit/>
          </a:bodyPr>
          <a:lstStyle/>
          <a:p>
            <a:pPr marL="400050" lvl="0" indent="-400050">
              <a:lnSpc>
                <a:spcPct val="90000"/>
              </a:lnSpc>
              <a:spcAft>
                <a:spcPts val="333"/>
              </a:spcAft>
              <a:defRPr/>
            </a:pPr>
            <a:r>
              <a:rPr lang="en-US" sz="1800" dirty="0">
                <a:solidFill>
                  <a:srgbClr val="00B050"/>
                </a:solidFill>
                <a:latin typeface="Segoe UI Light" pitchFamily="34" charset="0"/>
              </a:rPr>
              <a:t>✔️</a:t>
            </a:r>
            <a:r>
              <a:rPr lang="en-US" sz="1400" dirty="0">
                <a:solidFill>
                  <a:srgbClr val="00B050"/>
                </a:solidFill>
                <a:latin typeface="Segoe UI Light" pitchFamily="34" charset="0"/>
              </a:rPr>
              <a:t> </a:t>
            </a:r>
            <a:r>
              <a:rPr lang="en-US" sz="2400" dirty="0">
                <a:gradFill>
                  <a:gsLst>
                    <a:gs pos="1250">
                      <a:schemeClr val="tx1"/>
                    </a:gs>
                    <a:gs pos="100000">
                      <a:schemeClr val="tx1"/>
                    </a:gs>
                  </a:gsLst>
                  <a:lin ang="5400000" scaled="0"/>
                </a:gradFill>
                <a:cs typeface="Segoe UI Semilight" panose="020B0402040204020203" pitchFamily="34" charset="0"/>
              </a:rPr>
              <a:t>Note that you must have already completed the prerequisite labs in the Welcome section</a:t>
            </a:r>
            <a:r>
              <a:rPr lang="en-US" sz="2400" dirty="0"/>
              <a:t>.</a:t>
            </a:r>
            <a:endParaRPr lang="en-US" sz="1800" dirty="0"/>
          </a:p>
        </p:txBody>
      </p:sp>
    </p:spTree>
    <p:extLst>
      <p:ext uri="{BB962C8B-B14F-4D97-AF65-F5344CB8AC3E}">
        <p14:creationId xmlns:p14="http://schemas.microsoft.com/office/powerpoint/2010/main" val="12067012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Lesson 02: Implementing a Build Strategy</a:t>
            </a:r>
          </a:p>
        </p:txBody>
      </p:sp>
    </p:spTree>
    <p:extLst>
      <p:ext uri="{BB962C8B-B14F-4D97-AF65-F5344CB8AC3E}">
        <p14:creationId xmlns:p14="http://schemas.microsoft.com/office/powerpoint/2010/main" val="15870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4C94FF-82A3-46DC-B140-4973B5B014D7}"/>
              </a:ext>
            </a:extLst>
          </p:cNvPr>
          <p:cNvSpPr>
            <a:spLocks noGrp="1"/>
          </p:cNvSpPr>
          <p:nvPr>
            <p:ph type="title"/>
          </p:nvPr>
        </p:nvSpPr>
        <p:spPr/>
        <p:txBody>
          <a:bodyPr/>
          <a:lstStyle/>
          <a:p>
            <a:r>
              <a:rPr lang="en-US" dirty="0"/>
              <a:t>Lesson 2 Overview</a:t>
            </a:r>
          </a:p>
        </p:txBody>
      </p:sp>
      <p:sp>
        <p:nvSpPr>
          <p:cNvPr id="4" name="Text Placeholder 3">
            <a:extLst>
              <a:ext uri="{FF2B5EF4-FFF2-40B4-BE49-F238E27FC236}">
                <a16:creationId xmlns:a16="http://schemas.microsoft.com/office/drawing/2014/main" id="{10CE2D1C-7E76-4EB3-9475-542D00B05343}"/>
              </a:ext>
            </a:extLst>
          </p:cNvPr>
          <p:cNvSpPr>
            <a:spLocks noGrp="1"/>
          </p:cNvSpPr>
          <p:nvPr>
            <p:ph type="body" sz="quarter" idx="10"/>
          </p:nvPr>
        </p:nvSpPr>
        <p:spPr>
          <a:xfrm>
            <a:off x="586390" y="1434370"/>
            <a:ext cx="11018520" cy="4050340"/>
          </a:xfrm>
        </p:spPr>
        <p:txBody>
          <a:bodyPr/>
          <a:lstStyle/>
          <a:p>
            <a:pPr marL="284163" indent="-284163">
              <a:buFont typeface="Arial" panose="020B0604020202020204" pitchFamily="34" charset="0"/>
              <a:buChar char="•"/>
            </a:pPr>
            <a:r>
              <a:rPr lang="en-US" dirty="0"/>
              <a:t>Automated Build Workflows</a:t>
            </a:r>
          </a:p>
          <a:p>
            <a:pPr marL="284163" indent="-284163">
              <a:buFont typeface="Arial" panose="020B0604020202020204" pitchFamily="34" charset="0"/>
              <a:buChar char="•"/>
            </a:pPr>
            <a:r>
              <a:rPr lang="en-US" dirty="0"/>
              <a:t>Implementing Build Triggers</a:t>
            </a:r>
          </a:p>
          <a:p>
            <a:pPr marL="284163" indent="-284163">
              <a:buFont typeface="Arial" panose="020B0604020202020204" pitchFamily="34" charset="0"/>
              <a:buChar char="•"/>
            </a:pPr>
            <a:r>
              <a:rPr lang="en-US" dirty="0"/>
              <a:t>Working with Hosted Agents</a:t>
            </a:r>
          </a:p>
          <a:p>
            <a:pPr marL="284163" indent="-284163">
              <a:buFont typeface="Arial" panose="020B0604020202020204" pitchFamily="34" charset="0"/>
              <a:buChar char="•"/>
            </a:pPr>
            <a:r>
              <a:rPr lang="en-US" dirty="0"/>
              <a:t>Implementing a Hybrid Build Process</a:t>
            </a:r>
          </a:p>
          <a:p>
            <a:pPr marL="284163" indent="-284163">
              <a:buFont typeface="Arial" panose="020B0604020202020204" pitchFamily="34" charset="0"/>
              <a:buChar char="•"/>
            </a:pPr>
            <a:r>
              <a:rPr lang="en-US" dirty="0"/>
              <a:t>Configuring Agent Demands</a:t>
            </a:r>
          </a:p>
          <a:p>
            <a:pPr marL="284163" indent="-284163">
              <a:buFont typeface="Arial" panose="020B0604020202020204" pitchFamily="34" charset="0"/>
              <a:buChar char="•"/>
            </a:pPr>
            <a:r>
              <a:rPr lang="en-US" dirty="0"/>
              <a:t>Implementing Multi-Agent Builds</a:t>
            </a:r>
          </a:p>
          <a:p>
            <a:pPr marL="284163" indent="-284163">
              <a:buFont typeface="Arial" panose="020B0604020202020204" pitchFamily="34" charset="0"/>
              <a:buChar char="•"/>
            </a:pPr>
            <a:r>
              <a:rPr lang="en-US" dirty="0"/>
              <a:t>Build-Related Tooling</a:t>
            </a:r>
          </a:p>
          <a:p>
            <a:pPr marL="284163" indent="-284163">
              <a:buFont typeface="Arial" panose="020B0604020202020204" pitchFamily="34" charset="0"/>
              <a:buChar char="•"/>
            </a:pPr>
            <a:r>
              <a:rPr lang="en-US" dirty="0"/>
              <a:t>Creating a Jenkins Build Job and Triggering CI</a:t>
            </a:r>
          </a:p>
        </p:txBody>
      </p:sp>
    </p:spTree>
    <p:extLst>
      <p:ext uri="{BB962C8B-B14F-4D97-AF65-F5344CB8AC3E}">
        <p14:creationId xmlns:p14="http://schemas.microsoft.com/office/powerpoint/2010/main" val="29305658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91C7-DCC3-4955-ABD1-EBEA46EA0DA8}"/>
              </a:ext>
            </a:extLst>
          </p:cNvPr>
          <p:cNvSpPr>
            <a:spLocks noGrp="1"/>
          </p:cNvSpPr>
          <p:nvPr>
            <p:ph type="title"/>
          </p:nvPr>
        </p:nvSpPr>
        <p:spPr/>
        <p:txBody>
          <a:bodyPr/>
          <a:lstStyle/>
          <a:p>
            <a:r>
              <a:rPr lang="en-US" dirty="0"/>
              <a:t>Video: Automated Build Workflows</a:t>
            </a:r>
          </a:p>
        </p:txBody>
      </p:sp>
      <p:sp>
        <p:nvSpPr>
          <p:cNvPr id="3" name="Text Placeholder 2">
            <a:extLst>
              <a:ext uri="{FF2B5EF4-FFF2-40B4-BE49-F238E27FC236}">
                <a16:creationId xmlns:a16="http://schemas.microsoft.com/office/drawing/2014/main" id="{871F3838-4040-4380-8C92-84C5B676E20D}"/>
              </a:ext>
            </a:extLst>
          </p:cNvPr>
          <p:cNvSpPr>
            <a:spLocks noGrp="1"/>
          </p:cNvSpPr>
          <p:nvPr>
            <p:ph type="body" sz="quarter" idx="10"/>
          </p:nvPr>
        </p:nvSpPr>
        <p:spPr>
          <a:xfrm>
            <a:off x="586390" y="1434370"/>
            <a:ext cx="11018520" cy="2930033"/>
          </a:xfrm>
        </p:spPr>
        <p:txBody>
          <a:bodyPr/>
          <a:lstStyle/>
          <a:p>
            <a:pPr marL="457200" indent="-457200">
              <a:buFont typeface="Arial" panose="020B0604020202020204" pitchFamily="34" charset="0"/>
              <a:buChar char="•"/>
            </a:pPr>
            <a:r>
              <a:rPr lang="en-US" dirty="0"/>
              <a:t>Azure DevOps can automate a custom workflow that's as large and complex as you need</a:t>
            </a:r>
          </a:p>
          <a:p>
            <a:pPr marL="457200" indent="-457200">
              <a:buFont typeface="Arial" panose="020B0604020202020204" pitchFamily="34" charset="0"/>
              <a:buChar char="•"/>
            </a:pPr>
            <a:r>
              <a:rPr lang="en-US" dirty="0"/>
              <a:t>Agile teams normally require more than one type of build</a:t>
            </a:r>
          </a:p>
          <a:p>
            <a:pPr marL="457200" indent="-457200">
              <a:buFont typeface="Arial" panose="020B0604020202020204" pitchFamily="34" charset="0"/>
              <a:buChar char="•"/>
            </a:pPr>
            <a:r>
              <a:rPr lang="en-US" dirty="0"/>
              <a:t>Builds are typically triggered automatically when code is committed</a:t>
            </a:r>
          </a:p>
          <a:p>
            <a:pPr marL="457200" indent="-457200">
              <a:buFont typeface="Arial" panose="020B0604020202020204" pitchFamily="34" charset="0"/>
              <a:buChar char="•"/>
            </a:pPr>
            <a:r>
              <a:rPr lang="en-US" dirty="0"/>
              <a:t>Builds can also be scheduled – such as a daily build</a:t>
            </a:r>
          </a:p>
          <a:p>
            <a:endParaRPr lang="en-US" dirty="0"/>
          </a:p>
        </p:txBody>
      </p:sp>
    </p:spTree>
    <p:extLst>
      <p:ext uri="{BB962C8B-B14F-4D97-AF65-F5344CB8AC3E}">
        <p14:creationId xmlns:p14="http://schemas.microsoft.com/office/powerpoint/2010/main" val="3386649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p:txBody>
          <a:bodyPr/>
          <a:lstStyle/>
          <a:p>
            <a:r>
              <a:rPr lang="en-US" dirty="0"/>
              <a:t>Video: Implementing Build Triggers</a:t>
            </a:r>
          </a:p>
        </p:txBody>
      </p:sp>
      <p:pic>
        <p:nvPicPr>
          <p:cNvPr id="4" name="Picture 3" descr="Screenshot from the video. The Build Triggers tab is shown with two choices: Scheduled and Build Completion. ">
            <a:extLst>
              <a:ext uri="{FF2B5EF4-FFF2-40B4-BE49-F238E27FC236}">
                <a16:creationId xmlns:a16="http://schemas.microsoft.com/office/drawing/2014/main" id="{551AC118-89B4-4991-9A45-C496B0ED84E0}"/>
              </a:ext>
            </a:extLst>
          </p:cNvPr>
          <p:cNvPicPr>
            <a:picLocks noChangeAspect="1"/>
          </p:cNvPicPr>
          <p:nvPr/>
        </p:nvPicPr>
        <p:blipFill>
          <a:blip r:embed="rId3"/>
          <a:stretch>
            <a:fillRect/>
          </a:stretch>
        </p:blipFill>
        <p:spPr>
          <a:xfrm>
            <a:off x="840867" y="1331785"/>
            <a:ext cx="8553450" cy="4785551"/>
          </a:xfrm>
          <a:prstGeom prst="rect">
            <a:avLst/>
          </a:prstGeom>
          <a:ln>
            <a:solidFill>
              <a:schemeClr val="tx1"/>
            </a:solidFill>
          </a:ln>
        </p:spPr>
      </p:pic>
    </p:spTree>
    <p:extLst>
      <p:ext uri="{BB962C8B-B14F-4D97-AF65-F5344CB8AC3E}">
        <p14:creationId xmlns:p14="http://schemas.microsoft.com/office/powerpoint/2010/main" val="15171937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30F1-EFB7-48E1-A21F-409C972B5054}"/>
              </a:ext>
            </a:extLst>
          </p:cNvPr>
          <p:cNvSpPr>
            <a:spLocks noGrp="1"/>
          </p:cNvSpPr>
          <p:nvPr>
            <p:ph type="title"/>
          </p:nvPr>
        </p:nvSpPr>
        <p:spPr/>
        <p:txBody>
          <a:bodyPr/>
          <a:lstStyle/>
          <a:p>
            <a:r>
              <a:rPr lang="en-US" dirty="0"/>
              <a:t>Video: Working with Hosted Agents</a:t>
            </a:r>
          </a:p>
        </p:txBody>
      </p:sp>
      <p:pic>
        <p:nvPicPr>
          <p:cNvPr id="4" name="Picture 3" descr="Screenshot from the video. The Agent Pool selections are shown including Hosted, Hosted Linux Preview, Hosted macOS, Hosted Ubuntu 1604, Hosted VS2017, and Hosted Windows Container.">
            <a:extLst>
              <a:ext uri="{FF2B5EF4-FFF2-40B4-BE49-F238E27FC236}">
                <a16:creationId xmlns:a16="http://schemas.microsoft.com/office/drawing/2014/main" id="{0B16FB28-06C9-44C3-920E-29586CDC8E50}"/>
              </a:ext>
            </a:extLst>
          </p:cNvPr>
          <p:cNvPicPr>
            <a:picLocks noChangeAspect="1"/>
          </p:cNvPicPr>
          <p:nvPr/>
        </p:nvPicPr>
        <p:blipFill>
          <a:blip r:embed="rId3"/>
          <a:stretch>
            <a:fillRect/>
          </a:stretch>
        </p:blipFill>
        <p:spPr>
          <a:xfrm>
            <a:off x="950757" y="1245679"/>
            <a:ext cx="9191625" cy="5081969"/>
          </a:xfrm>
          <a:prstGeom prst="rect">
            <a:avLst/>
          </a:prstGeom>
          <a:ln>
            <a:solidFill>
              <a:schemeClr val="tx1"/>
            </a:solidFill>
          </a:ln>
        </p:spPr>
      </p:pic>
    </p:spTree>
    <p:extLst>
      <p:ext uri="{BB962C8B-B14F-4D97-AF65-F5344CB8AC3E}">
        <p14:creationId xmlns:p14="http://schemas.microsoft.com/office/powerpoint/2010/main" val="233894015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FE2F-4BF4-4FAA-9C4C-73F83BAC35EC}"/>
              </a:ext>
            </a:extLst>
          </p:cNvPr>
          <p:cNvSpPr>
            <a:spLocks noGrp="1"/>
          </p:cNvSpPr>
          <p:nvPr>
            <p:ph type="title"/>
          </p:nvPr>
        </p:nvSpPr>
        <p:spPr/>
        <p:txBody>
          <a:bodyPr/>
          <a:lstStyle/>
          <a:p>
            <a:r>
              <a:rPr lang="en-US" dirty="0"/>
              <a:t>Video: Implementing a Hybrid Build Process</a:t>
            </a:r>
          </a:p>
        </p:txBody>
      </p:sp>
      <p:pic>
        <p:nvPicPr>
          <p:cNvPr id="4" name="Picture 3" descr="Screenshot from the video showing a finished agent install for the default agent pool. ">
            <a:extLst>
              <a:ext uri="{FF2B5EF4-FFF2-40B4-BE49-F238E27FC236}">
                <a16:creationId xmlns:a16="http://schemas.microsoft.com/office/drawing/2014/main" id="{33657592-C36F-40C7-9A97-6EB67DC33E76}"/>
              </a:ext>
            </a:extLst>
          </p:cNvPr>
          <p:cNvPicPr>
            <a:picLocks noChangeAspect="1"/>
          </p:cNvPicPr>
          <p:nvPr/>
        </p:nvPicPr>
        <p:blipFill>
          <a:blip r:embed="rId3"/>
          <a:stretch>
            <a:fillRect/>
          </a:stretch>
        </p:blipFill>
        <p:spPr>
          <a:xfrm>
            <a:off x="940117" y="1415986"/>
            <a:ext cx="7477125" cy="4410075"/>
          </a:xfrm>
          <a:prstGeom prst="rect">
            <a:avLst/>
          </a:prstGeom>
          <a:ln>
            <a:solidFill>
              <a:schemeClr val="tx1"/>
            </a:solidFill>
          </a:ln>
        </p:spPr>
      </p:pic>
    </p:spTree>
    <p:extLst>
      <p:ext uri="{BB962C8B-B14F-4D97-AF65-F5344CB8AC3E}">
        <p14:creationId xmlns:p14="http://schemas.microsoft.com/office/powerpoint/2010/main" val="41249029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Lesson 01: Continuous Integration Overview</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1AD-4296-4B5B-A173-CAB1822F7A64}"/>
              </a:ext>
            </a:extLst>
          </p:cNvPr>
          <p:cNvSpPr>
            <a:spLocks noGrp="1"/>
          </p:cNvSpPr>
          <p:nvPr>
            <p:ph type="title"/>
          </p:nvPr>
        </p:nvSpPr>
        <p:spPr/>
        <p:txBody>
          <a:bodyPr/>
          <a:lstStyle/>
          <a:p>
            <a:r>
              <a:rPr lang="en-US" dirty="0"/>
              <a:t>Configuring Agent Demands</a:t>
            </a:r>
          </a:p>
        </p:txBody>
      </p:sp>
      <p:pic>
        <p:nvPicPr>
          <p:cNvPr id="6" name="Picture 5" descr="Screenshot of the Capabilities tab. Both User Capabilities and System Capabilities are shown. ">
            <a:extLst>
              <a:ext uri="{FF2B5EF4-FFF2-40B4-BE49-F238E27FC236}">
                <a16:creationId xmlns:a16="http://schemas.microsoft.com/office/drawing/2014/main" id="{2EFBBF23-38B8-4D28-87F5-6670090B169E}"/>
              </a:ext>
            </a:extLst>
          </p:cNvPr>
          <p:cNvPicPr>
            <a:picLocks noChangeAspect="1"/>
          </p:cNvPicPr>
          <p:nvPr/>
        </p:nvPicPr>
        <p:blipFill>
          <a:blip r:embed="rId3"/>
          <a:stretch>
            <a:fillRect/>
          </a:stretch>
        </p:blipFill>
        <p:spPr>
          <a:xfrm>
            <a:off x="6750240" y="1429089"/>
            <a:ext cx="4905375" cy="4762500"/>
          </a:xfrm>
          <a:prstGeom prst="rect">
            <a:avLst/>
          </a:prstGeom>
          <a:ln>
            <a:solidFill>
              <a:schemeClr val="tx1"/>
            </a:solidFill>
          </a:ln>
        </p:spPr>
      </p:pic>
      <p:sp>
        <p:nvSpPr>
          <p:cNvPr id="7" name="Text Placeholder 2">
            <a:extLst>
              <a:ext uri="{FF2B5EF4-FFF2-40B4-BE49-F238E27FC236}">
                <a16:creationId xmlns:a16="http://schemas.microsoft.com/office/drawing/2014/main" id="{091FD6F3-EB4B-4D4D-A4F4-1EBB007C8840}"/>
              </a:ext>
            </a:extLst>
          </p:cNvPr>
          <p:cNvSpPr>
            <a:spLocks noGrp="1"/>
          </p:cNvSpPr>
          <p:nvPr>
            <p:ph type="body" sz="quarter" idx="10"/>
          </p:nvPr>
        </p:nvSpPr>
        <p:spPr>
          <a:xfrm>
            <a:off x="586390" y="1434370"/>
            <a:ext cx="5261254" cy="2843855"/>
          </a:xfrm>
        </p:spPr>
        <p:txBody>
          <a:bodyPr/>
          <a:lstStyle/>
          <a:p>
            <a:pPr marL="457200" indent="-457200">
              <a:buFont typeface="Arial" panose="020B0604020202020204" pitchFamily="34" charset="0"/>
              <a:buChar char="•"/>
            </a:pPr>
            <a:r>
              <a:rPr lang="en-US" dirty="0"/>
              <a:t>User Capabilities</a:t>
            </a:r>
          </a:p>
          <a:p>
            <a:pPr marL="457200" indent="-457200">
              <a:buFont typeface="Arial" panose="020B0604020202020204" pitchFamily="34" charset="0"/>
              <a:buChar char="•"/>
            </a:pPr>
            <a:r>
              <a:rPr lang="en-US" dirty="0"/>
              <a:t>System Capabilities</a:t>
            </a:r>
          </a:p>
          <a:p>
            <a:pPr marL="457200" indent="-457200">
              <a:buFont typeface="Arial" panose="020B0604020202020204" pitchFamily="34" charset="0"/>
              <a:buChar char="•"/>
            </a:pPr>
            <a:r>
              <a:rPr lang="en-US" dirty="0"/>
              <a:t>Agents can have different authorization and timeout settings</a:t>
            </a:r>
          </a:p>
          <a:p>
            <a:endParaRPr lang="en-US" dirty="0"/>
          </a:p>
        </p:txBody>
      </p:sp>
    </p:spTree>
    <p:extLst>
      <p:ext uri="{BB962C8B-B14F-4D97-AF65-F5344CB8AC3E}">
        <p14:creationId xmlns:p14="http://schemas.microsoft.com/office/powerpoint/2010/main" val="28960210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1579-BB66-4E4F-9834-F19BCCEEDD5F}"/>
              </a:ext>
            </a:extLst>
          </p:cNvPr>
          <p:cNvSpPr>
            <a:spLocks noGrp="1"/>
          </p:cNvSpPr>
          <p:nvPr>
            <p:ph type="title"/>
          </p:nvPr>
        </p:nvSpPr>
        <p:spPr/>
        <p:txBody>
          <a:bodyPr/>
          <a:lstStyle/>
          <a:p>
            <a:r>
              <a:rPr lang="en-US" dirty="0"/>
              <a:t>Implementing Multi-Agent Builds</a:t>
            </a:r>
          </a:p>
        </p:txBody>
      </p:sp>
      <p:sp>
        <p:nvSpPr>
          <p:cNvPr id="3" name="Text Placeholder 2">
            <a:extLst>
              <a:ext uri="{FF2B5EF4-FFF2-40B4-BE49-F238E27FC236}">
                <a16:creationId xmlns:a16="http://schemas.microsoft.com/office/drawing/2014/main" id="{7F6DD8E9-E097-4BA5-A164-0C760871C81A}"/>
              </a:ext>
            </a:extLst>
          </p:cNvPr>
          <p:cNvSpPr>
            <a:spLocks noGrp="1"/>
          </p:cNvSpPr>
          <p:nvPr>
            <p:ph type="body" sz="quarter" idx="10"/>
          </p:nvPr>
        </p:nvSpPr>
        <p:spPr>
          <a:xfrm>
            <a:off x="586390" y="1434370"/>
            <a:ext cx="11018520" cy="4395049"/>
          </a:xfrm>
        </p:spPr>
        <p:txBody>
          <a:bodyPr/>
          <a:lstStyle/>
          <a:p>
            <a:r>
              <a:rPr lang="en-US" dirty="0"/>
              <a:t>Adding multiple jobs to a pipeline lets you:</a:t>
            </a:r>
          </a:p>
          <a:p>
            <a:pPr marL="457200" indent="-457200">
              <a:buFont typeface="Arial" panose="020B0604020202020204" pitchFamily="34" charset="0"/>
              <a:buChar char="•"/>
            </a:pPr>
            <a:r>
              <a:rPr lang="en-US" dirty="0"/>
              <a:t>Break your pipeline into sections that need different agent pools, or self-hosted agents</a:t>
            </a:r>
          </a:p>
          <a:p>
            <a:pPr marL="457200" indent="-457200">
              <a:buFont typeface="Arial" panose="020B0604020202020204" pitchFamily="34" charset="0"/>
              <a:buChar char="•"/>
            </a:pPr>
            <a:r>
              <a:rPr lang="en-US" dirty="0"/>
              <a:t>Publish artifacts in one job and consume them in one or more subsequent jobs</a:t>
            </a:r>
          </a:p>
          <a:p>
            <a:pPr marL="457200" indent="-457200">
              <a:buFont typeface="Arial" panose="020B0604020202020204" pitchFamily="34" charset="0"/>
              <a:buChar char="•"/>
            </a:pPr>
            <a:r>
              <a:rPr lang="en-US" dirty="0"/>
              <a:t>Build faster by running multiple jobs in parallel</a:t>
            </a:r>
          </a:p>
          <a:p>
            <a:pPr marL="457200" indent="-457200">
              <a:buFont typeface="Arial" panose="020B0604020202020204" pitchFamily="34" charset="0"/>
              <a:buChar char="•"/>
            </a:pPr>
            <a:r>
              <a:rPr lang="en-US" dirty="0"/>
              <a:t>Enable conditional execution of tasks</a:t>
            </a:r>
          </a:p>
          <a:p>
            <a:endParaRPr lang="en-US" dirty="0"/>
          </a:p>
          <a:p>
            <a:pPr marL="514350" indent="-514350"/>
            <a:r>
              <a:rPr lang="en-US" sz="2400" dirty="0">
                <a:solidFill>
                  <a:srgbClr val="00B050"/>
                </a:solidFill>
                <a:latin typeface="Segoe UI Light" pitchFamily="34" charset="0"/>
              </a:rPr>
              <a:t>✔️</a:t>
            </a:r>
            <a:r>
              <a:rPr lang="en-US" sz="1800" dirty="0">
                <a:solidFill>
                  <a:srgbClr val="00B050"/>
                </a:solidFill>
                <a:latin typeface="Segoe UI Light" pitchFamily="34" charset="0"/>
              </a:rPr>
              <a:t> </a:t>
            </a:r>
            <a:r>
              <a:rPr lang="en-US" dirty="0"/>
              <a:t>You can configure the number of parallel jobs </a:t>
            </a:r>
          </a:p>
        </p:txBody>
      </p:sp>
    </p:spTree>
    <p:extLst>
      <p:ext uri="{BB962C8B-B14F-4D97-AF65-F5344CB8AC3E}">
        <p14:creationId xmlns:p14="http://schemas.microsoft.com/office/powerpoint/2010/main" val="27508713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p:txBody>
          <a:bodyPr/>
          <a:lstStyle/>
          <a:p>
            <a:r>
              <a:rPr lang="en-US" dirty="0"/>
              <a:t>Discussion: Build-Related Tooling</a:t>
            </a:r>
          </a:p>
        </p:txBody>
      </p:sp>
      <p:sp>
        <p:nvSpPr>
          <p:cNvPr id="3" name="Text Placeholder 2">
            <a:extLst>
              <a:ext uri="{FF2B5EF4-FFF2-40B4-BE49-F238E27FC236}">
                <a16:creationId xmlns:a16="http://schemas.microsoft.com/office/drawing/2014/main" id="{2FB78C4B-D0C6-49B9-96CD-E9526EE590E8}"/>
              </a:ext>
            </a:extLst>
          </p:cNvPr>
          <p:cNvSpPr>
            <a:spLocks noGrp="1"/>
          </p:cNvSpPr>
          <p:nvPr>
            <p:ph type="body" sz="quarter" idx="10"/>
          </p:nvPr>
        </p:nvSpPr>
        <p:spPr>
          <a:xfrm>
            <a:off x="586390" y="1434370"/>
            <a:ext cx="11018520" cy="2930033"/>
          </a:xfrm>
        </p:spPr>
        <p:txBody>
          <a:bodyPr/>
          <a:lstStyle/>
          <a:p>
            <a:r>
              <a:rPr lang="en-US" dirty="0"/>
              <a:t>Azure DevOps can be integrated with a wide range of existing tooling that is used for builds or associated with builds. </a:t>
            </a:r>
          </a:p>
          <a:p>
            <a:endParaRPr lang="en-US" dirty="0"/>
          </a:p>
          <a:p>
            <a:pPr marL="685800" lvl="1" indent="-4572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Which build-related tools do you currently use? </a:t>
            </a:r>
          </a:p>
          <a:p>
            <a:pPr marL="685800" lvl="1" indent="-4572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What do you like or don't like about the tools?</a:t>
            </a:r>
          </a:p>
          <a:p>
            <a:endParaRPr lang="en-US" dirty="0"/>
          </a:p>
        </p:txBody>
      </p:sp>
    </p:spTree>
    <p:extLst>
      <p:ext uri="{BB962C8B-B14F-4D97-AF65-F5344CB8AC3E}">
        <p14:creationId xmlns:p14="http://schemas.microsoft.com/office/powerpoint/2010/main" val="28553576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Creating a Jenkins Build Job and Triggering CI</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825937"/>
          </a:xfrm>
        </p:spPr>
        <p:txBody>
          <a:bodyPr/>
          <a:lstStyle/>
          <a:p>
            <a:r>
              <a:rPr lang="en-US" dirty="0"/>
              <a:t>In this hands-on lab, you will learn how to create a build job in Jenkins and to enable continuous integration. You will learn how to:</a:t>
            </a:r>
          </a:p>
          <a:p>
            <a:pPr marL="457200" indent="-457200">
              <a:buFont typeface="Arial" panose="020B0604020202020204" pitchFamily="34" charset="0"/>
              <a:buChar char="•"/>
            </a:pPr>
            <a:r>
              <a:rPr lang="en-US" dirty="0"/>
              <a:t>Provision Jenkins on Azure VM using the Jenkins template available on the Azure Marketplace</a:t>
            </a:r>
          </a:p>
          <a:p>
            <a:pPr marL="457200" indent="-457200">
              <a:buFont typeface="Arial" panose="020B0604020202020204" pitchFamily="34" charset="0"/>
              <a:buChar char="•"/>
            </a:pPr>
            <a:r>
              <a:rPr lang="en-US" dirty="0"/>
              <a:t>Configure Jenkins to work with Maven and Azure DevOps</a:t>
            </a:r>
          </a:p>
          <a:p>
            <a:pPr marL="457200" indent="-457200">
              <a:buFont typeface="Arial" panose="020B0604020202020204" pitchFamily="34" charset="0"/>
              <a:buChar char="•"/>
            </a:pPr>
            <a:r>
              <a:rPr lang="en-US" dirty="0"/>
              <a:t>Create a build job in Jenkins</a:t>
            </a:r>
          </a:p>
          <a:p>
            <a:pPr marL="457200" indent="-457200">
              <a:buFont typeface="Arial" panose="020B0604020202020204" pitchFamily="34" charset="0"/>
              <a:buChar char="•"/>
            </a:pPr>
            <a:r>
              <a:rPr lang="en-US" dirty="0"/>
              <a:t>Configure Azure Pipeline to integrate with Jenkins</a:t>
            </a:r>
          </a:p>
          <a:p>
            <a:pPr marL="457200" indent="-457200">
              <a:buFont typeface="Arial" panose="020B0604020202020204" pitchFamily="34" charset="0"/>
              <a:buChar char="•"/>
            </a:pPr>
            <a:r>
              <a:rPr lang="en-US" dirty="0"/>
              <a:t>Configure a CD pipeline in Azure Pipelines to deploy the build artifacts</a:t>
            </a:r>
          </a:p>
          <a:p>
            <a:endParaRPr lang="en-US" dirty="0"/>
          </a:p>
        </p:txBody>
      </p:sp>
      <p:sp>
        <p:nvSpPr>
          <p:cNvPr id="4" name="Rectangle 3">
            <a:extLst>
              <a:ext uri="{FF2B5EF4-FFF2-40B4-BE49-F238E27FC236}">
                <a16:creationId xmlns:a16="http://schemas.microsoft.com/office/drawing/2014/main" id="{65ED6FE4-1B0F-42A6-9DBE-92F148EA7C8D}"/>
              </a:ext>
            </a:extLst>
          </p:cNvPr>
          <p:cNvSpPr/>
          <p:nvPr/>
        </p:nvSpPr>
        <p:spPr>
          <a:xfrm>
            <a:off x="480895" y="5997772"/>
            <a:ext cx="11094071" cy="424732"/>
          </a:xfrm>
          <a:prstGeom prst="rect">
            <a:avLst/>
          </a:prstGeom>
        </p:spPr>
        <p:txBody>
          <a:bodyPr wrap="square">
            <a:spAutoFit/>
          </a:bodyPr>
          <a:lstStyle/>
          <a:p>
            <a:pPr lvl="0">
              <a:lnSpc>
                <a:spcPct val="90000"/>
              </a:lnSpc>
              <a:spcAft>
                <a:spcPts val="333"/>
              </a:spcAft>
              <a:defRPr/>
            </a:pPr>
            <a:r>
              <a:rPr lang="en-US" sz="1400" dirty="0">
                <a:solidFill>
                  <a:srgbClr val="00B050"/>
                </a:solidFill>
                <a:latin typeface="Segoe UI Light" pitchFamily="34" charset="0"/>
              </a:rPr>
              <a:t>✔️ </a:t>
            </a:r>
            <a:r>
              <a:rPr lang="en-US" sz="2400" dirty="0">
                <a:gradFill>
                  <a:gsLst>
                    <a:gs pos="1250">
                      <a:schemeClr val="tx1"/>
                    </a:gs>
                    <a:gs pos="100000">
                      <a:schemeClr val="tx1"/>
                    </a:gs>
                  </a:gsLst>
                  <a:lin ang="5400000" scaled="0"/>
                </a:gradFill>
                <a:cs typeface="Segoe UI Semilight" panose="020B0402040204020203" pitchFamily="34" charset="0"/>
              </a:rPr>
              <a:t>In this lab, you will try two approaches to triggering continuous integration</a:t>
            </a:r>
            <a:endParaRPr lang="en-US" sz="1400" dirty="0"/>
          </a:p>
        </p:txBody>
      </p:sp>
    </p:spTree>
    <p:extLst>
      <p:ext uri="{BB962C8B-B14F-4D97-AF65-F5344CB8AC3E}">
        <p14:creationId xmlns:p14="http://schemas.microsoft.com/office/powerpoint/2010/main" val="206652554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1: Review Questions</a:t>
            </a:r>
            <a:endParaRPr lang="en-US" dirty="0"/>
          </a:p>
        </p:txBody>
      </p:sp>
      <p:sp>
        <p:nvSpPr>
          <p:cNvPr id="3" name="Text Placeholder 2">
            <a:extLst>
              <a:ext uri="{FF2B5EF4-FFF2-40B4-BE49-F238E27FC236}">
                <a16:creationId xmlns:a16="http://schemas.microsoft.com/office/drawing/2014/main" id="{974BE912-27D9-4EC4-B6EA-F486205EFAB3}"/>
              </a:ext>
            </a:extLst>
          </p:cNvPr>
          <p:cNvSpPr>
            <a:spLocks noGrp="1"/>
          </p:cNvSpPr>
          <p:nvPr>
            <p:ph type="body" sz="quarter" idx="10"/>
          </p:nvPr>
        </p:nvSpPr>
        <p:spPr>
          <a:xfrm>
            <a:off x="584200" y="1435497"/>
            <a:ext cx="11018520" cy="4358116"/>
          </a:xfrm>
        </p:spPr>
        <p:txBody>
          <a:bodyPr/>
          <a:lstStyle/>
          <a:p>
            <a:pPr marL="514350" indent="-514350">
              <a:buFont typeface="+mj-lt"/>
              <a:buAutoNum type="arabicPeriod"/>
            </a:pPr>
            <a:r>
              <a:rPr lang="en-US" sz="2400" dirty="0"/>
              <a:t>What are the four pillars of continuous integration?</a:t>
            </a:r>
          </a:p>
          <a:p>
            <a:pPr marL="514350" indent="-514350">
              <a:buFont typeface="+mj-lt"/>
              <a:buAutoNum type="arabicPeriod"/>
            </a:pPr>
            <a:r>
              <a:rPr lang="en-US" sz="2400" dirty="0"/>
              <a:t>The build numbers that Azure DevOps generates for you are currently integers. If you would prefer the build to include the date, how would you change this?</a:t>
            </a:r>
          </a:p>
          <a:p>
            <a:pPr marL="514350" indent="-514350">
              <a:buFont typeface="+mj-lt"/>
              <a:buAutoNum type="arabicPeriod"/>
            </a:pPr>
            <a:r>
              <a:rPr lang="en-US" sz="2400" dirty="0"/>
              <a:t>You want to take your build server offline to make a configuration change. You want it to complete any build that it is currently processing, but you want to queue any new build requests. What should you do?</a:t>
            </a:r>
          </a:p>
          <a:p>
            <a:pPr marL="514350" indent="-514350">
              <a:buFont typeface="+mj-lt"/>
              <a:buAutoNum type="arabicPeriod"/>
            </a:pPr>
            <a:r>
              <a:rPr lang="en-US" sz="2400" dirty="0"/>
              <a:t>You want to set a maximum time that builds should not run for more than 5 minutes. What configuration change should you make?</a:t>
            </a:r>
          </a:p>
          <a:p>
            <a:pPr marL="514350" indent="-514350">
              <a:buFont typeface="+mj-lt"/>
              <a:buAutoNum type="arabicPeriod"/>
            </a:pPr>
            <a:r>
              <a:rPr lang="en-US" sz="2400" dirty="0"/>
              <a:t>The hands-on lab for Creating a Jenkins Build Job and Triggering CI described two methods that could be used to enable continuous integration for Jenkins. What were the two methods?</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F0D44E-BDB5-4AA2-B0A7-90C19E66A864}"/>
              </a:ext>
            </a:extLst>
          </p:cNvPr>
          <p:cNvSpPr>
            <a:spLocks noGrp="1"/>
          </p:cNvSpPr>
          <p:nvPr>
            <p:ph type="title"/>
          </p:nvPr>
        </p:nvSpPr>
        <p:spPr/>
        <p:txBody>
          <a:bodyPr/>
          <a:lstStyle/>
          <a:p>
            <a:r>
              <a:rPr lang="en-US" dirty="0"/>
              <a:t>Lesson 1 Overview</a:t>
            </a:r>
          </a:p>
        </p:txBody>
      </p:sp>
      <p:sp>
        <p:nvSpPr>
          <p:cNvPr id="4" name="Text Placeholder 3">
            <a:extLst>
              <a:ext uri="{FF2B5EF4-FFF2-40B4-BE49-F238E27FC236}">
                <a16:creationId xmlns:a16="http://schemas.microsoft.com/office/drawing/2014/main" id="{3736BAB6-67BE-4E50-880F-0DE2E71D01A0}"/>
              </a:ext>
            </a:extLst>
          </p:cNvPr>
          <p:cNvSpPr>
            <a:spLocks noGrp="1"/>
          </p:cNvSpPr>
          <p:nvPr>
            <p:ph type="body" sz="quarter" idx="10"/>
          </p:nvPr>
        </p:nvSpPr>
        <p:spPr>
          <a:xfrm>
            <a:off x="586390" y="1434370"/>
            <a:ext cx="11018520" cy="5084469"/>
          </a:xfrm>
        </p:spPr>
        <p:txBody>
          <a:bodyPr/>
          <a:lstStyle/>
          <a:p>
            <a:pPr marL="457200" indent="-457200">
              <a:buFont typeface="Arial" panose="020B0604020202020204" pitchFamily="34" charset="0"/>
              <a:buChar char="•"/>
            </a:pPr>
            <a:r>
              <a:rPr lang="en-US" dirty="0"/>
              <a:t>Introduction to Continuous Integration</a:t>
            </a:r>
          </a:p>
          <a:p>
            <a:pPr marL="457200" indent="-457200">
              <a:buFont typeface="Arial" panose="020B0604020202020204" pitchFamily="34" charset="0"/>
              <a:buChar char="•"/>
            </a:pPr>
            <a:r>
              <a:rPr lang="en-US" dirty="0"/>
              <a:t>The Four Pillars of Continuous Integration</a:t>
            </a:r>
          </a:p>
          <a:p>
            <a:pPr marL="457200" indent="-457200">
              <a:buFont typeface="Arial" panose="020B0604020202020204" pitchFamily="34" charset="0"/>
              <a:buChar char="•"/>
            </a:pPr>
            <a:r>
              <a:rPr lang="en-US" dirty="0"/>
              <a:t>Benefits of Continuous Integration</a:t>
            </a:r>
          </a:p>
          <a:p>
            <a:pPr marL="457200" indent="-457200">
              <a:buFont typeface="Arial" panose="020B0604020202020204" pitchFamily="34" charset="0"/>
              <a:buChar char="•"/>
            </a:pPr>
            <a:r>
              <a:rPr lang="en-US" dirty="0"/>
              <a:t>Continuous Integration Implementation Challenges</a:t>
            </a:r>
          </a:p>
          <a:p>
            <a:pPr marL="457200" indent="-457200">
              <a:buFont typeface="Arial" panose="020B0604020202020204" pitchFamily="34" charset="0"/>
              <a:buChar char="•"/>
            </a:pPr>
            <a:r>
              <a:rPr lang="en-US" dirty="0"/>
              <a:t>Implementing Continuous Integration in Azure DevOps</a:t>
            </a:r>
          </a:p>
          <a:p>
            <a:pPr marL="457200" indent="-457200">
              <a:buFont typeface="Arial" panose="020B0604020202020204" pitchFamily="34" charset="0"/>
              <a:buChar char="•"/>
            </a:pPr>
            <a:r>
              <a:rPr lang="en-US" dirty="0"/>
              <a:t>Using Variables to Avoid Hard-coded Values</a:t>
            </a:r>
          </a:p>
          <a:p>
            <a:pPr marL="457200" indent="-457200">
              <a:buFont typeface="Arial" panose="020B0604020202020204" pitchFamily="34" charset="0"/>
              <a:buChar char="•"/>
            </a:pPr>
            <a:r>
              <a:rPr lang="en-US" dirty="0"/>
              <a:t>Build Number Formatting and Build Status</a:t>
            </a:r>
          </a:p>
          <a:p>
            <a:pPr marL="457200" indent="-457200">
              <a:buFont typeface="Arial" panose="020B0604020202020204" pitchFamily="34" charset="0"/>
              <a:buChar char="•"/>
            </a:pPr>
            <a:r>
              <a:rPr lang="en-US" dirty="0"/>
              <a:t>Build Authorizations, Timeouts, and Badges</a:t>
            </a:r>
          </a:p>
          <a:p>
            <a:pPr marL="457200" indent="-457200">
              <a:buFont typeface="Arial" panose="020B0604020202020204" pitchFamily="34" charset="0"/>
              <a:buChar char="•"/>
            </a:pPr>
            <a:r>
              <a:rPr lang="en-US" dirty="0"/>
              <a:t>Configuring Build Retention</a:t>
            </a:r>
          </a:p>
          <a:p>
            <a:pPr marL="457200" indent="-457200">
              <a:buFont typeface="Arial" panose="020B0604020202020204" pitchFamily="34" charset="0"/>
              <a:buChar char="•"/>
            </a:pPr>
            <a:r>
              <a:rPr lang="en-US" dirty="0"/>
              <a:t>Lab - Enabling Continuous Integration with Azure Pipelines</a:t>
            </a:r>
          </a:p>
        </p:txBody>
      </p:sp>
    </p:spTree>
    <p:extLst>
      <p:ext uri="{BB962C8B-B14F-4D97-AF65-F5344CB8AC3E}">
        <p14:creationId xmlns:p14="http://schemas.microsoft.com/office/powerpoint/2010/main" val="1042155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Video: Introduction to Continuous Integration</a:t>
            </a:r>
          </a:p>
        </p:txBody>
      </p:sp>
      <p:sp>
        <p:nvSpPr>
          <p:cNvPr id="2" name="Text Placeholder 1">
            <a:extLst>
              <a:ext uri="{FF2B5EF4-FFF2-40B4-BE49-F238E27FC236}">
                <a16:creationId xmlns:a16="http://schemas.microsoft.com/office/drawing/2014/main" id="{5791F95A-7A27-438C-9B6C-DFA40790DCA1}"/>
              </a:ext>
            </a:extLst>
          </p:cNvPr>
          <p:cNvSpPr>
            <a:spLocks noGrp="1"/>
          </p:cNvSpPr>
          <p:nvPr>
            <p:ph type="body" sz="quarter" idx="10"/>
          </p:nvPr>
        </p:nvSpPr>
        <p:spPr>
          <a:xfrm>
            <a:off x="586390" y="1434370"/>
            <a:ext cx="11018520" cy="4136517"/>
          </a:xfrm>
        </p:spPr>
        <p:txBody>
          <a:bodyPr/>
          <a:lstStyle/>
          <a:p>
            <a:pPr marL="457200" indent="-457200">
              <a:buFont typeface="Arial" panose="020B0604020202020204" pitchFamily="34" charset="0"/>
              <a:buChar char="•"/>
            </a:pPr>
            <a:r>
              <a:rPr lang="en-US" dirty="0"/>
              <a:t>Continuous Integration (CI) is the process of automating the build and testing of code.</a:t>
            </a:r>
          </a:p>
          <a:p>
            <a:pPr marL="457200" indent="-457200">
              <a:buFont typeface="Arial" panose="020B0604020202020204" pitchFamily="34" charset="0"/>
              <a:buChar char="•"/>
            </a:pPr>
            <a:r>
              <a:rPr lang="en-US" dirty="0"/>
              <a:t>CI encourages developers to share their code and unit tests by merging their changes into the shared version control repository.</a:t>
            </a:r>
          </a:p>
          <a:p>
            <a:pPr marL="457200" indent="-457200">
              <a:buFont typeface="Arial" panose="020B0604020202020204" pitchFamily="34" charset="0"/>
              <a:buChar char="•"/>
            </a:pPr>
            <a:r>
              <a:rPr lang="en-US" dirty="0"/>
              <a:t>When a change is detected it triggers an automated build system. The code is built using a build definition. Developers respond to any issues or bugs.</a:t>
            </a:r>
          </a:p>
          <a:p>
            <a:pPr marL="457200" indent="-457200">
              <a:buFont typeface="Arial" panose="020B0604020202020204" pitchFamily="34" charset="0"/>
              <a:buChar char="•"/>
            </a:pPr>
            <a:r>
              <a:rPr lang="en-US" dirty="0"/>
              <a:t>CI keeps the master branch clean ensuring bugs are caught earlier in the development cycle, which makes them less expensive to fix.</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3D93-0EB0-4BFE-A927-5E058949B7F6}"/>
              </a:ext>
            </a:extLst>
          </p:cNvPr>
          <p:cNvSpPr>
            <a:spLocks noGrp="1"/>
          </p:cNvSpPr>
          <p:nvPr>
            <p:ph type="title"/>
          </p:nvPr>
        </p:nvSpPr>
        <p:spPr/>
        <p:txBody>
          <a:bodyPr/>
          <a:lstStyle/>
          <a:p>
            <a:r>
              <a:rPr lang="en-US" dirty="0"/>
              <a:t>The Four Pillars of Continuous Integration</a:t>
            </a:r>
          </a:p>
        </p:txBody>
      </p:sp>
      <p:sp>
        <p:nvSpPr>
          <p:cNvPr id="3" name="Text Placeholder 2">
            <a:extLst>
              <a:ext uri="{FF2B5EF4-FFF2-40B4-BE49-F238E27FC236}">
                <a16:creationId xmlns:a16="http://schemas.microsoft.com/office/drawing/2014/main" id="{4B54A180-12FA-480E-82F9-D7A45497D108}"/>
              </a:ext>
            </a:extLst>
          </p:cNvPr>
          <p:cNvSpPr>
            <a:spLocks noGrp="1"/>
          </p:cNvSpPr>
          <p:nvPr>
            <p:ph type="body" sz="quarter" idx="10"/>
          </p:nvPr>
        </p:nvSpPr>
        <p:spPr>
          <a:xfrm>
            <a:off x="641161" y="3591707"/>
            <a:ext cx="11018520" cy="2806922"/>
          </a:xfrm>
        </p:spPr>
        <p:txBody>
          <a:bodyPr/>
          <a:lstStyle/>
          <a:p>
            <a:pPr marL="284163" indent="-284163">
              <a:buFont typeface="Arial" panose="020B0604020202020204" pitchFamily="34" charset="0"/>
              <a:buChar char="•"/>
            </a:pPr>
            <a:r>
              <a:rPr lang="en-US" sz="2400" dirty="0"/>
              <a:t>A </a:t>
            </a:r>
            <a:r>
              <a:rPr lang="en-US" sz="2400" b="1" dirty="0"/>
              <a:t>Version Control System </a:t>
            </a:r>
            <a:r>
              <a:rPr lang="en-US" sz="2400" dirty="0"/>
              <a:t>manages changes to your source code over time.</a:t>
            </a:r>
          </a:p>
          <a:p>
            <a:pPr marL="284163" indent="-284163">
              <a:buFont typeface="Arial" panose="020B0604020202020204" pitchFamily="34" charset="0"/>
              <a:buChar char="•"/>
            </a:pPr>
            <a:r>
              <a:rPr lang="en-US" sz="2400" dirty="0"/>
              <a:t>A </a:t>
            </a:r>
            <a:r>
              <a:rPr lang="en-US" sz="2400" b="1" dirty="0"/>
              <a:t>Package Management System</a:t>
            </a:r>
            <a:r>
              <a:rPr lang="en-US" sz="2400" dirty="0"/>
              <a:t> is used to install, uninstall and manage software packages.</a:t>
            </a:r>
          </a:p>
          <a:p>
            <a:pPr marL="284163" indent="-284163">
              <a:buFont typeface="Arial" panose="020B0604020202020204" pitchFamily="34" charset="0"/>
              <a:buChar char="•"/>
            </a:pPr>
            <a:r>
              <a:rPr lang="en-US" sz="2400" dirty="0"/>
              <a:t>A </a:t>
            </a:r>
            <a:r>
              <a:rPr lang="en-US" sz="2400" b="1" dirty="0"/>
              <a:t>Continuous Integration System</a:t>
            </a:r>
            <a:r>
              <a:rPr lang="en-US" sz="2400" dirty="0"/>
              <a:t> merges all developer working copies to a shared mainline several times a day.</a:t>
            </a:r>
          </a:p>
          <a:p>
            <a:pPr marL="284163" indent="-284163">
              <a:buFont typeface="Arial" panose="020B0604020202020204" pitchFamily="34" charset="0"/>
              <a:buChar char="•"/>
            </a:pPr>
            <a:r>
              <a:rPr lang="en-US" sz="2400" dirty="0"/>
              <a:t>An </a:t>
            </a:r>
            <a:r>
              <a:rPr lang="en-US" sz="2400" b="1" dirty="0"/>
              <a:t>Automated Build Process</a:t>
            </a:r>
            <a:r>
              <a:rPr lang="en-US" sz="2400" dirty="0"/>
              <a:t> creates a software build including compiling, packaging, and running automated tests.</a:t>
            </a:r>
          </a:p>
        </p:txBody>
      </p:sp>
      <p:sp>
        <p:nvSpPr>
          <p:cNvPr id="4" name="AutoShape 2" descr="The Four Pillars of Continuous Integration">
            <a:extLst>
              <a:ext uri="{FF2B5EF4-FFF2-40B4-BE49-F238E27FC236}">
                <a16:creationId xmlns:a16="http://schemas.microsoft.com/office/drawing/2014/main" id="{5195717E-B5F6-4BB7-A99D-8E853CE3DE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The Four Pillars of Continuous Integration: Version control system, packet management system, continuous integration system, and automated build process.">
            <a:extLst>
              <a:ext uri="{FF2B5EF4-FFF2-40B4-BE49-F238E27FC236}">
                <a16:creationId xmlns:a16="http://schemas.microsoft.com/office/drawing/2014/main" id="{DA09DF4A-6043-4D92-AEA2-B3F4F7E9BF14}"/>
              </a:ext>
            </a:extLst>
          </p:cNvPr>
          <p:cNvPicPr>
            <a:picLocks noChangeAspect="1"/>
          </p:cNvPicPr>
          <p:nvPr/>
        </p:nvPicPr>
        <p:blipFill>
          <a:blip r:embed="rId3"/>
          <a:stretch>
            <a:fillRect/>
          </a:stretch>
        </p:blipFill>
        <p:spPr>
          <a:xfrm>
            <a:off x="1646872" y="1341500"/>
            <a:ext cx="8527467" cy="1965118"/>
          </a:xfrm>
          <a:prstGeom prst="rect">
            <a:avLst/>
          </a:prstGeom>
        </p:spPr>
      </p:pic>
    </p:spTree>
    <p:extLst>
      <p:ext uri="{BB962C8B-B14F-4D97-AF65-F5344CB8AC3E}">
        <p14:creationId xmlns:p14="http://schemas.microsoft.com/office/powerpoint/2010/main" val="15387683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229E-7F89-4876-8889-D78B09F7C546}"/>
              </a:ext>
            </a:extLst>
          </p:cNvPr>
          <p:cNvSpPr>
            <a:spLocks noGrp="1"/>
          </p:cNvSpPr>
          <p:nvPr>
            <p:ph type="title"/>
          </p:nvPr>
        </p:nvSpPr>
        <p:spPr/>
        <p:txBody>
          <a:bodyPr/>
          <a:lstStyle/>
          <a:p>
            <a:r>
              <a:rPr lang="en-US" dirty="0"/>
              <a:t>Benefits of Continuous Integration</a:t>
            </a:r>
          </a:p>
        </p:txBody>
      </p:sp>
      <p:sp>
        <p:nvSpPr>
          <p:cNvPr id="3" name="Text Placeholder 2">
            <a:extLst>
              <a:ext uri="{FF2B5EF4-FFF2-40B4-BE49-F238E27FC236}">
                <a16:creationId xmlns:a16="http://schemas.microsoft.com/office/drawing/2014/main" id="{847BF185-0F4B-4365-BB66-FAF94939971C}"/>
              </a:ext>
            </a:extLst>
          </p:cNvPr>
          <p:cNvSpPr>
            <a:spLocks noGrp="1"/>
          </p:cNvSpPr>
          <p:nvPr>
            <p:ph type="body" sz="quarter" idx="10"/>
          </p:nvPr>
        </p:nvSpPr>
        <p:spPr>
          <a:xfrm>
            <a:off x="586390" y="1434370"/>
            <a:ext cx="11018520" cy="4395049"/>
          </a:xfrm>
        </p:spPr>
        <p:txBody>
          <a:bodyPr/>
          <a:lstStyle/>
          <a:p>
            <a:pPr marL="347663" indent="-347663">
              <a:buFont typeface="Arial" panose="020B0604020202020204" pitchFamily="34" charset="0"/>
              <a:buChar char="•"/>
            </a:pPr>
            <a:r>
              <a:rPr lang="en-US" dirty="0"/>
              <a:t>Improving code quality based on rapid feedback</a:t>
            </a:r>
          </a:p>
          <a:p>
            <a:pPr marL="347663" indent="-347663">
              <a:buFont typeface="Arial" panose="020B0604020202020204" pitchFamily="34" charset="0"/>
              <a:buChar char="•"/>
            </a:pPr>
            <a:r>
              <a:rPr lang="en-US" dirty="0"/>
              <a:t>Triggering automated testing for every code change</a:t>
            </a:r>
          </a:p>
          <a:p>
            <a:pPr marL="347663" indent="-347663">
              <a:buFont typeface="Arial" panose="020B0604020202020204" pitchFamily="34" charset="0"/>
              <a:buChar char="•"/>
            </a:pPr>
            <a:r>
              <a:rPr lang="en-US" dirty="0"/>
              <a:t>Reducing build times for rapid feedback and early detection of problems (risk reduction)</a:t>
            </a:r>
          </a:p>
          <a:p>
            <a:pPr marL="347663" indent="-347663">
              <a:buFont typeface="Arial" panose="020B0604020202020204" pitchFamily="34" charset="0"/>
              <a:buChar char="•"/>
            </a:pPr>
            <a:r>
              <a:rPr lang="en-US" dirty="0"/>
              <a:t>Better management of technical debt and code analysis</a:t>
            </a:r>
          </a:p>
          <a:p>
            <a:pPr marL="347663" indent="-347663">
              <a:buFont typeface="Arial" panose="020B0604020202020204" pitchFamily="34" charset="0"/>
              <a:buChar char="•"/>
            </a:pPr>
            <a:r>
              <a:rPr lang="en-US" dirty="0"/>
              <a:t>Reducing long, difficult, and bug-inducing merges</a:t>
            </a:r>
          </a:p>
          <a:p>
            <a:pPr marL="347663" indent="-347663">
              <a:buFont typeface="Arial" panose="020B0604020202020204" pitchFamily="34" charset="0"/>
              <a:buChar char="•"/>
            </a:pPr>
            <a:r>
              <a:rPr lang="en-US" dirty="0"/>
              <a:t>Increasing confidence in codebase health long before production deployment</a:t>
            </a:r>
          </a:p>
          <a:p>
            <a:pPr marL="347663" indent="-347663">
              <a:buFont typeface="Arial" panose="020B0604020202020204" pitchFamily="34" charset="0"/>
              <a:buChar char="•"/>
            </a:pPr>
            <a:r>
              <a:rPr lang="en-US" dirty="0"/>
              <a:t>Rapid feedback to the developer</a:t>
            </a:r>
          </a:p>
        </p:txBody>
      </p:sp>
    </p:spTree>
    <p:extLst>
      <p:ext uri="{BB962C8B-B14F-4D97-AF65-F5344CB8AC3E}">
        <p14:creationId xmlns:p14="http://schemas.microsoft.com/office/powerpoint/2010/main" val="28416970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A590-392E-4905-B288-51272DE26608}"/>
              </a:ext>
            </a:extLst>
          </p:cNvPr>
          <p:cNvSpPr>
            <a:spLocks noGrp="1"/>
          </p:cNvSpPr>
          <p:nvPr>
            <p:ph type="title"/>
          </p:nvPr>
        </p:nvSpPr>
        <p:spPr/>
        <p:txBody>
          <a:bodyPr/>
          <a:lstStyle/>
          <a:p>
            <a:r>
              <a:rPr lang="en-US" dirty="0"/>
              <a:t>Discussion: Continuous Integration</a:t>
            </a:r>
          </a:p>
        </p:txBody>
      </p:sp>
      <p:sp>
        <p:nvSpPr>
          <p:cNvPr id="3" name="Text Placeholder 2">
            <a:extLst>
              <a:ext uri="{FF2B5EF4-FFF2-40B4-BE49-F238E27FC236}">
                <a16:creationId xmlns:a16="http://schemas.microsoft.com/office/drawing/2014/main" id="{69E06CC7-E8A3-453C-9A5A-A19262CA847E}"/>
              </a:ext>
            </a:extLst>
          </p:cNvPr>
          <p:cNvSpPr>
            <a:spLocks noGrp="1"/>
          </p:cNvSpPr>
          <p:nvPr>
            <p:ph type="body" sz="quarter" idx="10"/>
          </p:nvPr>
        </p:nvSpPr>
        <p:spPr>
          <a:xfrm>
            <a:off x="586390" y="1434370"/>
            <a:ext cx="11018520" cy="2930033"/>
          </a:xfrm>
        </p:spPr>
        <p:txBody>
          <a:bodyPr/>
          <a:lstStyle/>
          <a:p>
            <a:pPr marL="284163" indent="-284163">
              <a:buFont typeface="Arial" panose="020B0604020202020204" pitchFamily="34" charset="0"/>
              <a:buChar char="•"/>
            </a:pPr>
            <a:r>
              <a:rPr lang="en-US" dirty="0"/>
              <a:t>Have you tried to implement continuous integration in your organization? </a:t>
            </a:r>
          </a:p>
          <a:p>
            <a:pPr marL="284163" indent="-284163">
              <a:buFont typeface="Arial" panose="020B0604020202020204" pitchFamily="34" charset="0"/>
              <a:buChar char="•"/>
            </a:pPr>
            <a:endParaRPr lang="en-US" dirty="0"/>
          </a:p>
          <a:p>
            <a:pPr marL="284163" indent="-284163">
              <a:buFont typeface="Arial" panose="020B0604020202020204" pitchFamily="34" charset="0"/>
              <a:buChar char="•"/>
            </a:pPr>
            <a:r>
              <a:rPr lang="en-US" dirty="0"/>
              <a:t>If you where successful, what lessons did you learn? </a:t>
            </a:r>
          </a:p>
          <a:p>
            <a:pPr marL="284163" indent="-284163">
              <a:buFont typeface="Arial" panose="020B0604020202020204" pitchFamily="34" charset="0"/>
              <a:buChar char="•"/>
            </a:pPr>
            <a:r>
              <a:rPr lang="en-US" dirty="0"/>
              <a:t>If you were not successful, what were the challenges?</a:t>
            </a:r>
          </a:p>
          <a:p>
            <a:endParaRPr lang="en-US" dirty="0"/>
          </a:p>
        </p:txBody>
      </p:sp>
    </p:spTree>
    <p:extLst>
      <p:ext uri="{BB962C8B-B14F-4D97-AF65-F5344CB8AC3E}">
        <p14:creationId xmlns:p14="http://schemas.microsoft.com/office/powerpoint/2010/main" val="37953836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a:xfrm>
            <a:off x="588263" y="457200"/>
            <a:ext cx="11018520" cy="1661993"/>
          </a:xfrm>
        </p:spPr>
        <p:txBody>
          <a:bodyPr/>
          <a:lstStyle/>
          <a:p>
            <a:r>
              <a:rPr lang="en-US" dirty="0"/>
              <a:t>Demonstration: Implementating Continuous Integration in Azure DevOps</a:t>
            </a:r>
            <a:br>
              <a:rPr lang="en-US" dirty="0"/>
            </a:br>
            <a:endParaRPr lang="en-US" dirty="0"/>
          </a:p>
        </p:txBody>
      </p:sp>
      <p:pic>
        <p:nvPicPr>
          <p:cNvPr id="4" name="Picture 3" descr="Screenshot of the Parts Unlimited Build Tasks. The Get sources and Agent job selections are shown. ">
            <a:extLst>
              <a:ext uri="{FF2B5EF4-FFF2-40B4-BE49-F238E27FC236}">
                <a16:creationId xmlns:a16="http://schemas.microsoft.com/office/drawing/2014/main" id="{04F7404C-A74A-4C6D-B157-6A50825F8BCD}"/>
              </a:ext>
            </a:extLst>
          </p:cNvPr>
          <p:cNvPicPr>
            <a:picLocks noChangeAspect="1"/>
          </p:cNvPicPr>
          <p:nvPr/>
        </p:nvPicPr>
        <p:blipFill>
          <a:blip r:embed="rId3"/>
          <a:stretch>
            <a:fillRect/>
          </a:stretch>
        </p:blipFill>
        <p:spPr>
          <a:xfrm>
            <a:off x="2514600" y="1848388"/>
            <a:ext cx="6263068" cy="4772439"/>
          </a:xfrm>
          <a:prstGeom prst="rect">
            <a:avLst/>
          </a:prstGeom>
          <a:ln>
            <a:solidFill>
              <a:schemeClr val="tx1"/>
            </a:solidFill>
          </a:ln>
        </p:spPr>
      </p:pic>
    </p:spTree>
    <p:extLst>
      <p:ext uri="{BB962C8B-B14F-4D97-AF65-F5344CB8AC3E}">
        <p14:creationId xmlns:p14="http://schemas.microsoft.com/office/powerpoint/2010/main" val="18239061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a:xfrm>
            <a:off x="588262" y="457200"/>
            <a:ext cx="11089931" cy="1107996"/>
          </a:xfrm>
        </p:spPr>
        <p:txBody>
          <a:bodyPr/>
          <a:lstStyle/>
          <a:p>
            <a:r>
              <a:rPr lang="en-US" dirty="0"/>
              <a:t>Demonstration: Using Variables to Avoid Hard-coded Values</a:t>
            </a:r>
          </a:p>
        </p:txBody>
      </p:sp>
      <p:pic>
        <p:nvPicPr>
          <p:cNvPr id="4" name="Picture 3" descr="Screenshot from the video of the Variables tab. Shown are Pipeline Variables, Variable groups, and predefined variables. ">
            <a:extLst>
              <a:ext uri="{FF2B5EF4-FFF2-40B4-BE49-F238E27FC236}">
                <a16:creationId xmlns:a16="http://schemas.microsoft.com/office/drawing/2014/main" id="{C258A958-DF0A-4A2E-9A3E-C2B088CA9FE7}"/>
              </a:ext>
            </a:extLst>
          </p:cNvPr>
          <p:cNvPicPr>
            <a:picLocks noChangeAspect="1"/>
          </p:cNvPicPr>
          <p:nvPr/>
        </p:nvPicPr>
        <p:blipFill>
          <a:blip r:embed="rId3"/>
          <a:stretch>
            <a:fillRect/>
          </a:stretch>
        </p:blipFill>
        <p:spPr>
          <a:xfrm>
            <a:off x="671512" y="1714500"/>
            <a:ext cx="10848975" cy="3429000"/>
          </a:xfrm>
          <a:prstGeom prst="rect">
            <a:avLst/>
          </a:prstGeom>
          <a:ln>
            <a:solidFill>
              <a:schemeClr val="tx1"/>
            </a:solidFill>
          </a:ln>
        </p:spPr>
      </p:pic>
    </p:spTree>
    <p:extLst>
      <p:ext uri="{BB962C8B-B14F-4D97-AF65-F5344CB8AC3E}">
        <p14:creationId xmlns:p14="http://schemas.microsoft.com/office/powerpoint/2010/main" val="246780288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2090</Words>
  <Application>Microsoft Office PowerPoint</Application>
  <PresentationFormat>Widescreen</PresentationFormat>
  <Paragraphs>199</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Segoe UI</vt:lpstr>
      <vt:lpstr>Segoe UI Light</vt:lpstr>
      <vt:lpstr>Segoe UI Semibold</vt:lpstr>
      <vt:lpstr>Segoe UI Semilight</vt:lpstr>
      <vt:lpstr>Wingdings</vt:lpstr>
      <vt:lpstr>WHITE TEMPLATE</vt:lpstr>
      <vt:lpstr>AZ-400.2 Module 01: Implementing Continuous Integration in an Azure DevOps Pipeline</vt:lpstr>
      <vt:lpstr>Lesson 01: Continuous Integration Overview</vt:lpstr>
      <vt:lpstr>Lesson 1 Overview</vt:lpstr>
      <vt:lpstr>Video: Introduction to Continuous Integration</vt:lpstr>
      <vt:lpstr>The Four Pillars of Continuous Integration</vt:lpstr>
      <vt:lpstr>Benefits of Continuous Integration</vt:lpstr>
      <vt:lpstr>Discussion: Continuous Integration</vt:lpstr>
      <vt:lpstr>Demonstration: Implementating Continuous Integration in Azure DevOps </vt:lpstr>
      <vt:lpstr>Demonstration: Using Variables to Avoid Hard-coded Values</vt:lpstr>
      <vt:lpstr>Build Number Formatting and Build Status</vt:lpstr>
      <vt:lpstr>Authorization and Timeouts, and Badges</vt:lpstr>
      <vt:lpstr>Video: Configuring Build Retention</vt:lpstr>
      <vt:lpstr>Lab: Enabling Continuous Integration with Azure Pipelines </vt:lpstr>
      <vt:lpstr>Lesson 02: Implementing a Build Strategy</vt:lpstr>
      <vt:lpstr>Lesson 2 Overview</vt:lpstr>
      <vt:lpstr>Video: Automated Build Workflows</vt:lpstr>
      <vt:lpstr>Video: Implementing Build Triggers</vt:lpstr>
      <vt:lpstr>Video: Working with Hosted Agents</vt:lpstr>
      <vt:lpstr>Video: Implementing a Hybrid Build Process</vt:lpstr>
      <vt:lpstr>Configuring Agent Demands</vt:lpstr>
      <vt:lpstr>Implementing Multi-Agent Builds</vt:lpstr>
      <vt:lpstr>Discussion: Build-Related Tooling</vt:lpstr>
      <vt:lpstr>Lab: Creating a Jenkins Build Job and Triggering CI</vt:lpstr>
      <vt:lpstr>Module 1: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2019-01-22T20:34:02Z</dcterms:created>
  <dcterms:modified xsi:type="dcterms:W3CDTF">2019-01-22T20:34:11Z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2019-01-22T20:34:11.0581812Z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f005a841-f7aa-42cd-8fbd-dc715dc7a3c0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