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22"/>
  </p:notesMasterIdLst>
  <p:handoutMasterIdLst>
    <p:handoutMasterId r:id="rId23"/>
  </p:handoutMasterIdLst>
  <p:sldIdLst>
    <p:sldId id="1884" r:id="rId2"/>
    <p:sldId id="1719" r:id="rId3"/>
    <p:sldId id="1886" r:id="rId4"/>
    <p:sldId id="1859" r:id="rId5"/>
    <p:sldId id="1905" r:id="rId6"/>
    <p:sldId id="1906" r:id="rId7"/>
    <p:sldId id="1907" r:id="rId8"/>
    <p:sldId id="1908" r:id="rId9"/>
    <p:sldId id="1909" r:id="rId10"/>
    <p:sldId id="1910" r:id="rId11"/>
    <p:sldId id="1895" r:id="rId12"/>
    <p:sldId id="1885" r:id="rId13"/>
    <p:sldId id="1896" r:id="rId14"/>
    <p:sldId id="1897" r:id="rId15"/>
    <p:sldId id="1898" r:id="rId16"/>
    <p:sldId id="1899" r:id="rId17"/>
    <p:sldId id="1901" r:id="rId18"/>
    <p:sldId id="1903" r:id="rId19"/>
    <p:sldId id="1904" r:id="rId20"/>
    <p:sldId id="1883"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Brand Template" id="{E9D1FD4D-DAAF-4829-BBBC-AD8AC9ACFE8A}">
          <p14:sldIdLst/>
        </p14:section>
        <p14:section name="White Template" id="{A073DAE3-B461-442F-A3D3-6642BD875E45}">
          <p14:sldIdLst>
            <p14:sldId id="1884"/>
            <p14:sldId id="1719"/>
            <p14:sldId id="1886"/>
            <p14:sldId id="1859"/>
            <p14:sldId id="1905"/>
            <p14:sldId id="1906"/>
            <p14:sldId id="1907"/>
            <p14:sldId id="1908"/>
            <p14:sldId id="1909"/>
            <p14:sldId id="1910"/>
            <p14:sldId id="1895"/>
            <p14:sldId id="1885"/>
            <p14:sldId id="1896"/>
            <p14:sldId id="1897"/>
            <p14:sldId id="1898"/>
            <p14:sldId id="1899"/>
            <p14:sldId id="1901"/>
            <p14:sldId id="1903"/>
            <p14:sldId id="1904"/>
            <p14:sldId id="18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1A1A1A"/>
    <a:srgbClr val="FFFFFF"/>
    <a:srgbClr val="00BCF2"/>
    <a:srgbClr val="40CDF5"/>
    <a:srgbClr val="40587C"/>
    <a:srgbClr val="00B0E3"/>
    <a:srgbClr val="00188F"/>
    <a:srgbClr val="005291"/>
    <a:srgbClr val="BA6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89157" autoAdjust="0"/>
  </p:normalViewPr>
  <p:slideViewPr>
    <p:cSldViewPr snapToGrid="0">
      <p:cViewPr varScale="1">
        <p:scale>
          <a:sx n="94" d="100"/>
          <a:sy n="94" d="100"/>
        </p:scale>
        <p:origin x="138" y="45"/>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1/7/2020 1:28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1/7/2020 1:27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1/7/2020 1:27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Open Source Licensing Challenges – https://www.youtube.com/watch?v=XLrPryCen6U</a:t>
            </a:r>
          </a:p>
          <a:p>
            <a:r>
              <a:rPr lang="en-US" sz="882" b="0" kern="1200" dirty="0">
                <a:solidFill>
                  <a:schemeClr val="tx1"/>
                </a:solidFill>
                <a:effectLst/>
                <a:latin typeface="Segoe UI Light" pitchFamily="34" charset="0"/>
                <a:ea typeface="+mn-ea"/>
                <a:cs typeface="+mn-cs"/>
              </a:rPr>
              <a:t>For more information, you can see:</a:t>
            </a:r>
          </a:p>
          <a:p>
            <a:r>
              <a:rPr lang="en-US" sz="882" b="0" kern="1200" dirty="0">
                <a:solidFill>
                  <a:schemeClr val="tx1"/>
                </a:solidFill>
                <a:effectLst/>
                <a:latin typeface="Segoe UI Light" pitchFamily="34" charset="0"/>
                <a:ea typeface="+mn-ea"/>
                <a:cs typeface="+mn-cs"/>
              </a:rPr>
              <a:t>Common Vulnerabilities and Exposures - https://cve.mitre.org/about/</a:t>
            </a:r>
          </a:p>
          <a:p>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1/7/2020 1:27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90310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Avoiding OWASP Top Ten </a:t>
            </a:r>
            <a:r>
              <a:rPr lang="en-US" dirty="0"/>
              <a:t>– https://www.youtube.com/watch?v=x_Z4_ap2BfY</a:t>
            </a:r>
          </a:p>
          <a:p>
            <a:r>
              <a:rPr lang="en-US" sz="882" b="0" kern="1200" dirty="0">
                <a:solidFill>
                  <a:schemeClr val="tx1"/>
                </a:solidFill>
                <a:effectLst/>
                <a:latin typeface="Segoe UI Light" pitchFamily="34" charset="0"/>
                <a:ea typeface="+mn-ea"/>
                <a:cs typeface="+mn-cs"/>
              </a:rPr>
              <a:t>For more information, you can see:</a:t>
            </a:r>
          </a:p>
          <a:p>
            <a:r>
              <a:rPr lang="en-US" sz="882" b="0" kern="1200" dirty="0">
                <a:solidFill>
                  <a:schemeClr val="tx1"/>
                </a:solidFill>
                <a:effectLst/>
                <a:latin typeface="Segoe UI Light" pitchFamily="34" charset="0"/>
                <a:ea typeface="+mn-ea"/>
                <a:cs typeface="+mn-cs"/>
              </a:rPr>
              <a:t>OWASP Top Ten - https://www.owasp.org/index.php/Category:OWASP_Top_Ten_Project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1/7/2020 1:27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43605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Detecting Open Source Issues with </a:t>
            </a:r>
            <a:r>
              <a:rPr lang="en-US" sz="882" b="0" kern="1200" dirty="0" err="1">
                <a:solidFill>
                  <a:schemeClr val="tx1"/>
                </a:solidFill>
                <a:effectLst/>
                <a:latin typeface="Segoe UI Light" pitchFamily="34" charset="0"/>
                <a:ea typeface="+mn-ea"/>
                <a:cs typeface="+mn-cs"/>
              </a:rPr>
              <a:t>WhiteSource</a:t>
            </a:r>
            <a:r>
              <a:rPr lang="en-US" sz="882" b="0" kern="1200" dirty="0">
                <a:solidFill>
                  <a:schemeClr val="tx1"/>
                </a:solidFill>
                <a:effectLst/>
                <a:latin typeface="Segoe UI Light" pitchFamily="34" charset="0"/>
                <a:ea typeface="+mn-ea"/>
                <a:cs typeface="+mn-cs"/>
              </a:rPr>
              <a:t> Bolt </a:t>
            </a:r>
            <a:r>
              <a:rPr lang="en-US" dirty="0"/>
              <a:t>- https://www.youtube.com/watch?v=OhxCgZHPY_U</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1/7/2020 1:27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33781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p>
          <a:p>
            <a:r>
              <a:rPr lang="en-US" sz="882" b="0" kern="1200" dirty="0">
                <a:solidFill>
                  <a:schemeClr val="tx1"/>
                </a:solidFill>
                <a:effectLst/>
                <a:latin typeface="Segoe UI Light" pitchFamily="34" charset="0"/>
                <a:ea typeface="+mn-ea"/>
                <a:cs typeface="+mn-cs"/>
              </a:rPr>
              <a:t>Fortify - https://marketplace.visualstudio.com/items?itemName=fortifyvsts.hpe-security-fortify-vsts</a:t>
            </a:r>
          </a:p>
          <a:p>
            <a:r>
              <a:rPr lang="en-US" sz="882" b="0" kern="1200" dirty="0" err="1">
                <a:solidFill>
                  <a:schemeClr val="tx1"/>
                </a:solidFill>
                <a:effectLst/>
                <a:latin typeface="Segoe UI Light" pitchFamily="34" charset="0"/>
                <a:ea typeface="+mn-ea"/>
                <a:cs typeface="+mn-cs"/>
              </a:rPr>
              <a:t>Checkmarx</a:t>
            </a:r>
            <a:r>
              <a:rPr lang="en-US" sz="882" b="0" kern="1200" dirty="0">
                <a:solidFill>
                  <a:schemeClr val="tx1"/>
                </a:solidFill>
                <a:effectLst/>
                <a:latin typeface="Segoe UI Light" pitchFamily="34" charset="0"/>
                <a:ea typeface="+mn-ea"/>
                <a:cs typeface="+mn-cs"/>
              </a:rPr>
              <a:t> </a:t>
            </a:r>
            <a:r>
              <a:rPr lang="en-US" sz="882" b="0" kern="1200" dirty="0" err="1">
                <a:solidFill>
                  <a:schemeClr val="tx1"/>
                </a:solidFill>
                <a:effectLst/>
                <a:latin typeface="Segoe UI Light" pitchFamily="34" charset="0"/>
                <a:ea typeface="+mn-ea"/>
                <a:cs typeface="+mn-cs"/>
              </a:rPr>
              <a:t>CxSAST</a:t>
            </a:r>
            <a:r>
              <a:rPr lang="en-US" sz="882" b="0" kern="1200" dirty="0">
                <a:solidFill>
                  <a:schemeClr val="tx1"/>
                </a:solidFill>
                <a:effectLst/>
                <a:latin typeface="Segoe UI Light" pitchFamily="34" charset="0"/>
                <a:ea typeface="+mn-ea"/>
                <a:cs typeface="+mn-cs"/>
              </a:rPr>
              <a:t> - https://marketplace.visualstudio.com/items?itemName=checkmarx.cxsast</a:t>
            </a:r>
          </a:p>
          <a:p>
            <a:r>
              <a:rPr lang="en-US" sz="882" b="0" kern="1200" dirty="0">
                <a:solidFill>
                  <a:schemeClr val="tx1"/>
                </a:solidFill>
                <a:effectLst/>
                <a:latin typeface="Segoe UI Light" pitchFamily="34" charset="0"/>
                <a:ea typeface="+mn-ea"/>
                <a:cs typeface="+mn-cs"/>
              </a:rPr>
              <a:t>OWASP Zed Attack Proxy Scan - https://marketplace.visualstudio.com/items?itemName=kasunkodagoda.owasp-zap-scan</a:t>
            </a:r>
          </a:p>
          <a:p>
            <a:r>
              <a:rPr lang="en-US" sz="882" b="0" kern="1200" dirty="0" err="1">
                <a:solidFill>
                  <a:schemeClr val="tx1"/>
                </a:solidFill>
                <a:effectLst/>
                <a:latin typeface="Segoe UI Light" pitchFamily="34" charset="0"/>
                <a:ea typeface="+mn-ea"/>
                <a:cs typeface="+mn-cs"/>
              </a:rPr>
              <a:t>BinSkim</a:t>
            </a:r>
            <a:r>
              <a:rPr lang="en-US" sz="882" b="0" kern="1200" dirty="0">
                <a:solidFill>
                  <a:schemeClr val="tx1"/>
                </a:solidFill>
                <a:effectLst/>
                <a:latin typeface="Segoe UI Light" pitchFamily="34" charset="0"/>
                <a:ea typeface="+mn-ea"/>
                <a:cs typeface="+mn-cs"/>
              </a:rPr>
              <a:t> - https://blogs.msdn.microsoft.com/secdevblog/2016/08/17/introducing-binskim/</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1/7/2020 1:27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957260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Checking Vulnerabilities using </a:t>
            </a:r>
            <a:r>
              <a:rPr lang="en-US" sz="882" b="0" kern="1200" dirty="0" err="1">
                <a:solidFill>
                  <a:schemeClr val="tx1"/>
                </a:solidFill>
                <a:effectLst/>
                <a:latin typeface="Segoe UI Light" pitchFamily="34" charset="0"/>
                <a:ea typeface="+mn-ea"/>
                <a:cs typeface="+mn-cs"/>
              </a:rPr>
              <a:t>WhiteSource</a:t>
            </a:r>
            <a:r>
              <a:rPr lang="en-US" sz="882" b="0" kern="1200" dirty="0">
                <a:solidFill>
                  <a:schemeClr val="tx1"/>
                </a:solidFill>
                <a:effectLst/>
                <a:latin typeface="Segoe UI Light" pitchFamily="34" charset="0"/>
                <a:ea typeface="+mn-ea"/>
                <a:cs typeface="+mn-cs"/>
              </a:rPr>
              <a:t> Bolt with Visual Studio Team Services - https://www.azuredevopslabs.com/labs/vstsextend/WhiteSource/</a:t>
            </a:r>
          </a:p>
          <a:p>
            <a:r>
              <a:rPr lang="en-US" sz="882" b="0" kern="1200" dirty="0">
                <a:solidFill>
                  <a:schemeClr val="tx1"/>
                </a:solidFill>
                <a:effectLst/>
                <a:latin typeface="Segoe UI Light" pitchFamily="34" charset="0"/>
                <a:ea typeface="+mn-ea"/>
                <a:cs typeface="+mn-cs"/>
              </a:rPr>
              <a:t>✔️ Note that you must have already completed the prerequisite labs in the Welcome section. Also, that at the time of writing, this lab refers to VSTS instead of Azure DevOps.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1/7/2020 1:27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172155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Q1 Answer</a:t>
            </a:r>
            <a:r>
              <a:rPr lang="en-US" dirty="0"/>
              <a:t>: </a:t>
            </a:r>
            <a:r>
              <a:rPr lang="en-US" sz="882" b="0" kern="1200" dirty="0">
                <a:solidFill>
                  <a:schemeClr val="tx1"/>
                </a:solidFill>
                <a:effectLst/>
                <a:latin typeface="Segoe UI Light" pitchFamily="34" charset="0"/>
                <a:ea typeface="+mn-ea"/>
                <a:cs typeface="+mn-cs"/>
              </a:rPr>
              <a:t>OWASP ZAP. OWASP ZAP is designed to run penetration testing against applications. Bolt is used to analyze open source library usage. The two Sonar products are for code quality and code coverage analysis.</a:t>
            </a:r>
          </a:p>
          <a:p>
            <a:r>
              <a:rPr lang="en-US" sz="882" b="1" i="0" kern="1200" dirty="0">
                <a:solidFill>
                  <a:schemeClr val="tx1"/>
                </a:solidFill>
                <a:effectLst/>
                <a:latin typeface="Segoe UI Light" pitchFamily="34" charset="0"/>
                <a:ea typeface="+mn-ea"/>
                <a:cs typeface="+mn-cs"/>
              </a:rPr>
              <a:t>Q2 Answer</a:t>
            </a:r>
            <a:r>
              <a:rPr lang="en-US" sz="882" b="0" i="0" kern="1200" dirty="0">
                <a:solidFill>
                  <a:schemeClr val="tx1"/>
                </a:solidFill>
                <a:effectLst/>
                <a:latin typeface="Segoe UI Light" pitchFamily="34" charset="0"/>
                <a:ea typeface="+mn-ea"/>
                <a:cs typeface="+mn-cs"/>
              </a:rPr>
              <a:t>: </a:t>
            </a:r>
            <a:r>
              <a:rPr lang="en-US" sz="882" b="0" kern="1200" dirty="0">
                <a:solidFill>
                  <a:schemeClr val="tx1"/>
                </a:solidFill>
                <a:effectLst/>
                <a:latin typeface="Segoe UI Light" pitchFamily="34" charset="0"/>
                <a:ea typeface="+mn-ea"/>
                <a:cs typeface="+mn-cs"/>
              </a:rPr>
              <a:t>Code smells are characteristics in your code that could possibly be a problem. Code smells hint at deeper problems in the design or implementation of the code. For example, code that works but contains many literal values or duplicated code.</a:t>
            </a:r>
          </a:p>
          <a:p>
            <a:r>
              <a:rPr lang="en-US" sz="882" b="1" i="0" kern="1200" dirty="0">
                <a:solidFill>
                  <a:schemeClr val="tx1"/>
                </a:solidFill>
                <a:effectLst/>
                <a:latin typeface="Segoe UI Light" pitchFamily="34" charset="0"/>
                <a:ea typeface="+mn-ea"/>
                <a:cs typeface="+mn-cs"/>
              </a:rPr>
              <a:t>Q3 Answer</a:t>
            </a:r>
            <a:r>
              <a:rPr lang="en-US" sz="882" b="0" i="0" kern="1200" dirty="0">
                <a:solidFill>
                  <a:schemeClr val="tx1"/>
                </a:solidFill>
                <a:effectLst/>
                <a:latin typeface="Segoe UI Light" pitchFamily="34" charset="0"/>
                <a:ea typeface="+mn-ea"/>
                <a:cs typeface="+mn-cs"/>
              </a:rPr>
              <a:t>: </a:t>
            </a:r>
            <a:r>
              <a:rPr lang="en-US" sz="882" b="0" kern="1200" dirty="0" err="1">
                <a:solidFill>
                  <a:schemeClr val="tx1"/>
                </a:solidFill>
                <a:effectLst/>
                <a:latin typeface="Segoe UI Light" pitchFamily="34" charset="0"/>
                <a:ea typeface="+mn-ea"/>
                <a:cs typeface="+mn-cs"/>
              </a:rPr>
              <a:t>WhiteSource</a:t>
            </a:r>
            <a:r>
              <a:rPr lang="en-US" sz="882" b="0" kern="1200" dirty="0">
                <a:solidFill>
                  <a:schemeClr val="tx1"/>
                </a:solidFill>
                <a:effectLst/>
                <a:latin typeface="Segoe UI Light" pitchFamily="34" charset="0"/>
                <a:ea typeface="+mn-ea"/>
                <a:cs typeface="+mn-cs"/>
              </a:rPr>
              <a:t> Bolt is used to analyze open source library usage. OWASP ZAP is designed to run penetration testing against applications. The two Sonar products are for code quality and code coverage analysis.</a:t>
            </a:r>
          </a:p>
          <a:p>
            <a:r>
              <a:rPr lang="en-US" b="1" dirty="0"/>
              <a:t>Q4 Answer: </a:t>
            </a:r>
            <a:r>
              <a:rPr lang="en-US" sz="882" b="0" kern="1200" dirty="0">
                <a:solidFill>
                  <a:schemeClr val="tx1"/>
                </a:solidFill>
                <a:effectLst/>
                <a:latin typeface="Segoe UI Light" pitchFamily="34" charset="0"/>
                <a:ea typeface="+mn-ea"/>
                <a:cs typeface="+mn-cs"/>
              </a:rPr>
              <a:t>High quality code should have well-defined interfaces. It should be clear and easy to read so self-documenting is desirable, as is short (not long) method bodies. </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b="1" dirty="0"/>
              <a:t>Q5 Answer: </a:t>
            </a:r>
            <a:r>
              <a:rPr lang="en-US" sz="882" b="0" kern="1200" dirty="0" err="1">
                <a:solidFill>
                  <a:schemeClr val="tx1"/>
                </a:solidFill>
                <a:effectLst/>
                <a:latin typeface="Segoe UI Light" pitchFamily="34" charset="0"/>
                <a:ea typeface="+mn-ea"/>
                <a:cs typeface="+mn-cs"/>
              </a:rPr>
              <a:t>SonarCloud</a:t>
            </a:r>
            <a:r>
              <a:rPr lang="en-US" sz="882" b="0" kern="1200" dirty="0">
                <a:solidFill>
                  <a:schemeClr val="tx1"/>
                </a:solidFill>
                <a:effectLst/>
                <a:latin typeface="Segoe UI Light" pitchFamily="34" charset="0"/>
                <a:ea typeface="+mn-ea"/>
                <a:cs typeface="+mn-cs"/>
              </a:rPr>
              <a:t> is the cloud-based version of the original SonarQube, and would be best for working with code in Azure Repos.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1/7/2020 1:27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4092060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1/7/2020 1:27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Quality Defined -  https://www.youtube.com/watch?v=PwF09SwNk90</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1/7/2020 1:27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447391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p>
          <a:p>
            <a:r>
              <a:rPr lang="en-US" sz="882" b="0" kern="1200" dirty="0" err="1">
                <a:solidFill>
                  <a:schemeClr val="tx1"/>
                </a:solidFill>
                <a:effectLst/>
                <a:latin typeface="Segoe UI Light" pitchFamily="34" charset="0"/>
                <a:ea typeface="+mn-ea"/>
                <a:cs typeface="+mn-cs"/>
              </a:rPr>
              <a:t>SonarCloud</a:t>
            </a:r>
            <a:r>
              <a:rPr lang="en-US" sz="882" b="0" kern="1200" dirty="0">
                <a:solidFill>
                  <a:schemeClr val="tx1"/>
                </a:solidFill>
                <a:effectLst/>
                <a:latin typeface="Segoe UI Light" pitchFamily="34" charset="0"/>
                <a:ea typeface="+mn-ea"/>
                <a:cs typeface="+mn-cs"/>
              </a:rPr>
              <a:t> - https://sonarcloud.io/about</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1/7/2020 1:27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838774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Configuring </a:t>
            </a:r>
            <a:r>
              <a:rPr lang="en-US" dirty="0" err="1"/>
              <a:t>SonarCloud</a:t>
            </a:r>
            <a:r>
              <a:rPr lang="en-US" dirty="0"/>
              <a:t> in a Build Pipeline - https://www.youtube.com/watch?v=XhgNyF-TwDQ</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1/7/2020 1:27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86643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Reviewing </a:t>
            </a:r>
            <a:r>
              <a:rPr lang="en-US" dirty="0" err="1"/>
              <a:t>SonarCloud</a:t>
            </a:r>
            <a:r>
              <a:rPr lang="en-US" dirty="0"/>
              <a:t> Results and Resolving Issues - https://www.youtube.com/watch?v=uOkCl3GzSOw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1/7/2020 1:27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0715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kern="1200" dirty="0">
                <a:solidFill>
                  <a:schemeClr val="tx1"/>
                </a:solidFill>
                <a:effectLst/>
                <a:latin typeface="Segoe UI Light" pitchFamily="34" charset="0"/>
                <a:ea typeface="+mn-ea"/>
                <a:cs typeface="+mn-cs"/>
              </a:rPr>
              <a:t>For more information, you can see:</a:t>
            </a:r>
          </a:p>
          <a:p>
            <a:r>
              <a:rPr lang="en-US" sz="882" b="0" kern="1200" dirty="0" err="1">
                <a:solidFill>
                  <a:schemeClr val="tx1"/>
                </a:solidFill>
                <a:effectLst/>
                <a:latin typeface="Segoe UI Light" pitchFamily="34" charset="0"/>
                <a:ea typeface="+mn-ea"/>
                <a:cs typeface="+mn-cs"/>
              </a:rPr>
              <a:t>NDepend</a:t>
            </a:r>
            <a:r>
              <a:rPr lang="en-US" sz="882" b="0" kern="1200" dirty="0">
                <a:solidFill>
                  <a:schemeClr val="tx1"/>
                </a:solidFill>
                <a:effectLst/>
                <a:latin typeface="Segoe UI Light" pitchFamily="34" charset="0"/>
                <a:ea typeface="+mn-ea"/>
                <a:cs typeface="+mn-cs"/>
              </a:rPr>
              <a:t> - https://www.ndepend.com</a:t>
            </a:r>
          </a:p>
          <a:p>
            <a:r>
              <a:rPr lang="en-US" sz="882" b="0" kern="1200" dirty="0">
                <a:solidFill>
                  <a:schemeClr val="tx1"/>
                </a:solidFill>
                <a:effectLst/>
                <a:latin typeface="Segoe UI Light" pitchFamily="34" charset="0"/>
                <a:ea typeface="+mn-ea"/>
                <a:cs typeface="+mn-cs"/>
              </a:rPr>
              <a:t>Visual Studio marketplace - https://marketplace.visualstudio.com/items?itemName=ndepend.ndependextension&amp;targetId=2ec491f3-0a97-4e53-bfef-20bf80c7e1ea</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err="1">
                <a:solidFill>
                  <a:schemeClr val="tx1"/>
                </a:solidFill>
                <a:effectLst/>
                <a:latin typeface="Segoe UI Light" pitchFamily="34" charset="0"/>
                <a:ea typeface="+mn-ea"/>
                <a:cs typeface="+mn-cs"/>
              </a:rPr>
              <a:t>Resharper</a:t>
            </a:r>
            <a:r>
              <a:rPr lang="en-US" sz="882" b="0" kern="1200" dirty="0">
                <a:solidFill>
                  <a:schemeClr val="tx1"/>
                </a:solidFill>
                <a:effectLst/>
                <a:latin typeface="Segoe UI Light" pitchFamily="34" charset="0"/>
                <a:ea typeface="+mn-ea"/>
                <a:cs typeface="+mn-cs"/>
              </a:rPr>
              <a:t> Code Quality Analysis - https://marketplace.visualstudio.com/items?itemName=alanwales.resharper-code-analysis</a:t>
            </a:r>
          </a:p>
          <a:p>
            <a:br>
              <a:rPr lang="en-US" sz="882" b="0" kern="1200" dirty="0">
                <a:solidFill>
                  <a:schemeClr val="tx1"/>
                </a:solidFill>
                <a:effectLst/>
                <a:latin typeface="Segoe UI Light" pitchFamily="34" charset="0"/>
                <a:ea typeface="+mn-ea"/>
                <a:cs typeface="+mn-cs"/>
              </a:rPr>
            </a:br>
            <a:endParaRPr lang="en-US" sz="882" b="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1/7/2020 1:27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57376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 Note that you must have already completed the prerequisite labs in the Welcome section.</a:t>
            </a:r>
          </a:p>
          <a:p>
            <a:r>
              <a:rPr lang="en-US" sz="882" b="0" kern="1200" dirty="0">
                <a:solidFill>
                  <a:schemeClr val="tx1"/>
                </a:solidFill>
                <a:effectLst/>
                <a:latin typeface="Segoe UI Light" pitchFamily="34" charset="0"/>
                <a:ea typeface="+mn-ea"/>
                <a:cs typeface="+mn-cs"/>
              </a:rPr>
              <a:t>Managing Technical Debt with Azure DevOps and </a:t>
            </a:r>
            <a:r>
              <a:rPr lang="en-US" sz="882" b="0" kern="1200" dirty="0" err="1">
                <a:solidFill>
                  <a:schemeClr val="tx1"/>
                </a:solidFill>
                <a:effectLst/>
                <a:latin typeface="Segoe UI Light" pitchFamily="34" charset="0"/>
                <a:ea typeface="+mn-ea"/>
                <a:cs typeface="+mn-cs"/>
              </a:rPr>
              <a:t>SonarCloud</a:t>
            </a:r>
            <a:r>
              <a:rPr lang="en-US" sz="882" b="0" kern="1200" dirty="0">
                <a:solidFill>
                  <a:schemeClr val="tx1"/>
                </a:solidFill>
                <a:effectLst/>
                <a:latin typeface="Segoe UI Light" pitchFamily="34" charset="0"/>
                <a:ea typeface="+mn-ea"/>
                <a:cs typeface="+mn-cs"/>
              </a:rPr>
              <a:t> -https://www.azuredevopslabs.com/labs/azuredevops/sonarcloud/</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1/7/2020 1:27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027404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1/7/2020 1:27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3840166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49"/>
          </a:xfrm>
        </p:spPr>
        <p:txBody>
          <a:bodyPr/>
          <a:lstStyle>
            <a:lvl1pPr marL="173038" indent="-173038">
              <a:defRPr/>
            </a:lvl1pPr>
            <a:lvl2pPr marL="403225" indent="-174625">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09" r:id="rId1"/>
    <p:sldLayoutId id="2147484741" r:id="rId2"/>
    <p:sldLayoutId id="2147484240" r:id="rId3"/>
    <p:sldLayoutId id="2147484241" r:id="rId4"/>
    <p:sldLayoutId id="2147484474" r:id="rId5"/>
    <p:sldLayoutId id="2147484245" r:id="rId6"/>
    <p:sldLayoutId id="2147484247" r:id="rId7"/>
    <p:sldLayoutId id="2147484639" r:id="rId8"/>
    <p:sldLayoutId id="2147484584"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2608" y="1880807"/>
            <a:ext cx="4612387" cy="2769989"/>
          </a:xfrm>
        </p:spPr>
        <p:txBody>
          <a:bodyPr/>
          <a:lstStyle/>
          <a:p>
            <a:r>
              <a:rPr lang="en-US"/>
              <a:t>AZ-400.2</a:t>
            </a:r>
            <a:br>
              <a:rPr lang="en-US" dirty="0"/>
            </a:br>
            <a:r>
              <a:rPr lang="en-US" dirty="0"/>
              <a:t>Module 02: </a:t>
            </a:r>
            <a:br>
              <a:rPr lang="en-US" dirty="0"/>
            </a:br>
            <a:r>
              <a:rPr lang="en-US" dirty="0"/>
              <a:t>Managing Code Quality and Security Policies</a:t>
            </a:r>
          </a:p>
        </p:txBody>
      </p:sp>
    </p:spTree>
    <p:extLst>
      <p:ext uri="{BB962C8B-B14F-4D97-AF65-F5344CB8AC3E}">
        <p14:creationId xmlns:p14="http://schemas.microsoft.com/office/powerpoint/2010/main" val="39266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0ED75-5944-4BB1-9D5D-7CED1E8B646E}"/>
              </a:ext>
            </a:extLst>
          </p:cNvPr>
          <p:cNvSpPr>
            <a:spLocks noGrp="1"/>
          </p:cNvSpPr>
          <p:nvPr>
            <p:ph type="title"/>
          </p:nvPr>
        </p:nvSpPr>
        <p:spPr/>
        <p:txBody>
          <a:bodyPr/>
          <a:lstStyle/>
          <a:p>
            <a:r>
              <a:rPr lang="en-US" dirty="0"/>
              <a:t>Discussion: Code Quality Tooling</a:t>
            </a:r>
          </a:p>
        </p:txBody>
      </p:sp>
      <p:sp>
        <p:nvSpPr>
          <p:cNvPr id="3" name="Text Placeholder 2">
            <a:extLst>
              <a:ext uri="{FF2B5EF4-FFF2-40B4-BE49-F238E27FC236}">
                <a16:creationId xmlns:a16="http://schemas.microsoft.com/office/drawing/2014/main" id="{AEE53FD3-4614-46AA-A113-64BC21AEC5B9}"/>
              </a:ext>
            </a:extLst>
          </p:cNvPr>
          <p:cNvSpPr>
            <a:spLocks noGrp="1"/>
          </p:cNvSpPr>
          <p:nvPr>
            <p:ph type="body" sz="quarter" idx="10"/>
          </p:nvPr>
        </p:nvSpPr>
        <p:spPr>
          <a:xfrm>
            <a:off x="586390" y="1434370"/>
            <a:ext cx="11018520" cy="2930033"/>
          </a:xfrm>
        </p:spPr>
        <p:txBody>
          <a:bodyPr/>
          <a:lstStyle/>
          <a:p>
            <a:r>
              <a:rPr lang="en-US" dirty="0"/>
              <a:t>Azure DevOps can be integrated with a wide range of existing tooling that is used for checking code quality during builds. </a:t>
            </a:r>
          </a:p>
          <a:p>
            <a:endParaRPr lang="en-US" dirty="0"/>
          </a:p>
          <a:p>
            <a:pPr marL="457200" indent="-457200">
              <a:buFont typeface="Arial" panose="020B0604020202020204" pitchFamily="34" charset="0"/>
              <a:buChar char="•"/>
            </a:pPr>
            <a:r>
              <a:rPr lang="en-US" dirty="0"/>
              <a:t>Which code quality tools do you currently use (if any)? </a:t>
            </a:r>
          </a:p>
          <a:p>
            <a:pPr marL="457200" indent="-457200">
              <a:buFont typeface="Arial" panose="020B0604020202020204" pitchFamily="34" charset="0"/>
              <a:buChar char="•"/>
            </a:pPr>
            <a:r>
              <a:rPr lang="en-US" dirty="0"/>
              <a:t>What do you like or don't like about the tools?</a:t>
            </a:r>
          </a:p>
          <a:p>
            <a:endParaRPr lang="en-US" dirty="0"/>
          </a:p>
        </p:txBody>
      </p:sp>
    </p:spTree>
    <p:extLst>
      <p:ext uri="{BB962C8B-B14F-4D97-AF65-F5344CB8AC3E}">
        <p14:creationId xmlns:p14="http://schemas.microsoft.com/office/powerpoint/2010/main" val="14880899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F61A3-EB52-43AA-B291-78D4B5161E6C}"/>
              </a:ext>
            </a:extLst>
          </p:cNvPr>
          <p:cNvSpPr>
            <a:spLocks noGrp="1"/>
          </p:cNvSpPr>
          <p:nvPr>
            <p:ph type="title"/>
          </p:nvPr>
        </p:nvSpPr>
        <p:spPr>
          <a:xfrm>
            <a:off x="588263" y="457200"/>
            <a:ext cx="11018520" cy="1107996"/>
          </a:xfrm>
        </p:spPr>
        <p:txBody>
          <a:bodyPr/>
          <a:lstStyle/>
          <a:p>
            <a:r>
              <a:rPr lang="en-US" dirty="0"/>
              <a:t>Lab: Managing Technical Debt with Azure DevOps and </a:t>
            </a:r>
            <a:r>
              <a:rPr lang="en-US" dirty="0" err="1"/>
              <a:t>SonarCloud</a:t>
            </a:r>
            <a:endParaRPr lang="en-US" dirty="0"/>
          </a:p>
        </p:txBody>
      </p:sp>
      <p:sp>
        <p:nvSpPr>
          <p:cNvPr id="3" name="Text Placeholder 2">
            <a:extLst>
              <a:ext uri="{FF2B5EF4-FFF2-40B4-BE49-F238E27FC236}">
                <a16:creationId xmlns:a16="http://schemas.microsoft.com/office/drawing/2014/main" id="{15C16E39-5B65-4130-9226-18B3A8FD87F5}"/>
              </a:ext>
            </a:extLst>
          </p:cNvPr>
          <p:cNvSpPr>
            <a:spLocks noGrp="1"/>
          </p:cNvSpPr>
          <p:nvPr>
            <p:ph type="body" sz="quarter" idx="10"/>
          </p:nvPr>
        </p:nvSpPr>
        <p:spPr>
          <a:xfrm>
            <a:off x="586390" y="1754410"/>
            <a:ext cx="11018520" cy="2991588"/>
          </a:xfrm>
        </p:spPr>
        <p:txBody>
          <a:bodyPr/>
          <a:lstStyle/>
          <a:p>
            <a:r>
              <a:rPr lang="en-US" dirty="0"/>
              <a:t>In this hands-on lab, you will learn how to manage and report on technical debt using </a:t>
            </a:r>
            <a:r>
              <a:rPr lang="en-US" dirty="0" err="1"/>
              <a:t>SonarCloud</a:t>
            </a:r>
            <a:r>
              <a:rPr lang="en-US" dirty="0"/>
              <a:t> integration with Azure DevOps. You will perform the following tasks:</a:t>
            </a:r>
          </a:p>
          <a:p>
            <a:pPr marL="512763" lvl="1" indent="-284163">
              <a:buFont typeface="Arial" panose="020B0604020202020204" pitchFamily="34" charset="0"/>
              <a:buChar char="•"/>
            </a:pPr>
            <a:r>
              <a:rPr lang="en-US" sz="2400" dirty="0"/>
              <a:t>Integrate </a:t>
            </a:r>
            <a:r>
              <a:rPr lang="en-US" sz="2400" dirty="0" err="1"/>
              <a:t>SonarCloud</a:t>
            </a:r>
            <a:r>
              <a:rPr lang="en-US" sz="2400" dirty="0"/>
              <a:t> with Azure DevOps and run an analysis</a:t>
            </a:r>
          </a:p>
          <a:p>
            <a:pPr marL="512763" lvl="1" indent="-284163">
              <a:buFont typeface="Arial" panose="020B0604020202020204" pitchFamily="34" charset="0"/>
              <a:buChar char="•"/>
            </a:pPr>
            <a:r>
              <a:rPr lang="en-US" sz="2400" dirty="0"/>
              <a:t>Analyze the results</a:t>
            </a:r>
          </a:p>
          <a:p>
            <a:pPr marL="512763" lvl="1" indent="-284163">
              <a:buFont typeface="Arial" panose="020B0604020202020204" pitchFamily="34" charset="0"/>
              <a:buChar char="•"/>
            </a:pPr>
            <a:r>
              <a:rPr lang="en-US" sz="2400" dirty="0"/>
              <a:t>Configure a quality profile to control the rule set used for analyzing your project</a:t>
            </a:r>
            <a:endParaRPr lang="en-US" dirty="0"/>
          </a:p>
        </p:txBody>
      </p:sp>
      <p:sp>
        <p:nvSpPr>
          <p:cNvPr id="4" name="Rectangle 3">
            <a:extLst>
              <a:ext uri="{FF2B5EF4-FFF2-40B4-BE49-F238E27FC236}">
                <a16:creationId xmlns:a16="http://schemas.microsoft.com/office/drawing/2014/main" id="{45518F46-55DC-499C-9C78-57CAD51C78C1}"/>
              </a:ext>
            </a:extLst>
          </p:cNvPr>
          <p:cNvSpPr/>
          <p:nvPr/>
        </p:nvSpPr>
        <p:spPr>
          <a:xfrm>
            <a:off x="514349" y="5429060"/>
            <a:ext cx="10696575" cy="369332"/>
          </a:xfrm>
          <a:prstGeom prst="rect">
            <a:avLst/>
          </a:prstGeom>
        </p:spPr>
        <p:txBody>
          <a:bodyPr wrap="square">
            <a:spAutoFit/>
          </a:bodyPr>
          <a:lstStyle/>
          <a:p>
            <a:pPr lvl="0">
              <a:lnSpc>
                <a:spcPct val="90000"/>
              </a:lnSpc>
              <a:spcAft>
                <a:spcPts val="333"/>
              </a:spcAft>
              <a:defRPr/>
            </a:pPr>
            <a:r>
              <a:rPr lang="en-US" sz="1400" dirty="0">
                <a:solidFill>
                  <a:srgbClr val="00B050"/>
                </a:solidFill>
                <a:latin typeface="Segoe UI Light" pitchFamily="34" charset="0"/>
              </a:rPr>
              <a:t>✔️ </a:t>
            </a:r>
            <a:r>
              <a:rPr lang="en-US" sz="2000" dirty="0">
                <a:gradFill>
                  <a:gsLst>
                    <a:gs pos="1250">
                      <a:schemeClr val="tx1"/>
                    </a:gs>
                    <a:gs pos="100000">
                      <a:schemeClr val="tx1"/>
                    </a:gs>
                  </a:gsLst>
                  <a:lin ang="5400000" scaled="0"/>
                </a:gradFill>
                <a:cs typeface="Segoe UI Semilight" panose="020B0402040204020203" pitchFamily="34" charset="0"/>
              </a:rPr>
              <a:t>Note that you must have already completed the prerequisite labs in the Welcome section</a:t>
            </a:r>
            <a:r>
              <a:rPr lang="en-US" sz="1400" dirty="0"/>
              <a:t>.</a:t>
            </a:r>
          </a:p>
        </p:txBody>
      </p:sp>
    </p:spTree>
    <p:extLst>
      <p:ext uri="{BB962C8B-B14F-4D97-AF65-F5344CB8AC3E}">
        <p14:creationId xmlns:p14="http://schemas.microsoft.com/office/powerpoint/2010/main" val="12067012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Lesson 02: Managing Security Policies</a:t>
            </a:r>
          </a:p>
        </p:txBody>
      </p:sp>
    </p:spTree>
    <p:extLst>
      <p:ext uri="{BB962C8B-B14F-4D97-AF65-F5344CB8AC3E}">
        <p14:creationId xmlns:p14="http://schemas.microsoft.com/office/powerpoint/2010/main" val="158707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4C94FF-82A3-46DC-B140-4973B5B014D7}"/>
              </a:ext>
            </a:extLst>
          </p:cNvPr>
          <p:cNvSpPr>
            <a:spLocks noGrp="1"/>
          </p:cNvSpPr>
          <p:nvPr>
            <p:ph type="title"/>
          </p:nvPr>
        </p:nvSpPr>
        <p:spPr/>
        <p:txBody>
          <a:bodyPr/>
          <a:lstStyle/>
          <a:p>
            <a:r>
              <a:rPr lang="en-US" dirty="0"/>
              <a:t>Lesson 2 Overview</a:t>
            </a:r>
          </a:p>
        </p:txBody>
      </p:sp>
      <p:sp>
        <p:nvSpPr>
          <p:cNvPr id="4" name="Text Placeholder 3">
            <a:extLst>
              <a:ext uri="{FF2B5EF4-FFF2-40B4-BE49-F238E27FC236}">
                <a16:creationId xmlns:a16="http://schemas.microsoft.com/office/drawing/2014/main" id="{10CE2D1C-7E76-4EB3-9475-542D00B05343}"/>
              </a:ext>
            </a:extLst>
          </p:cNvPr>
          <p:cNvSpPr>
            <a:spLocks noGrp="1"/>
          </p:cNvSpPr>
          <p:nvPr>
            <p:ph type="body" sz="quarter" idx="10"/>
          </p:nvPr>
        </p:nvSpPr>
        <p:spPr>
          <a:xfrm>
            <a:off x="586390" y="1434370"/>
            <a:ext cx="11018520" cy="3016210"/>
          </a:xfrm>
        </p:spPr>
        <p:txBody>
          <a:bodyPr/>
          <a:lstStyle/>
          <a:p>
            <a:pPr marL="284163" indent="-284163">
              <a:buFont typeface="Arial" panose="020B0604020202020204" pitchFamily="34" charset="0"/>
              <a:buChar char="•"/>
            </a:pPr>
            <a:r>
              <a:rPr lang="en-US" dirty="0"/>
              <a:t>Open Source Licensing Challenges</a:t>
            </a:r>
          </a:p>
          <a:p>
            <a:pPr marL="284163" indent="-284163">
              <a:buFont typeface="Arial" panose="020B0604020202020204" pitchFamily="34" charset="0"/>
              <a:buChar char="•"/>
            </a:pPr>
            <a:r>
              <a:rPr lang="en-US" dirty="0"/>
              <a:t>Avoiding the OWASP Top Ten</a:t>
            </a:r>
          </a:p>
          <a:p>
            <a:pPr marL="284163" indent="-284163">
              <a:buFont typeface="Arial" panose="020B0604020202020204" pitchFamily="34" charset="0"/>
              <a:buChar char="•"/>
            </a:pPr>
            <a:r>
              <a:rPr lang="en-US" dirty="0"/>
              <a:t>Detecting Open Source Issues with </a:t>
            </a:r>
            <a:r>
              <a:rPr lang="en-US" dirty="0" err="1"/>
              <a:t>WhiteSource</a:t>
            </a:r>
            <a:r>
              <a:rPr lang="en-US" dirty="0"/>
              <a:t> Bolt</a:t>
            </a:r>
          </a:p>
          <a:p>
            <a:pPr marL="284163" indent="-284163">
              <a:buFont typeface="Arial" panose="020B0604020202020204" pitchFamily="34" charset="0"/>
              <a:buChar char="•"/>
            </a:pPr>
            <a:r>
              <a:rPr lang="en-US" dirty="0"/>
              <a:t>Integrating Other Security Policy Tooling</a:t>
            </a:r>
          </a:p>
          <a:p>
            <a:pPr marL="284163" indent="-284163">
              <a:buFont typeface="Arial" panose="020B0604020202020204" pitchFamily="34" charset="0"/>
              <a:buChar char="•"/>
            </a:pPr>
            <a:r>
              <a:rPr lang="en-US" dirty="0"/>
              <a:t>Security Policy Tooling</a:t>
            </a:r>
          </a:p>
          <a:p>
            <a:pPr marL="284163" indent="-284163">
              <a:buFont typeface="Arial" panose="020B0604020202020204" pitchFamily="34" charset="0"/>
              <a:buChar char="•"/>
            </a:pPr>
            <a:r>
              <a:rPr lang="en-US" dirty="0"/>
              <a:t>Checking Vulnerabilities using </a:t>
            </a:r>
            <a:r>
              <a:rPr lang="en-US" dirty="0" err="1"/>
              <a:t>WhiteSource</a:t>
            </a:r>
            <a:r>
              <a:rPr lang="en-US" dirty="0"/>
              <a:t> Bolt and Azure DevOps</a:t>
            </a:r>
          </a:p>
        </p:txBody>
      </p:sp>
    </p:spTree>
    <p:extLst>
      <p:ext uri="{BB962C8B-B14F-4D97-AF65-F5344CB8AC3E}">
        <p14:creationId xmlns:p14="http://schemas.microsoft.com/office/powerpoint/2010/main" val="293056580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291C7-DCC3-4955-ABD1-EBEA46EA0DA8}"/>
              </a:ext>
            </a:extLst>
          </p:cNvPr>
          <p:cNvSpPr>
            <a:spLocks noGrp="1"/>
          </p:cNvSpPr>
          <p:nvPr>
            <p:ph type="title"/>
          </p:nvPr>
        </p:nvSpPr>
        <p:spPr>
          <a:xfrm>
            <a:off x="588263" y="457200"/>
            <a:ext cx="11018520" cy="553998"/>
          </a:xfrm>
        </p:spPr>
        <p:txBody>
          <a:bodyPr/>
          <a:lstStyle/>
          <a:p>
            <a:r>
              <a:rPr lang="en-US" dirty="0"/>
              <a:t>Video: Open Source Licensing Challenges</a:t>
            </a:r>
          </a:p>
        </p:txBody>
      </p:sp>
      <p:sp>
        <p:nvSpPr>
          <p:cNvPr id="3" name="Text Placeholder 2">
            <a:extLst>
              <a:ext uri="{FF2B5EF4-FFF2-40B4-BE49-F238E27FC236}">
                <a16:creationId xmlns:a16="http://schemas.microsoft.com/office/drawing/2014/main" id="{871F3838-4040-4380-8C92-84C5B676E20D}"/>
              </a:ext>
            </a:extLst>
          </p:cNvPr>
          <p:cNvSpPr>
            <a:spLocks noGrp="1"/>
          </p:cNvSpPr>
          <p:nvPr>
            <p:ph type="body" sz="quarter" idx="10"/>
          </p:nvPr>
        </p:nvSpPr>
        <p:spPr>
          <a:xfrm>
            <a:off x="586391" y="1434370"/>
            <a:ext cx="10386410" cy="5047536"/>
          </a:xfrm>
        </p:spPr>
        <p:txBody>
          <a:bodyPr/>
          <a:lstStyle/>
          <a:p>
            <a:pPr marL="457200" indent="-457200">
              <a:buFont typeface="Arial" panose="020B0604020202020204" pitchFamily="34" charset="0"/>
              <a:buChar char="•"/>
            </a:pPr>
            <a:r>
              <a:rPr lang="en-US" dirty="0"/>
              <a:t>Open source software is code that everyone can read, modify, enhance, and share</a:t>
            </a:r>
          </a:p>
          <a:p>
            <a:pPr marL="457200" indent="-457200">
              <a:buFont typeface="Arial" panose="020B0604020202020204" pitchFamily="34" charset="0"/>
              <a:buChar char="•"/>
            </a:pPr>
            <a:r>
              <a:rPr lang="en-US" dirty="0"/>
              <a:t>Incorporating open source code is convenient but can cause issues:</a:t>
            </a:r>
          </a:p>
          <a:p>
            <a:pPr marL="914400" lvl="2" indent="-457200">
              <a:buFont typeface="Arial" panose="020B0604020202020204" pitchFamily="34" charset="0"/>
              <a:buChar char="•"/>
            </a:pPr>
            <a:r>
              <a:rPr lang="en-US" sz="2400" dirty="0"/>
              <a:t>Security</a:t>
            </a:r>
          </a:p>
          <a:p>
            <a:pPr marL="914400" lvl="2" indent="-457200">
              <a:buFont typeface="Arial" panose="020B0604020202020204" pitchFamily="34" charset="0"/>
              <a:buChar char="•"/>
            </a:pPr>
            <a:r>
              <a:rPr lang="en-US" sz="2400" dirty="0"/>
              <a:t>Quality</a:t>
            </a:r>
          </a:p>
          <a:p>
            <a:pPr marL="914400" lvl="2" indent="-457200">
              <a:buFont typeface="Arial" panose="020B0604020202020204" pitchFamily="34" charset="0"/>
              <a:buChar char="•"/>
            </a:pPr>
            <a:r>
              <a:rPr lang="en-US" sz="2400" dirty="0"/>
              <a:t>Old versions</a:t>
            </a:r>
          </a:p>
          <a:p>
            <a:pPr marL="914400" lvl="2" indent="-457200">
              <a:buFont typeface="Arial" panose="020B0604020202020204" pitchFamily="34" charset="0"/>
              <a:buChar char="•"/>
            </a:pPr>
            <a:r>
              <a:rPr lang="en-US" sz="2400" dirty="0"/>
              <a:t>Licensing</a:t>
            </a:r>
          </a:p>
          <a:p>
            <a:pPr marL="457200" indent="-457200">
              <a:buFont typeface="Arial" panose="020B0604020202020204" pitchFamily="34" charset="0"/>
              <a:buChar char="•"/>
            </a:pPr>
            <a:r>
              <a:rPr lang="en-US" dirty="0"/>
              <a:t>Minimize risk by implementing automated systems to manage the code</a:t>
            </a:r>
          </a:p>
          <a:p>
            <a:endParaRPr lang="en-US" dirty="0"/>
          </a:p>
        </p:txBody>
      </p:sp>
    </p:spTree>
    <p:extLst>
      <p:ext uri="{BB962C8B-B14F-4D97-AF65-F5344CB8AC3E}">
        <p14:creationId xmlns:p14="http://schemas.microsoft.com/office/powerpoint/2010/main" val="33866497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336D2-3D87-49E3-BFB0-955854AE6DF8}"/>
              </a:ext>
            </a:extLst>
          </p:cNvPr>
          <p:cNvSpPr>
            <a:spLocks noGrp="1"/>
          </p:cNvSpPr>
          <p:nvPr>
            <p:ph type="title"/>
          </p:nvPr>
        </p:nvSpPr>
        <p:spPr/>
        <p:txBody>
          <a:bodyPr/>
          <a:lstStyle/>
          <a:p>
            <a:r>
              <a:rPr lang="en-US" dirty="0"/>
              <a:t>Video: Avoiding OWASP Top Ten</a:t>
            </a:r>
            <a:br>
              <a:rPr lang="en-US" dirty="0"/>
            </a:br>
            <a:endParaRPr lang="en-US" dirty="0"/>
          </a:p>
        </p:txBody>
      </p:sp>
      <p:sp>
        <p:nvSpPr>
          <p:cNvPr id="3" name="Text Placeholder 2">
            <a:extLst>
              <a:ext uri="{FF2B5EF4-FFF2-40B4-BE49-F238E27FC236}">
                <a16:creationId xmlns:a16="http://schemas.microsoft.com/office/drawing/2014/main" id="{B91BCB9E-E17E-4994-A634-2C462F6F1F08}"/>
              </a:ext>
            </a:extLst>
          </p:cNvPr>
          <p:cNvSpPr>
            <a:spLocks noGrp="1"/>
          </p:cNvSpPr>
          <p:nvPr>
            <p:ph type="body" sz="quarter" idx="10"/>
          </p:nvPr>
        </p:nvSpPr>
        <p:spPr>
          <a:xfrm>
            <a:off x="586390" y="1434370"/>
            <a:ext cx="11018520" cy="2499146"/>
          </a:xfrm>
        </p:spPr>
        <p:txBody>
          <a:bodyPr/>
          <a:lstStyle/>
          <a:p>
            <a:pPr marL="514350" indent="-514350">
              <a:buAutoNum type="arabicPeriod"/>
            </a:pPr>
            <a:r>
              <a:rPr lang="en-US" dirty="0"/>
              <a:t>Injection Attacks</a:t>
            </a:r>
          </a:p>
          <a:p>
            <a:pPr marL="514350" indent="-514350">
              <a:buAutoNum type="arabicPeriod"/>
            </a:pPr>
            <a:r>
              <a:rPr lang="en-US" dirty="0"/>
              <a:t>Broken Authentication</a:t>
            </a:r>
          </a:p>
          <a:p>
            <a:pPr marL="514350" indent="-514350">
              <a:buAutoNum type="arabicPeriod"/>
            </a:pPr>
            <a:r>
              <a:rPr lang="en-US" dirty="0"/>
              <a:t>Sensitive Data Exposure</a:t>
            </a:r>
          </a:p>
          <a:p>
            <a:pPr marL="514350" indent="-514350">
              <a:buAutoNum type="arabicPeriod"/>
            </a:pPr>
            <a:r>
              <a:rPr lang="en-US" dirty="0"/>
              <a:t>XML External Entities</a:t>
            </a:r>
          </a:p>
          <a:p>
            <a:pPr marL="514350" indent="-514350">
              <a:buAutoNum type="arabicPeriod"/>
            </a:pPr>
            <a:r>
              <a:rPr lang="en-US" dirty="0"/>
              <a:t>Broken Access Control</a:t>
            </a:r>
          </a:p>
        </p:txBody>
      </p:sp>
    </p:spTree>
    <p:extLst>
      <p:ext uri="{BB962C8B-B14F-4D97-AF65-F5344CB8AC3E}">
        <p14:creationId xmlns:p14="http://schemas.microsoft.com/office/powerpoint/2010/main" val="151719374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30F1-EFB7-48E1-A21F-409C972B5054}"/>
              </a:ext>
            </a:extLst>
          </p:cNvPr>
          <p:cNvSpPr>
            <a:spLocks noGrp="1"/>
          </p:cNvSpPr>
          <p:nvPr>
            <p:ph type="title"/>
          </p:nvPr>
        </p:nvSpPr>
        <p:spPr>
          <a:xfrm>
            <a:off x="588263" y="457200"/>
            <a:ext cx="11018520" cy="1661993"/>
          </a:xfrm>
        </p:spPr>
        <p:txBody>
          <a:bodyPr/>
          <a:lstStyle/>
          <a:p>
            <a:r>
              <a:rPr lang="en-US" dirty="0"/>
              <a:t>Demonstration: Detecting Open Source Issues with WhiteSource Bolt</a:t>
            </a:r>
            <a:br>
              <a:rPr lang="en-US" dirty="0"/>
            </a:br>
            <a:endParaRPr lang="en-US" dirty="0"/>
          </a:p>
        </p:txBody>
      </p:sp>
      <p:pic>
        <p:nvPicPr>
          <p:cNvPr id="3" name="Picture 2" descr="Screenshot from the video. The WhiteSource Bolt Build report is shown. The Vulnerability score is Medium. There is one vulnerable library. ">
            <a:extLst>
              <a:ext uri="{FF2B5EF4-FFF2-40B4-BE49-F238E27FC236}">
                <a16:creationId xmlns:a16="http://schemas.microsoft.com/office/drawing/2014/main" id="{2E65E8F6-CEDB-4402-858C-B2798CB7193E}"/>
              </a:ext>
            </a:extLst>
          </p:cNvPr>
          <p:cNvPicPr>
            <a:picLocks noChangeAspect="1"/>
          </p:cNvPicPr>
          <p:nvPr/>
        </p:nvPicPr>
        <p:blipFill>
          <a:blip r:embed="rId3"/>
          <a:stretch>
            <a:fillRect/>
          </a:stretch>
        </p:blipFill>
        <p:spPr>
          <a:xfrm>
            <a:off x="624253" y="1777859"/>
            <a:ext cx="10902462" cy="4441882"/>
          </a:xfrm>
          <a:prstGeom prst="rect">
            <a:avLst/>
          </a:prstGeom>
          <a:ln>
            <a:solidFill>
              <a:schemeClr val="tx1"/>
            </a:solidFill>
          </a:ln>
        </p:spPr>
      </p:pic>
    </p:spTree>
    <p:extLst>
      <p:ext uri="{BB962C8B-B14F-4D97-AF65-F5344CB8AC3E}">
        <p14:creationId xmlns:p14="http://schemas.microsoft.com/office/powerpoint/2010/main" val="2338940151"/>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381AD-4296-4B5B-A173-CAB1822F7A64}"/>
              </a:ext>
            </a:extLst>
          </p:cNvPr>
          <p:cNvSpPr>
            <a:spLocks noGrp="1"/>
          </p:cNvSpPr>
          <p:nvPr>
            <p:ph type="title"/>
          </p:nvPr>
        </p:nvSpPr>
        <p:spPr/>
        <p:txBody>
          <a:bodyPr/>
          <a:lstStyle/>
          <a:p>
            <a:r>
              <a:rPr lang="en-US" dirty="0"/>
              <a:t>Integrating Other Security Policy Tooling</a:t>
            </a:r>
          </a:p>
        </p:txBody>
      </p:sp>
      <p:sp>
        <p:nvSpPr>
          <p:cNvPr id="7" name="Text Placeholder 2">
            <a:extLst>
              <a:ext uri="{FF2B5EF4-FFF2-40B4-BE49-F238E27FC236}">
                <a16:creationId xmlns:a16="http://schemas.microsoft.com/office/drawing/2014/main" id="{091FD6F3-EB4B-4D4D-A4F4-1EBB007C8840}"/>
              </a:ext>
            </a:extLst>
          </p:cNvPr>
          <p:cNvSpPr>
            <a:spLocks noGrp="1"/>
          </p:cNvSpPr>
          <p:nvPr>
            <p:ph type="body" sz="quarter" idx="10"/>
          </p:nvPr>
        </p:nvSpPr>
        <p:spPr>
          <a:xfrm>
            <a:off x="586390" y="1434370"/>
            <a:ext cx="10738102" cy="3274743"/>
          </a:xfrm>
        </p:spPr>
        <p:txBody>
          <a:bodyPr/>
          <a:lstStyle/>
          <a:p>
            <a:pPr marL="457200" indent="-457200">
              <a:buFont typeface="Arial" panose="020B0604020202020204" pitchFamily="34" charset="0"/>
              <a:buChar char="•"/>
            </a:pPr>
            <a:r>
              <a:rPr lang="en-US" b="1" dirty="0"/>
              <a:t>Micro Focus Fortify </a:t>
            </a:r>
            <a:r>
              <a:rPr lang="en-US" dirty="0"/>
              <a:t>searches for violations of security-specific coding rules and guidelines</a:t>
            </a:r>
          </a:p>
          <a:p>
            <a:pPr marL="457200" indent="-457200">
              <a:buFont typeface="Arial" panose="020B0604020202020204" pitchFamily="34" charset="0"/>
              <a:buChar char="•"/>
            </a:pPr>
            <a:r>
              <a:rPr lang="en-US" b="1" dirty="0" err="1"/>
              <a:t>Checkmarx</a:t>
            </a:r>
            <a:r>
              <a:rPr lang="en-US" b="1" dirty="0"/>
              <a:t> </a:t>
            </a:r>
            <a:r>
              <a:rPr lang="en-US" b="1" dirty="0" err="1"/>
              <a:t>CxSAST</a:t>
            </a:r>
            <a:r>
              <a:rPr lang="en-US" b="1" dirty="0"/>
              <a:t> </a:t>
            </a:r>
            <a:r>
              <a:rPr lang="en-US" dirty="0"/>
              <a:t>is designed for identifying, tracking and fixing technical and logical security flaws</a:t>
            </a:r>
          </a:p>
          <a:p>
            <a:pPr marL="457200" indent="-457200">
              <a:buFont typeface="Arial" panose="020B0604020202020204" pitchFamily="34" charset="0"/>
              <a:buChar char="•"/>
            </a:pPr>
            <a:r>
              <a:rPr lang="en-US" b="1" dirty="0" err="1"/>
              <a:t>BinSkim</a:t>
            </a:r>
            <a:r>
              <a:rPr lang="en-US" b="1" dirty="0"/>
              <a:t> </a:t>
            </a:r>
            <a:r>
              <a:rPr lang="en-US" dirty="0"/>
              <a:t>is a static analysis tool that scans binary files</a:t>
            </a:r>
          </a:p>
          <a:p>
            <a:pPr marL="457200" indent="-457200">
              <a:buFont typeface="Arial" panose="020B0604020202020204" pitchFamily="34" charset="0"/>
              <a:buChar char="•"/>
            </a:pPr>
            <a:r>
              <a:rPr lang="en-US" b="1" dirty="0"/>
              <a:t>OWASP Zed Attack Proxy Scan </a:t>
            </a:r>
            <a:r>
              <a:rPr lang="en-US" dirty="0"/>
              <a:t>is an open-source web application for professional penetration testers </a:t>
            </a:r>
          </a:p>
        </p:txBody>
      </p:sp>
    </p:spTree>
    <p:extLst>
      <p:ext uri="{BB962C8B-B14F-4D97-AF65-F5344CB8AC3E}">
        <p14:creationId xmlns:p14="http://schemas.microsoft.com/office/powerpoint/2010/main" val="28960210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F933-5921-4DD7-9360-CD836AB6F9BC}"/>
              </a:ext>
            </a:extLst>
          </p:cNvPr>
          <p:cNvSpPr>
            <a:spLocks noGrp="1"/>
          </p:cNvSpPr>
          <p:nvPr>
            <p:ph type="title"/>
          </p:nvPr>
        </p:nvSpPr>
        <p:spPr>
          <a:xfrm>
            <a:off x="588263" y="457200"/>
            <a:ext cx="11018520" cy="553998"/>
          </a:xfrm>
        </p:spPr>
        <p:txBody>
          <a:bodyPr/>
          <a:lstStyle/>
          <a:p>
            <a:r>
              <a:rPr lang="en-US" dirty="0"/>
              <a:t>Discussion: Security Policy Tooling</a:t>
            </a:r>
          </a:p>
        </p:txBody>
      </p:sp>
      <p:sp>
        <p:nvSpPr>
          <p:cNvPr id="3" name="Text Placeholder 2">
            <a:extLst>
              <a:ext uri="{FF2B5EF4-FFF2-40B4-BE49-F238E27FC236}">
                <a16:creationId xmlns:a16="http://schemas.microsoft.com/office/drawing/2014/main" id="{2FB78C4B-D0C6-49B9-96CD-E9526EE590E8}"/>
              </a:ext>
            </a:extLst>
          </p:cNvPr>
          <p:cNvSpPr>
            <a:spLocks noGrp="1"/>
          </p:cNvSpPr>
          <p:nvPr>
            <p:ph type="body" sz="quarter" idx="10"/>
          </p:nvPr>
        </p:nvSpPr>
        <p:spPr>
          <a:xfrm>
            <a:off x="586390" y="1434370"/>
            <a:ext cx="11018520" cy="2930033"/>
          </a:xfrm>
        </p:spPr>
        <p:txBody>
          <a:bodyPr/>
          <a:lstStyle/>
          <a:p>
            <a:r>
              <a:rPr lang="en-US" dirty="0"/>
              <a:t>Azure DevOps can be integrated with a wide range of existing tooling that is used for checking security policy during builds.</a:t>
            </a:r>
          </a:p>
          <a:p>
            <a:endParaRPr lang="en-US" dirty="0"/>
          </a:p>
          <a:p>
            <a:pPr marL="457200" indent="-45720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Which security policy tools do you currently use? </a:t>
            </a:r>
          </a:p>
          <a:p>
            <a:pPr marL="457200" indent="-457200">
              <a:buFont typeface="Arial" panose="020B0604020202020204" pitchFamily="34" charset="0"/>
              <a:buChar char="•"/>
            </a:pPr>
            <a:r>
              <a:rPr lang="en-US" dirty="0">
                <a:latin typeface="Segoe UI Semilight" panose="020B0402040204020203" pitchFamily="34" charset="0"/>
                <a:cs typeface="Segoe UI Semilight" panose="020B0402040204020203" pitchFamily="34" charset="0"/>
              </a:rPr>
              <a:t>What do you like or don't like about the tools?</a:t>
            </a:r>
          </a:p>
          <a:p>
            <a:endParaRPr lang="en-US" dirty="0"/>
          </a:p>
        </p:txBody>
      </p:sp>
    </p:spTree>
    <p:extLst>
      <p:ext uri="{BB962C8B-B14F-4D97-AF65-F5344CB8AC3E}">
        <p14:creationId xmlns:p14="http://schemas.microsoft.com/office/powerpoint/2010/main" val="285535761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a:xfrm>
            <a:off x="588263" y="457200"/>
            <a:ext cx="11018520" cy="1107996"/>
          </a:xfrm>
        </p:spPr>
        <p:txBody>
          <a:bodyPr/>
          <a:lstStyle/>
          <a:p>
            <a:r>
              <a:rPr lang="en-US" dirty="0"/>
              <a:t>Lab: Checking Vulnerabilities using WhiteSource Bolt with Visual Studio Team Services</a:t>
            </a:r>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865193"/>
            <a:ext cx="11018520" cy="4764381"/>
          </a:xfrm>
        </p:spPr>
        <p:txBody>
          <a:bodyPr/>
          <a:lstStyle/>
          <a:p>
            <a:r>
              <a:rPr lang="en-US" dirty="0"/>
              <a:t>In this hands-on lab, you will learn how to check for open source vulnerabilities using </a:t>
            </a:r>
            <a:r>
              <a:rPr lang="en-US" dirty="0" err="1"/>
              <a:t>WhiteSource</a:t>
            </a:r>
            <a:r>
              <a:rPr lang="en-US" dirty="0"/>
              <a:t> Bolt in conjunction with Azure DevOps. You will learn how to:</a:t>
            </a:r>
          </a:p>
          <a:p>
            <a:pPr marL="519113" lvl="1" indent="-290513">
              <a:buFont typeface="Arial" panose="020B0604020202020204" pitchFamily="34" charset="0"/>
              <a:buChar char="•"/>
            </a:pPr>
            <a:r>
              <a:rPr lang="en-US" sz="2400" dirty="0"/>
              <a:t>Integrate </a:t>
            </a:r>
            <a:r>
              <a:rPr lang="en-US" sz="2400" dirty="0" err="1"/>
              <a:t>WhiteSource</a:t>
            </a:r>
            <a:r>
              <a:rPr lang="en-US" sz="2400" dirty="0"/>
              <a:t> Bolt with you Azure DevOps build process</a:t>
            </a:r>
          </a:p>
          <a:p>
            <a:pPr marL="519113" lvl="1" indent="-290513">
              <a:buFont typeface="Arial" panose="020B0604020202020204" pitchFamily="34" charset="0"/>
              <a:buChar char="•"/>
            </a:pPr>
            <a:r>
              <a:rPr lang="en-US" sz="2400" dirty="0"/>
              <a:t>Detect and remedy vulnerable open source components</a:t>
            </a:r>
          </a:p>
          <a:p>
            <a:pPr marL="519113" lvl="1" indent="-290513">
              <a:buFont typeface="Arial" panose="020B0604020202020204" pitchFamily="34" charset="0"/>
              <a:buChar char="•"/>
            </a:pPr>
            <a:r>
              <a:rPr lang="en-US" sz="2400" dirty="0"/>
              <a:t>Generate comprehensive open source inventory reports per project or build</a:t>
            </a:r>
          </a:p>
          <a:p>
            <a:pPr marL="519113" lvl="1" indent="-290513">
              <a:buFont typeface="Arial" panose="020B0604020202020204" pitchFamily="34" charset="0"/>
              <a:buChar char="•"/>
            </a:pPr>
            <a:r>
              <a:rPr lang="en-US" sz="2400" dirty="0"/>
              <a:t>Enforce open source license compliance, including licenses for dependencies</a:t>
            </a:r>
          </a:p>
          <a:p>
            <a:pPr marL="519113" lvl="1" indent="-290513">
              <a:buFont typeface="Arial" panose="020B0604020202020204" pitchFamily="34" charset="0"/>
              <a:buChar char="•"/>
            </a:pPr>
            <a:r>
              <a:rPr lang="en-US" sz="2400" dirty="0"/>
              <a:t>Identify outdated open source libraries with recommendations to update</a:t>
            </a:r>
          </a:p>
          <a:p>
            <a:pPr lvl="1"/>
            <a:endParaRPr lang="en-US" dirty="0">
              <a:solidFill>
                <a:srgbClr val="00B050"/>
              </a:solidFill>
            </a:endParaRPr>
          </a:p>
          <a:p>
            <a:pPr marL="519113" indent="-519113"/>
            <a:r>
              <a:rPr lang="en-US" sz="2400" dirty="0">
                <a:solidFill>
                  <a:srgbClr val="00B050"/>
                </a:solidFill>
              </a:rPr>
              <a:t>✔️</a:t>
            </a:r>
            <a:r>
              <a:rPr lang="en-US" dirty="0"/>
              <a:t> </a:t>
            </a:r>
            <a:r>
              <a:rPr lang="en-US" sz="2400" dirty="0"/>
              <a:t>Note that you must have already completed the prerequisite labs in the Welcome section.</a:t>
            </a:r>
            <a:endParaRPr lang="en-US" dirty="0"/>
          </a:p>
        </p:txBody>
      </p:sp>
    </p:spTree>
    <p:extLst>
      <p:ext uri="{BB962C8B-B14F-4D97-AF65-F5344CB8AC3E}">
        <p14:creationId xmlns:p14="http://schemas.microsoft.com/office/powerpoint/2010/main" val="206652554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5216" y="3035808"/>
            <a:ext cx="9144000" cy="498598"/>
          </a:xfrm>
        </p:spPr>
        <p:txBody>
          <a:bodyPr/>
          <a:lstStyle/>
          <a:p>
            <a:r>
              <a:rPr lang="en-US" dirty="0"/>
              <a:t>Lesson 01: Managing Code Quality</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C0885-9660-42ED-B074-34059C74AD9F}"/>
              </a:ext>
            </a:extLst>
          </p:cNvPr>
          <p:cNvSpPr>
            <a:spLocks noGrp="1"/>
          </p:cNvSpPr>
          <p:nvPr>
            <p:ph type="title"/>
          </p:nvPr>
        </p:nvSpPr>
        <p:spPr/>
        <p:txBody>
          <a:bodyPr/>
          <a:lstStyle/>
          <a:p>
            <a:r>
              <a:rPr lang="en-US" dirty="0"/>
              <a:t>Module 2: Review Questions</a:t>
            </a:r>
          </a:p>
        </p:txBody>
      </p:sp>
      <p:sp>
        <p:nvSpPr>
          <p:cNvPr id="3" name="Text Placeholder 2">
            <a:extLst>
              <a:ext uri="{FF2B5EF4-FFF2-40B4-BE49-F238E27FC236}">
                <a16:creationId xmlns:a16="http://schemas.microsoft.com/office/drawing/2014/main" id="{974BE912-27D9-4EC4-B6EA-F486205EFAB3}"/>
              </a:ext>
            </a:extLst>
          </p:cNvPr>
          <p:cNvSpPr>
            <a:spLocks noGrp="1"/>
          </p:cNvSpPr>
          <p:nvPr>
            <p:ph type="body" sz="quarter" idx="10"/>
          </p:nvPr>
        </p:nvSpPr>
        <p:spPr>
          <a:xfrm>
            <a:off x="584200" y="1435497"/>
            <a:ext cx="11018520" cy="6204776"/>
          </a:xfrm>
        </p:spPr>
        <p:txBody>
          <a:bodyPr/>
          <a:lstStyle/>
          <a:p>
            <a:pPr marL="514350" indent="-514350">
              <a:buFont typeface="+mj-lt"/>
              <a:buAutoNum type="arabicPeriod"/>
            </a:pPr>
            <a:r>
              <a:rPr lang="en-US" dirty="0"/>
              <a:t>You want to run a penetration test against your application. Which tool could you use?</a:t>
            </a:r>
          </a:p>
          <a:p>
            <a:pPr marL="514350" indent="-514350">
              <a:buFont typeface="+mj-lt"/>
              <a:buAutoNum type="arabicPeriod"/>
            </a:pPr>
            <a:r>
              <a:rPr lang="en-US" dirty="0"/>
              <a:t>What is code smells? Give an example of a code smell. </a:t>
            </a:r>
          </a:p>
          <a:p>
            <a:pPr marL="514350" indent="-514350">
              <a:buFont typeface="+mj-lt"/>
              <a:buAutoNum type="arabicPeriod"/>
            </a:pPr>
            <a:r>
              <a:rPr lang="en-US" dirty="0"/>
              <a:t>You are using Azure Repos for your application source code repository. You want to create an audit of open source libraries that you have used. Which tool could you use?</a:t>
            </a:r>
          </a:p>
          <a:p>
            <a:pPr marL="514350" indent="-514350">
              <a:buFont typeface="+mj-lt"/>
              <a:buAutoNum type="arabicPeriod"/>
            </a:pPr>
            <a:r>
              <a:rPr lang="en-US" dirty="0"/>
              <a:t>Name three attributes of high-quality code.</a:t>
            </a:r>
          </a:p>
          <a:p>
            <a:pPr marL="514350" indent="-514350">
              <a:buFont typeface="+mj-lt"/>
              <a:buAutoNum type="arabicPeriod"/>
            </a:pPr>
            <a:r>
              <a:rPr lang="en-US" dirty="0"/>
              <a:t>You are using Azure Repos for your application source code repository. You want to perform code quality checks. Which tool could you use?</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76820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F0D44E-BDB5-4AA2-B0A7-90C19E66A864}"/>
              </a:ext>
            </a:extLst>
          </p:cNvPr>
          <p:cNvSpPr>
            <a:spLocks noGrp="1"/>
          </p:cNvSpPr>
          <p:nvPr>
            <p:ph type="title"/>
          </p:nvPr>
        </p:nvSpPr>
        <p:spPr/>
        <p:txBody>
          <a:bodyPr/>
          <a:lstStyle/>
          <a:p>
            <a:r>
              <a:rPr lang="en-US" dirty="0"/>
              <a:t>Lesson 1 Overview</a:t>
            </a:r>
          </a:p>
        </p:txBody>
      </p:sp>
      <p:sp>
        <p:nvSpPr>
          <p:cNvPr id="4" name="Text Placeholder 3">
            <a:extLst>
              <a:ext uri="{FF2B5EF4-FFF2-40B4-BE49-F238E27FC236}">
                <a16:creationId xmlns:a16="http://schemas.microsoft.com/office/drawing/2014/main" id="{3736BAB6-67BE-4E50-880F-0DE2E71D01A0}"/>
              </a:ext>
            </a:extLst>
          </p:cNvPr>
          <p:cNvSpPr>
            <a:spLocks noGrp="1"/>
          </p:cNvSpPr>
          <p:nvPr>
            <p:ph type="body" sz="quarter" idx="10"/>
          </p:nvPr>
        </p:nvSpPr>
        <p:spPr>
          <a:xfrm>
            <a:off x="586390" y="1434370"/>
            <a:ext cx="11018520" cy="4050340"/>
          </a:xfrm>
        </p:spPr>
        <p:txBody>
          <a:bodyPr/>
          <a:lstStyle/>
          <a:p>
            <a:pPr marL="457200" indent="-457200">
              <a:buFont typeface="Arial" panose="020B0604020202020204" pitchFamily="34" charset="0"/>
              <a:buChar char="•"/>
            </a:pPr>
            <a:r>
              <a:rPr lang="en-US" dirty="0"/>
              <a:t>Code Quality Defined</a:t>
            </a:r>
          </a:p>
          <a:p>
            <a:pPr marL="457200" indent="-457200">
              <a:buFont typeface="Arial" panose="020B0604020202020204" pitchFamily="34" charset="0"/>
              <a:buChar char="•"/>
            </a:pPr>
            <a:r>
              <a:rPr lang="en-US" dirty="0"/>
              <a:t>Sources and Impacts of Technical Debt</a:t>
            </a:r>
          </a:p>
          <a:p>
            <a:pPr marL="457200" indent="-457200">
              <a:buFont typeface="Arial" panose="020B0604020202020204" pitchFamily="34" charset="0"/>
              <a:buChar char="•"/>
            </a:pPr>
            <a:r>
              <a:rPr lang="en-US" dirty="0"/>
              <a:t>Using Automated Testing to Measure and Monitor Technical Debt</a:t>
            </a:r>
          </a:p>
          <a:p>
            <a:pPr marL="457200" indent="-457200">
              <a:buFont typeface="Arial" panose="020B0604020202020204" pitchFamily="34" charset="0"/>
              <a:buChar char="•"/>
            </a:pPr>
            <a:r>
              <a:rPr lang="en-US" dirty="0"/>
              <a:t>Configuring </a:t>
            </a:r>
            <a:r>
              <a:rPr lang="en-US" dirty="0" err="1"/>
              <a:t>SonarCloud</a:t>
            </a:r>
            <a:r>
              <a:rPr lang="en-US" dirty="0"/>
              <a:t> in a Build Pipeline</a:t>
            </a:r>
          </a:p>
          <a:p>
            <a:pPr marL="457200" indent="-457200">
              <a:buFont typeface="Arial" panose="020B0604020202020204" pitchFamily="34" charset="0"/>
              <a:buChar char="•"/>
            </a:pPr>
            <a:r>
              <a:rPr lang="en-US" dirty="0"/>
              <a:t>Reviewing </a:t>
            </a:r>
            <a:r>
              <a:rPr lang="en-US" dirty="0" err="1"/>
              <a:t>SonarCloud</a:t>
            </a:r>
            <a:r>
              <a:rPr lang="en-US" dirty="0"/>
              <a:t> Results and Resolving Issues</a:t>
            </a:r>
          </a:p>
          <a:p>
            <a:pPr marL="457200" indent="-457200">
              <a:buFont typeface="Arial" panose="020B0604020202020204" pitchFamily="34" charset="0"/>
              <a:buChar char="•"/>
            </a:pPr>
            <a:r>
              <a:rPr lang="en-US" dirty="0"/>
              <a:t>Integrating Other Code Quality Tools</a:t>
            </a:r>
          </a:p>
          <a:p>
            <a:pPr marL="457200" indent="-457200">
              <a:buFont typeface="Arial" panose="020B0604020202020204" pitchFamily="34" charset="0"/>
              <a:buChar char="•"/>
            </a:pPr>
            <a:r>
              <a:rPr lang="en-US" dirty="0"/>
              <a:t>Code Quality Tooling</a:t>
            </a:r>
          </a:p>
          <a:p>
            <a:pPr marL="457200" indent="-457200">
              <a:buFont typeface="Arial" panose="020B0604020202020204" pitchFamily="34" charset="0"/>
              <a:buChar char="•"/>
            </a:pPr>
            <a:r>
              <a:rPr lang="en-US" dirty="0"/>
              <a:t>Managing Technical Debt with Azure DevOps and </a:t>
            </a:r>
            <a:r>
              <a:rPr lang="en-US" dirty="0" err="1"/>
              <a:t>SonarCloud</a:t>
            </a:r>
            <a:endParaRPr lang="en-US" dirty="0"/>
          </a:p>
        </p:txBody>
      </p:sp>
    </p:spTree>
    <p:extLst>
      <p:ext uri="{BB962C8B-B14F-4D97-AF65-F5344CB8AC3E}">
        <p14:creationId xmlns:p14="http://schemas.microsoft.com/office/powerpoint/2010/main" val="104215553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Video: Code Quality Defined</a:t>
            </a:r>
          </a:p>
        </p:txBody>
      </p:sp>
      <p:sp>
        <p:nvSpPr>
          <p:cNvPr id="2" name="Text Placeholder 1">
            <a:extLst>
              <a:ext uri="{FF2B5EF4-FFF2-40B4-BE49-F238E27FC236}">
                <a16:creationId xmlns:a16="http://schemas.microsoft.com/office/drawing/2014/main" id="{5791F95A-7A27-438C-9B6C-DFA40790DCA1}"/>
              </a:ext>
            </a:extLst>
          </p:cNvPr>
          <p:cNvSpPr>
            <a:spLocks noGrp="1"/>
          </p:cNvSpPr>
          <p:nvPr>
            <p:ph type="body" sz="quarter" idx="10"/>
          </p:nvPr>
        </p:nvSpPr>
        <p:spPr>
          <a:xfrm>
            <a:off x="586390" y="1434370"/>
            <a:ext cx="11018520" cy="3964162"/>
          </a:xfrm>
        </p:spPr>
        <p:txBody>
          <a:bodyPr/>
          <a:lstStyle/>
          <a:p>
            <a:r>
              <a:rPr lang="en-US" dirty="0"/>
              <a:t>Short deadlines, a lack of coding standards, and poor technical skills can lead to  code that is NOT:</a:t>
            </a:r>
          </a:p>
          <a:p>
            <a:pPr marL="685800" lvl="1" indent="-457200">
              <a:buFont typeface="Arial" panose="020B0604020202020204" pitchFamily="34" charset="0"/>
              <a:buChar char="•"/>
            </a:pPr>
            <a:r>
              <a:rPr lang="en-US" sz="2800" dirty="0"/>
              <a:t>Clear and readable</a:t>
            </a:r>
          </a:p>
          <a:p>
            <a:pPr marL="685800" lvl="1" indent="-457200">
              <a:buFont typeface="Arial" panose="020B0604020202020204" pitchFamily="34" charset="0"/>
              <a:buChar char="•"/>
            </a:pPr>
            <a:r>
              <a:rPr lang="en-US" sz="2800" dirty="0"/>
              <a:t>Documented</a:t>
            </a:r>
          </a:p>
          <a:p>
            <a:pPr marL="685800" lvl="1" indent="-457200">
              <a:buFont typeface="Arial" panose="020B0604020202020204" pitchFamily="34" charset="0"/>
              <a:buChar char="•"/>
            </a:pPr>
            <a:r>
              <a:rPr lang="en-US" sz="2800" dirty="0"/>
              <a:t>Efficient</a:t>
            </a:r>
          </a:p>
          <a:p>
            <a:pPr marL="685800" lvl="1" indent="-457200">
              <a:buFont typeface="Arial" panose="020B0604020202020204" pitchFamily="34" charset="0"/>
              <a:buChar char="•"/>
            </a:pPr>
            <a:r>
              <a:rPr lang="en-US" sz="2800" dirty="0"/>
              <a:t>Maintainable</a:t>
            </a:r>
          </a:p>
          <a:p>
            <a:pPr marL="685800" lvl="1" indent="-457200">
              <a:buFont typeface="Arial" panose="020B0604020202020204" pitchFamily="34" charset="0"/>
              <a:buChar char="•"/>
            </a:pPr>
            <a:r>
              <a:rPr lang="en-US" sz="2800" dirty="0"/>
              <a:t>Extensible</a:t>
            </a:r>
          </a:p>
          <a:p>
            <a:pPr marL="685800" lvl="1" indent="-457200">
              <a:buFont typeface="Arial" panose="020B0604020202020204" pitchFamily="34" charset="0"/>
              <a:buChar char="•"/>
            </a:pPr>
            <a:r>
              <a:rPr lang="en-US" sz="2800" dirty="0"/>
              <a:t>Secure</a:t>
            </a:r>
            <a:endParaRPr lang="en-US" sz="2400" dirty="0"/>
          </a:p>
        </p:txBody>
      </p:sp>
    </p:spTree>
    <p:extLst>
      <p:ext uri="{BB962C8B-B14F-4D97-AF65-F5344CB8AC3E}">
        <p14:creationId xmlns:p14="http://schemas.microsoft.com/office/powerpoint/2010/main" val="46779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D1B4-FF6C-4881-99D1-D1376403CCF4}"/>
              </a:ext>
            </a:extLst>
          </p:cNvPr>
          <p:cNvSpPr>
            <a:spLocks noGrp="1"/>
          </p:cNvSpPr>
          <p:nvPr>
            <p:ph type="title"/>
          </p:nvPr>
        </p:nvSpPr>
        <p:spPr/>
        <p:txBody>
          <a:bodyPr/>
          <a:lstStyle/>
          <a:p>
            <a:r>
              <a:rPr lang="en-US" dirty="0"/>
              <a:t>Sources and Impacts of Technical Debt</a:t>
            </a:r>
          </a:p>
        </p:txBody>
      </p:sp>
      <p:sp>
        <p:nvSpPr>
          <p:cNvPr id="3" name="Text Placeholder 2">
            <a:extLst>
              <a:ext uri="{FF2B5EF4-FFF2-40B4-BE49-F238E27FC236}">
                <a16:creationId xmlns:a16="http://schemas.microsoft.com/office/drawing/2014/main" id="{5A9B0333-D82E-4EC3-8526-0A7D8E093E4F}"/>
              </a:ext>
            </a:extLst>
          </p:cNvPr>
          <p:cNvSpPr>
            <a:spLocks noGrp="1"/>
          </p:cNvSpPr>
          <p:nvPr>
            <p:ph type="body" sz="quarter" idx="10"/>
          </p:nvPr>
        </p:nvSpPr>
        <p:spPr>
          <a:xfrm>
            <a:off x="586390" y="1434370"/>
            <a:ext cx="11018520" cy="5072158"/>
          </a:xfrm>
        </p:spPr>
        <p:txBody>
          <a:bodyPr/>
          <a:lstStyle/>
          <a:p>
            <a:pPr marL="457200" indent="-457200">
              <a:buFont typeface="Arial" panose="020B0604020202020204" pitchFamily="34" charset="0"/>
              <a:buChar char="•"/>
            </a:pPr>
            <a:r>
              <a:rPr lang="en-US" dirty="0"/>
              <a:t>Technical Debt describes the future penalty that you incur today by making easy or quick choices in software development practices.</a:t>
            </a:r>
          </a:p>
          <a:p>
            <a:pPr marL="457200" indent="-457200">
              <a:buFont typeface="Arial" panose="020B0604020202020204" pitchFamily="34" charset="0"/>
              <a:buChar char="•"/>
            </a:pPr>
            <a:r>
              <a:rPr lang="en-US" dirty="0"/>
              <a:t>Common sources of technical debt are:</a:t>
            </a:r>
          </a:p>
          <a:p>
            <a:pPr marL="914400" lvl="2" indent="-457200">
              <a:buFont typeface="Arial" panose="020B0604020202020204" pitchFamily="34" charset="0"/>
              <a:buChar char="•"/>
            </a:pPr>
            <a:r>
              <a:rPr lang="en-US" sz="2000" dirty="0"/>
              <a:t>Lack of coding style and standards</a:t>
            </a:r>
          </a:p>
          <a:p>
            <a:pPr marL="914400" lvl="2" indent="-457200">
              <a:buFont typeface="Arial" panose="020B0604020202020204" pitchFamily="34" charset="0"/>
              <a:buChar char="•"/>
            </a:pPr>
            <a:r>
              <a:rPr lang="en-US" sz="2000" dirty="0"/>
              <a:t>Lack of or poor design of unit test cases</a:t>
            </a:r>
          </a:p>
          <a:p>
            <a:pPr marL="914400" lvl="2" indent="-457200">
              <a:buFont typeface="Arial" panose="020B0604020202020204" pitchFamily="34" charset="0"/>
              <a:buChar char="•"/>
            </a:pPr>
            <a:r>
              <a:rPr lang="en-US" sz="2000" dirty="0"/>
              <a:t>Ignoring or not understanding object orient design principles</a:t>
            </a:r>
          </a:p>
          <a:p>
            <a:pPr marL="914400" lvl="2" indent="-457200">
              <a:buFont typeface="Arial" panose="020B0604020202020204" pitchFamily="34" charset="0"/>
              <a:buChar char="•"/>
            </a:pPr>
            <a:r>
              <a:rPr lang="en-US" sz="2000" dirty="0"/>
              <a:t>Monolithic classes and code libraries</a:t>
            </a:r>
          </a:p>
          <a:p>
            <a:pPr marL="914400" lvl="2" indent="-457200">
              <a:buFont typeface="Arial" panose="020B0604020202020204" pitchFamily="34" charset="0"/>
              <a:buChar char="•"/>
            </a:pPr>
            <a:r>
              <a:rPr lang="en-US" sz="2000" dirty="0"/>
              <a:t>Poorly envisioned use of technology, architecture and approach</a:t>
            </a:r>
          </a:p>
          <a:p>
            <a:pPr marL="914400" lvl="2" indent="-457200">
              <a:buFont typeface="Arial" panose="020B0604020202020204" pitchFamily="34" charset="0"/>
              <a:buChar char="•"/>
            </a:pPr>
            <a:r>
              <a:rPr lang="en-US" sz="2000" dirty="0"/>
              <a:t>Over-engineering code </a:t>
            </a:r>
          </a:p>
          <a:p>
            <a:pPr marL="914400" lvl="2" indent="-457200">
              <a:buFont typeface="Arial" panose="020B0604020202020204" pitchFamily="34" charset="0"/>
              <a:buChar char="•"/>
            </a:pPr>
            <a:r>
              <a:rPr lang="en-US" sz="2000" dirty="0"/>
              <a:t>Insufficient comments and documentation</a:t>
            </a:r>
          </a:p>
          <a:p>
            <a:pPr marL="914400" lvl="2" indent="-457200">
              <a:buFont typeface="Arial" panose="020B0604020202020204" pitchFamily="34" charset="0"/>
              <a:buChar char="•"/>
            </a:pPr>
            <a:r>
              <a:rPr lang="en-US" sz="2000" dirty="0"/>
              <a:t>Not writing self-documenting code </a:t>
            </a:r>
          </a:p>
          <a:p>
            <a:pPr marL="914400" lvl="2" indent="-457200">
              <a:buFont typeface="Arial" panose="020B0604020202020204" pitchFamily="34" charset="0"/>
              <a:buChar char="•"/>
            </a:pPr>
            <a:r>
              <a:rPr lang="en-US" sz="2000" dirty="0"/>
              <a:t>Taking shortcuts to meet deadlines</a:t>
            </a:r>
          </a:p>
          <a:p>
            <a:pPr marL="914400" lvl="2" indent="-457200">
              <a:buFont typeface="Arial" panose="020B0604020202020204" pitchFamily="34" charset="0"/>
              <a:buChar char="•"/>
            </a:pPr>
            <a:r>
              <a:rPr lang="en-US" sz="2000" dirty="0"/>
              <a:t>Leaving dead code in place</a:t>
            </a:r>
            <a:endParaRPr lang="en-US" sz="1200" dirty="0"/>
          </a:p>
        </p:txBody>
      </p:sp>
    </p:spTree>
    <p:extLst>
      <p:ext uri="{BB962C8B-B14F-4D97-AF65-F5344CB8AC3E}">
        <p14:creationId xmlns:p14="http://schemas.microsoft.com/office/powerpoint/2010/main" val="190572282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1A624-BD17-43DD-A8F4-866EADAC818F}"/>
              </a:ext>
            </a:extLst>
          </p:cNvPr>
          <p:cNvSpPr>
            <a:spLocks noGrp="1"/>
          </p:cNvSpPr>
          <p:nvPr>
            <p:ph type="title"/>
          </p:nvPr>
        </p:nvSpPr>
        <p:spPr/>
        <p:txBody>
          <a:bodyPr/>
          <a:lstStyle/>
          <a:p>
            <a:r>
              <a:rPr lang="en-US" dirty="0"/>
              <a:t>Using Automated Testing to Measure Technical Debt</a:t>
            </a:r>
          </a:p>
        </p:txBody>
      </p:sp>
      <p:sp>
        <p:nvSpPr>
          <p:cNvPr id="3" name="Text Placeholder 2">
            <a:extLst>
              <a:ext uri="{FF2B5EF4-FFF2-40B4-BE49-F238E27FC236}">
                <a16:creationId xmlns:a16="http://schemas.microsoft.com/office/drawing/2014/main" id="{93BB3604-780A-4644-9048-91A9954D2A03}"/>
              </a:ext>
            </a:extLst>
          </p:cNvPr>
          <p:cNvSpPr>
            <a:spLocks noGrp="1"/>
          </p:cNvSpPr>
          <p:nvPr>
            <p:ph type="body" sz="quarter" idx="10"/>
          </p:nvPr>
        </p:nvSpPr>
        <p:spPr>
          <a:xfrm>
            <a:off x="586390" y="1434370"/>
            <a:ext cx="11018520" cy="3533275"/>
          </a:xfrm>
        </p:spPr>
        <p:txBody>
          <a:bodyPr/>
          <a:lstStyle/>
          <a:p>
            <a:r>
              <a:rPr lang="en-US" dirty="0"/>
              <a:t>Technical debt:</a:t>
            </a:r>
          </a:p>
          <a:p>
            <a:pPr marL="511175" lvl="1" indent="-282575">
              <a:buFont typeface="Arial" panose="020B0604020202020204" pitchFamily="34" charset="0"/>
              <a:buChar char="•"/>
            </a:pPr>
            <a:r>
              <a:rPr lang="en-US" sz="2400" dirty="0"/>
              <a:t>Adds problems during development that makes it more difficult to add customer value</a:t>
            </a:r>
          </a:p>
          <a:p>
            <a:pPr marL="511175" lvl="1" indent="-282575">
              <a:buFont typeface="Arial" panose="020B0604020202020204" pitchFamily="34" charset="0"/>
              <a:buChar char="•"/>
            </a:pPr>
            <a:r>
              <a:rPr lang="en-US" sz="2400" dirty="0"/>
              <a:t>Saps productivity and frustrates development teams</a:t>
            </a:r>
          </a:p>
          <a:p>
            <a:pPr marL="511175" lvl="1" indent="-282575">
              <a:buFont typeface="Arial" panose="020B0604020202020204" pitchFamily="34" charset="0"/>
              <a:buChar char="•"/>
            </a:pPr>
            <a:r>
              <a:rPr lang="en-US" sz="2400" dirty="0"/>
              <a:t>Makes code both hard to understand and fragile</a:t>
            </a:r>
          </a:p>
          <a:p>
            <a:pPr marL="511175" lvl="1" indent="-282575">
              <a:buFont typeface="Arial" panose="020B0604020202020204" pitchFamily="34" charset="0"/>
              <a:buChar char="•"/>
            </a:pPr>
            <a:r>
              <a:rPr lang="en-US" sz="2400" dirty="0"/>
              <a:t>Increases the time to make changes, and to validate those changes</a:t>
            </a:r>
          </a:p>
          <a:p>
            <a:pPr marL="511175" lvl="1" indent="-282575">
              <a:buFont typeface="Arial" panose="020B0604020202020204" pitchFamily="34" charset="0"/>
              <a:buChar char="•"/>
            </a:pPr>
            <a:r>
              <a:rPr lang="en-US" sz="2400" dirty="0"/>
              <a:t>Starts small and grows over time</a:t>
            </a:r>
          </a:p>
          <a:p>
            <a:endParaRPr lang="en-US" dirty="0"/>
          </a:p>
        </p:txBody>
      </p:sp>
      <p:sp>
        <p:nvSpPr>
          <p:cNvPr id="4" name="Rectangle 3">
            <a:extLst>
              <a:ext uri="{FF2B5EF4-FFF2-40B4-BE49-F238E27FC236}">
                <a16:creationId xmlns:a16="http://schemas.microsoft.com/office/drawing/2014/main" id="{B5E61557-9806-4781-BC9B-630E1CB7FDD3}"/>
              </a:ext>
            </a:extLst>
          </p:cNvPr>
          <p:cNvSpPr/>
          <p:nvPr/>
        </p:nvSpPr>
        <p:spPr>
          <a:xfrm>
            <a:off x="598413" y="4981966"/>
            <a:ext cx="10819003" cy="830997"/>
          </a:xfrm>
          <a:prstGeom prst="rect">
            <a:avLst/>
          </a:prstGeom>
        </p:spPr>
        <p:txBody>
          <a:bodyPr wrap="square">
            <a:spAutoFit/>
          </a:bodyPr>
          <a:lstStyle/>
          <a:p>
            <a:pPr marL="395288" indent="-395288"/>
            <a:r>
              <a:rPr lang="en-US" dirty="0">
                <a:solidFill>
                  <a:srgbClr val="00B050"/>
                </a:solidFill>
              </a:rPr>
              <a:t>✔️</a:t>
            </a:r>
            <a:r>
              <a:rPr lang="en-US" dirty="0"/>
              <a:t> </a:t>
            </a:r>
            <a:r>
              <a:rPr lang="en-US" sz="2400" dirty="0">
                <a:gradFill>
                  <a:gsLst>
                    <a:gs pos="1250">
                      <a:schemeClr val="tx1"/>
                    </a:gs>
                    <a:gs pos="100000">
                      <a:schemeClr val="tx1"/>
                    </a:gs>
                  </a:gsLst>
                  <a:lin ang="5400000" scaled="0"/>
                </a:gradFill>
              </a:rPr>
              <a:t>One way to minimize the accumulation of technical debt, is to use automated testing and assessment</a:t>
            </a:r>
          </a:p>
        </p:txBody>
      </p:sp>
    </p:spTree>
    <p:extLst>
      <p:ext uri="{BB962C8B-B14F-4D97-AF65-F5344CB8AC3E}">
        <p14:creationId xmlns:p14="http://schemas.microsoft.com/office/powerpoint/2010/main" val="293892758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2AC7-194C-41B5-BB30-200799F1802F}"/>
              </a:ext>
            </a:extLst>
          </p:cNvPr>
          <p:cNvSpPr>
            <a:spLocks noGrp="1"/>
          </p:cNvSpPr>
          <p:nvPr>
            <p:ph type="title"/>
          </p:nvPr>
        </p:nvSpPr>
        <p:spPr>
          <a:xfrm>
            <a:off x="588263" y="457200"/>
            <a:ext cx="11018520" cy="1661993"/>
          </a:xfrm>
        </p:spPr>
        <p:txBody>
          <a:bodyPr/>
          <a:lstStyle/>
          <a:p>
            <a:r>
              <a:rPr lang="en-US" dirty="0"/>
              <a:t>Demonstration: Configuring SonarCloud in a Build Pipeline</a:t>
            </a:r>
            <a:br>
              <a:rPr lang="en-US" dirty="0"/>
            </a:br>
            <a:endParaRPr lang="en-US" dirty="0"/>
          </a:p>
        </p:txBody>
      </p:sp>
      <p:pic>
        <p:nvPicPr>
          <p:cNvPr id="6" name="Picture 5" descr="Screenshot from the video. SonarCloud pipeline configuration page. The Prepar analysis on SonarCloud settings are shown. The Endpoint, organization, and project key are required. ">
            <a:extLst>
              <a:ext uri="{FF2B5EF4-FFF2-40B4-BE49-F238E27FC236}">
                <a16:creationId xmlns:a16="http://schemas.microsoft.com/office/drawing/2014/main" id="{BEE1758C-2A6D-4E28-9C2D-EA0D2E4299A3}"/>
              </a:ext>
            </a:extLst>
          </p:cNvPr>
          <p:cNvPicPr>
            <a:picLocks noChangeAspect="1"/>
          </p:cNvPicPr>
          <p:nvPr/>
        </p:nvPicPr>
        <p:blipFill>
          <a:blip r:embed="rId3"/>
          <a:stretch>
            <a:fillRect/>
          </a:stretch>
        </p:blipFill>
        <p:spPr>
          <a:xfrm>
            <a:off x="1066800" y="1782921"/>
            <a:ext cx="9601200" cy="4856004"/>
          </a:xfrm>
          <a:prstGeom prst="rect">
            <a:avLst/>
          </a:prstGeom>
          <a:ln>
            <a:solidFill>
              <a:schemeClr val="tx1"/>
            </a:solidFill>
          </a:ln>
        </p:spPr>
      </p:pic>
    </p:spTree>
    <p:extLst>
      <p:ext uri="{BB962C8B-B14F-4D97-AF65-F5344CB8AC3E}">
        <p14:creationId xmlns:p14="http://schemas.microsoft.com/office/powerpoint/2010/main" val="406524985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C93F-DD28-4E50-9E4B-6295314A4CB2}"/>
              </a:ext>
            </a:extLst>
          </p:cNvPr>
          <p:cNvSpPr>
            <a:spLocks noGrp="1"/>
          </p:cNvSpPr>
          <p:nvPr>
            <p:ph type="title"/>
          </p:nvPr>
        </p:nvSpPr>
        <p:spPr>
          <a:xfrm>
            <a:off x="588263" y="457200"/>
            <a:ext cx="11018520" cy="1661993"/>
          </a:xfrm>
        </p:spPr>
        <p:txBody>
          <a:bodyPr/>
          <a:lstStyle/>
          <a:p>
            <a:r>
              <a:rPr lang="en-US" dirty="0"/>
              <a:t>Demonstration: Reviewing SonarCloud Results and Resolving Issues</a:t>
            </a:r>
            <a:br>
              <a:rPr lang="en-US" dirty="0"/>
            </a:br>
            <a:endParaRPr lang="en-US" dirty="0"/>
          </a:p>
        </p:txBody>
      </p:sp>
      <p:pic>
        <p:nvPicPr>
          <p:cNvPr id="5" name="Picture 4" descr="Screenshot from the video. The SonarCloud Results page is shown with Bugs, Vulnerability, Code Smell, and Security Hotspot. ">
            <a:extLst>
              <a:ext uri="{FF2B5EF4-FFF2-40B4-BE49-F238E27FC236}">
                <a16:creationId xmlns:a16="http://schemas.microsoft.com/office/drawing/2014/main" id="{7D34617A-3A1F-4BDB-A3BE-61676A168C5E}"/>
              </a:ext>
            </a:extLst>
          </p:cNvPr>
          <p:cNvPicPr>
            <a:picLocks noChangeAspect="1"/>
          </p:cNvPicPr>
          <p:nvPr/>
        </p:nvPicPr>
        <p:blipFill>
          <a:blip r:embed="rId3"/>
          <a:stretch>
            <a:fillRect/>
          </a:stretch>
        </p:blipFill>
        <p:spPr>
          <a:xfrm>
            <a:off x="703385" y="1661014"/>
            <a:ext cx="10761784" cy="4839309"/>
          </a:xfrm>
          <a:prstGeom prst="rect">
            <a:avLst/>
          </a:prstGeom>
          <a:ln>
            <a:solidFill>
              <a:schemeClr val="tx1"/>
            </a:solidFill>
          </a:ln>
        </p:spPr>
      </p:pic>
    </p:spTree>
    <p:extLst>
      <p:ext uri="{BB962C8B-B14F-4D97-AF65-F5344CB8AC3E}">
        <p14:creationId xmlns:p14="http://schemas.microsoft.com/office/powerpoint/2010/main" val="319630717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A9577-DD8B-4759-A84A-2E7047D53F1A}"/>
              </a:ext>
            </a:extLst>
          </p:cNvPr>
          <p:cNvSpPr>
            <a:spLocks noGrp="1"/>
          </p:cNvSpPr>
          <p:nvPr>
            <p:ph type="title"/>
          </p:nvPr>
        </p:nvSpPr>
        <p:spPr/>
        <p:txBody>
          <a:bodyPr/>
          <a:lstStyle/>
          <a:p>
            <a:r>
              <a:rPr lang="en-US" dirty="0"/>
              <a:t>Integrating Other Code Quality Tools</a:t>
            </a:r>
          </a:p>
        </p:txBody>
      </p:sp>
      <p:sp>
        <p:nvSpPr>
          <p:cNvPr id="3" name="Text Placeholder 2">
            <a:extLst>
              <a:ext uri="{FF2B5EF4-FFF2-40B4-BE49-F238E27FC236}">
                <a16:creationId xmlns:a16="http://schemas.microsoft.com/office/drawing/2014/main" id="{1FD13F64-790C-4E9D-A70A-70A0B5828136}"/>
              </a:ext>
            </a:extLst>
          </p:cNvPr>
          <p:cNvSpPr>
            <a:spLocks noGrp="1"/>
          </p:cNvSpPr>
          <p:nvPr>
            <p:ph type="body" sz="quarter" idx="10"/>
          </p:nvPr>
        </p:nvSpPr>
        <p:spPr>
          <a:xfrm>
            <a:off x="586390" y="1434370"/>
            <a:ext cx="5757966" cy="4825937"/>
          </a:xfrm>
        </p:spPr>
        <p:txBody>
          <a:bodyPr/>
          <a:lstStyle/>
          <a:p>
            <a:pPr marL="457200" indent="-457200">
              <a:buFont typeface="Arial" panose="020B0604020202020204" pitchFamily="34" charset="0"/>
              <a:buChar char="•"/>
            </a:pPr>
            <a:r>
              <a:rPr lang="en-US" dirty="0" err="1"/>
              <a:t>NDepend</a:t>
            </a:r>
            <a:r>
              <a:rPr lang="en-US" dirty="0"/>
              <a:t> is a Visual Studio extension that assesses the amount of technical debt that a developer has added during a recent development period, typically in the last hour</a:t>
            </a:r>
          </a:p>
          <a:p>
            <a:pPr marL="457200" indent="-457200">
              <a:buFont typeface="Arial" panose="020B0604020202020204" pitchFamily="34" charset="0"/>
              <a:buChar char="•"/>
            </a:pPr>
            <a:r>
              <a:rPr lang="en-US" dirty="0" err="1"/>
              <a:t>Resharper</a:t>
            </a:r>
            <a:r>
              <a:rPr lang="en-US" dirty="0"/>
              <a:t> Code Quality Analysis is a command line tool and can be set to automatically fail builds when code quality issues are found</a:t>
            </a:r>
          </a:p>
        </p:txBody>
      </p:sp>
      <p:pic>
        <p:nvPicPr>
          <p:cNvPr id="5" name="Picture 4" descr="Screenshot of the MarketPlace. Results are shown for a search on the term quality. Included are Resharper Code Quality Analysis and NDepend for TFS.">
            <a:extLst>
              <a:ext uri="{FF2B5EF4-FFF2-40B4-BE49-F238E27FC236}">
                <a16:creationId xmlns:a16="http://schemas.microsoft.com/office/drawing/2014/main" id="{7951B350-1FDF-4A50-98A2-B7971989F6C5}"/>
              </a:ext>
            </a:extLst>
          </p:cNvPr>
          <p:cNvPicPr>
            <a:picLocks noChangeAspect="1"/>
          </p:cNvPicPr>
          <p:nvPr/>
        </p:nvPicPr>
        <p:blipFill>
          <a:blip r:embed="rId3"/>
          <a:stretch>
            <a:fillRect/>
          </a:stretch>
        </p:blipFill>
        <p:spPr>
          <a:xfrm>
            <a:off x="6545816" y="1320877"/>
            <a:ext cx="5027367" cy="5259428"/>
          </a:xfrm>
          <a:prstGeom prst="rect">
            <a:avLst/>
          </a:prstGeom>
          <a:ln>
            <a:solidFill>
              <a:schemeClr val="tx1"/>
            </a:solidFill>
          </a:ln>
        </p:spPr>
      </p:pic>
    </p:spTree>
    <p:extLst>
      <p:ext uri="{BB962C8B-B14F-4D97-AF65-F5344CB8AC3E}">
        <p14:creationId xmlns:p14="http://schemas.microsoft.com/office/powerpoint/2010/main" val="2950951966"/>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1952</Words>
  <Application>Microsoft Office PowerPoint</Application>
  <PresentationFormat>Widescreen</PresentationFormat>
  <Paragraphs>181</Paragraphs>
  <Slides>20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Segoe UI</vt:lpstr>
      <vt:lpstr>Segoe UI Light</vt:lpstr>
      <vt:lpstr>Segoe UI Semibold</vt:lpstr>
      <vt:lpstr>Segoe UI Semilight</vt:lpstr>
      <vt:lpstr>Wingdings</vt:lpstr>
      <vt:lpstr>WHITE TEMPLATE</vt:lpstr>
      <vt:lpstr>AZ-400.2 Module 02:  Managing Code Quality and Security Policies</vt:lpstr>
      <vt:lpstr>Lesson 01: Managing Code Quality</vt:lpstr>
      <vt:lpstr>Lesson 1 Overview</vt:lpstr>
      <vt:lpstr>Video: Code Quality Defined</vt:lpstr>
      <vt:lpstr>Sources and Impacts of Technical Debt</vt:lpstr>
      <vt:lpstr>Using Automated Testing to Measure Technical Debt</vt:lpstr>
      <vt:lpstr>Demonstration: Configuring SonarCloud in a Build Pipeline </vt:lpstr>
      <vt:lpstr>Demonstration: Reviewing SonarCloud Results and Resolving Issues </vt:lpstr>
      <vt:lpstr>Integrating Other Code Quality Tools</vt:lpstr>
      <vt:lpstr>Discussion: Code Quality Tooling</vt:lpstr>
      <vt:lpstr>Lab: Managing Technical Debt with Azure DevOps and SonarCloud</vt:lpstr>
      <vt:lpstr>Lesson 02: Managing Security Policies</vt:lpstr>
      <vt:lpstr>Lesson 2 Overview</vt:lpstr>
      <vt:lpstr>Video: Open Source Licensing Challenges</vt:lpstr>
      <vt:lpstr>Video: Avoiding OWASP Top Ten </vt:lpstr>
      <vt:lpstr>Demonstration: Detecting Open Source Issues with WhiteSource Bolt </vt:lpstr>
      <vt:lpstr>Integrating Other Security Policy Tooling</vt:lpstr>
      <vt:lpstr>Discussion: Security Policy Tooling</vt:lpstr>
      <vt:lpstr>Lab: Checking Vulnerabilities using WhiteSource Bolt with Visual Studio Team Services</vt:lpstr>
      <vt:lpstr>Module 2: Review 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2019-01-22T20:35:00Z</dcterms:created>
  <dcterms:modified xsi:type="dcterms:W3CDTF">2020-01-07T18:28:45Z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2019-01-22T20:35:07.6727930Z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81d7c8bf-a3da-4d99-bfd7-9a1bd029386c</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