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1"/>
  </p:sldMasterIdLst>
  <p:notesMasterIdLst>
    <p:notesMasterId r:id="rId17"/>
  </p:notesMasterIdLst>
  <p:handoutMasterIdLst>
    <p:handoutMasterId r:id="rId18"/>
  </p:handoutMasterIdLst>
  <p:sldIdLst>
    <p:sldId id="1884" r:id="rId2"/>
    <p:sldId id="1719" r:id="rId3"/>
    <p:sldId id="1886" r:id="rId4"/>
    <p:sldId id="1859" r:id="rId5"/>
    <p:sldId id="1911" r:id="rId6"/>
    <p:sldId id="1905" r:id="rId7"/>
    <p:sldId id="1906" r:id="rId8"/>
    <p:sldId id="1912" r:id="rId9"/>
    <p:sldId id="1913" r:id="rId10"/>
    <p:sldId id="1914" r:id="rId11"/>
    <p:sldId id="1915" r:id="rId12"/>
    <p:sldId id="1916" r:id="rId13"/>
    <p:sldId id="1917" r:id="rId14"/>
    <p:sldId id="1895" r:id="rId15"/>
    <p:sldId id="1883" r:id="rId16"/>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Brand Template" id="{E9D1FD4D-DAAF-4829-BBBC-AD8AC9ACFE8A}">
          <p14:sldIdLst/>
        </p14:section>
        <p14:section name="White Template" id="{A073DAE3-B461-442F-A3D3-6642BD875E45}">
          <p14:sldIdLst>
            <p14:sldId id="1884"/>
            <p14:sldId id="1719"/>
            <p14:sldId id="1886"/>
            <p14:sldId id="1859"/>
            <p14:sldId id="1911"/>
            <p14:sldId id="1905"/>
            <p14:sldId id="1906"/>
            <p14:sldId id="1912"/>
            <p14:sldId id="1913"/>
            <p14:sldId id="1914"/>
            <p14:sldId id="1915"/>
            <p14:sldId id="1916"/>
            <p14:sldId id="1917"/>
            <p14:sldId id="1895"/>
            <p14:sldId id="1883"/>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4"/>
    <a:srgbClr val="1A1A1A"/>
    <a:srgbClr val="FFFFFF"/>
    <a:srgbClr val="00BCF2"/>
    <a:srgbClr val="40CDF5"/>
    <a:srgbClr val="40587C"/>
    <a:srgbClr val="00B0E3"/>
    <a:srgbClr val="00188F"/>
    <a:srgbClr val="005291"/>
    <a:srgbClr val="BA68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74" autoAdjust="0"/>
    <p:restoredTop sz="86747" autoAdjust="0"/>
  </p:normalViewPr>
  <p:slideViewPr>
    <p:cSldViewPr snapToGrid="0">
      <p:cViewPr varScale="1">
        <p:scale>
          <a:sx n="111" d="100"/>
          <a:sy n="111" d="100"/>
        </p:scale>
        <p:origin x="474" y="102"/>
      </p:cViewPr>
      <p:guideLst/>
    </p:cSldViewPr>
  </p:slideViewPr>
  <p:outlineViewPr>
    <p:cViewPr>
      <p:scale>
        <a:sx n="33" d="100"/>
        <a:sy n="33" d="100"/>
      </p:scale>
      <p:origin x="0" y="-6516"/>
    </p:cViewPr>
  </p:outlin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84" d="100"/>
          <a:sy n="84" d="100"/>
        </p:scale>
        <p:origin x="2934" y="3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1/22/2019 12:35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1/22/2019 12:35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1/22/2019 12:35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208039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Create an Azure Container Registry - https://www.youtube.com/watch?v=IWbDG9cXa6s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1/22/2019 12:35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30519297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Docker Support to an Existing Application - https://www.youtube.com/watch?v=pYkQjmUsA-8</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1/22/2019 12:35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29684793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kern="1200" dirty="0">
                <a:solidFill>
                  <a:schemeClr val="tx1"/>
                </a:solidFill>
                <a:effectLst/>
                <a:latin typeface="Segoe UI Light" pitchFamily="34" charset="0"/>
                <a:ea typeface="+mn-ea"/>
                <a:cs typeface="+mn-cs"/>
              </a:rPr>
              <a:t>Follow the instructions at this location:</a:t>
            </a:r>
          </a:p>
          <a:p>
            <a:r>
              <a:rPr lang="en-US" sz="882" b="0" kern="1200" dirty="0">
                <a:solidFill>
                  <a:schemeClr val="tx1"/>
                </a:solidFill>
                <a:effectLst/>
                <a:latin typeface="Segoe UI Light" pitchFamily="34" charset="0"/>
                <a:ea typeface="+mn-ea"/>
                <a:cs typeface="+mn-cs"/>
              </a:rPr>
              <a:t>Modernizing your existing ASP.NET Apps with Azure -https://www.azuredevopslabs.com/labs/vstsextend/aspnetmodernize/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1/22/2019 12:35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20274046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Q1 Answer</a:t>
            </a:r>
            <a:r>
              <a:rPr lang="en-US" dirty="0"/>
              <a:t>: </a:t>
            </a:r>
            <a:r>
              <a:rPr lang="en-US" sz="882" b="0" i="0" kern="1200" dirty="0">
                <a:solidFill>
                  <a:schemeClr val="tx1"/>
                </a:solidFill>
                <a:effectLst/>
                <a:latin typeface="Segoe UI Light" pitchFamily="34" charset="0"/>
                <a:ea typeface="+mn-ea"/>
                <a:cs typeface="+mn-cs"/>
              </a:rPr>
              <a:t>Multi-stage Docker files are characterized by containing more than one starting point provided as FROM instructions.</a:t>
            </a:r>
            <a:endParaRPr lang="en-US" dirty="0"/>
          </a:p>
          <a:p>
            <a:r>
              <a:rPr lang="en-US" sz="882" b="1" i="0" kern="1200" dirty="0">
                <a:solidFill>
                  <a:schemeClr val="tx1"/>
                </a:solidFill>
                <a:effectLst/>
                <a:latin typeface="Segoe UI Light" pitchFamily="34" charset="0"/>
                <a:ea typeface="+mn-ea"/>
                <a:cs typeface="+mn-cs"/>
              </a:rPr>
              <a:t>Q2 Answer</a:t>
            </a:r>
            <a:r>
              <a:rPr lang="en-US" sz="882" b="0" i="0" kern="1200" dirty="0">
                <a:solidFill>
                  <a:schemeClr val="tx1"/>
                </a:solidFill>
                <a:effectLst/>
                <a:latin typeface="Segoe UI Light" pitchFamily="34" charset="0"/>
                <a:ea typeface="+mn-ea"/>
                <a:cs typeface="+mn-cs"/>
              </a:rPr>
              <a:t>: The FROM clause in a multi-stage </a:t>
            </a:r>
            <a:r>
              <a:rPr lang="en-US" sz="882" b="0" i="0" kern="1200" dirty="0" err="1">
                <a:solidFill>
                  <a:schemeClr val="tx1"/>
                </a:solidFill>
                <a:effectLst/>
                <a:latin typeface="Segoe UI Light" pitchFamily="34" charset="0"/>
                <a:ea typeface="+mn-ea"/>
                <a:cs typeface="+mn-cs"/>
              </a:rPr>
              <a:t>Dockerfile</a:t>
            </a:r>
            <a:r>
              <a:rPr lang="en-US" sz="882" b="0" i="0" kern="1200" dirty="0">
                <a:solidFill>
                  <a:schemeClr val="tx1"/>
                </a:solidFill>
                <a:effectLst/>
                <a:latin typeface="Segoe UI Light" pitchFamily="34" charset="0"/>
                <a:ea typeface="+mn-ea"/>
                <a:cs typeface="+mn-cs"/>
              </a:rPr>
              <a:t> can contain an alias via an AS clause. The stages can refer to each other by number or by the alias names.</a:t>
            </a:r>
            <a:endParaRPr lang="en-US" sz="882" b="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Q3 Answer</a:t>
            </a:r>
            <a:r>
              <a:rPr lang="en-US" sz="882" b="0" i="0" kern="1200" dirty="0">
                <a:solidFill>
                  <a:schemeClr val="tx1"/>
                </a:solidFill>
                <a:effectLst/>
                <a:latin typeface="Segoe UI Light" pitchFamily="34" charset="0"/>
                <a:ea typeface="+mn-ea"/>
                <a:cs typeface="+mn-cs"/>
              </a:rPr>
              <a:t>: Lines can be broken and continued on the next line of a </a:t>
            </a:r>
            <a:r>
              <a:rPr lang="en-US" sz="882" b="0" i="0" kern="1200" dirty="0" err="1">
                <a:solidFill>
                  <a:schemeClr val="tx1"/>
                </a:solidFill>
                <a:effectLst/>
                <a:latin typeface="Segoe UI Light" pitchFamily="34" charset="0"/>
                <a:ea typeface="+mn-ea"/>
                <a:cs typeface="+mn-cs"/>
              </a:rPr>
              <a:t>Dockerfile</a:t>
            </a:r>
            <a:r>
              <a:rPr lang="en-US" sz="882" b="0" i="0" kern="1200" dirty="0">
                <a:solidFill>
                  <a:schemeClr val="tx1"/>
                </a:solidFill>
                <a:effectLst/>
                <a:latin typeface="Segoe UI Light" pitchFamily="34" charset="0"/>
                <a:ea typeface="+mn-ea"/>
                <a:cs typeface="+mn-cs"/>
              </a:rPr>
              <a:t> by using the backslash character.</a:t>
            </a:r>
            <a:endParaRPr lang="en-US" sz="882" b="0" kern="1200" dirty="0">
              <a:solidFill>
                <a:schemeClr val="tx1"/>
              </a:solidFill>
              <a:effectLst/>
              <a:latin typeface="Segoe UI Light" pitchFamily="34" charset="0"/>
              <a:ea typeface="+mn-ea"/>
              <a:cs typeface="+mn-cs"/>
            </a:endParaRPr>
          </a:p>
          <a:p>
            <a:r>
              <a:rPr lang="en-US" b="1" dirty="0"/>
              <a:t>Q4 Answer: </a:t>
            </a:r>
            <a:r>
              <a:rPr lang="en-US" sz="882" b="0" i="0" kern="1200" dirty="0">
                <a:solidFill>
                  <a:schemeClr val="tx1"/>
                </a:solidFill>
                <a:effectLst/>
                <a:latin typeface="Segoe UI Light" pitchFamily="34" charset="0"/>
                <a:ea typeface="+mn-ea"/>
                <a:cs typeface="+mn-cs"/>
              </a:rPr>
              <a:t>Swarm, DC/OS, and AKS are supported.</a:t>
            </a:r>
            <a:endParaRPr lang="en-US" sz="882" b="0"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b="1" dirty="0"/>
              <a:t>Q5 Answer</a:t>
            </a:r>
            <a:r>
              <a:rPr lang="en-US" b="1"/>
              <a:t>: </a:t>
            </a:r>
            <a:r>
              <a:rPr lang="en-US" sz="882" b="0" i="0" kern="1200">
                <a:solidFill>
                  <a:schemeClr val="tx1"/>
                </a:solidFill>
                <a:effectLst/>
                <a:latin typeface="Segoe UI Light" pitchFamily="34" charset="0"/>
                <a:ea typeface="+mn-ea"/>
                <a:cs typeface="+mn-cs"/>
              </a:rPr>
              <a:t>The OCI used the Docker format as a starting point.</a:t>
            </a:r>
            <a:endParaRPr lang="en-US" sz="882" b="0"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882" b="0" kern="1200" dirty="0">
              <a:solidFill>
                <a:schemeClr val="tx1"/>
              </a:solidFill>
              <a:effectLst/>
              <a:latin typeface="Segoe UI Light" pitchFamily="34" charset="0"/>
              <a:ea typeface="+mn-ea"/>
              <a:cs typeface="+mn-cs"/>
            </a:endParaRPr>
          </a:p>
          <a:p>
            <a:endParaRPr lang="en-US" b="1"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1/22/2019 12:35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40920605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1/22/2019 12:35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0803959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Overview of Containers - https://www.youtube.com/watch?v=-0J3-gISFMY</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1/22/2019 12:35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26447391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kern="1200" dirty="0">
                <a:solidFill>
                  <a:schemeClr val="tx1"/>
                </a:solidFill>
                <a:effectLst/>
                <a:latin typeface="Segoe UI Light" pitchFamily="34" charset="0"/>
                <a:ea typeface="+mn-ea"/>
                <a:cs typeface="+mn-cs"/>
              </a:rPr>
              <a:t>For more information, you can see:</a:t>
            </a:r>
          </a:p>
          <a:p>
            <a:r>
              <a:rPr lang="en-US" sz="882" b="0" kern="1200" dirty="0">
                <a:solidFill>
                  <a:schemeClr val="tx1"/>
                </a:solidFill>
                <a:effectLst/>
                <a:latin typeface="Segoe UI Light" pitchFamily="34" charset="0"/>
                <a:ea typeface="+mn-ea"/>
                <a:cs typeface="+mn-cs"/>
              </a:rPr>
              <a:t>Docker </a:t>
            </a:r>
            <a:r>
              <a:rPr lang="en-US" sz="882" b="0" kern="1200" dirty="0" err="1">
                <a:solidFill>
                  <a:schemeClr val="tx1"/>
                </a:solidFill>
                <a:effectLst/>
                <a:latin typeface="Segoe UI Light" pitchFamily="34" charset="0"/>
                <a:ea typeface="+mn-ea"/>
                <a:cs typeface="+mn-cs"/>
              </a:rPr>
              <a:t>Ebook</a:t>
            </a:r>
            <a:r>
              <a:rPr lang="en-US" sz="882" b="0" kern="1200" dirty="0">
                <a:solidFill>
                  <a:schemeClr val="tx1"/>
                </a:solidFill>
                <a:effectLst/>
                <a:latin typeface="Segoe UI Light" pitchFamily="34" charset="0"/>
                <a:ea typeface="+mn-ea"/>
                <a:cs typeface="+mn-cs"/>
              </a:rPr>
              <a:t>, Docker for the Virtualization Admin - https://goto.docker.com/docker-for-the-virtualization-admin.html</a:t>
            </a:r>
          </a:p>
          <a:p>
            <a:r>
              <a:rPr lang="en-US" sz="882" b="0" kern="1200" dirty="0">
                <a:solidFill>
                  <a:schemeClr val="tx1"/>
                </a:solidFill>
                <a:effectLst/>
                <a:latin typeface="Segoe UI Light" pitchFamily="34" charset="0"/>
                <a:ea typeface="+mn-ea"/>
                <a:cs typeface="+mn-cs"/>
              </a:rPr>
              <a:t>Mark Russinovich blog post on Containers: Docker, Windows, and Trends- https://azure.microsoft.com/en-us/blog/containers-docker-windows-and-trends/</a:t>
            </a:r>
          </a:p>
          <a:p>
            <a:br>
              <a:rPr lang="en-US" sz="882" b="0" kern="1200" dirty="0">
                <a:solidFill>
                  <a:schemeClr val="tx1"/>
                </a:solidFill>
                <a:effectLst/>
                <a:latin typeface="Segoe UI Light" pitchFamily="34" charset="0"/>
                <a:ea typeface="+mn-ea"/>
                <a:cs typeface="+mn-cs"/>
              </a:rPr>
            </a:br>
            <a:endParaRPr lang="en-US" sz="882" b="0"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1/22/2019 12:35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41486020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1/22/2019 12:35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8387741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kern="1200" dirty="0">
                <a:solidFill>
                  <a:schemeClr val="tx1"/>
                </a:solidFill>
                <a:effectLst/>
                <a:latin typeface="Segoe UI Light" pitchFamily="34" charset="0"/>
                <a:ea typeface="+mn-ea"/>
                <a:cs typeface="+mn-cs"/>
              </a:rPr>
              <a:t>For more information, you can see:</a:t>
            </a:r>
          </a:p>
          <a:p>
            <a:r>
              <a:rPr lang="en-US" sz="882" b="0" kern="1200" dirty="0">
                <a:solidFill>
                  <a:schemeClr val="tx1"/>
                </a:solidFill>
                <a:effectLst/>
                <a:latin typeface="Segoe UI Light" pitchFamily="34" charset="0"/>
                <a:ea typeface="+mn-ea"/>
                <a:cs typeface="+mn-cs"/>
              </a:rPr>
              <a:t>Azure Container Instances - https://azure.microsoft.com/en-us/services/container-instances/</a:t>
            </a:r>
          </a:p>
          <a:p>
            <a:r>
              <a:rPr lang="en-US" sz="882" b="0" kern="1200" dirty="0">
                <a:solidFill>
                  <a:schemeClr val="tx1"/>
                </a:solidFill>
                <a:effectLst/>
                <a:latin typeface="Segoe UI Light" pitchFamily="34" charset="0"/>
                <a:ea typeface="+mn-ea"/>
                <a:cs typeface="+mn-cs"/>
              </a:rPr>
              <a:t>Azure Kubernetes Service - https://azure.microsoft.com/en-us/services/kubernetes-service/</a:t>
            </a:r>
          </a:p>
          <a:p>
            <a:r>
              <a:rPr lang="en-US" sz="882" b="0" kern="1200" dirty="0">
                <a:solidFill>
                  <a:schemeClr val="tx1"/>
                </a:solidFill>
                <a:effectLst/>
                <a:latin typeface="Segoe UI Light" pitchFamily="34" charset="0"/>
                <a:ea typeface="+mn-ea"/>
                <a:cs typeface="+mn-cs"/>
              </a:rPr>
              <a:t>Azure Container Registry - https://azure.microsoft.com/en-us/services/container-registry/</a:t>
            </a:r>
          </a:p>
          <a:p>
            <a:r>
              <a:rPr lang="en-US" sz="882" b="0" kern="1200" dirty="0">
                <a:solidFill>
                  <a:schemeClr val="tx1"/>
                </a:solidFill>
                <a:effectLst/>
                <a:latin typeface="Segoe UI Light" pitchFamily="34" charset="0"/>
                <a:ea typeface="+mn-ea"/>
                <a:cs typeface="+mn-cs"/>
              </a:rPr>
              <a:t>Azure Service Fabric - https://azure.microsoft.com/en-us/services/service-fabric/</a:t>
            </a:r>
          </a:p>
          <a:p>
            <a:r>
              <a:rPr lang="en-US" sz="882" b="0" kern="1200" dirty="0">
                <a:solidFill>
                  <a:schemeClr val="tx1"/>
                </a:solidFill>
                <a:effectLst/>
                <a:latin typeface="Segoe UI Light" pitchFamily="34" charset="0"/>
                <a:ea typeface="+mn-ea"/>
                <a:cs typeface="+mn-cs"/>
              </a:rPr>
              <a:t>Azure App Service - https://azure.microsoft.com/en-us/services/app-service/</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1/22/2019 12:35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3430318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kern="1200" dirty="0">
                <a:solidFill>
                  <a:schemeClr val="tx1"/>
                </a:solidFill>
                <a:effectLst/>
                <a:latin typeface="Segoe UI Light" pitchFamily="34" charset="0"/>
                <a:ea typeface="+mn-ea"/>
                <a:cs typeface="+mn-cs"/>
              </a:rPr>
              <a:t>For more information, you can see:</a:t>
            </a:r>
            <a:br>
              <a:rPr lang="en-US" sz="882" b="0" kern="1200" dirty="0">
                <a:solidFill>
                  <a:schemeClr val="tx1"/>
                </a:solidFill>
                <a:effectLst/>
                <a:latin typeface="Segoe UI Light" pitchFamily="34" charset="0"/>
                <a:ea typeface="+mn-ea"/>
                <a:cs typeface="+mn-cs"/>
              </a:rPr>
            </a:br>
            <a:r>
              <a:rPr lang="en-US" sz="882" b="0" kern="1200" dirty="0" err="1">
                <a:solidFill>
                  <a:schemeClr val="tx1"/>
                </a:solidFill>
                <a:effectLst/>
                <a:latin typeface="Segoe UI Light" pitchFamily="34" charset="0"/>
                <a:ea typeface="+mn-ea"/>
                <a:cs typeface="+mn-cs"/>
              </a:rPr>
              <a:t>Dockerfile</a:t>
            </a:r>
            <a:r>
              <a:rPr lang="en-US" sz="882" b="0" kern="1200" dirty="0">
                <a:solidFill>
                  <a:schemeClr val="tx1"/>
                </a:solidFill>
                <a:effectLst/>
                <a:latin typeface="Segoe UI Light" pitchFamily="34" charset="0"/>
                <a:ea typeface="+mn-ea"/>
                <a:cs typeface="+mn-cs"/>
              </a:rPr>
              <a:t> reference - https://docs.docker.com/engine/reference/builder/</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1/22/2019 12:35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27989324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Demonstration: Adding Docker Support to an Existing App explains the code sample in the student guide. </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1/22/2019 12:35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5674749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kern="1200" dirty="0">
                <a:solidFill>
                  <a:schemeClr val="tx1"/>
                </a:solidFill>
                <a:effectLst/>
                <a:latin typeface="Segoe UI Light" pitchFamily="34" charset="0"/>
                <a:ea typeface="+mn-ea"/>
                <a:cs typeface="+mn-cs"/>
              </a:rPr>
              <a:t>For more information, you can see:</a:t>
            </a:r>
            <a:br>
              <a:rPr lang="en-US" sz="882" b="0" kern="1200" dirty="0">
                <a:solidFill>
                  <a:schemeClr val="tx1"/>
                </a:solidFill>
                <a:effectLst/>
                <a:latin typeface="Segoe UI Light" pitchFamily="34" charset="0"/>
                <a:ea typeface="+mn-ea"/>
                <a:cs typeface="+mn-cs"/>
              </a:rPr>
            </a:br>
            <a:r>
              <a:rPr lang="en-US" sz="882" b="0" kern="1200" dirty="0">
                <a:solidFill>
                  <a:schemeClr val="tx1"/>
                </a:solidFill>
                <a:effectLst/>
                <a:latin typeface="Segoe UI Light" pitchFamily="34" charset="0"/>
                <a:ea typeface="+mn-ea"/>
                <a:cs typeface="+mn-cs"/>
              </a:rPr>
              <a:t>Use multiple stage builds - https://docs.docker.com/develop/develop-images/multistage-build/</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1/22/2019 12:35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303803250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605435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428127511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31337368"/>
      </p:ext>
    </p:extLst>
  </p:cSld>
  <p:clrMapOvr>
    <a:masterClrMapping/>
  </p:clrMapOvr>
  <p:transition>
    <p:fade/>
  </p:transition>
  <p:extLst mod="1">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1612749"/>
          </a:xfrm>
        </p:spPr>
        <p:txBody>
          <a:bodyPr/>
          <a:lstStyle>
            <a:lvl1pPr marL="173038" indent="-173038">
              <a:defRPr/>
            </a:lvl1pPr>
            <a:lvl2pPr marL="403225" indent="-174625">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03268474"/>
      </p:ext>
    </p:extLst>
  </p:cSld>
  <p:clrMapOvr>
    <a:masterClrMapping/>
  </p:clrMapOvr>
  <p:transition>
    <p:fade/>
  </p:transition>
  <p:extLst mod="1">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extLst mod="1">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9946700"/>
      </p:ext>
    </p:extLst>
  </p:cSld>
  <p:clrMapOvr>
    <a:masterClrMapping/>
  </p:clrMapOvr>
  <p:transition>
    <p:fade/>
  </p:transition>
  <p:extLst mod="1">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extLst mod="1">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6503582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609" r:id="rId1"/>
    <p:sldLayoutId id="2147484741" r:id="rId2"/>
    <p:sldLayoutId id="2147484240" r:id="rId3"/>
    <p:sldLayoutId id="2147484241" r:id="rId4"/>
    <p:sldLayoutId id="2147484474" r:id="rId5"/>
    <p:sldLayoutId id="2147484245" r:id="rId6"/>
    <p:sldLayoutId id="2147484247" r:id="rId7"/>
    <p:sldLayoutId id="2147484639" r:id="rId8"/>
    <p:sldLayoutId id="2147484584" r:id="rId9"/>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72608" y="1880807"/>
            <a:ext cx="4612387" cy="2769989"/>
          </a:xfrm>
        </p:spPr>
        <p:txBody>
          <a:bodyPr/>
          <a:lstStyle/>
          <a:p>
            <a:r>
              <a:rPr lang="en-US" dirty="0"/>
              <a:t>AZ-400.2</a:t>
            </a:r>
            <a:br>
              <a:rPr lang="en-US" dirty="0"/>
            </a:br>
            <a:r>
              <a:rPr lang="en-US" dirty="0"/>
              <a:t>Module 03: </a:t>
            </a:r>
            <a:br>
              <a:rPr lang="en-US" dirty="0"/>
            </a:br>
            <a:r>
              <a:rPr lang="en-US" dirty="0"/>
              <a:t>Implementing a Container Build Strategy</a:t>
            </a:r>
          </a:p>
        </p:txBody>
      </p:sp>
    </p:spTree>
    <p:extLst>
      <p:ext uri="{BB962C8B-B14F-4D97-AF65-F5344CB8AC3E}">
        <p14:creationId xmlns:p14="http://schemas.microsoft.com/office/powerpoint/2010/main" val="3926627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F292C-66B2-4DFE-BA39-E4894F75317E}"/>
              </a:ext>
            </a:extLst>
          </p:cNvPr>
          <p:cNvSpPr>
            <a:spLocks noGrp="1"/>
          </p:cNvSpPr>
          <p:nvPr>
            <p:ph type="title"/>
          </p:nvPr>
        </p:nvSpPr>
        <p:spPr>
          <a:xfrm>
            <a:off x="588263" y="457200"/>
            <a:ext cx="11018520" cy="553998"/>
          </a:xfrm>
        </p:spPr>
        <p:txBody>
          <a:bodyPr/>
          <a:lstStyle/>
          <a:p>
            <a:r>
              <a:rPr lang="en-US" b="1" dirty="0"/>
              <a:t>Multiple Stage Builds</a:t>
            </a:r>
            <a:endParaRPr lang="en-US" dirty="0"/>
          </a:p>
        </p:txBody>
      </p:sp>
      <p:sp>
        <p:nvSpPr>
          <p:cNvPr id="4" name="Text Placeholder 3">
            <a:extLst>
              <a:ext uri="{FF2B5EF4-FFF2-40B4-BE49-F238E27FC236}">
                <a16:creationId xmlns:a16="http://schemas.microsoft.com/office/drawing/2014/main" id="{6DAC7939-E861-41AC-BBA1-9B75FE036B85}"/>
              </a:ext>
            </a:extLst>
          </p:cNvPr>
          <p:cNvSpPr>
            <a:spLocks noGrp="1"/>
          </p:cNvSpPr>
          <p:nvPr>
            <p:ph type="body" sz="quarter" idx="10"/>
          </p:nvPr>
        </p:nvSpPr>
        <p:spPr>
          <a:xfrm>
            <a:off x="586390" y="1434370"/>
            <a:ext cx="11018520" cy="4481227"/>
          </a:xfrm>
        </p:spPr>
        <p:txBody>
          <a:bodyPr/>
          <a:lstStyle/>
          <a:p>
            <a:pPr marL="457200" indent="-457200">
              <a:buFont typeface="Arial" panose="020B0604020202020204" pitchFamily="34" charset="0"/>
              <a:buChar char="•"/>
            </a:pPr>
            <a:r>
              <a:rPr lang="en-US" dirty="0"/>
              <a:t>Keep the image size as small as possible</a:t>
            </a:r>
          </a:p>
          <a:p>
            <a:pPr marL="457200" indent="-457200">
              <a:buFont typeface="Arial" panose="020B0604020202020204" pitchFamily="34" charset="0"/>
              <a:buChar char="•"/>
            </a:pPr>
            <a:r>
              <a:rPr lang="en-US" b="1" dirty="0"/>
              <a:t>Layer</a:t>
            </a:r>
            <a:r>
              <a:rPr lang="en-US" dirty="0"/>
              <a:t>s are additional instructions added to the </a:t>
            </a:r>
            <a:r>
              <a:rPr lang="en-US" dirty="0" err="1"/>
              <a:t>Dockerfile</a:t>
            </a:r>
            <a:r>
              <a:rPr lang="en-US" dirty="0"/>
              <a:t> </a:t>
            </a:r>
          </a:p>
          <a:p>
            <a:pPr marL="457200" indent="-457200">
              <a:buFont typeface="Arial" panose="020B0604020202020204" pitchFamily="34" charset="0"/>
              <a:buChar char="•"/>
            </a:pPr>
            <a:r>
              <a:rPr lang="en-US" dirty="0"/>
              <a:t>Multi-stage builds helps optimize the files, improves their readability, and makes them easier to maintain</a:t>
            </a:r>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r>
              <a:rPr lang="en-US" dirty="0"/>
              <a:t>Each FROM instruction starts a new stage</a:t>
            </a:r>
          </a:p>
          <a:p>
            <a:pPr marL="457200" indent="-457200">
              <a:buFont typeface="Arial" panose="020B0604020202020204" pitchFamily="34" charset="0"/>
              <a:buChar char="•"/>
            </a:pPr>
            <a:r>
              <a:rPr lang="en-US" dirty="0"/>
              <a:t>The stages are numbered in order, starting with stage 0</a:t>
            </a:r>
          </a:p>
          <a:p>
            <a:pPr marL="457200" indent="-457200">
              <a:buFont typeface="Arial" panose="020B0604020202020204" pitchFamily="34" charset="0"/>
              <a:buChar char="•"/>
            </a:pPr>
            <a:r>
              <a:rPr lang="en-US" dirty="0"/>
              <a:t>Stages are named using an AS clause</a:t>
            </a:r>
          </a:p>
          <a:p>
            <a:pPr marL="457200" indent="-457200">
              <a:buFont typeface="Arial" panose="020B0604020202020204" pitchFamily="34" charset="0"/>
              <a:buChar char="•"/>
            </a:pPr>
            <a:r>
              <a:rPr lang="en-US" dirty="0"/>
              <a:t>Naming stages lets you build them separately</a:t>
            </a:r>
          </a:p>
        </p:txBody>
      </p:sp>
    </p:spTree>
    <p:extLst>
      <p:ext uri="{BB962C8B-B14F-4D97-AF65-F5344CB8AC3E}">
        <p14:creationId xmlns:p14="http://schemas.microsoft.com/office/powerpoint/2010/main" val="2829513124"/>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5678E-CA87-409D-A943-E93A5607FFA2}"/>
              </a:ext>
            </a:extLst>
          </p:cNvPr>
          <p:cNvSpPr>
            <a:spLocks noGrp="1"/>
          </p:cNvSpPr>
          <p:nvPr>
            <p:ph type="title"/>
          </p:nvPr>
        </p:nvSpPr>
        <p:spPr/>
        <p:txBody>
          <a:bodyPr/>
          <a:lstStyle/>
          <a:p>
            <a:r>
              <a:rPr lang="en-US" dirty="0"/>
              <a:t>Considerations for Multiple Stage Builds</a:t>
            </a:r>
          </a:p>
        </p:txBody>
      </p:sp>
      <p:sp>
        <p:nvSpPr>
          <p:cNvPr id="3" name="Text Placeholder 2">
            <a:extLst>
              <a:ext uri="{FF2B5EF4-FFF2-40B4-BE49-F238E27FC236}">
                <a16:creationId xmlns:a16="http://schemas.microsoft.com/office/drawing/2014/main" id="{691FBF1A-BE17-45E5-81E0-80069FFADD01}"/>
              </a:ext>
            </a:extLst>
          </p:cNvPr>
          <p:cNvSpPr>
            <a:spLocks noGrp="1"/>
          </p:cNvSpPr>
          <p:nvPr>
            <p:ph type="body" sz="quarter" idx="10"/>
          </p:nvPr>
        </p:nvSpPr>
        <p:spPr>
          <a:xfrm>
            <a:off x="586390" y="1434370"/>
            <a:ext cx="11018520" cy="1982081"/>
          </a:xfrm>
        </p:spPr>
        <p:txBody>
          <a:bodyPr/>
          <a:lstStyle/>
          <a:p>
            <a:pPr marL="344488" indent="-344488">
              <a:buFont typeface="Arial" panose="020B0604020202020204" pitchFamily="34" charset="0"/>
              <a:buChar char="•"/>
            </a:pPr>
            <a:r>
              <a:rPr lang="en-US" b="1" dirty="0"/>
              <a:t>Adopt Container Modularity</a:t>
            </a:r>
            <a:endParaRPr lang="en-US" dirty="0"/>
          </a:p>
          <a:p>
            <a:pPr marL="344488" indent="-344488">
              <a:buFont typeface="Arial" panose="020B0604020202020204" pitchFamily="34" charset="0"/>
              <a:buChar char="•"/>
            </a:pPr>
            <a:r>
              <a:rPr lang="en-US" b="1" dirty="0"/>
              <a:t>Avoid Unnecessary Packages</a:t>
            </a:r>
            <a:endParaRPr lang="en-US" dirty="0"/>
          </a:p>
          <a:p>
            <a:pPr marL="344488" indent="-344488">
              <a:buFont typeface="Arial" panose="020B0604020202020204" pitchFamily="34" charset="0"/>
              <a:buChar char="•"/>
            </a:pPr>
            <a:r>
              <a:rPr lang="en-US" b="1" dirty="0"/>
              <a:t>Choose an Appropriate Base</a:t>
            </a:r>
            <a:endParaRPr lang="en-US" dirty="0"/>
          </a:p>
          <a:p>
            <a:pPr marL="344488" indent="-344488">
              <a:buFont typeface="Arial" panose="020B0604020202020204" pitchFamily="34" charset="0"/>
              <a:buChar char="•"/>
            </a:pPr>
            <a:r>
              <a:rPr lang="en-US" b="1" dirty="0"/>
              <a:t>Avoid Including Application Data</a:t>
            </a:r>
            <a:endParaRPr lang="en-US" dirty="0"/>
          </a:p>
        </p:txBody>
      </p:sp>
    </p:spTree>
    <p:extLst>
      <p:ext uri="{BB962C8B-B14F-4D97-AF65-F5344CB8AC3E}">
        <p14:creationId xmlns:p14="http://schemas.microsoft.com/office/powerpoint/2010/main" val="1748811166"/>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7518B-0622-4EB9-B0DB-8BF02C395B88}"/>
              </a:ext>
            </a:extLst>
          </p:cNvPr>
          <p:cNvSpPr>
            <a:spLocks noGrp="1"/>
          </p:cNvSpPr>
          <p:nvPr>
            <p:ph type="title"/>
          </p:nvPr>
        </p:nvSpPr>
        <p:spPr>
          <a:xfrm>
            <a:off x="588263" y="457200"/>
            <a:ext cx="11018520" cy="553998"/>
          </a:xfrm>
        </p:spPr>
        <p:txBody>
          <a:bodyPr/>
          <a:lstStyle/>
          <a:p>
            <a:r>
              <a:rPr lang="en-US" dirty="0"/>
              <a:t>Demonstration: Create an Azure Container Registry</a:t>
            </a:r>
          </a:p>
        </p:txBody>
      </p:sp>
      <p:pic>
        <p:nvPicPr>
          <p:cNvPr id="4" name="Picture 3" descr="Screenshot from the video. Marketplace description of the Container Registry. ">
            <a:extLst>
              <a:ext uri="{FF2B5EF4-FFF2-40B4-BE49-F238E27FC236}">
                <a16:creationId xmlns:a16="http://schemas.microsoft.com/office/drawing/2014/main" id="{7FB33399-E4F0-43CC-BE51-F5FB31A44996}"/>
              </a:ext>
            </a:extLst>
          </p:cNvPr>
          <p:cNvPicPr>
            <a:picLocks noChangeAspect="1"/>
          </p:cNvPicPr>
          <p:nvPr/>
        </p:nvPicPr>
        <p:blipFill>
          <a:blip r:embed="rId3"/>
          <a:stretch>
            <a:fillRect/>
          </a:stretch>
        </p:blipFill>
        <p:spPr>
          <a:xfrm>
            <a:off x="1164289" y="1439070"/>
            <a:ext cx="9103835" cy="4766125"/>
          </a:xfrm>
          <a:prstGeom prst="rect">
            <a:avLst/>
          </a:prstGeom>
        </p:spPr>
      </p:pic>
    </p:spTree>
    <p:extLst>
      <p:ext uri="{BB962C8B-B14F-4D97-AF65-F5344CB8AC3E}">
        <p14:creationId xmlns:p14="http://schemas.microsoft.com/office/powerpoint/2010/main" val="334893724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67E96-2F2D-4982-A70C-E5B54B92233D}"/>
              </a:ext>
            </a:extLst>
          </p:cNvPr>
          <p:cNvSpPr>
            <a:spLocks noGrp="1"/>
          </p:cNvSpPr>
          <p:nvPr>
            <p:ph type="title"/>
          </p:nvPr>
        </p:nvSpPr>
        <p:spPr>
          <a:xfrm>
            <a:off x="588263" y="457200"/>
            <a:ext cx="11018520" cy="1661993"/>
          </a:xfrm>
        </p:spPr>
        <p:txBody>
          <a:bodyPr/>
          <a:lstStyle/>
          <a:p>
            <a:r>
              <a:rPr lang="en-US" dirty="0"/>
              <a:t>Demonstration: Add Docker Support to an Existing Application</a:t>
            </a:r>
            <a:br>
              <a:rPr lang="en-US" dirty="0"/>
            </a:br>
            <a:endParaRPr lang="en-US" dirty="0"/>
          </a:p>
        </p:txBody>
      </p:sp>
      <p:sp>
        <p:nvSpPr>
          <p:cNvPr id="4" name="Text Placeholder 2">
            <a:extLst>
              <a:ext uri="{FF2B5EF4-FFF2-40B4-BE49-F238E27FC236}">
                <a16:creationId xmlns:a16="http://schemas.microsoft.com/office/drawing/2014/main" id="{D0E81399-928C-45D7-9283-384459253D99}"/>
              </a:ext>
            </a:extLst>
          </p:cNvPr>
          <p:cNvSpPr>
            <a:spLocks noGrp="1"/>
          </p:cNvSpPr>
          <p:nvPr>
            <p:ph type="body" sz="quarter" idx="10"/>
          </p:nvPr>
        </p:nvSpPr>
        <p:spPr>
          <a:xfrm>
            <a:off x="900520" y="1700350"/>
            <a:ext cx="11018520" cy="4899803"/>
          </a:xfrm>
        </p:spPr>
        <p:txBody>
          <a:bodyPr/>
          <a:lstStyle/>
          <a:p>
            <a:r>
              <a:rPr lang="en-US" sz="1600" dirty="0">
                <a:latin typeface="Lucida Sans" panose="020B0602030504020204" pitchFamily="34" charset="0"/>
              </a:rPr>
              <a:t>FROM </a:t>
            </a:r>
            <a:r>
              <a:rPr lang="en-US" sz="1600" dirty="0" err="1">
                <a:latin typeface="Lucida Sans" panose="020B0602030504020204" pitchFamily="34" charset="0"/>
              </a:rPr>
              <a:t>microsoft</a:t>
            </a:r>
            <a:r>
              <a:rPr lang="en-US" sz="1600" dirty="0">
                <a:latin typeface="Lucida Sans" panose="020B0602030504020204" pitchFamily="34" charset="0"/>
              </a:rPr>
              <a:t>/dotnet:2.1-aspnetcore-runtime AS base</a:t>
            </a:r>
          </a:p>
          <a:p>
            <a:r>
              <a:rPr lang="en-US" sz="1600" dirty="0">
                <a:latin typeface="Lucida Sans" panose="020B0602030504020204" pitchFamily="34" charset="0"/>
              </a:rPr>
              <a:t>WORKDIR /app</a:t>
            </a:r>
          </a:p>
          <a:p>
            <a:r>
              <a:rPr lang="en-US" sz="1600" dirty="0">
                <a:latin typeface="Lucida Sans" panose="020B0602030504020204" pitchFamily="34" charset="0"/>
              </a:rPr>
              <a:t>EXPOSE 6636</a:t>
            </a:r>
          </a:p>
          <a:p>
            <a:r>
              <a:rPr lang="en-US" sz="1600" dirty="0">
                <a:latin typeface="Lucida Sans" panose="020B0602030504020204" pitchFamily="34" charset="0"/>
              </a:rPr>
              <a:t>EXPOSE 44320</a:t>
            </a:r>
          </a:p>
          <a:p>
            <a:r>
              <a:rPr lang="en-US" sz="1100" dirty="0">
                <a:latin typeface="Lucida Sans" panose="020B0602030504020204" pitchFamily="34" charset="0"/>
              </a:rPr>
              <a:t> </a:t>
            </a:r>
            <a:br>
              <a:rPr lang="en-US" sz="1600" dirty="0">
                <a:latin typeface="Lucida Sans" panose="020B0602030504020204" pitchFamily="34" charset="0"/>
              </a:rPr>
            </a:br>
            <a:r>
              <a:rPr lang="en-US" sz="1600" dirty="0">
                <a:latin typeface="Lucida Sans" panose="020B0602030504020204" pitchFamily="34" charset="0"/>
              </a:rPr>
              <a:t>FROM </a:t>
            </a:r>
            <a:r>
              <a:rPr lang="en-US" sz="1600" dirty="0" err="1">
                <a:latin typeface="Lucida Sans" panose="020B0602030504020204" pitchFamily="34" charset="0"/>
              </a:rPr>
              <a:t>microsoft</a:t>
            </a:r>
            <a:r>
              <a:rPr lang="en-US" sz="1600" dirty="0">
                <a:latin typeface="Lucida Sans" panose="020B0602030504020204" pitchFamily="34" charset="0"/>
              </a:rPr>
              <a:t>/dotnet:2.1-sdk AS build</a:t>
            </a:r>
          </a:p>
          <a:p>
            <a:r>
              <a:rPr lang="en-US" sz="1600" dirty="0">
                <a:latin typeface="Lucida Sans" panose="020B0602030504020204" pitchFamily="34" charset="0"/>
              </a:rPr>
              <a:t>WORKDIR /</a:t>
            </a:r>
            <a:r>
              <a:rPr lang="en-US" sz="1600" dirty="0" err="1">
                <a:latin typeface="Lucida Sans" panose="020B0602030504020204" pitchFamily="34" charset="0"/>
              </a:rPr>
              <a:t>src</a:t>
            </a:r>
            <a:endParaRPr lang="en-US" sz="1600" dirty="0">
              <a:latin typeface="Lucida Sans" panose="020B0602030504020204" pitchFamily="34" charset="0"/>
            </a:endParaRPr>
          </a:p>
          <a:p>
            <a:r>
              <a:rPr lang="en-US" sz="1600" dirty="0">
                <a:latin typeface="Lucida Sans" panose="020B0602030504020204" pitchFamily="34" charset="0"/>
              </a:rPr>
              <a:t>COPY ["WebApplication1/WebApplication1.csproj", "WebApplication1/"]</a:t>
            </a:r>
          </a:p>
          <a:p>
            <a:r>
              <a:rPr lang="en-US" sz="1600" dirty="0">
                <a:latin typeface="Lucida Sans" panose="020B0602030504020204" pitchFamily="34" charset="0"/>
              </a:rPr>
              <a:t>…</a:t>
            </a:r>
          </a:p>
          <a:p>
            <a:r>
              <a:rPr lang="en-US" sz="1600" dirty="0">
                <a:latin typeface="Lucida Sans" panose="020B0602030504020204" pitchFamily="34" charset="0"/>
              </a:rPr>
              <a:t>RUN dotnet build "WebApplication1.csproj" -c Release -o /app</a:t>
            </a:r>
          </a:p>
          <a:p>
            <a:r>
              <a:rPr lang="en-US" sz="1100" dirty="0">
                <a:latin typeface="Lucida Sans" panose="020B0602030504020204" pitchFamily="34" charset="0"/>
              </a:rPr>
              <a:t>  </a:t>
            </a:r>
            <a:br>
              <a:rPr lang="en-US" sz="1600" dirty="0">
                <a:latin typeface="Lucida Sans" panose="020B0602030504020204" pitchFamily="34" charset="0"/>
              </a:rPr>
            </a:br>
            <a:r>
              <a:rPr lang="en-US" sz="1600" dirty="0">
                <a:latin typeface="Lucida Sans" panose="020B0602030504020204" pitchFamily="34" charset="0"/>
              </a:rPr>
              <a:t>FROM build AS publish</a:t>
            </a:r>
          </a:p>
          <a:p>
            <a:r>
              <a:rPr lang="en-US" sz="1600" dirty="0">
                <a:latin typeface="Lucida Sans" panose="020B0602030504020204" pitchFamily="34" charset="0"/>
              </a:rPr>
              <a:t>RUN dotnet publish "WebApplication1.csproj" -c Release -o /app</a:t>
            </a:r>
          </a:p>
          <a:p>
            <a:r>
              <a:rPr lang="en-US" sz="1100" dirty="0">
                <a:latin typeface="Lucida Sans" panose="020B0602030504020204" pitchFamily="34" charset="0"/>
              </a:rPr>
              <a:t>  </a:t>
            </a:r>
            <a:br>
              <a:rPr lang="en-US" sz="1600" dirty="0">
                <a:latin typeface="Lucida Sans" panose="020B0602030504020204" pitchFamily="34" charset="0"/>
              </a:rPr>
            </a:br>
            <a:r>
              <a:rPr lang="en-US" sz="1600" dirty="0">
                <a:latin typeface="Lucida Sans" panose="020B0602030504020204" pitchFamily="34" charset="0"/>
              </a:rPr>
              <a:t>FROM base AS final</a:t>
            </a:r>
          </a:p>
          <a:p>
            <a:r>
              <a:rPr lang="en-US" sz="1600" dirty="0">
                <a:latin typeface="Lucida Sans" panose="020B0602030504020204" pitchFamily="34" charset="0"/>
              </a:rPr>
              <a:t>WORKDIR /app</a:t>
            </a:r>
          </a:p>
          <a:p>
            <a:r>
              <a:rPr lang="en-US" sz="1600" dirty="0">
                <a:latin typeface="Lucida Sans" panose="020B0602030504020204" pitchFamily="34" charset="0"/>
              </a:rPr>
              <a:t>COPY --from=publish /app .</a:t>
            </a:r>
          </a:p>
          <a:p>
            <a:r>
              <a:rPr lang="en-US" sz="1600" dirty="0">
                <a:latin typeface="Lucida Sans" panose="020B0602030504020204" pitchFamily="34" charset="0"/>
              </a:rPr>
              <a:t>ENTRYPOINT ["dotnet", "WebApplication1.dll"]</a:t>
            </a:r>
            <a:endParaRPr lang="en-US" sz="1600" dirty="0"/>
          </a:p>
        </p:txBody>
      </p:sp>
    </p:spTree>
    <p:extLst>
      <p:ext uri="{BB962C8B-B14F-4D97-AF65-F5344CB8AC3E}">
        <p14:creationId xmlns:p14="http://schemas.microsoft.com/office/powerpoint/2010/main" val="218716570"/>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F61A3-EB52-43AA-B291-78D4B5161E6C}"/>
              </a:ext>
            </a:extLst>
          </p:cNvPr>
          <p:cNvSpPr>
            <a:spLocks noGrp="1"/>
          </p:cNvSpPr>
          <p:nvPr>
            <p:ph type="title"/>
          </p:nvPr>
        </p:nvSpPr>
        <p:spPr>
          <a:xfrm>
            <a:off x="588263" y="457200"/>
            <a:ext cx="11018520" cy="1107996"/>
          </a:xfrm>
        </p:spPr>
        <p:txBody>
          <a:bodyPr/>
          <a:lstStyle/>
          <a:p>
            <a:r>
              <a:rPr lang="en-US" dirty="0"/>
              <a:t>Lab: Existing .NET Applications with Azure and Docker Images</a:t>
            </a:r>
          </a:p>
        </p:txBody>
      </p:sp>
      <p:sp>
        <p:nvSpPr>
          <p:cNvPr id="3" name="Text Placeholder 2">
            <a:extLst>
              <a:ext uri="{FF2B5EF4-FFF2-40B4-BE49-F238E27FC236}">
                <a16:creationId xmlns:a16="http://schemas.microsoft.com/office/drawing/2014/main" id="{15C16E39-5B65-4130-9226-18B3A8FD87F5}"/>
              </a:ext>
            </a:extLst>
          </p:cNvPr>
          <p:cNvSpPr>
            <a:spLocks noGrp="1"/>
          </p:cNvSpPr>
          <p:nvPr>
            <p:ph type="body" sz="quarter" idx="10"/>
          </p:nvPr>
        </p:nvSpPr>
        <p:spPr>
          <a:xfrm>
            <a:off x="586390" y="1754410"/>
            <a:ext cx="11018520" cy="3434786"/>
          </a:xfrm>
        </p:spPr>
        <p:txBody>
          <a:bodyPr/>
          <a:lstStyle/>
          <a:p>
            <a:r>
              <a:rPr lang="en-US" dirty="0"/>
              <a:t>In this hands-on lab, you will learn how to modernize an existing ASP.NET application with migration to Docker images managed by the Azure Container Registry. You will learn how to:</a:t>
            </a:r>
          </a:p>
          <a:p>
            <a:pPr marL="512763" lvl="1" indent="-284163">
              <a:buFont typeface="Arial" panose="020B0604020202020204" pitchFamily="34" charset="0"/>
              <a:buChar char="•"/>
            </a:pPr>
            <a:r>
              <a:rPr lang="en-US" sz="2400" dirty="0"/>
              <a:t>Migrate the </a:t>
            </a:r>
            <a:r>
              <a:rPr lang="en-US" sz="2400" dirty="0" err="1"/>
              <a:t>LocalDB</a:t>
            </a:r>
            <a:r>
              <a:rPr lang="en-US" sz="2400" dirty="0"/>
              <a:t> to SQL Server in Azure</a:t>
            </a:r>
          </a:p>
          <a:p>
            <a:pPr marL="512763" lvl="1" indent="-284163">
              <a:buFont typeface="Arial" panose="020B0604020202020204" pitchFamily="34" charset="0"/>
              <a:buChar char="•"/>
            </a:pPr>
            <a:r>
              <a:rPr lang="en-US" sz="2400" dirty="0"/>
              <a:t>Using the Docker tools in Visual Studio 2017, add Docker support for the application</a:t>
            </a:r>
          </a:p>
          <a:p>
            <a:pPr marL="512763" lvl="1" indent="-284163">
              <a:buFont typeface="Arial" panose="020B0604020202020204" pitchFamily="34" charset="0"/>
              <a:buChar char="•"/>
            </a:pPr>
            <a:r>
              <a:rPr lang="en-US" sz="2400" dirty="0"/>
              <a:t>Publish Docker Images to Azure Container Registry (ACR)</a:t>
            </a:r>
          </a:p>
          <a:p>
            <a:pPr marL="512763" lvl="1" indent="-284163">
              <a:buFont typeface="Arial" panose="020B0604020202020204" pitchFamily="34" charset="0"/>
              <a:buChar char="•"/>
            </a:pPr>
            <a:r>
              <a:rPr lang="en-US" sz="2400" dirty="0"/>
              <a:t>Push the new Docker images from ACR to Azure Container Instances (ACI)</a:t>
            </a:r>
          </a:p>
        </p:txBody>
      </p:sp>
    </p:spTree>
    <p:extLst>
      <p:ext uri="{BB962C8B-B14F-4D97-AF65-F5344CB8AC3E}">
        <p14:creationId xmlns:p14="http://schemas.microsoft.com/office/powerpoint/2010/main" val="1206701269"/>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C0885-9660-42ED-B074-34059C74AD9F}"/>
              </a:ext>
            </a:extLst>
          </p:cNvPr>
          <p:cNvSpPr>
            <a:spLocks noGrp="1"/>
          </p:cNvSpPr>
          <p:nvPr>
            <p:ph type="title"/>
          </p:nvPr>
        </p:nvSpPr>
        <p:spPr/>
        <p:txBody>
          <a:bodyPr/>
          <a:lstStyle/>
          <a:p>
            <a:r>
              <a:rPr lang="en-US" dirty="0"/>
              <a:t>Module 3: Review Questions</a:t>
            </a:r>
          </a:p>
        </p:txBody>
      </p:sp>
      <p:sp>
        <p:nvSpPr>
          <p:cNvPr id="3" name="Text Placeholder 2">
            <a:extLst>
              <a:ext uri="{FF2B5EF4-FFF2-40B4-BE49-F238E27FC236}">
                <a16:creationId xmlns:a16="http://schemas.microsoft.com/office/drawing/2014/main" id="{974BE912-27D9-4EC4-B6EA-F486205EFAB3}"/>
              </a:ext>
            </a:extLst>
          </p:cNvPr>
          <p:cNvSpPr>
            <a:spLocks noGrp="1"/>
          </p:cNvSpPr>
          <p:nvPr>
            <p:ph type="body" sz="quarter" idx="10"/>
          </p:nvPr>
        </p:nvSpPr>
        <p:spPr>
          <a:xfrm>
            <a:off x="584200" y="1435497"/>
            <a:ext cx="11018520" cy="4222694"/>
          </a:xfrm>
        </p:spPr>
        <p:txBody>
          <a:bodyPr/>
          <a:lstStyle/>
          <a:p>
            <a:pPr marL="514350" indent="-514350">
              <a:buFont typeface="+mj-lt"/>
              <a:buAutoNum type="arabicPeriod"/>
            </a:pPr>
            <a:r>
              <a:rPr lang="en-US" dirty="0"/>
              <a:t>You are reviewing an existing </a:t>
            </a:r>
            <a:r>
              <a:rPr lang="en-US" dirty="0" err="1"/>
              <a:t>Dockerfile</a:t>
            </a:r>
            <a:r>
              <a:rPr lang="en-US" dirty="0"/>
              <a:t>. How would you know if it's a multi-stage </a:t>
            </a:r>
            <a:r>
              <a:rPr lang="en-US" dirty="0" err="1"/>
              <a:t>Dockerfile</a:t>
            </a:r>
            <a:r>
              <a:rPr lang="en-US" dirty="0"/>
              <a:t>?</a:t>
            </a:r>
          </a:p>
          <a:p>
            <a:pPr marL="514350" indent="-514350">
              <a:buFont typeface="+mj-lt"/>
              <a:buAutoNum type="arabicPeriod"/>
            </a:pPr>
            <a:r>
              <a:rPr lang="en-US" dirty="0"/>
              <a:t>You are designing a multi-stage </a:t>
            </a:r>
            <a:r>
              <a:rPr lang="en-US" dirty="0" err="1"/>
              <a:t>Dockerfile</a:t>
            </a:r>
            <a:r>
              <a:rPr lang="en-US" dirty="0"/>
              <a:t>. How can one stage refer to another stage within the </a:t>
            </a:r>
            <a:r>
              <a:rPr lang="en-US" dirty="0" err="1"/>
              <a:t>Dockerfile</a:t>
            </a:r>
            <a:r>
              <a:rPr lang="en-US" dirty="0"/>
              <a:t>?</a:t>
            </a:r>
          </a:p>
          <a:p>
            <a:pPr marL="514350" indent="-514350">
              <a:buFont typeface="+mj-lt"/>
              <a:buAutoNum type="arabicPeriod"/>
            </a:pPr>
            <a:r>
              <a:rPr lang="en-US" dirty="0"/>
              <a:t>What is the line continuation character in </a:t>
            </a:r>
            <a:r>
              <a:rPr lang="en-US" dirty="0" err="1"/>
              <a:t>Dockerfiles</a:t>
            </a:r>
            <a:r>
              <a:rPr lang="en-US" dirty="0"/>
              <a:t>?</a:t>
            </a:r>
          </a:p>
          <a:p>
            <a:pPr marL="514350" indent="-514350">
              <a:buFont typeface="+mj-lt"/>
              <a:buAutoNum type="arabicPeriod"/>
            </a:pPr>
            <a:r>
              <a:rPr lang="en-US" dirty="0"/>
              <a:t>You are using Azure to manage your containers. Which container orchestration styles are supported?</a:t>
            </a:r>
          </a:p>
          <a:p>
            <a:pPr marL="514350" indent="-514350">
              <a:buFont typeface="+mj-lt"/>
              <a:buAutoNum type="arabicPeriod"/>
            </a:pPr>
            <a:r>
              <a:rPr lang="en-US" dirty="0"/>
              <a:t>When the Open Container Initiative defined a standard container image file format, which format did they choose as a starting point?</a:t>
            </a:r>
          </a:p>
        </p:txBody>
      </p:sp>
    </p:spTree>
    <p:extLst>
      <p:ext uri="{BB962C8B-B14F-4D97-AF65-F5344CB8AC3E}">
        <p14:creationId xmlns:p14="http://schemas.microsoft.com/office/powerpoint/2010/main" val="1768201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94008" y="2567354"/>
            <a:ext cx="10906330" cy="720868"/>
          </a:xfrm>
        </p:spPr>
        <p:txBody>
          <a:bodyPr/>
          <a:lstStyle/>
          <a:p>
            <a:r>
              <a:rPr lang="en-US" dirty="0"/>
              <a:t>Lesson 01: Implementing a Container Build Strategy</a:t>
            </a:r>
          </a:p>
        </p:txBody>
      </p:sp>
    </p:spTree>
    <p:extLst>
      <p:ext uri="{BB962C8B-B14F-4D97-AF65-F5344CB8AC3E}">
        <p14:creationId xmlns:p14="http://schemas.microsoft.com/office/powerpoint/2010/main" val="363585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0F0D44E-BDB5-4AA2-B0A7-90C19E66A864}"/>
              </a:ext>
            </a:extLst>
          </p:cNvPr>
          <p:cNvSpPr>
            <a:spLocks noGrp="1"/>
          </p:cNvSpPr>
          <p:nvPr>
            <p:ph type="title"/>
          </p:nvPr>
        </p:nvSpPr>
        <p:spPr/>
        <p:txBody>
          <a:bodyPr/>
          <a:lstStyle/>
          <a:p>
            <a:r>
              <a:rPr lang="en-US" dirty="0"/>
              <a:t>Lesson 1 Overview</a:t>
            </a:r>
          </a:p>
        </p:txBody>
      </p:sp>
      <p:sp>
        <p:nvSpPr>
          <p:cNvPr id="4" name="Text Placeholder 3">
            <a:extLst>
              <a:ext uri="{FF2B5EF4-FFF2-40B4-BE49-F238E27FC236}">
                <a16:creationId xmlns:a16="http://schemas.microsoft.com/office/drawing/2014/main" id="{3736BAB6-67BE-4E50-880F-0DE2E71D01A0}"/>
              </a:ext>
            </a:extLst>
          </p:cNvPr>
          <p:cNvSpPr>
            <a:spLocks noGrp="1"/>
          </p:cNvSpPr>
          <p:nvPr>
            <p:ph type="body" sz="quarter" idx="10"/>
          </p:nvPr>
        </p:nvSpPr>
        <p:spPr>
          <a:xfrm>
            <a:off x="586390" y="1434370"/>
            <a:ext cx="11018520" cy="5318379"/>
          </a:xfrm>
        </p:spPr>
        <p:txBody>
          <a:bodyPr/>
          <a:lstStyle/>
          <a:p>
            <a:pPr marL="457200" indent="-457200">
              <a:buFont typeface="Arial" panose="020B0604020202020204" pitchFamily="34" charset="0"/>
              <a:buChar char="•"/>
            </a:pPr>
            <a:r>
              <a:rPr lang="en-US" sz="2400" dirty="0"/>
              <a:t>Overview of Containers</a:t>
            </a:r>
          </a:p>
          <a:p>
            <a:pPr marL="457200" indent="-457200">
              <a:buFont typeface="Arial" panose="020B0604020202020204" pitchFamily="34" charset="0"/>
              <a:buChar char="•"/>
            </a:pPr>
            <a:r>
              <a:rPr lang="en-US" sz="2400" dirty="0"/>
              <a:t>Containers vs Virtual Machines</a:t>
            </a:r>
          </a:p>
          <a:p>
            <a:pPr marL="457200" indent="-457200">
              <a:buFont typeface="Arial" panose="020B0604020202020204" pitchFamily="34" charset="0"/>
              <a:buChar char="•"/>
            </a:pPr>
            <a:r>
              <a:rPr lang="en-US" sz="2400" dirty="0"/>
              <a:t>Docker Containers and Development</a:t>
            </a:r>
          </a:p>
          <a:p>
            <a:pPr marL="457200" indent="-457200">
              <a:buFont typeface="Arial" panose="020B0604020202020204" pitchFamily="34" charset="0"/>
              <a:buChar char="•"/>
            </a:pPr>
            <a:r>
              <a:rPr lang="en-US" sz="2400" dirty="0"/>
              <a:t>Microservices and Containers</a:t>
            </a:r>
          </a:p>
          <a:p>
            <a:pPr marL="457200" indent="-457200">
              <a:buFont typeface="Arial" panose="020B0604020202020204" pitchFamily="34" charset="0"/>
              <a:buChar char="•"/>
            </a:pPr>
            <a:r>
              <a:rPr lang="en-US" sz="2400" dirty="0"/>
              <a:t>Azure Container-Related Services</a:t>
            </a:r>
          </a:p>
          <a:p>
            <a:pPr marL="457200" indent="-457200">
              <a:buFont typeface="Arial" panose="020B0604020202020204" pitchFamily="34" charset="0"/>
              <a:buChar char="•"/>
            </a:pPr>
            <a:r>
              <a:rPr lang="en-US" sz="2400" dirty="0" err="1"/>
              <a:t>Dockerfile</a:t>
            </a:r>
            <a:r>
              <a:rPr lang="en-US" sz="2400" dirty="0"/>
              <a:t> Core Concepts</a:t>
            </a:r>
          </a:p>
          <a:p>
            <a:pPr marL="457200" indent="-457200">
              <a:buFont typeface="Arial" panose="020B0604020202020204" pitchFamily="34" charset="0"/>
              <a:buChar char="•"/>
            </a:pPr>
            <a:r>
              <a:rPr lang="en-US" sz="2400" dirty="0"/>
              <a:t>Creating Multi-Stage Builds</a:t>
            </a:r>
          </a:p>
          <a:p>
            <a:pPr marL="457200" indent="-457200">
              <a:buFont typeface="Arial" panose="020B0604020202020204" pitchFamily="34" charset="0"/>
              <a:buChar char="•"/>
            </a:pPr>
            <a:r>
              <a:rPr lang="en-US" sz="2400" dirty="0"/>
              <a:t>Creating an Azure Container Registry</a:t>
            </a:r>
          </a:p>
          <a:p>
            <a:pPr marL="457200" indent="-457200">
              <a:buFont typeface="Arial" panose="020B0604020202020204" pitchFamily="34" charset="0"/>
              <a:buChar char="•"/>
            </a:pPr>
            <a:r>
              <a:rPr lang="en-US" sz="2400" dirty="0"/>
              <a:t>Adding Docker Support to an Existing Application</a:t>
            </a:r>
          </a:p>
          <a:p>
            <a:pPr marL="457200" indent="-457200">
              <a:buFont typeface="Arial" panose="020B0604020202020204" pitchFamily="34" charset="0"/>
              <a:buChar char="•"/>
            </a:pPr>
            <a:r>
              <a:rPr lang="en-US" sz="2400" dirty="0"/>
              <a:t>Additional Container-Related Resources</a:t>
            </a:r>
          </a:p>
          <a:p>
            <a:pPr marL="457200" indent="-457200">
              <a:buFont typeface="Arial" panose="020B0604020202020204" pitchFamily="34" charset="0"/>
              <a:buChar char="•"/>
            </a:pPr>
            <a:r>
              <a:rPr lang="en-US" sz="2400" dirty="0"/>
              <a:t>Modernizing an Existing .NET Application with Azure and Docker Images</a:t>
            </a:r>
          </a:p>
          <a:p>
            <a:pPr marL="457200" indent="-457200">
              <a:buFont typeface="Arial" panose="020B0604020202020204" pitchFamily="34" charset="0"/>
              <a:buChar char="•"/>
            </a:pPr>
            <a:endParaRPr lang="en-US" sz="2400" dirty="0"/>
          </a:p>
        </p:txBody>
      </p:sp>
    </p:spTree>
    <p:extLst>
      <p:ext uri="{BB962C8B-B14F-4D97-AF65-F5344CB8AC3E}">
        <p14:creationId xmlns:p14="http://schemas.microsoft.com/office/powerpoint/2010/main" val="104215553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Video: Overview of Containers</a:t>
            </a:r>
          </a:p>
        </p:txBody>
      </p:sp>
      <p:pic>
        <p:nvPicPr>
          <p:cNvPr id="7" name="Picture 6" descr="Screenshot from the video. VMs running apps and the OS are shown on top of the hypervisor which is on top of the host operating system which is running on the server hardware. ">
            <a:extLst>
              <a:ext uri="{FF2B5EF4-FFF2-40B4-BE49-F238E27FC236}">
                <a16:creationId xmlns:a16="http://schemas.microsoft.com/office/drawing/2014/main" id="{462410B3-909B-4386-95DE-5430CB9E1A71}"/>
              </a:ext>
            </a:extLst>
          </p:cNvPr>
          <p:cNvPicPr>
            <a:picLocks noChangeAspect="1"/>
          </p:cNvPicPr>
          <p:nvPr/>
        </p:nvPicPr>
        <p:blipFill>
          <a:blip r:embed="rId3"/>
          <a:stretch>
            <a:fillRect/>
          </a:stretch>
        </p:blipFill>
        <p:spPr>
          <a:xfrm>
            <a:off x="1101709" y="1384184"/>
            <a:ext cx="3666587" cy="4619144"/>
          </a:xfrm>
          <a:prstGeom prst="rect">
            <a:avLst/>
          </a:prstGeom>
        </p:spPr>
      </p:pic>
      <p:pic>
        <p:nvPicPr>
          <p:cNvPr id="8" name="Picture 7" descr="Screenshot from the video. Container apps are shown on top of a container management system which is on top of the host operating system which runs on the server hardware. ">
            <a:extLst>
              <a:ext uri="{FF2B5EF4-FFF2-40B4-BE49-F238E27FC236}">
                <a16:creationId xmlns:a16="http://schemas.microsoft.com/office/drawing/2014/main" id="{A542DEE7-C23C-46CE-92D2-4306BC53B04A}"/>
              </a:ext>
            </a:extLst>
          </p:cNvPr>
          <p:cNvPicPr>
            <a:picLocks noChangeAspect="1"/>
          </p:cNvPicPr>
          <p:nvPr/>
        </p:nvPicPr>
        <p:blipFill>
          <a:blip r:embed="rId4"/>
          <a:stretch>
            <a:fillRect/>
          </a:stretch>
        </p:blipFill>
        <p:spPr>
          <a:xfrm>
            <a:off x="6325299" y="1392572"/>
            <a:ext cx="3687791" cy="4630723"/>
          </a:xfrm>
          <a:prstGeom prst="rect">
            <a:avLst/>
          </a:prstGeom>
        </p:spPr>
      </p:pic>
      <p:sp>
        <p:nvSpPr>
          <p:cNvPr id="9" name="Arrow: Right 8" descr="Arrow pointing to the right.">
            <a:extLst>
              <a:ext uri="{FF2B5EF4-FFF2-40B4-BE49-F238E27FC236}">
                <a16:creationId xmlns:a16="http://schemas.microsoft.com/office/drawing/2014/main" id="{FA128197-9565-4512-AEB9-1860AC5C4765}"/>
              </a:ext>
            </a:extLst>
          </p:cNvPr>
          <p:cNvSpPr/>
          <p:nvPr/>
        </p:nvSpPr>
        <p:spPr bwMode="auto">
          <a:xfrm>
            <a:off x="5243119" y="3070371"/>
            <a:ext cx="713064" cy="914400"/>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67793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0ED75-5944-4BB1-9D5D-7CED1E8B646E}"/>
              </a:ext>
            </a:extLst>
          </p:cNvPr>
          <p:cNvSpPr>
            <a:spLocks noGrp="1"/>
          </p:cNvSpPr>
          <p:nvPr>
            <p:ph type="title"/>
          </p:nvPr>
        </p:nvSpPr>
        <p:spPr>
          <a:xfrm>
            <a:off x="588263" y="457200"/>
            <a:ext cx="11018520" cy="553998"/>
          </a:xfrm>
        </p:spPr>
        <p:txBody>
          <a:bodyPr/>
          <a:lstStyle/>
          <a:p>
            <a:r>
              <a:rPr lang="en-US" dirty="0"/>
              <a:t>Discussion: Containers vs Virtual Machines</a:t>
            </a:r>
          </a:p>
        </p:txBody>
      </p:sp>
      <p:sp>
        <p:nvSpPr>
          <p:cNvPr id="3" name="Text Placeholder 2">
            <a:extLst>
              <a:ext uri="{FF2B5EF4-FFF2-40B4-BE49-F238E27FC236}">
                <a16:creationId xmlns:a16="http://schemas.microsoft.com/office/drawing/2014/main" id="{AEE53FD3-4614-46AA-A113-64BC21AEC5B9}"/>
              </a:ext>
            </a:extLst>
          </p:cNvPr>
          <p:cNvSpPr>
            <a:spLocks noGrp="1"/>
          </p:cNvSpPr>
          <p:nvPr>
            <p:ph type="body" sz="quarter" idx="10"/>
          </p:nvPr>
        </p:nvSpPr>
        <p:spPr>
          <a:xfrm>
            <a:off x="586390" y="1434370"/>
            <a:ext cx="11018520" cy="1834348"/>
          </a:xfrm>
        </p:spPr>
        <p:txBody>
          <a:bodyPr/>
          <a:lstStyle/>
          <a:p>
            <a:r>
              <a:rPr lang="en-US" dirty="0"/>
              <a:t>In your development environment, </a:t>
            </a:r>
          </a:p>
          <a:p>
            <a:pPr marL="571500" lvl="1" indent="-342900">
              <a:buFont typeface="Arial" panose="020B0604020202020204" pitchFamily="34" charset="0"/>
              <a:buChar char="•"/>
            </a:pPr>
            <a:r>
              <a:rPr lang="en-US" sz="2400" dirty="0"/>
              <a:t>Do you currently use virtualization of any type? </a:t>
            </a:r>
          </a:p>
          <a:p>
            <a:pPr marL="571500" lvl="1" indent="-342900">
              <a:buFont typeface="Arial" panose="020B0604020202020204" pitchFamily="34" charset="0"/>
              <a:buChar char="•"/>
            </a:pPr>
            <a:r>
              <a:rPr lang="en-US" sz="2400" dirty="0"/>
              <a:t>Do you prefer to deploy containers or virtual machines? </a:t>
            </a:r>
          </a:p>
          <a:p>
            <a:endParaRPr lang="en-US" dirty="0"/>
          </a:p>
        </p:txBody>
      </p:sp>
    </p:spTree>
    <p:extLst>
      <p:ext uri="{BB962C8B-B14F-4D97-AF65-F5344CB8AC3E}">
        <p14:creationId xmlns:p14="http://schemas.microsoft.com/office/powerpoint/2010/main" val="35775435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3D1B4-FF6C-4881-99D1-D1376403CCF4}"/>
              </a:ext>
            </a:extLst>
          </p:cNvPr>
          <p:cNvSpPr>
            <a:spLocks noGrp="1"/>
          </p:cNvSpPr>
          <p:nvPr>
            <p:ph type="title"/>
          </p:nvPr>
        </p:nvSpPr>
        <p:spPr/>
        <p:txBody>
          <a:bodyPr/>
          <a:lstStyle/>
          <a:p>
            <a:r>
              <a:rPr lang="en-US" dirty="0"/>
              <a:t>Docker Containers and Development</a:t>
            </a:r>
          </a:p>
        </p:txBody>
      </p:sp>
      <p:sp>
        <p:nvSpPr>
          <p:cNvPr id="3" name="Text Placeholder 2">
            <a:extLst>
              <a:ext uri="{FF2B5EF4-FFF2-40B4-BE49-F238E27FC236}">
                <a16:creationId xmlns:a16="http://schemas.microsoft.com/office/drawing/2014/main" id="{5A9B0333-D82E-4EC3-8526-0A7D8E093E4F}"/>
              </a:ext>
            </a:extLst>
          </p:cNvPr>
          <p:cNvSpPr>
            <a:spLocks noGrp="1"/>
          </p:cNvSpPr>
          <p:nvPr>
            <p:ph type="body" sz="quarter" idx="10"/>
          </p:nvPr>
        </p:nvSpPr>
        <p:spPr>
          <a:xfrm>
            <a:off x="586390" y="1434370"/>
            <a:ext cx="11018520" cy="4222694"/>
          </a:xfrm>
        </p:spPr>
        <p:txBody>
          <a:bodyPr/>
          <a:lstStyle/>
          <a:p>
            <a:pPr marL="457200" indent="-457200">
              <a:buFont typeface="Arial" panose="020B0604020202020204" pitchFamily="34" charset="0"/>
              <a:buChar char="•"/>
            </a:pPr>
            <a:r>
              <a:rPr lang="en-US" dirty="0"/>
              <a:t>Docker is a software containerization platform with a common toolset, packaging model, and deployment mechanism</a:t>
            </a:r>
          </a:p>
          <a:p>
            <a:pPr marL="457200" indent="-457200">
              <a:buFont typeface="Arial" panose="020B0604020202020204" pitchFamily="34" charset="0"/>
              <a:buChar char="•"/>
            </a:pPr>
            <a:r>
              <a:rPr lang="en-US" dirty="0"/>
              <a:t>Docker greatly simplifies containerization and distribution of applications that can be run anywhere</a:t>
            </a:r>
          </a:p>
          <a:p>
            <a:pPr marL="457200" indent="-457200">
              <a:buFont typeface="Arial" panose="020B0604020202020204" pitchFamily="34" charset="0"/>
              <a:buChar char="•"/>
            </a:pPr>
            <a:r>
              <a:rPr lang="en-US" dirty="0"/>
              <a:t>A Docker image can be created that will deploy identically across any environment in seconds</a:t>
            </a:r>
          </a:p>
          <a:p>
            <a:pPr marL="457200" indent="-457200">
              <a:buFont typeface="Arial" panose="020B0604020202020204" pitchFamily="34" charset="0"/>
              <a:buChar char="•"/>
            </a:pPr>
            <a:r>
              <a:rPr lang="en-US" dirty="0" err="1"/>
              <a:t>DockerHub</a:t>
            </a:r>
            <a:r>
              <a:rPr lang="en-US" dirty="0"/>
              <a:t> has more than 180,000 applications in the public community repository</a:t>
            </a:r>
          </a:p>
          <a:p>
            <a:pPr marL="457200" indent="-457200">
              <a:buFont typeface="Arial" panose="020B0604020202020204" pitchFamily="34" charset="0"/>
              <a:buChar char="•"/>
            </a:pPr>
            <a:r>
              <a:rPr lang="en-US" dirty="0"/>
              <a:t>Docker organized the Open Container Initiative (OCI)</a:t>
            </a:r>
          </a:p>
        </p:txBody>
      </p:sp>
    </p:spTree>
    <p:extLst>
      <p:ext uri="{BB962C8B-B14F-4D97-AF65-F5344CB8AC3E}">
        <p14:creationId xmlns:p14="http://schemas.microsoft.com/office/powerpoint/2010/main" val="190572282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1A624-BD17-43DD-A8F4-866EADAC818F}"/>
              </a:ext>
            </a:extLst>
          </p:cNvPr>
          <p:cNvSpPr>
            <a:spLocks noGrp="1"/>
          </p:cNvSpPr>
          <p:nvPr>
            <p:ph type="title"/>
          </p:nvPr>
        </p:nvSpPr>
        <p:spPr/>
        <p:txBody>
          <a:bodyPr/>
          <a:lstStyle/>
          <a:p>
            <a:r>
              <a:rPr lang="en-US" dirty="0"/>
              <a:t>Microservices and Containers</a:t>
            </a:r>
          </a:p>
        </p:txBody>
      </p:sp>
      <p:sp>
        <p:nvSpPr>
          <p:cNvPr id="4" name="Rectangle 3">
            <a:extLst>
              <a:ext uri="{FF2B5EF4-FFF2-40B4-BE49-F238E27FC236}">
                <a16:creationId xmlns:a16="http://schemas.microsoft.com/office/drawing/2014/main" id="{B5E61557-9806-4781-BC9B-630E1CB7FDD3}"/>
              </a:ext>
            </a:extLst>
          </p:cNvPr>
          <p:cNvSpPr/>
          <p:nvPr/>
        </p:nvSpPr>
        <p:spPr>
          <a:xfrm>
            <a:off x="570422" y="5775069"/>
            <a:ext cx="10421040" cy="830997"/>
          </a:xfrm>
          <a:prstGeom prst="rect">
            <a:avLst/>
          </a:prstGeom>
        </p:spPr>
        <p:txBody>
          <a:bodyPr wrap="square">
            <a:spAutoFit/>
          </a:bodyPr>
          <a:lstStyle/>
          <a:p>
            <a:pPr marL="401638" indent="-401638"/>
            <a:r>
              <a:rPr lang="en-US" sz="1800" dirty="0">
                <a:solidFill>
                  <a:srgbClr val="00B050"/>
                </a:solidFill>
              </a:rPr>
              <a:t>✔️</a:t>
            </a:r>
            <a:r>
              <a:rPr lang="en-US" sz="1800" dirty="0"/>
              <a:t> </a:t>
            </a:r>
            <a:r>
              <a:rPr lang="en-US" sz="2400" dirty="0"/>
              <a:t>With Microservices every part of the application is deployed as a fully self-contained component</a:t>
            </a:r>
            <a:endParaRPr lang="en-US" sz="1800" dirty="0"/>
          </a:p>
        </p:txBody>
      </p:sp>
      <p:pic>
        <p:nvPicPr>
          <p:cNvPr id="7" name="Picture 6" descr="The monolithic approach is shown with one app. The microservices approach is shown with multiple apps.">
            <a:extLst>
              <a:ext uri="{FF2B5EF4-FFF2-40B4-BE49-F238E27FC236}">
                <a16:creationId xmlns:a16="http://schemas.microsoft.com/office/drawing/2014/main" id="{A6E34D1B-0A5A-4998-BB60-50EC2AF55265}"/>
              </a:ext>
            </a:extLst>
          </p:cNvPr>
          <p:cNvPicPr>
            <a:picLocks noChangeAspect="1"/>
          </p:cNvPicPr>
          <p:nvPr/>
        </p:nvPicPr>
        <p:blipFill>
          <a:blip r:embed="rId3"/>
          <a:stretch>
            <a:fillRect/>
          </a:stretch>
        </p:blipFill>
        <p:spPr>
          <a:xfrm>
            <a:off x="1240971" y="1386087"/>
            <a:ext cx="8528958" cy="4072322"/>
          </a:xfrm>
          <a:prstGeom prst="rect">
            <a:avLst/>
          </a:prstGeom>
        </p:spPr>
      </p:pic>
    </p:spTree>
    <p:extLst>
      <p:ext uri="{BB962C8B-B14F-4D97-AF65-F5344CB8AC3E}">
        <p14:creationId xmlns:p14="http://schemas.microsoft.com/office/powerpoint/2010/main" val="2938927582"/>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6CD25-5FF8-4959-9E94-638C4B7917D3}"/>
              </a:ext>
            </a:extLst>
          </p:cNvPr>
          <p:cNvSpPr>
            <a:spLocks noGrp="1"/>
          </p:cNvSpPr>
          <p:nvPr>
            <p:ph type="title"/>
          </p:nvPr>
        </p:nvSpPr>
        <p:spPr/>
        <p:txBody>
          <a:bodyPr/>
          <a:lstStyle/>
          <a:p>
            <a:r>
              <a:rPr lang="en-US" dirty="0"/>
              <a:t>Azure Container Related Services</a:t>
            </a:r>
          </a:p>
        </p:txBody>
      </p:sp>
      <p:sp>
        <p:nvSpPr>
          <p:cNvPr id="3" name="Text Placeholder 2">
            <a:extLst>
              <a:ext uri="{FF2B5EF4-FFF2-40B4-BE49-F238E27FC236}">
                <a16:creationId xmlns:a16="http://schemas.microsoft.com/office/drawing/2014/main" id="{0BCB6CB3-5976-4E10-8CEA-BF90B7DBF861}"/>
              </a:ext>
            </a:extLst>
          </p:cNvPr>
          <p:cNvSpPr>
            <a:spLocks noGrp="1"/>
          </p:cNvSpPr>
          <p:nvPr>
            <p:ph type="body" sz="quarter" idx="10"/>
          </p:nvPr>
        </p:nvSpPr>
        <p:spPr>
          <a:xfrm>
            <a:off x="586390" y="1434370"/>
            <a:ext cx="11018520" cy="4653582"/>
          </a:xfrm>
        </p:spPr>
        <p:txBody>
          <a:bodyPr/>
          <a:lstStyle/>
          <a:p>
            <a:pPr marL="288925" indent="-288925">
              <a:buFont typeface="Arial" panose="020B0604020202020204" pitchFamily="34" charset="0"/>
              <a:buChar char="•"/>
            </a:pPr>
            <a:r>
              <a:rPr lang="en-US" b="1" dirty="0"/>
              <a:t>Azure Container Instances </a:t>
            </a:r>
            <a:r>
              <a:rPr lang="en-US" dirty="0"/>
              <a:t>let you focus on creating your applications rather than provisioning and management of the infrastructure</a:t>
            </a:r>
          </a:p>
          <a:p>
            <a:pPr marL="288925" indent="-288925">
              <a:buFont typeface="Arial" panose="020B0604020202020204" pitchFamily="34" charset="0"/>
              <a:buChar char="•"/>
            </a:pPr>
            <a:r>
              <a:rPr lang="en-US" b="1" dirty="0"/>
              <a:t>Azure Kubernetes Service </a:t>
            </a:r>
            <a:r>
              <a:rPr lang="en-US" dirty="0"/>
              <a:t>is the de facto standard for container orchestration</a:t>
            </a:r>
          </a:p>
          <a:p>
            <a:pPr marL="288925" indent="-288925">
              <a:buFont typeface="Arial" panose="020B0604020202020204" pitchFamily="34" charset="0"/>
              <a:buChar char="•"/>
            </a:pPr>
            <a:r>
              <a:rPr lang="en-US" b="1" dirty="0"/>
              <a:t>Azure Container Registry </a:t>
            </a:r>
            <a:r>
              <a:rPr lang="en-US" dirty="0"/>
              <a:t>lets you store and manage container images in a central registry</a:t>
            </a:r>
          </a:p>
          <a:p>
            <a:pPr marL="288925" indent="-288925">
              <a:buFont typeface="Arial" panose="020B0604020202020204" pitchFamily="34" charset="0"/>
              <a:buChar char="•"/>
            </a:pPr>
            <a:r>
              <a:rPr lang="en-US" b="1" dirty="0"/>
              <a:t>Azure Service Fabric </a:t>
            </a:r>
            <a:r>
              <a:rPr lang="en-US" dirty="0"/>
              <a:t>to build and operate always-on, scalable, distributed apps</a:t>
            </a:r>
            <a:endParaRPr lang="en-US" b="1" dirty="0"/>
          </a:p>
          <a:p>
            <a:pPr marL="288925" indent="-288925">
              <a:buFont typeface="Arial" panose="020B0604020202020204" pitchFamily="34" charset="0"/>
              <a:buChar char="•"/>
            </a:pPr>
            <a:r>
              <a:rPr lang="en-US" b="1" dirty="0"/>
              <a:t>Azure App Service p</a:t>
            </a:r>
            <a:r>
              <a:rPr lang="en-US" dirty="0"/>
              <a:t>rovides a managed service for both Windows and Linux based web applications</a:t>
            </a:r>
          </a:p>
        </p:txBody>
      </p:sp>
    </p:spTree>
    <p:extLst>
      <p:ext uri="{BB962C8B-B14F-4D97-AF65-F5344CB8AC3E}">
        <p14:creationId xmlns:p14="http://schemas.microsoft.com/office/powerpoint/2010/main" val="243216451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4F568-E33A-42FB-B567-A2A74D72DF87}"/>
              </a:ext>
            </a:extLst>
          </p:cNvPr>
          <p:cNvSpPr>
            <a:spLocks noGrp="1"/>
          </p:cNvSpPr>
          <p:nvPr>
            <p:ph type="title"/>
          </p:nvPr>
        </p:nvSpPr>
        <p:spPr/>
        <p:txBody>
          <a:bodyPr/>
          <a:lstStyle/>
          <a:p>
            <a:r>
              <a:rPr lang="en-US" dirty="0" err="1"/>
              <a:t>Dockerfile</a:t>
            </a:r>
            <a:r>
              <a:rPr lang="en-US" dirty="0"/>
              <a:t> Core Concepts</a:t>
            </a:r>
          </a:p>
        </p:txBody>
      </p:sp>
      <p:sp>
        <p:nvSpPr>
          <p:cNvPr id="3" name="Text Placeholder 2">
            <a:extLst>
              <a:ext uri="{FF2B5EF4-FFF2-40B4-BE49-F238E27FC236}">
                <a16:creationId xmlns:a16="http://schemas.microsoft.com/office/drawing/2014/main" id="{A3D303E6-5EF6-4BF0-B3F6-B0D9540B6405}"/>
              </a:ext>
            </a:extLst>
          </p:cNvPr>
          <p:cNvSpPr>
            <a:spLocks noGrp="1"/>
          </p:cNvSpPr>
          <p:nvPr>
            <p:ph type="body" sz="quarter" idx="10"/>
          </p:nvPr>
        </p:nvSpPr>
        <p:spPr>
          <a:xfrm>
            <a:off x="586390" y="1434370"/>
            <a:ext cx="11018520" cy="3533275"/>
          </a:xfrm>
        </p:spPr>
        <p:txBody>
          <a:bodyPr/>
          <a:lstStyle/>
          <a:p>
            <a:r>
              <a:rPr lang="en-US" dirty="0">
                <a:latin typeface="Lucida Sans" panose="020B0602030504020204" pitchFamily="34" charset="0"/>
              </a:rPr>
              <a:t>FROM ubuntu</a:t>
            </a:r>
          </a:p>
          <a:p>
            <a:r>
              <a:rPr lang="en-US" dirty="0">
                <a:latin typeface="Lucida Sans" panose="020B0602030504020204" pitchFamily="34" charset="0"/>
              </a:rPr>
              <a:t>LABEL maintainer="greglow@contoso.com"</a:t>
            </a:r>
          </a:p>
          <a:p>
            <a:r>
              <a:rPr lang="en-US" dirty="0">
                <a:latin typeface="Lucida Sans" panose="020B0602030504020204" pitchFamily="34" charset="0"/>
              </a:rPr>
              <a:t>ADD </a:t>
            </a:r>
            <a:r>
              <a:rPr lang="en-US" dirty="0" err="1">
                <a:latin typeface="Lucida Sans" panose="020B0602030504020204" pitchFamily="34" charset="0"/>
              </a:rPr>
              <a:t>appsetup</a:t>
            </a:r>
            <a:r>
              <a:rPr lang="en-US" dirty="0">
                <a:latin typeface="Lucida Sans" panose="020B0602030504020204" pitchFamily="34" charset="0"/>
              </a:rPr>
              <a:t> /</a:t>
            </a:r>
          </a:p>
          <a:p>
            <a:r>
              <a:rPr lang="en-US" dirty="0">
                <a:latin typeface="Lucida Sans" panose="020B0602030504020204" pitchFamily="34" charset="0"/>
              </a:rPr>
              <a:t>RUN /bin/bash -c 'source $HOME/.</a:t>
            </a:r>
            <a:r>
              <a:rPr lang="en-US" dirty="0" err="1">
                <a:latin typeface="Lucida Sans" panose="020B0602030504020204" pitchFamily="34" charset="0"/>
              </a:rPr>
              <a:t>bashrc</a:t>
            </a:r>
            <a:r>
              <a:rPr lang="en-US" dirty="0">
                <a:latin typeface="Lucida Sans" panose="020B0602030504020204" pitchFamily="34" charset="0"/>
              </a:rPr>
              <a:t>; \</a:t>
            </a:r>
          </a:p>
          <a:p>
            <a:r>
              <a:rPr lang="en-US" dirty="0">
                <a:latin typeface="Lucida Sans" panose="020B0602030504020204" pitchFamily="34" charset="0"/>
              </a:rPr>
              <a:t>echo $HOME'</a:t>
            </a:r>
          </a:p>
          <a:p>
            <a:r>
              <a:rPr lang="en-US" dirty="0">
                <a:latin typeface="Lucida Sans" panose="020B0602030504020204" pitchFamily="34" charset="0"/>
              </a:rPr>
              <a:t>CMD ["echo", "Hello World from within the container"]</a:t>
            </a:r>
          </a:p>
          <a:p>
            <a:endParaRPr lang="en-US" dirty="0"/>
          </a:p>
        </p:txBody>
      </p:sp>
      <p:sp>
        <p:nvSpPr>
          <p:cNvPr id="4" name="Rectangle 3">
            <a:extLst>
              <a:ext uri="{FF2B5EF4-FFF2-40B4-BE49-F238E27FC236}">
                <a16:creationId xmlns:a16="http://schemas.microsoft.com/office/drawing/2014/main" id="{25A2BF5D-EC54-40FC-A74F-EF351085AF17}"/>
              </a:ext>
            </a:extLst>
          </p:cNvPr>
          <p:cNvSpPr/>
          <p:nvPr/>
        </p:nvSpPr>
        <p:spPr>
          <a:xfrm>
            <a:off x="505107" y="5327200"/>
            <a:ext cx="10819003" cy="1107996"/>
          </a:xfrm>
          <a:prstGeom prst="rect">
            <a:avLst/>
          </a:prstGeom>
        </p:spPr>
        <p:txBody>
          <a:bodyPr wrap="square">
            <a:spAutoFit/>
          </a:bodyPr>
          <a:lstStyle/>
          <a:p>
            <a:pPr marL="401638" indent="-401638"/>
            <a:r>
              <a:rPr lang="en-US" sz="1800" dirty="0">
                <a:solidFill>
                  <a:srgbClr val="00B050"/>
                </a:solidFill>
              </a:rPr>
              <a:t>✔️</a:t>
            </a:r>
            <a:r>
              <a:rPr lang="en-US" sz="1800" dirty="0"/>
              <a:t> </a:t>
            </a:r>
            <a:r>
              <a:rPr lang="en-US" sz="2400" dirty="0" err="1"/>
              <a:t>Dockerfiles</a:t>
            </a:r>
            <a:r>
              <a:rPr lang="en-US" sz="2400" dirty="0"/>
              <a:t> are text files that contain the commands needed by </a:t>
            </a:r>
            <a:r>
              <a:rPr lang="en-US" sz="2400" b="1" dirty="0"/>
              <a:t>docker build</a:t>
            </a:r>
            <a:r>
              <a:rPr lang="en-US" sz="2400" dirty="0"/>
              <a:t> to assemble an image</a:t>
            </a:r>
            <a:endParaRPr lang="en-US" dirty="0"/>
          </a:p>
          <a:p>
            <a:endParaRPr lang="en-US" sz="1800" dirty="0"/>
          </a:p>
        </p:txBody>
      </p:sp>
    </p:spTree>
    <p:extLst>
      <p:ext uri="{BB962C8B-B14F-4D97-AF65-F5344CB8AC3E}">
        <p14:creationId xmlns:p14="http://schemas.microsoft.com/office/powerpoint/2010/main" val="729184403"/>
      </p:ext>
    </p:extLst>
  </p:cSld>
  <p:clrMapOvr>
    <a:masterClrMapping/>
  </p:clrMapOvr>
  <p:transition>
    <p:fade/>
  </p:transition>
</p:sld>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16-9_Illustration_2018_Cloud_011</Template>
  <TotalTime>0</TotalTime>
  <Words>1380</Words>
  <Application>Microsoft Office PowerPoint</Application>
  <PresentationFormat>Widescreen</PresentationFormat>
  <Paragraphs>146</Paragraphs>
  <Slides>15</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Lucida Sans</vt:lpstr>
      <vt:lpstr>Segoe UI</vt:lpstr>
      <vt:lpstr>Segoe UI Light</vt:lpstr>
      <vt:lpstr>Segoe UI Semibold</vt:lpstr>
      <vt:lpstr>Segoe UI Semilight</vt:lpstr>
      <vt:lpstr>Wingdings</vt:lpstr>
      <vt:lpstr>WHITE TEMPLATE</vt:lpstr>
      <vt:lpstr>AZ-400.2 Module 03:  Implementing a Container Build Strategy</vt:lpstr>
      <vt:lpstr>Lesson 01: Implementing a Container Build Strategy</vt:lpstr>
      <vt:lpstr>Lesson 1 Overview</vt:lpstr>
      <vt:lpstr>Video: Overview of Containers</vt:lpstr>
      <vt:lpstr>Discussion: Containers vs Virtual Machines</vt:lpstr>
      <vt:lpstr>Docker Containers and Development</vt:lpstr>
      <vt:lpstr>Microservices and Containers</vt:lpstr>
      <vt:lpstr>Azure Container Related Services</vt:lpstr>
      <vt:lpstr>Dockerfile Core Concepts</vt:lpstr>
      <vt:lpstr>Multiple Stage Builds</vt:lpstr>
      <vt:lpstr>Considerations for Multiple Stage Builds</vt:lpstr>
      <vt:lpstr>Demonstration: Create an Azure Container Registry</vt:lpstr>
      <vt:lpstr>Demonstration: Add Docker Support to an Existing Application </vt:lpstr>
      <vt:lpstr>Lab: Existing .NET Applications with Azure and Docker Images</vt:lpstr>
      <vt:lpstr>Module 3: Review Questions</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2019-01-22T20:35:53Z</dcterms:created>
  <dcterms:modified xsi:type="dcterms:W3CDTF">2019-01-22T20:35:59Z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cynthist@microsoft.com</vt:lpwstr>
  </property>
  <property fmtid="{D5CDD505-2E9C-101B-9397-08002B2CF9AE}" pid="5" name="MSIP_Label_f42aa342-8706-4288-bd11-ebb85995028c_SetDate">
    <vt:lpwstr>2019-01-22T20:35:59.2793703Z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dd693575-d74c-4c80-96e2-4beddab8b0a6</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