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137B12D-70BF-41FB-86F7-3C691ABA2E46}"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B8F0B-82E8-4C43-B029-EDC16EBF9514}" type="slidenum">
              <a:rPr lang="en-IN" smtClean="0"/>
              <a:t>‹#›</a:t>
            </a:fld>
            <a:endParaRPr lang="en-IN"/>
          </a:p>
        </p:txBody>
      </p:sp>
    </p:spTree>
    <p:extLst>
      <p:ext uri="{BB962C8B-B14F-4D97-AF65-F5344CB8AC3E}">
        <p14:creationId xmlns:p14="http://schemas.microsoft.com/office/powerpoint/2010/main" val="1887132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37B12D-70BF-41FB-86F7-3C691ABA2E46}"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B8F0B-82E8-4C43-B029-EDC16EBF9514}" type="slidenum">
              <a:rPr lang="en-IN" smtClean="0"/>
              <a:t>‹#›</a:t>
            </a:fld>
            <a:endParaRPr lang="en-IN"/>
          </a:p>
        </p:txBody>
      </p:sp>
    </p:spTree>
    <p:extLst>
      <p:ext uri="{BB962C8B-B14F-4D97-AF65-F5344CB8AC3E}">
        <p14:creationId xmlns:p14="http://schemas.microsoft.com/office/powerpoint/2010/main" val="269289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37B12D-70BF-41FB-86F7-3C691ABA2E46}"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B8F0B-82E8-4C43-B029-EDC16EBF9514}" type="slidenum">
              <a:rPr lang="en-IN" smtClean="0"/>
              <a:t>‹#›</a:t>
            </a:fld>
            <a:endParaRPr lang="en-IN"/>
          </a:p>
        </p:txBody>
      </p:sp>
    </p:spTree>
    <p:extLst>
      <p:ext uri="{BB962C8B-B14F-4D97-AF65-F5344CB8AC3E}">
        <p14:creationId xmlns:p14="http://schemas.microsoft.com/office/powerpoint/2010/main" val="79733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37B12D-70BF-41FB-86F7-3C691ABA2E46}"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B8F0B-82E8-4C43-B029-EDC16EBF9514}" type="slidenum">
              <a:rPr lang="en-IN" smtClean="0"/>
              <a:t>‹#›</a:t>
            </a:fld>
            <a:endParaRPr lang="en-IN"/>
          </a:p>
        </p:txBody>
      </p:sp>
    </p:spTree>
    <p:extLst>
      <p:ext uri="{BB962C8B-B14F-4D97-AF65-F5344CB8AC3E}">
        <p14:creationId xmlns:p14="http://schemas.microsoft.com/office/powerpoint/2010/main" val="86961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37B12D-70BF-41FB-86F7-3C691ABA2E46}" type="datetimeFigureOut">
              <a:rPr lang="en-IN" smtClean="0"/>
              <a:t>08-10-2019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6B8F0B-82E8-4C43-B029-EDC16EBF9514}" type="slidenum">
              <a:rPr lang="en-IN" smtClean="0"/>
              <a:t>‹#›</a:t>
            </a:fld>
            <a:endParaRPr lang="en-IN"/>
          </a:p>
        </p:txBody>
      </p:sp>
    </p:spTree>
    <p:extLst>
      <p:ext uri="{BB962C8B-B14F-4D97-AF65-F5344CB8AC3E}">
        <p14:creationId xmlns:p14="http://schemas.microsoft.com/office/powerpoint/2010/main" val="1730298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137B12D-70BF-41FB-86F7-3C691ABA2E46}" type="datetimeFigureOut">
              <a:rPr lang="en-IN" smtClean="0"/>
              <a:t>08-10-2019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B8F0B-82E8-4C43-B029-EDC16EBF9514}" type="slidenum">
              <a:rPr lang="en-IN" smtClean="0"/>
              <a:t>‹#›</a:t>
            </a:fld>
            <a:endParaRPr lang="en-IN"/>
          </a:p>
        </p:txBody>
      </p:sp>
    </p:spTree>
    <p:extLst>
      <p:ext uri="{BB962C8B-B14F-4D97-AF65-F5344CB8AC3E}">
        <p14:creationId xmlns:p14="http://schemas.microsoft.com/office/powerpoint/2010/main" val="914831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37B12D-70BF-41FB-86F7-3C691ABA2E46}" type="datetimeFigureOut">
              <a:rPr lang="en-IN" smtClean="0"/>
              <a:t>08-10-2019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6B8F0B-82E8-4C43-B029-EDC16EBF9514}" type="slidenum">
              <a:rPr lang="en-IN" smtClean="0"/>
              <a:t>‹#›</a:t>
            </a:fld>
            <a:endParaRPr lang="en-IN"/>
          </a:p>
        </p:txBody>
      </p:sp>
    </p:spTree>
    <p:extLst>
      <p:ext uri="{BB962C8B-B14F-4D97-AF65-F5344CB8AC3E}">
        <p14:creationId xmlns:p14="http://schemas.microsoft.com/office/powerpoint/2010/main" val="281463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137B12D-70BF-41FB-86F7-3C691ABA2E46}" type="datetimeFigureOut">
              <a:rPr lang="en-IN" smtClean="0"/>
              <a:t>08-10-2019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6B8F0B-82E8-4C43-B029-EDC16EBF9514}" type="slidenum">
              <a:rPr lang="en-IN" smtClean="0"/>
              <a:t>‹#›</a:t>
            </a:fld>
            <a:endParaRPr lang="en-IN"/>
          </a:p>
        </p:txBody>
      </p:sp>
    </p:spTree>
    <p:extLst>
      <p:ext uri="{BB962C8B-B14F-4D97-AF65-F5344CB8AC3E}">
        <p14:creationId xmlns:p14="http://schemas.microsoft.com/office/powerpoint/2010/main" val="372901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7B12D-70BF-41FB-86F7-3C691ABA2E46}" type="datetimeFigureOut">
              <a:rPr lang="en-IN" smtClean="0"/>
              <a:t>08-10-2019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6B8F0B-82E8-4C43-B029-EDC16EBF9514}" type="slidenum">
              <a:rPr lang="en-IN" smtClean="0"/>
              <a:t>‹#›</a:t>
            </a:fld>
            <a:endParaRPr lang="en-IN"/>
          </a:p>
        </p:txBody>
      </p:sp>
    </p:spTree>
    <p:extLst>
      <p:ext uri="{BB962C8B-B14F-4D97-AF65-F5344CB8AC3E}">
        <p14:creationId xmlns:p14="http://schemas.microsoft.com/office/powerpoint/2010/main" val="87675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37B12D-70BF-41FB-86F7-3C691ABA2E46}" type="datetimeFigureOut">
              <a:rPr lang="en-IN" smtClean="0"/>
              <a:t>08-10-2019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B8F0B-82E8-4C43-B029-EDC16EBF9514}" type="slidenum">
              <a:rPr lang="en-IN" smtClean="0"/>
              <a:t>‹#›</a:t>
            </a:fld>
            <a:endParaRPr lang="en-IN"/>
          </a:p>
        </p:txBody>
      </p:sp>
    </p:spTree>
    <p:extLst>
      <p:ext uri="{BB962C8B-B14F-4D97-AF65-F5344CB8AC3E}">
        <p14:creationId xmlns:p14="http://schemas.microsoft.com/office/powerpoint/2010/main" val="208210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37B12D-70BF-41FB-86F7-3C691ABA2E46}" type="datetimeFigureOut">
              <a:rPr lang="en-IN" smtClean="0"/>
              <a:t>08-10-2019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6B8F0B-82E8-4C43-B029-EDC16EBF9514}" type="slidenum">
              <a:rPr lang="en-IN" smtClean="0"/>
              <a:t>‹#›</a:t>
            </a:fld>
            <a:endParaRPr lang="en-IN"/>
          </a:p>
        </p:txBody>
      </p:sp>
    </p:spTree>
    <p:extLst>
      <p:ext uri="{BB962C8B-B14F-4D97-AF65-F5344CB8AC3E}">
        <p14:creationId xmlns:p14="http://schemas.microsoft.com/office/powerpoint/2010/main" val="2894620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37B12D-70BF-41FB-86F7-3C691ABA2E46}" type="datetimeFigureOut">
              <a:rPr lang="en-IN" smtClean="0"/>
              <a:t>08-10-2019</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B8F0B-82E8-4C43-B029-EDC16EBF9514}" type="slidenum">
              <a:rPr lang="en-IN" smtClean="0"/>
              <a:t>‹#›</a:t>
            </a:fld>
            <a:endParaRPr lang="en-IN"/>
          </a:p>
        </p:txBody>
      </p:sp>
    </p:spTree>
    <p:extLst>
      <p:ext uri="{BB962C8B-B14F-4D97-AF65-F5344CB8AC3E}">
        <p14:creationId xmlns:p14="http://schemas.microsoft.com/office/powerpoint/2010/main" val="22479723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a:latin typeface="Arial" panose="020B0604020202020204" pitchFamily="34" charset="0"/>
                <a:cs typeface="Arial" panose="020B0604020202020204" pitchFamily="34" charset="0"/>
              </a:rPr>
              <a:t>Rental Analysis of Airbnb Seattle</a:t>
            </a:r>
            <a:endParaRPr lang="en-IN" sz="32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en-US" b="1" dirty="0" err="1"/>
              <a:t>Manali</a:t>
            </a:r>
            <a:r>
              <a:rPr lang="en-US" b="1" dirty="0"/>
              <a:t> </a:t>
            </a:r>
            <a:r>
              <a:rPr lang="en-US" b="1" dirty="0" err="1" smtClean="0"/>
              <a:t>Nikam</a:t>
            </a:r>
            <a:endParaRPr lang="en-IN" dirty="0" smtClean="0"/>
          </a:p>
          <a:p>
            <a:r>
              <a:rPr lang="en-US" b="1" dirty="0" smtClean="0"/>
              <a:t>  </a:t>
            </a:r>
            <a:r>
              <a:rPr lang="en-US" b="1" dirty="0"/>
              <a:t>7</a:t>
            </a:r>
            <a:r>
              <a:rPr lang="en-US" b="1" baseline="30000" dirty="0"/>
              <a:t>th</a:t>
            </a:r>
            <a:r>
              <a:rPr lang="en-US" b="1" dirty="0"/>
              <a:t> October,2019</a:t>
            </a:r>
            <a:endParaRPr lang="en-IN" dirty="0"/>
          </a:p>
          <a:p>
            <a:endParaRPr lang="en-IN" dirty="0"/>
          </a:p>
        </p:txBody>
      </p:sp>
    </p:spTree>
    <p:extLst>
      <p:ext uri="{BB962C8B-B14F-4D97-AF65-F5344CB8AC3E}">
        <p14:creationId xmlns:p14="http://schemas.microsoft.com/office/powerpoint/2010/main" val="4116407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latin typeface="+mn-lt"/>
              </a:rPr>
              <a:t>4.Total number of amenities:</a:t>
            </a:r>
            <a:r>
              <a:rPr lang="en-IN" sz="2800" dirty="0">
                <a:latin typeface="+mn-lt"/>
              </a:rPr>
              <a:t/>
            </a:r>
            <a:br>
              <a:rPr lang="en-IN" sz="2800" dirty="0">
                <a:latin typeface="+mn-lt"/>
              </a:rPr>
            </a:br>
            <a:endParaRPr lang="en-IN" sz="2800" dirty="0">
              <a:latin typeface="+mn-lt"/>
            </a:endParaRPr>
          </a:p>
        </p:txBody>
      </p:sp>
      <p:sp>
        <p:nvSpPr>
          <p:cNvPr id="5" name="Content Placeholder 4"/>
          <p:cNvSpPr>
            <a:spLocks noGrp="1"/>
          </p:cNvSpPr>
          <p:nvPr>
            <p:ph idx="1"/>
          </p:nvPr>
        </p:nvSpPr>
        <p:spPr/>
        <p:txBody>
          <a:bodyPr/>
          <a:lstStyle/>
          <a:p>
            <a:r>
              <a:rPr lang="en-US" dirty="0"/>
              <a:t>The </a:t>
            </a:r>
            <a:r>
              <a:rPr lang="en-US" dirty="0" smtClean="0"/>
              <a:t>neighborhoods </a:t>
            </a:r>
            <a:r>
              <a:rPr lang="en-US" dirty="0"/>
              <a:t>having high number of reviews have </a:t>
            </a:r>
            <a:r>
              <a:rPr lang="en-US" dirty="0" err="1"/>
              <a:t>upto</a:t>
            </a:r>
            <a:r>
              <a:rPr lang="en-US" dirty="0"/>
              <a:t> 15 </a:t>
            </a:r>
            <a:r>
              <a:rPr lang="en-US" dirty="0" smtClean="0"/>
              <a:t>amenities. These </a:t>
            </a:r>
            <a:r>
              <a:rPr lang="en-US" dirty="0"/>
              <a:t>are common amenities which a visitor looks for in a particular rental</a:t>
            </a:r>
            <a:endParaRPr lang="en-IN" dirty="0"/>
          </a:p>
          <a:p>
            <a:endParaRPr lang="en-IN" dirty="0"/>
          </a:p>
        </p:txBody>
      </p:sp>
      <p:pic>
        <p:nvPicPr>
          <p:cNvPr id="6" name="Picture 5"/>
          <p:cNvPicPr/>
          <p:nvPr/>
        </p:nvPicPr>
        <p:blipFill>
          <a:blip r:embed="rId2"/>
          <a:stretch>
            <a:fillRect/>
          </a:stretch>
        </p:blipFill>
        <p:spPr>
          <a:xfrm>
            <a:off x="3041904" y="2975928"/>
            <a:ext cx="5943600" cy="3571176"/>
          </a:xfrm>
          <a:prstGeom prst="rect">
            <a:avLst/>
          </a:prstGeom>
        </p:spPr>
      </p:pic>
    </p:spTree>
    <p:extLst>
      <p:ext uri="{BB962C8B-B14F-4D97-AF65-F5344CB8AC3E}">
        <p14:creationId xmlns:p14="http://schemas.microsoft.com/office/powerpoint/2010/main" val="102126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b="1" dirty="0">
                <a:latin typeface="+mn-lt"/>
              </a:rPr>
              <a:t>5.Price per person:</a:t>
            </a:r>
            <a:r>
              <a:rPr lang="en-IN" sz="2800" dirty="0">
                <a:latin typeface="+mn-lt"/>
              </a:rPr>
              <a:t/>
            </a:r>
            <a:br>
              <a:rPr lang="en-IN" sz="2800" dirty="0">
                <a:latin typeface="+mn-lt"/>
              </a:rPr>
            </a:br>
            <a:endParaRPr lang="en-IN" sz="2800" dirty="0">
              <a:latin typeface="+mn-lt"/>
            </a:endParaRPr>
          </a:p>
        </p:txBody>
      </p:sp>
      <p:sp>
        <p:nvSpPr>
          <p:cNvPr id="5" name="Content Placeholder 4"/>
          <p:cNvSpPr>
            <a:spLocks noGrp="1"/>
          </p:cNvSpPr>
          <p:nvPr>
            <p:ph idx="1"/>
          </p:nvPr>
        </p:nvSpPr>
        <p:spPr/>
        <p:txBody>
          <a:bodyPr/>
          <a:lstStyle/>
          <a:p>
            <a:r>
              <a:rPr lang="en-US" dirty="0"/>
              <a:t>As seen in this graph, the price is one of the factor. An average price between 30 to 38$ is how the listings are rated in top 5 </a:t>
            </a:r>
            <a:r>
              <a:rPr lang="en-US" dirty="0" smtClean="0"/>
              <a:t>neighborhoods.</a:t>
            </a:r>
          </a:p>
          <a:p>
            <a:endParaRPr lang="en-IN" dirty="0"/>
          </a:p>
        </p:txBody>
      </p:sp>
      <p:pic>
        <p:nvPicPr>
          <p:cNvPr id="6" name="Picture 5"/>
          <p:cNvPicPr/>
          <p:nvPr/>
        </p:nvPicPr>
        <p:blipFill>
          <a:blip r:embed="rId2"/>
          <a:stretch>
            <a:fillRect/>
          </a:stretch>
        </p:blipFill>
        <p:spPr>
          <a:xfrm>
            <a:off x="3297936" y="2974786"/>
            <a:ext cx="5943600" cy="3595370"/>
          </a:xfrm>
          <a:prstGeom prst="rect">
            <a:avLst/>
          </a:prstGeom>
        </p:spPr>
      </p:pic>
    </p:spTree>
    <p:extLst>
      <p:ext uri="{BB962C8B-B14F-4D97-AF65-F5344CB8AC3E}">
        <p14:creationId xmlns:p14="http://schemas.microsoft.com/office/powerpoint/2010/main" val="158599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mn-lt"/>
              </a:rPr>
              <a:t>4.Conclusion</a:t>
            </a:r>
            <a:endParaRPr lang="en-IN" sz="2800" b="1" dirty="0">
              <a:latin typeface="+mn-lt"/>
            </a:endParaRPr>
          </a:p>
        </p:txBody>
      </p:sp>
      <p:sp>
        <p:nvSpPr>
          <p:cNvPr id="3" name="Content Placeholder 2"/>
          <p:cNvSpPr>
            <a:spLocks noGrp="1"/>
          </p:cNvSpPr>
          <p:nvPr>
            <p:ph idx="1"/>
          </p:nvPr>
        </p:nvSpPr>
        <p:spPr/>
        <p:txBody>
          <a:bodyPr>
            <a:normAutofit/>
          </a:bodyPr>
          <a:lstStyle/>
          <a:p>
            <a:r>
              <a:rPr lang="en-US" sz="1800" dirty="0"/>
              <a:t>Based on above analysis it was found that Ballard, Beacon Hill, </a:t>
            </a:r>
            <a:r>
              <a:rPr lang="en-US" sz="1800" dirty="0" err="1"/>
              <a:t>Delridge</a:t>
            </a:r>
            <a:r>
              <a:rPr lang="en-US" sz="1800" dirty="0"/>
              <a:t>, Rainier Valley and Seward Park is the most preferred neighborhood for tourists in Airbnb Seattle. They all offer rentals with below facilities:</a:t>
            </a:r>
            <a:endParaRPr lang="en-IN" sz="1800" dirty="0"/>
          </a:p>
          <a:p>
            <a:r>
              <a:rPr lang="en-US" sz="1800" dirty="0" smtClean="0"/>
              <a:t>1.Cancellation policy is moderate.</a:t>
            </a:r>
          </a:p>
          <a:p>
            <a:r>
              <a:rPr lang="en-US" sz="1800" dirty="0" smtClean="0"/>
              <a:t>2.The total number of amenities are 15.</a:t>
            </a:r>
          </a:p>
          <a:p>
            <a:r>
              <a:rPr lang="en-US" sz="1800" dirty="0" smtClean="0"/>
              <a:t>3.Price is between 30$ and 38$ per person.</a:t>
            </a:r>
          </a:p>
          <a:p>
            <a:r>
              <a:rPr lang="en-US" sz="1800" dirty="0" smtClean="0"/>
              <a:t>4.If host is </a:t>
            </a:r>
            <a:r>
              <a:rPr lang="en-US" sz="1800" dirty="0" err="1" smtClean="0"/>
              <a:t>superhost,the</a:t>
            </a:r>
            <a:r>
              <a:rPr lang="en-US" sz="1800" dirty="0" smtClean="0"/>
              <a:t> listing has more reviews.</a:t>
            </a:r>
          </a:p>
          <a:p>
            <a:r>
              <a:rPr lang="en-US" sz="1800" dirty="0" smtClean="0"/>
              <a:t>5.The host identity is verified.</a:t>
            </a:r>
          </a:p>
          <a:p>
            <a:r>
              <a:rPr lang="en-US" sz="1800" dirty="0" smtClean="0"/>
              <a:t>6.Most rentals have host profile picture making it an authentic rental.</a:t>
            </a:r>
          </a:p>
          <a:p>
            <a:endParaRPr lang="en-US" sz="1800" dirty="0"/>
          </a:p>
          <a:p>
            <a:pPr marL="0" indent="0">
              <a:buNone/>
            </a:pPr>
            <a:r>
              <a:rPr lang="en-US" sz="2000" dirty="0"/>
              <a:t>Based on above points, efforts can be made to increase listings in these neighborhoods so that Airbnb can improve their business as well. To improve business on existing rentals in other neighborhoods, amenities and price needs to be worked upon.</a:t>
            </a:r>
            <a:endParaRPr lang="en-IN" sz="2000" dirty="0"/>
          </a:p>
          <a:p>
            <a:pPr marL="0" indent="0">
              <a:buNone/>
            </a:pPr>
            <a:endParaRPr lang="en-IN" sz="1800" dirty="0"/>
          </a:p>
        </p:txBody>
      </p:sp>
    </p:spTree>
    <p:extLst>
      <p:ext uri="{BB962C8B-B14F-4D97-AF65-F5344CB8AC3E}">
        <p14:creationId xmlns:p14="http://schemas.microsoft.com/office/powerpoint/2010/main" val="2723389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mn-lt"/>
              </a:rPr>
              <a:t>1.Introduction</a:t>
            </a:r>
            <a:r>
              <a:rPr lang="en-IN" b="1" dirty="0"/>
              <a:t/>
            </a:r>
            <a:br>
              <a:rPr lang="en-IN" b="1" dirty="0"/>
            </a:br>
            <a:endParaRPr lang="en-IN" dirty="0"/>
          </a:p>
        </p:txBody>
      </p:sp>
      <p:sp>
        <p:nvSpPr>
          <p:cNvPr id="3" name="Content Placeholder 2"/>
          <p:cNvSpPr>
            <a:spLocks noGrp="1"/>
          </p:cNvSpPr>
          <p:nvPr>
            <p:ph idx="1"/>
          </p:nvPr>
        </p:nvSpPr>
        <p:spPr/>
        <p:txBody>
          <a:bodyPr/>
          <a:lstStyle/>
          <a:p>
            <a:r>
              <a:rPr lang="en-US" dirty="0"/>
              <a:t>Seattle is one of the biggest business and innovation hubs in the country, attracting heavy traffic from tourists and professionals alike. The cities draw people from all walks of life ranging from computer scientists to business owners to startup specialists to tourist groups to college freshmen. Airbnb senses an opportunity to improve their rental programs in these cities and would like to hear your suggestions on how to do so.</a:t>
            </a:r>
            <a:endParaRPr lang="en-IN" dirty="0"/>
          </a:p>
          <a:p>
            <a:endParaRPr lang="en-IN" dirty="0"/>
          </a:p>
        </p:txBody>
      </p:sp>
    </p:spTree>
    <p:extLst>
      <p:ext uri="{BB962C8B-B14F-4D97-AF65-F5344CB8AC3E}">
        <p14:creationId xmlns:p14="http://schemas.microsoft.com/office/powerpoint/2010/main" val="326545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mn-lt"/>
              </a:rPr>
              <a:t>1.2 Problem:</a:t>
            </a:r>
            <a:r>
              <a:rPr lang="en-IN" sz="2800" b="1" dirty="0">
                <a:latin typeface="+mn-lt"/>
              </a:rPr>
              <a:t/>
            </a:r>
            <a:br>
              <a:rPr lang="en-IN" sz="2800" b="1" dirty="0">
                <a:latin typeface="+mn-lt"/>
              </a:rPr>
            </a:br>
            <a:endParaRPr lang="en-IN" sz="2800" dirty="0">
              <a:latin typeface="+mn-lt"/>
            </a:endParaRPr>
          </a:p>
        </p:txBody>
      </p:sp>
      <p:sp>
        <p:nvSpPr>
          <p:cNvPr id="3" name="Content Placeholder 2"/>
          <p:cNvSpPr>
            <a:spLocks noGrp="1"/>
          </p:cNvSpPr>
          <p:nvPr>
            <p:ph idx="1"/>
          </p:nvPr>
        </p:nvSpPr>
        <p:spPr/>
        <p:txBody>
          <a:bodyPr/>
          <a:lstStyle/>
          <a:p>
            <a:r>
              <a:rPr lang="en-US" dirty="0"/>
              <a:t>The Data that we are working on includes a list of rentals across various locations in Seattle. It gives us information about the number of amenities provided, the number of persons that can be accommodated, room type, property type, the number of reviews that the listing has received.</a:t>
            </a:r>
            <a:endParaRPr lang="en-IN" dirty="0"/>
          </a:p>
          <a:p>
            <a:r>
              <a:rPr lang="en-US" dirty="0"/>
              <a:t>In this project we will try to find optimal locations for rentals in Seattle neighborhoods listed on Airbnb. We will use </a:t>
            </a:r>
            <a:r>
              <a:rPr lang="en-US" dirty="0" err="1"/>
              <a:t>DataScience</a:t>
            </a:r>
            <a:r>
              <a:rPr lang="en-US" dirty="0"/>
              <a:t> to find which area is most preferred rentals in Seattle neighborhood by the people which can be tourists/professionals.</a:t>
            </a:r>
            <a:endParaRPr lang="en-IN" dirty="0"/>
          </a:p>
          <a:p>
            <a:endParaRPr lang="en-IN" dirty="0"/>
          </a:p>
        </p:txBody>
      </p:sp>
    </p:spTree>
    <p:extLst>
      <p:ext uri="{BB962C8B-B14F-4D97-AF65-F5344CB8AC3E}">
        <p14:creationId xmlns:p14="http://schemas.microsoft.com/office/powerpoint/2010/main" val="222869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Calibri" panose="020F0502020204030204" pitchFamily="34" charset="0"/>
                <a:cs typeface="Calibri" panose="020F0502020204030204" pitchFamily="34" charset="0"/>
              </a:rPr>
              <a:t>2. </a:t>
            </a:r>
            <a:r>
              <a:rPr lang="en-US" sz="2800" b="1" dirty="0">
                <a:latin typeface="Calibri" panose="020F0502020204030204" pitchFamily="34" charset="0"/>
                <a:cs typeface="Calibri" panose="020F0502020204030204" pitchFamily="34" charset="0"/>
              </a:rPr>
              <a:t>Data Analysis:</a:t>
            </a:r>
            <a:r>
              <a:rPr lang="en-IN" sz="2800" b="1" dirty="0">
                <a:latin typeface="Calibri" panose="020F0502020204030204" pitchFamily="34" charset="0"/>
                <a:cs typeface="Calibri" panose="020F0502020204030204" pitchFamily="34" charset="0"/>
              </a:rPr>
              <a:t/>
            </a:r>
            <a:br>
              <a:rPr lang="en-IN" sz="2800" b="1" dirty="0">
                <a:latin typeface="Calibri" panose="020F0502020204030204" pitchFamily="34" charset="0"/>
                <a:cs typeface="Calibri" panose="020F0502020204030204" pitchFamily="34" charset="0"/>
              </a:rPr>
            </a:br>
            <a:endParaRPr lang="en-IN" sz="28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r>
              <a:rPr lang="en-US" dirty="0" smtClean="0"/>
              <a:t>Below parameters were used to find accuracy of the model:</a:t>
            </a:r>
          </a:p>
          <a:p>
            <a:pPr marL="0" indent="0" latinLnBrk="1">
              <a:buNone/>
            </a:pPr>
            <a:r>
              <a:rPr lang="en-US" dirty="0" err="1"/>
              <a:t>host_is_superhost</a:t>
            </a:r>
            <a:r>
              <a:rPr lang="en-US" dirty="0" smtClean="0"/>
              <a:t>',</a:t>
            </a:r>
          </a:p>
          <a:p>
            <a:pPr marL="0" indent="0" latinLnBrk="1">
              <a:buNone/>
            </a:pPr>
            <a:r>
              <a:rPr lang="en-US" dirty="0" smtClean="0"/>
              <a:t>'</a:t>
            </a:r>
            <a:r>
              <a:rPr lang="en-US" dirty="0" err="1" smtClean="0"/>
              <a:t>host_has_profile_pic</a:t>
            </a:r>
            <a:r>
              <a:rPr lang="en-US" dirty="0" smtClean="0"/>
              <a:t>',</a:t>
            </a:r>
          </a:p>
          <a:p>
            <a:pPr marL="0" indent="0" latinLnBrk="1">
              <a:buNone/>
            </a:pPr>
            <a:r>
              <a:rPr lang="en-US" dirty="0" smtClean="0"/>
              <a:t>'</a:t>
            </a:r>
            <a:r>
              <a:rPr lang="en-US" dirty="0" err="1" smtClean="0"/>
              <a:t>host_identity_verified</a:t>
            </a:r>
            <a:r>
              <a:rPr lang="en-US" dirty="0"/>
              <a:t>',</a:t>
            </a:r>
            <a:endParaRPr lang="en-IN" dirty="0"/>
          </a:p>
          <a:p>
            <a:pPr marL="0" indent="0" latinLnBrk="1">
              <a:buNone/>
            </a:pPr>
            <a:r>
              <a:rPr lang="en-US" dirty="0" smtClean="0"/>
              <a:t>'</a:t>
            </a:r>
            <a:r>
              <a:rPr lang="en-US" dirty="0" err="1" smtClean="0"/>
              <a:t>total_amenities</a:t>
            </a:r>
            <a:r>
              <a:rPr lang="en-US" dirty="0" smtClean="0"/>
              <a:t>',</a:t>
            </a:r>
          </a:p>
          <a:p>
            <a:pPr marL="0" indent="0" latinLnBrk="1">
              <a:buNone/>
            </a:pPr>
            <a:r>
              <a:rPr lang="en-US" dirty="0" smtClean="0"/>
              <a:t>'</a:t>
            </a:r>
            <a:r>
              <a:rPr lang="en-US" dirty="0" err="1" smtClean="0"/>
              <a:t>price_per_person</a:t>
            </a:r>
            <a:r>
              <a:rPr lang="en-US" dirty="0"/>
              <a:t>',</a:t>
            </a:r>
            <a:endParaRPr lang="en-IN" dirty="0"/>
          </a:p>
          <a:p>
            <a:pPr marL="0" indent="0" latinLnBrk="1">
              <a:buNone/>
            </a:pPr>
            <a:r>
              <a:rPr lang="en-US" dirty="0" smtClean="0"/>
              <a:t>'</a:t>
            </a:r>
            <a:r>
              <a:rPr lang="en-US" dirty="0" err="1" smtClean="0"/>
              <a:t>cancellation_policy</a:t>
            </a:r>
            <a:r>
              <a:rPr lang="en-US" dirty="0" smtClean="0"/>
              <a:t>',</a:t>
            </a:r>
            <a:endParaRPr lang="en-IN" dirty="0"/>
          </a:p>
          <a:p>
            <a:pPr marL="0" indent="0">
              <a:buNone/>
            </a:pPr>
            <a:r>
              <a:rPr lang="en-US" dirty="0" smtClean="0"/>
              <a:t>'</a:t>
            </a:r>
            <a:r>
              <a:rPr lang="en-US" dirty="0" err="1" smtClean="0"/>
              <a:t>number_of_reviews</a:t>
            </a:r>
            <a:r>
              <a:rPr lang="en-US" dirty="0"/>
              <a:t>'</a:t>
            </a:r>
            <a:endParaRPr lang="en-IN" dirty="0"/>
          </a:p>
        </p:txBody>
      </p:sp>
    </p:spTree>
    <p:extLst>
      <p:ext uri="{BB962C8B-B14F-4D97-AF65-F5344CB8AC3E}">
        <p14:creationId xmlns:p14="http://schemas.microsoft.com/office/powerpoint/2010/main" val="4262220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Calibri" panose="020F0502020204030204" pitchFamily="34" charset="0"/>
                <a:cs typeface="Calibri" panose="020F0502020204030204" pitchFamily="34" charset="0"/>
              </a:rPr>
              <a:t>2.1  Heat Map for checking the relationship between the variables</a:t>
            </a:r>
            <a:endParaRPr lang="en-IN" sz="2800" b="1" dirty="0">
              <a:latin typeface="Calibri" panose="020F0502020204030204" pitchFamily="34" charset="0"/>
              <a:cs typeface="Calibri" panose="020F0502020204030204" pitchFamily="34" charset="0"/>
            </a:endParaRPr>
          </a:p>
        </p:txBody>
      </p:sp>
      <p:pic>
        <p:nvPicPr>
          <p:cNvPr id="4" name="Content Placeholder 3"/>
          <p:cNvPicPr>
            <a:picLocks noGrp="1"/>
          </p:cNvPicPr>
          <p:nvPr>
            <p:ph idx="1"/>
          </p:nvPr>
        </p:nvPicPr>
        <p:blipFill>
          <a:blip r:embed="rId2"/>
          <a:stretch>
            <a:fillRect/>
          </a:stretch>
        </p:blipFill>
        <p:spPr>
          <a:xfrm>
            <a:off x="3015805" y="1915128"/>
            <a:ext cx="5191125" cy="3952875"/>
          </a:xfrm>
          <a:prstGeom prst="rect">
            <a:avLst/>
          </a:prstGeom>
        </p:spPr>
      </p:pic>
    </p:spTree>
    <p:extLst>
      <p:ext uri="{BB962C8B-B14F-4D97-AF65-F5344CB8AC3E}">
        <p14:creationId xmlns:p14="http://schemas.microsoft.com/office/powerpoint/2010/main" val="144178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mn-lt"/>
              </a:rPr>
              <a:t>2.2 Classification Report:</a:t>
            </a:r>
            <a:endParaRPr lang="en-IN" sz="2800" b="1" dirty="0">
              <a:latin typeface="+mn-lt"/>
            </a:endParaRPr>
          </a:p>
        </p:txBody>
      </p:sp>
      <p:sp>
        <p:nvSpPr>
          <p:cNvPr id="3" name="Content Placeholder 2"/>
          <p:cNvSpPr>
            <a:spLocks noGrp="1"/>
          </p:cNvSpPr>
          <p:nvPr>
            <p:ph idx="1"/>
          </p:nvPr>
        </p:nvSpPr>
        <p:spPr/>
        <p:txBody>
          <a:bodyPr/>
          <a:lstStyle/>
          <a:p>
            <a:r>
              <a:rPr lang="en-US" dirty="0" smtClean="0"/>
              <a:t>I used Naïve Bayes for analysis.</a:t>
            </a:r>
          </a:p>
          <a:p>
            <a:endParaRPr lang="en-IN" dirty="0"/>
          </a:p>
        </p:txBody>
      </p:sp>
      <p:graphicFrame>
        <p:nvGraphicFramePr>
          <p:cNvPr id="4" name="Table 3"/>
          <p:cNvGraphicFramePr>
            <a:graphicFrameLocks noGrp="1"/>
          </p:cNvGraphicFramePr>
          <p:nvPr/>
        </p:nvGraphicFramePr>
        <p:xfrm>
          <a:off x="4003675" y="3493294"/>
          <a:ext cx="4184650" cy="1016000"/>
        </p:xfrm>
        <a:graphic>
          <a:graphicData uri="http://schemas.openxmlformats.org/drawingml/2006/table">
            <a:tbl>
              <a:tblPr firstRow="1" firstCol="1" bandRow="1">
                <a:tableStyleId>{5C22544A-7EE6-4342-B048-85BDC9FD1C3A}</a:tableStyleId>
              </a:tblPr>
              <a:tblGrid>
                <a:gridCol w="836930">
                  <a:extLst>
                    <a:ext uri="{9D8B030D-6E8A-4147-A177-3AD203B41FA5}">
                      <a16:colId xmlns:a16="http://schemas.microsoft.com/office/drawing/2014/main" val="3278251192"/>
                    </a:ext>
                  </a:extLst>
                </a:gridCol>
                <a:gridCol w="836930">
                  <a:extLst>
                    <a:ext uri="{9D8B030D-6E8A-4147-A177-3AD203B41FA5}">
                      <a16:colId xmlns:a16="http://schemas.microsoft.com/office/drawing/2014/main" val="286883075"/>
                    </a:ext>
                  </a:extLst>
                </a:gridCol>
                <a:gridCol w="836930">
                  <a:extLst>
                    <a:ext uri="{9D8B030D-6E8A-4147-A177-3AD203B41FA5}">
                      <a16:colId xmlns:a16="http://schemas.microsoft.com/office/drawing/2014/main" val="1043749070"/>
                    </a:ext>
                  </a:extLst>
                </a:gridCol>
                <a:gridCol w="836930">
                  <a:extLst>
                    <a:ext uri="{9D8B030D-6E8A-4147-A177-3AD203B41FA5}">
                      <a16:colId xmlns:a16="http://schemas.microsoft.com/office/drawing/2014/main" val="3760845634"/>
                    </a:ext>
                  </a:extLst>
                </a:gridCol>
                <a:gridCol w="836930">
                  <a:extLst>
                    <a:ext uri="{9D8B030D-6E8A-4147-A177-3AD203B41FA5}">
                      <a16:colId xmlns:a16="http://schemas.microsoft.com/office/drawing/2014/main" val="883707101"/>
                    </a:ext>
                  </a:extLst>
                </a:gridCol>
              </a:tblGrid>
              <a:tr h="215265">
                <a:tc>
                  <a:txBody>
                    <a:bodyPr/>
                    <a:lstStyle/>
                    <a:p>
                      <a:pPr>
                        <a:spcBef>
                          <a:spcPts val="2400"/>
                        </a:spcBef>
                        <a:spcAft>
                          <a:spcPts val="0"/>
                        </a:spcAft>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Precision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Recall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F-1 Score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Support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72698467"/>
                  </a:ext>
                </a:extLst>
              </a:tr>
              <a:tr h="215265">
                <a:tc>
                  <a:txBody>
                    <a:bodyPr/>
                    <a:lstStyle/>
                    <a:p>
                      <a:pPr>
                        <a:spcBef>
                          <a:spcPts val="2400"/>
                        </a:spcBef>
                        <a:spcAft>
                          <a:spcPts val="0"/>
                        </a:spcAft>
                      </a:pPr>
                      <a:r>
                        <a:rPr lang="en-US" sz="1200">
                          <a:effectLst/>
                        </a:rPr>
                        <a:t>Micro avg</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0.95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0.95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0.95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958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70000327"/>
                  </a:ext>
                </a:extLst>
              </a:tr>
              <a:tr h="219710">
                <a:tc>
                  <a:txBody>
                    <a:bodyPr/>
                    <a:lstStyle/>
                    <a:p>
                      <a:pPr>
                        <a:spcBef>
                          <a:spcPts val="2400"/>
                        </a:spcBef>
                        <a:spcAft>
                          <a:spcPts val="0"/>
                        </a:spcAft>
                      </a:pPr>
                      <a:r>
                        <a:rPr lang="en-US" sz="1200">
                          <a:effectLst/>
                        </a:rPr>
                        <a:t>Macro avg</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0.61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0.64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0.62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958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28663424"/>
                  </a:ext>
                </a:extLst>
              </a:tr>
              <a:tr h="211455">
                <a:tc>
                  <a:txBody>
                    <a:bodyPr/>
                    <a:lstStyle/>
                    <a:p>
                      <a:pPr>
                        <a:spcBef>
                          <a:spcPts val="2400"/>
                        </a:spcBef>
                        <a:spcAft>
                          <a:spcPts val="0"/>
                        </a:spcAft>
                      </a:pPr>
                      <a:r>
                        <a:rPr lang="en-US" sz="1200">
                          <a:effectLst/>
                        </a:rPr>
                        <a:t>Weighted avg</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0.95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0.95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0.94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dirty="0">
                          <a:effectLst/>
                        </a:rPr>
                        <a:t>958</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85640156"/>
                  </a:ext>
                </a:extLst>
              </a:tr>
            </a:tbl>
          </a:graphicData>
        </a:graphic>
      </p:graphicFrame>
      <p:graphicFrame>
        <p:nvGraphicFramePr>
          <p:cNvPr id="5" name="Table 4"/>
          <p:cNvGraphicFramePr>
            <a:graphicFrameLocks noGrp="1"/>
          </p:cNvGraphicFramePr>
          <p:nvPr/>
        </p:nvGraphicFramePr>
        <p:xfrm>
          <a:off x="4003675" y="3493294"/>
          <a:ext cx="4184650" cy="1016000"/>
        </p:xfrm>
        <a:graphic>
          <a:graphicData uri="http://schemas.openxmlformats.org/drawingml/2006/table">
            <a:tbl>
              <a:tblPr firstRow="1" firstCol="1" bandRow="1">
                <a:tableStyleId>{5C22544A-7EE6-4342-B048-85BDC9FD1C3A}</a:tableStyleId>
              </a:tblPr>
              <a:tblGrid>
                <a:gridCol w="836930">
                  <a:extLst>
                    <a:ext uri="{9D8B030D-6E8A-4147-A177-3AD203B41FA5}">
                      <a16:colId xmlns:a16="http://schemas.microsoft.com/office/drawing/2014/main" val="2318748207"/>
                    </a:ext>
                  </a:extLst>
                </a:gridCol>
                <a:gridCol w="836930">
                  <a:extLst>
                    <a:ext uri="{9D8B030D-6E8A-4147-A177-3AD203B41FA5}">
                      <a16:colId xmlns:a16="http://schemas.microsoft.com/office/drawing/2014/main" val="3385548149"/>
                    </a:ext>
                  </a:extLst>
                </a:gridCol>
                <a:gridCol w="836930">
                  <a:extLst>
                    <a:ext uri="{9D8B030D-6E8A-4147-A177-3AD203B41FA5}">
                      <a16:colId xmlns:a16="http://schemas.microsoft.com/office/drawing/2014/main" val="3323858908"/>
                    </a:ext>
                  </a:extLst>
                </a:gridCol>
                <a:gridCol w="836930">
                  <a:extLst>
                    <a:ext uri="{9D8B030D-6E8A-4147-A177-3AD203B41FA5}">
                      <a16:colId xmlns:a16="http://schemas.microsoft.com/office/drawing/2014/main" val="1574697390"/>
                    </a:ext>
                  </a:extLst>
                </a:gridCol>
                <a:gridCol w="836930">
                  <a:extLst>
                    <a:ext uri="{9D8B030D-6E8A-4147-A177-3AD203B41FA5}">
                      <a16:colId xmlns:a16="http://schemas.microsoft.com/office/drawing/2014/main" val="1322268251"/>
                    </a:ext>
                  </a:extLst>
                </a:gridCol>
              </a:tblGrid>
              <a:tr h="215265">
                <a:tc>
                  <a:txBody>
                    <a:bodyPr/>
                    <a:lstStyle/>
                    <a:p>
                      <a:pPr>
                        <a:spcBef>
                          <a:spcPts val="2400"/>
                        </a:spcBef>
                        <a:spcAft>
                          <a:spcPts val="0"/>
                        </a:spcAft>
                      </a:pPr>
                      <a:r>
                        <a:rPr lang="en-US" sz="1200">
                          <a:effectLst/>
                        </a:rPr>
                        <a:t>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Precision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Recall</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F-1 Score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Support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12112790"/>
                  </a:ext>
                </a:extLst>
              </a:tr>
              <a:tr h="215265">
                <a:tc>
                  <a:txBody>
                    <a:bodyPr/>
                    <a:lstStyle/>
                    <a:p>
                      <a:pPr>
                        <a:spcBef>
                          <a:spcPts val="2400"/>
                        </a:spcBef>
                        <a:spcAft>
                          <a:spcPts val="0"/>
                        </a:spcAft>
                      </a:pPr>
                      <a:r>
                        <a:rPr lang="en-US" sz="1200">
                          <a:effectLst/>
                        </a:rPr>
                        <a:t>Micro avg</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0.95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0.95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0.95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958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3412497"/>
                  </a:ext>
                </a:extLst>
              </a:tr>
              <a:tr h="219710">
                <a:tc>
                  <a:txBody>
                    <a:bodyPr/>
                    <a:lstStyle/>
                    <a:p>
                      <a:pPr>
                        <a:spcBef>
                          <a:spcPts val="2400"/>
                        </a:spcBef>
                        <a:spcAft>
                          <a:spcPts val="0"/>
                        </a:spcAft>
                      </a:pPr>
                      <a:r>
                        <a:rPr lang="en-US" sz="1200">
                          <a:effectLst/>
                        </a:rPr>
                        <a:t>Macro avg</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0.61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0.64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0.62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958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51765373"/>
                  </a:ext>
                </a:extLst>
              </a:tr>
              <a:tr h="211455">
                <a:tc>
                  <a:txBody>
                    <a:bodyPr/>
                    <a:lstStyle/>
                    <a:p>
                      <a:pPr>
                        <a:spcBef>
                          <a:spcPts val="2400"/>
                        </a:spcBef>
                        <a:spcAft>
                          <a:spcPts val="0"/>
                        </a:spcAft>
                      </a:pPr>
                      <a:r>
                        <a:rPr lang="en-US" sz="1200">
                          <a:effectLst/>
                        </a:rPr>
                        <a:t>Weighted avg</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0.95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0.95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a:effectLst/>
                        </a:rPr>
                        <a:t>0.94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Bef>
                          <a:spcPts val="2400"/>
                        </a:spcBef>
                        <a:spcAft>
                          <a:spcPts val="0"/>
                        </a:spcAft>
                      </a:pPr>
                      <a:r>
                        <a:rPr lang="en-US" sz="1200" dirty="0">
                          <a:effectLst/>
                        </a:rPr>
                        <a:t>958</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808782"/>
                  </a:ext>
                </a:extLst>
              </a:tr>
            </a:tbl>
          </a:graphicData>
        </a:graphic>
      </p:graphicFrame>
    </p:spTree>
    <p:extLst>
      <p:ext uri="{BB962C8B-B14F-4D97-AF65-F5344CB8AC3E}">
        <p14:creationId xmlns:p14="http://schemas.microsoft.com/office/powerpoint/2010/main" val="4102099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mn-lt"/>
              </a:rPr>
              <a:t>3.Exploratory Analysis</a:t>
            </a:r>
            <a:endParaRPr lang="en-IN" sz="3200" b="1" dirty="0">
              <a:latin typeface="+mn-lt"/>
            </a:endParaRPr>
          </a:p>
        </p:txBody>
      </p:sp>
      <p:sp>
        <p:nvSpPr>
          <p:cNvPr id="3" name="Content Placeholder 2"/>
          <p:cNvSpPr>
            <a:spLocks noGrp="1"/>
          </p:cNvSpPr>
          <p:nvPr>
            <p:ph idx="1"/>
          </p:nvPr>
        </p:nvSpPr>
        <p:spPr/>
        <p:txBody>
          <a:bodyPr/>
          <a:lstStyle/>
          <a:p>
            <a:r>
              <a:rPr lang="en-US" b="1" dirty="0" smtClean="0"/>
              <a:t>1.Host Identity Verified - </a:t>
            </a:r>
            <a:r>
              <a:rPr lang="en-US" dirty="0"/>
              <a:t>It is observed here that most of the rentals across the neighborhoods have verified hosts meaning that the listings are authentic.</a:t>
            </a:r>
            <a:endParaRPr lang="en-IN" dirty="0"/>
          </a:p>
          <a:p>
            <a:endParaRPr lang="en-IN" dirty="0" smtClean="0"/>
          </a:p>
          <a:p>
            <a:endParaRPr lang="en-IN" dirty="0"/>
          </a:p>
        </p:txBody>
      </p:sp>
      <p:pic>
        <p:nvPicPr>
          <p:cNvPr id="7" name="Picture 6"/>
          <p:cNvPicPr/>
          <p:nvPr/>
        </p:nvPicPr>
        <p:blipFill>
          <a:blip r:embed="rId2"/>
          <a:stretch>
            <a:fillRect/>
          </a:stretch>
        </p:blipFill>
        <p:spPr>
          <a:xfrm>
            <a:off x="2167128" y="3424682"/>
            <a:ext cx="6483096" cy="2966974"/>
          </a:xfrm>
          <a:prstGeom prst="rect">
            <a:avLst/>
          </a:prstGeom>
        </p:spPr>
      </p:pic>
    </p:spTree>
    <p:extLst>
      <p:ext uri="{BB962C8B-B14F-4D97-AF65-F5344CB8AC3E}">
        <p14:creationId xmlns:p14="http://schemas.microsoft.com/office/powerpoint/2010/main" val="385222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2800" b="1" dirty="0">
                <a:latin typeface="Calibri" panose="020F0502020204030204" pitchFamily="34" charset="0"/>
                <a:cs typeface="Calibri" panose="020F0502020204030204" pitchFamily="34" charset="0"/>
              </a:rPr>
              <a:t>2.Cancellation Policy:</a:t>
            </a:r>
            <a:endParaRPr lang="en-IN" sz="2800" b="1" dirty="0">
              <a:latin typeface="Calibri" panose="020F0502020204030204" pitchFamily="34" charset="0"/>
              <a:cs typeface="Calibri" panose="020F0502020204030204" pitchFamily="34" charset="0"/>
            </a:endParaRPr>
          </a:p>
        </p:txBody>
      </p:sp>
      <p:sp>
        <p:nvSpPr>
          <p:cNvPr id="7" name="Content Placeholder 6"/>
          <p:cNvSpPr>
            <a:spLocks noGrp="1"/>
          </p:cNvSpPr>
          <p:nvPr>
            <p:ph idx="1"/>
          </p:nvPr>
        </p:nvSpPr>
        <p:spPr/>
        <p:txBody>
          <a:bodyPr/>
          <a:lstStyle/>
          <a:p>
            <a:r>
              <a:rPr lang="en-US" dirty="0"/>
              <a:t>The cancellation policy that most tourists seek will be from moderate to flexible. As per our analysis, the neighborhoods that have high number of reviews have moderate cancellation </a:t>
            </a:r>
            <a:r>
              <a:rPr lang="en-US" dirty="0" smtClean="0"/>
              <a:t>policy</a:t>
            </a:r>
          </a:p>
          <a:p>
            <a:endParaRPr lang="en-IN" dirty="0"/>
          </a:p>
        </p:txBody>
      </p:sp>
      <p:pic>
        <p:nvPicPr>
          <p:cNvPr id="8" name="Picture 7"/>
          <p:cNvPicPr/>
          <p:nvPr/>
        </p:nvPicPr>
        <p:blipFill>
          <a:blip r:embed="rId2"/>
          <a:stretch>
            <a:fillRect/>
          </a:stretch>
        </p:blipFill>
        <p:spPr>
          <a:xfrm>
            <a:off x="2679192" y="3099816"/>
            <a:ext cx="6803136" cy="3577844"/>
          </a:xfrm>
          <a:prstGeom prst="rect">
            <a:avLst/>
          </a:prstGeom>
        </p:spPr>
      </p:pic>
    </p:spTree>
    <p:extLst>
      <p:ext uri="{BB962C8B-B14F-4D97-AF65-F5344CB8AC3E}">
        <p14:creationId xmlns:p14="http://schemas.microsoft.com/office/powerpoint/2010/main" val="338173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800" dirty="0" smtClean="0">
                <a:latin typeface="Calibri" panose="020F0502020204030204" pitchFamily="34" charset="0"/>
                <a:cs typeface="Calibri" panose="020F0502020204030204" pitchFamily="34" charset="0"/>
              </a:rPr>
              <a:t>3.</a:t>
            </a:r>
            <a:r>
              <a:rPr lang="en-US" sz="2800" b="1" dirty="0">
                <a:latin typeface="Calibri" panose="020F0502020204030204" pitchFamily="34" charset="0"/>
                <a:cs typeface="Calibri" panose="020F0502020204030204" pitchFamily="34" charset="0"/>
              </a:rPr>
              <a:t> </a:t>
            </a:r>
            <a:r>
              <a:rPr lang="en-US" sz="2800" b="1" dirty="0" smtClean="0">
                <a:latin typeface="Calibri" panose="020F0502020204030204" pitchFamily="34" charset="0"/>
                <a:cs typeface="Calibri" panose="020F0502020204030204" pitchFamily="34" charset="0"/>
              </a:rPr>
              <a:t>Host is </a:t>
            </a:r>
            <a:r>
              <a:rPr lang="en-US" sz="2800" b="1" dirty="0" err="1" smtClean="0">
                <a:latin typeface="Calibri" panose="020F0502020204030204" pitchFamily="34" charset="0"/>
                <a:cs typeface="Calibri" panose="020F0502020204030204" pitchFamily="34" charset="0"/>
              </a:rPr>
              <a:t>superhost</a:t>
            </a:r>
            <a:r>
              <a:rPr lang="en-US" sz="2800" b="1" dirty="0">
                <a:latin typeface="Calibri" panose="020F0502020204030204" pitchFamily="34" charset="0"/>
                <a:cs typeface="Calibri" panose="020F0502020204030204" pitchFamily="34" charset="0"/>
              </a:rPr>
              <a:t>:</a:t>
            </a:r>
            <a:endParaRPr lang="en-IN" sz="2800" dirty="0">
              <a:latin typeface="Calibri" panose="020F0502020204030204" pitchFamily="34" charset="0"/>
              <a:cs typeface="Calibri" panose="020F0502020204030204" pitchFamily="34" charset="0"/>
            </a:endParaRPr>
          </a:p>
        </p:txBody>
      </p:sp>
      <p:sp>
        <p:nvSpPr>
          <p:cNvPr id="5" name="Content Placeholder 4"/>
          <p:cNvSpPr>
            <a:spLocks noGrp="1"/>
          </p:cNvSpPr>
          <p:nvPr>
            <p:ph idx="1"/>
          </p:nvPr>
        </p:nvSpPr>
        <p:spPr/>
        <p:txBody>
          <a:bodyPr/>
          <a:lstStyle/>
          <a:p>
            <a:r>
              <a:rPr lang="en-US" dirty="0"/>
              <a:t>Host is </a:t>
            </a:r>
            <a:r>
              <a:rPr lang="en-US" dirty="0" err="1"/>
              <a:t>superhost</a:t>
            </a:r>
            <a:r>
              <a:rPr lang="en-US" dirty="0"/>
              <a:t> is one of the factor which can give a higher score to a particular rental hence it cannot be </a:t>
            </a:r>
            <a:r>
              <a:rPr lang="en-US" dirty="0" smtClean="0"/>
              <a:t>ignored</a:t>
            </a:r>
            <a:r>
              <a:rPr lang="en-US" dirty="0"/>
              <a:t>.</a:t>
            </a:r>
            <a:endParaRPr lang="en-IN" dirty="0"/>
          </a:p>
          <a:p>
            <a:endParaRPr lang="en-IN" dirty="0"/>
          </a:p>
        </p:txBody>
      </p:sp>
      <p:pic>
        <p:nvPicPr>
          <p:cNvPr id="6" name="Picture 5"/>
          <p:cNvPicPr/>
          <p:nvPr/>
        </p:nvPicPr>
        <p:blipFill>
          <a:blip r:embed="rId2"/>
          <a:stretch>
            <a:fillRect/>
          </a:stretch>
        </p:blipFill>
        <p:spPr>
          <a:xfrm>
            <a:off x="2980944" y="2650617"/>
            <a:ext cx="6428232" cy="3661283"/>
          </a:xfrm>
          <a:prstGeom prst="rect">
            <a:avLst/>
          </a:prstGeom>
        </p:spPr>
      </p:pic>
    </p:spTree>
    <p:extLst>
      <p:ext uri="{BB962C8B-B14F-4D97-AF65-F5344CB8AC3E}">
        <p14:creationId xmlns:p14="http://schemas.microsoft.com/office/powerpoint/2010/main" val="896425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575</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Rental Analysis of Airbnb Seattle</vt:lpstr>
      <vt:lpstr>1.Introduction </vt:lpstr>
      <vt:lpstr>1.2 Problem: </vt:lpstr>
      <vt:lpstr>2. Data Analysis: </vt:lpstr>
      <vt:lpstr>2.1  Heat Map for checking the relationship between the variables</vt:lpstr>
      <vt:lpstr>2.2 Classification Report:</vt:lpstr>
      <vt:lpstr>3.Exploratory Analysis</vt:lpstr>
      <vt:lpstr>2.Cancellation Policy:</vt:lpstr>
      <vt:lpstr>3. Host is superhost:</vt:lpstr>
      <vt:lpstr>4.Total number of amenities: </vt:lpstr>
      <vt:lpstr>5.Price per person: </vt:lpstr>
      <vt:lpstr>4.Conclusion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Analysis of Airbnb Seattle</dc:title>
  <dc:creator>Shantanu Yadav</dc:creator>
  <cp:lastModifiedBy>Shantanu Yadav</cp:lastModifiedBy>
  <cp:revision>31</cp:revision>
  <dcterms:created xsi:type="dcterms:W3CDTF">2019-10-08T12:06:21Z</dcterms:created>
  <dcterms:modified xsi:type="dcterms:W3CDTF">2019-10-08T12:30:28Z</dcterms:modified>
</cp:coreProperties>
</file>