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Lst>
  <p:sldSz cx="18288000" cy="10287000"/>
  <p:notesSz cx="6858000" cy="9144000"/>
  <p:embeddedFontLst>
    <p:embeddedFont>
      <p:font typeface="League Spartan" charset="1" panose="00000800000000000000"/>
      <p:regular r:id="rId15"/>
    </p:embeddedFont>
    <p:embeddedFont>
      <p:font typeface="Open Sauce" charset="1" panose="00000500000000000000"/>
      <p:regular r:id="rId16"/>
    </p:embeddedFont>
    <p:embeddedFont>
      <p:font typeface="Canva Sans Bold" charset="1" panose="020B0803030501040103"/>
      <p:regular r:id="rId17"/>
    </p:embeddedFont>
    <p:embeddedFont>
      <p:font typeface="Canva Sans" charset="1" panose="020B0503030501040103"/>
      <p:regular r:id="rId1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jpeg" Type="http://schemas.openxmlformats.org/officeDocument/2006/relationships/image"/><Relationship Id="rId5" Target="../media/image4.jpe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7.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7.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 Id="rId3" Target="../media/image9.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 Id="rId3" Target="../media/image12.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Freeform 2" id="2"/>
          <p:cNvSpPr/>
          <p:nvPr/>
        </p:nvSpPr>
        <p:spPr>
          <a:xfrm flipH="false" flipV="false" rot="0">
            <a:off x="9953199" y="0"/>
            <a:ext cx="10287000" cy="10287000"/>
          </a:xfrm>
          <a:custGeom>
            <a:avLst/>
            <a:gdLst/>
            <a:ahLst/>
            <a:cxnLst/>
            <a:rect r="r" b="b" t="t" l="l"/>
            <a:pathLst>
              <a:path h="10287000" w="10287000">
                <a:moveTo>
                  <a:pt x="0" y="0"/>
                </a:moveTo>
                <a:lnTo>
                  <a:pt x="10287000" y="0"/>
                </a:lnTo>
                <a:lnTo>
                  <a:pt x="10287000" y="10287000"/>
                </a:lnTo>
                <a:lnTo>
                  <a:pt x="0" y="10287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1028700" y="746031"/>
            <a:ext cx="13713049" cy="1598295"/>
          </a:xfrm>
          <a:prstGeom prst="rect">
            <a:avLst/>
          </a:prstGeom>
        </p:spPr>
        <p:txBody>
          <a:bodyPr anchor="t" rtlCol="false" tIns="0" lIns="0" bIns="0" rIns="0">
            <a:spAutoFit/>
          </a:bodyPr>
          <a:lstStyle/>
          <a:p>
            <a:pPr algn="l">
              <a:lnSpc>
                <a:spcPts val="13200"/>
              </a:lnSpc>
            </a:pPr>
            <a:r>
              <a:rPr lang="en-US" sz="8800">
                <a:solidFill>
                  <a:srgbClr val="FFFFFF"/>
                </a:solidFill>
                <a:latin typeface="League Spartan"/>
                <a:ea typeface="League Spartan"/>
                <a:cs typeface="League Spartan"/>
                <a:sym typeface="League Spartan"/>
              </a:rPr>
              <a:t>HACKSTREET 3.O</a:t>
            </a:r>
          </a:p>
        </p:txBody>
      </p:sp>
      <p:sp>
        <p:nvSpPr>
          <p:cNvPr name="TextBox 4" id="4"/>
          <p:cNvSpPr txBox="true"/>
          <p:nvPr/>
        </p:nvSpPr>
        <p:spPr>
          <a:xfrm rot="0">
            <a:off x="1028700" y="2010009"/>
            <a:ext cx="7598796" cy="769621"/>
          </a:xfrm>
          <a:prstGeom prst="rect">
            <a:avLst/>
          </a:prstGeom>
        </p:spPr>
        <p:txBody>
          <a:bodyPr anchor="t" rtlCol="false" tIns="0" lIns="0" bIns="0" rIns="0">
            <a:spAutoFit/>
          </a:bodyPr>
          <a:lstStyle/>
          <a:p>
            <a:pPr algn="l">
              <a:lnSpc>
                <a:spcPts val="6449"/>
              </a:lnSpc>
            </a:pPr>
            <a:r>
              <a:rPr lang="en-US" sz="4299">
                <a:solidFill>
                  <a:srgbClr val="FFFFFF"/>
                </a:solidFill>
                <a:latin typeface="Open Sauce"/>
                <a:ea typeface="Open Sauce"/>
                <a:cs typeface="Open Sauce"/>
                <a:sym typeface="Open Sauce"/>
              </a:rPr>
              <a:t>Hackathon</a:t>
            </a:r>
          </a:p>
        </p:txBody>
      </p:sp>
      <p:sp>
        <p:nvSpPr>
          <p:cNvPr name="TextBox 5" id="5"/>
          <p:cNvSpPr txBox="true"/>
          <p:nvPr/>
        </p:nvSpPr>
        <p:spPr>
          <a:xfrm rot="0">
            <a:off x="1028700" y="6367600"/>
            <a:ext cx="7248618" cy="386674"/>
          </a:xfrm>
          <a:prstGeom prst="rect">
            <a:avLst/>
          </a:prstGeom>
        </p:spPr>
        <p:txBody>
          <a:bodyPr anchor="t" rtlCol="false" tIns="0" lIns="0" bIns="0" rIns="0">
            <a:spAutoFit/>
          </a:bodyPr>
          <a:lstStyle/>
          <a:p>
            <a:pPr algn="l">
              <a:lnSpc>
                <a:spcPts val="3150"/>
              </a:lnSpc>
            </a:pPr>
          </a:p>
        </p:txBody>
      </p:sp>
      <p:sp>
        <p:nvSpPr>
          <p:cNvPr name="TextBox 6" id="6"/>
          <p:cNvSpPr txBox="true"/>
          <p:nvPr/>
        </p:nvSpPr>
        <p:spPr>
          <a:xfrm rot="0">
            <a:off x="1028700" y="3587532"/>
            <a:ext cx="13713049" cy="4000500"/>
          </a:xfrm>
          <a:prstGeom prst="rect">
            <a:avLst/>
          </a:prstGeom>
        </p:spPr>
        <p:txBody>
          <a:bodyPr anchor="t" rtlCol="false" tIns="0" lIns="0" bIns="0" rIns="0">
            <a:spAutoFit/>
          </a:bodyPr>
          <a:lstStyle/>
          <a:p>
            <a:pPr algn="l">
              <a:lnSpc>
                <a:spcPts val="10559"/>
              </a:lnSpc>
            </a:pPr>
            <a:r>
              <a:rPr lang="en-US" sz="8799">
                <a:solidFill>
                  <a:srgbClr val="FFDE59"/>
                </a:solidFill>
                <a:latin typeface="League Spartan"/>
                <a:ea typeface="League Spartan"/>
                <a:cs typeface="League Spartan"/>
                <a:sym typeface="League Spartan"/>
              </a:rPr>
              <a:t>TEAM: </a:t>
            </a:r>
          </a:p>
          <a:p>
            <a:pPr algn="l">
              <a:lnSpc>
                <a:spcPts val="10559"/>
              </a:lnSpc>
            </a:pPr>
            <a:r>
              <a:rPr lang="en-US" sz="8799">
                <a:solidFill>
                  <a:srgbClr val="FFFFFF"/>
                </a:solidFill>
                <a:latin typeface="League Spartan"/>
                <a:ea typeface="League Spartan"/>
                <a:cs typeface="League Spartan"/>
                <a:sym typeface="League Spartan"/>
              </a:rPr>
              <a:t>NHCE AI</a:t>
            </a:r>
          </a:p>
          <a:p>
            <a:pPr algn="l">
              <a:lnSpc>
                <a:spcPts val="10559"/>
              </a:lnSpc>
            </a:pPr>
          </a:p>
        </p:txBody>
      </p:sp>
      <p:sp>
        <p:nvSpPr>
          <p:cNvPr name="TextBox 7" id="7"/>
          <p:cNvSpPr txBox="true"/>
          <p:nvPr/>
        </p:nvSpPr>
        <p:spPr>
          <a:xfrm rot="0">
            <a:off x="1194817" y="7115388"/>
            <a:ext cx="6041367" cy="1646552"/>
          </a:xfrm>
          <a:prstGeom prst="rect">
            <a:avLst/>
          </a:prstGeom>
        </p:spPr>
        <p:txBody>
          <a:bodyPr anchor="t" rtlCol="false" tIns="0" lIns="0" bIns="0" rIns="0">
            <a:spAutoFit/>
          </a:bodyPr>
          <a:lstStyle/>
          <a:p>
            <a:pPr algn="l">
              <a:lnSpc>
                <a:spcPts val="3293"/>
              </a:lnSpc>
            </a:pPr>
            <a:r>
              <a:rPr lang="en-US" sz="2195">
                <a:solidFill>
                  <a:srgbClr val="FFFFFF"/>
                </a:solidFill>
                <a:latin typeface="Open Sauce"/>
                <a:ea typeface="Open Sauce"/>
                <a:cs typeface="Open Sauce"/>
                <a:sym typeface="Open Sauce"/>
              </a:rPr>
              <a:t>Member 1: N Manish</a:t>
            </a:r>
          </a:p>
          <a:p>
            <a:pPr algn="l">
              <a:lnSpc>
                <a:spcPts val="3293"/>
              </a:lnSpc>
            </a:pPr>
            <a:r>
              <a:rPr lang="en-US" sz="2195">
                <a:solidFill>
                  <a:srgbClr val="FFFFFF"/>
                </a:solidFill>
                <a:latin typeface="Open Sauce"/>
                <a:ea typeface="Open Sauce"/>
                <a:cs typeface="Open Sauce"/>
                <a:sym typeface="Open Sauce"/>
              </a:rPr>
              <a:t>Member 2: B N Lohith Kumar</a:t>
            </a:r>
          </a:p>
          <a:p>
            <a:pPr algn="l">
              <a:lnSpc>
                <a:spcPts val="3293"/>
              </a:lnSpc>
            </a:pPr>
          </a:p>
          <a:p>
            <a:pPr algn="l">
              <a:lnSpc>
                <a:spcPts val="3293"/>
              </a:lnSpc>
            </a:pP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Freeform 2" id="2"/>
          <p:cNvSpPr/>
          <p:nvPr/>
        </p:nvSpPr>
        <p:spPr>
          <a:xfrm flipH="false" flipV="false" rot="0">
            <a:off x="10881817" y="2278274"/>
            <a:ext cx="10287000" cy="10287000"/>
          </a:xfrm>
          <a:custGeom>
            <a:avLst/>
            <a:gdLst/>
            <a:ahLst/>
            <a:cxnLst/>
            <a:rect r="r" b="b" t="t" l="l"/>
            <a:pathLst>
              <a:path h="10287000" w="10287000">
                <a:moveTo>
                  <a:pt x="0" y="0"/>
                </a:moveTo>
                <a:lnTo>
                  <a:pt x="10287000" y="0"/>
                </a:lnTo>
                <a:lnTo>
                  <a:pt x="10287000" y="10287000"/>
                </a:lnTo>
                <a:lnTo>
                  <a:pt x="0" y="10287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2427196" y="2906803"/>
            <a:ext cx="3742402" cy="6193193"/>
            <a:chOff x="0" y="0"/>
            <a:chExt cx="4989869" cy="8257591"/>
          </a:xfrm>
        </p:grpSpPr>
        <p:grpSp>
          <p:nvGrpSpPr>
            <p:cNvPr name="Group 4" id="4"/>
            <p:cNvGrpSpPr>
              <a:grpSpLocks noChangeAspect="true"/>
            </p:cNvGrpSpPr>
            <p:nvPr/>
          </p:nvGrpSpPr>
          <p:grpSpPr>
            <a:xfrm rot="0">
              <a:off x="294552" y="0"/>
              <a:ext cx="4400764" cy="4400764"/>
              <a:chOff x="0" y="0"/>
              <a:chExt cx="14840029" cy="14840029"/>
            </a:xfrm>
          </p:grpSpPr>
          <p:sp>
            <p:nvSpPr>
              <p:cNvPr name="Freeform 5" id="5"/>
              <p:cNvSpPr/>
              <p:nvPr/>
            </p:nvSpPr>
            <p:spPr>
              <a:xfrm flipH="false" flipV="false" rot="0">
                <a:off x="-366471" y="-11891"/>
                <a:ext cx="15572971" cy="14863810"/>
              </a:xfrm>
              <a:custGeom>
                <a:avLst/>
                <a:gdLst/>
                <a:ahLst/>
                <a:cxnLst/>
                <a:rect r="r" b="b" t="t" l="l"/>
                <a:pathLst>
                  <a:path h="14863810" w="15572971">
                    <a:moveTo>
                      <a:pt x="7786486" y="11891"/>
                    </a:moveTo>
                    <a:cubicBezTo>
                      <a:pt x="5127664" y="0"/>
                      <a:pt x="2665709" y="1411641"/>
                      <a:pt x="1332855" y="3712286"/>
                    </a:cubicBezTo>
                    <a:cubicBezTo>
                      <a:pt x="0" y="6012931"/>
                      <a:pt x="0" y="8850880"/>
                      <a:pt x="1332855" y="11151525"/>
                    </a:cubicBezTo>
                    <a:cubicBezTo>
                      <a:pt x="2665709" y="13452170"/>
                      <a:pt x="5127664" y="14863811"/>
                      <a:pt x="7786486" y="14851920"/>
                    </a:cubicBezTo>
                    <a:cubicBezTo>
                      <a:pt x="10445306" y="14863811"/>
                      <a:pt x="12907262" y="13452170"/>
                      <a:pt x="14240117" y="11151525"/>
                    </a:cubicBezTo>
                    <a:cubicBezTo>
                      <a:pt x="15572971" y="8850880"/>
                      <a:pt x="15572971" y="6012931"/>
                      <a:pt x="14240117" y="3712286"/>
                    </a:cubicBezTo>
                    <a:cubicBezTo>
                      <a:pt x="12907262" y="1411641"/>
                      <a:pt x="10445306" y="0"/>
                      <a:pt x="7786486" y="11891"/>
                    </a:cubicBezTo>
                    <a:close/>
                  </a:path>
                </a:pathLst>
              </a:custGeom>
              <a:solidFill>
                <a:srgbClr val="94B143"/>
              </a:solidFill>
            </p:spPr>
          </p:sp>
          <p:sp>
            <p:nvSpPr>
              <p:cNvPr name="Freeform 6" id="6"/>
              <p:cNvSpPr/>
              <p:nvPr/>
            </p:nvSpPr>
            <p:spPr>
              <a:xfrm flipH="false" flipV="false" rot="0">
                <a:off x="-156193" y="188812"/>
                <a:ext cx="15152415" cy="14462405"/>
              </a:xfrm>
              <a:custGeom>
                <a:avLst/>
                <a:gdLst/>
                <a:ahLst/>
                <a:cxnLst/>
                <a:rect r="r" b="b" t="t" l="l"/>
                <a:pathLst>
                  <a:path h="14462405" w="15152415">
                    <a:moveTo>
                      <a:pt x="7576208" y="11570"/>
                    </a:moveTo>
                    <a:cubicBezTo>
                      <a:pt x="4989189" y="0"/>
                      <a:pt x="2593721" y="1373519"/>
                      <a:pt x="1296860" y="3612034"/>
                    </a:cubicBezTo>
                    <a:cubicBezTo>
                      <a:pt x="0" y="5850548"/>
                      <a:pt x="0" y="8611857"/>
                      <a:pt x="1296860" y="10850372"/>
                    </a:cubicBezTo>
                    <a:cubicBezTo>
                      <a:pt x="2593721" y="13088886"/>
                      <a:pt x="4989189" y="14462405"/>
                      <a:pt x="7576208" y="14450835"/>
                    </a:cubicBezTo>
                    <a:cubicBezTo>
                      <a:pt x="10163226" y="14462405"/>
                      <a:pt x="12558694" y="13088886"/>
                      <a:pt x="13855555" y="10850372"/>
                    </a:cubicBezTo>
                    <a:cubicBezTo>
                      <a:pt x="15152416" y="8611857"/>
                      <a:pt x="15152416" y="5850548"/>
                      <a:pt x="13855555" y="3612034"/>
                    </a:cubicBezTo>
                    <a:cubicBezTo>
                      <a:pt x="12558694" y="1373519"/>
                      <a:pt x="10163226" y="0"/>
                      <a:pt x="7576208" y="11570"/>
                    </a:cubicBezTo>
                    <a:close/>
                  </a:path>
                </a:pathLst>
              </a:custGeom>
              <a:solidFill>
                <a:srgbClr val="FFFFFF"/>
              </a:solidFill>
            </p:spPr>
          </p:sp>
          <p:sp>
            <p:nvSpPr>
              <p:cNvPr name="Freeform 7" id="7"/>
              <p:cNvSpPr/>
              <p:nvPr/>
            </p:nvSpPr>
            <p:spPr>
              <a:xfrm flipH="false" flipV="false" rot="0">
                <a:off x="223301" y="551024"/>
                <a:ext cx="14393427" cy="13737979"/>
              </a:xfrm>
              <a:custGeom>
                <a:avLst/>
                <a:gdLst/>
                <a:ahLst/>
                <a:cxnLst/>
                <a:rect r="r" b="b" t="t" l="l"/>
                <a:pathLst>
                  <a:path h="13737979" w="14393427">
                    <a:moveTo>
                      <a:pt x="7196714" y="10990"/>
                    </a:moveTo>
                    <a:cubicBezTo>
                      <a:pt x="4739280" y="0"/>
                      <a:pt x="2463801" y="1304719"/>
                      <a:pt x="1231900" y="3431106"/>
                    </a:cubicBezTo>
                    <a:cubicBezTo>
                      <a:pt x="0" y="5557493"/>
                      <a:pt x="0" y="8180487"/>
                      <a:pt x="1231900" y="10306874"/>
                    </a:cubicBezTo>
                    <a:cubicBezTo>
                      <a:pt x="2463801" y="12433261"/>
                      <a:pt x="4739280" y="13737980"/>
                      <a:pt x="7196714" y="13726990"/>
                    </a:cubicBezTo>
                    <a:cubicBezTo>
                      <a:pt x="9654147" y="13737980"/>
                      <a:pt x="11929626" y="12433261"/>
                      <a:pt x="13161527" y="10306874"/>
                    </a:cubicBezTo>
                    <a:cubicBezTo>
                      <a:pt x="14393427" y="8180487"/>
                      <a:pt x="14393427" y="5557493"/>
                      <a:pt x="13161527" y="3431106"/>
                    </a:cubicBezTo>
                    <a:cubicBezTo>
                      <a:pt x="11929626" y="1304719"/>
                      <a:pt x="9654147" y="0"/>
                      <a:pt x="7196714" y="10990"/>
                    </a:cubicBezTo>
                    <a:close/>
                  </a:path>
                </a:pathLst>
              </a:custGeom>
              <a:blipFill>
                <a:blip r:embed="rId4"/>
                <a:stretch>
                  <a:fillRect l="223" t="-14285" r="223" b="-14285"/>
                </a:stretch>
              </a:blipFill>
            </p:spPr>
          </p:sp>
        </p:grpSp>
        <p:sp>
          <p:nvSpPr>
            <p:cNvPr name="TextBox 8" id="8"/>
            <p:cNvSpPr txBox="true"/>
            <p:nvPr/>
          </p:nvSpPr>
          <p:spPr>
            <a:xfrm rot="0">
              <a:off x="0" y="5755399"/>
              <a:ext cx="4989869" cy="2502192"/>
            </a:xfrm>
            <a:prstGeom prst="rect">
              <a:avLst/>
            </a:prstGeom>
          </p:spPr>
          <p:txBody>
            <a:bodyPr anchor="t" rtlCol="false" tIns="0" lIns="0" bIns="0" rIns="0">
              <a:spAutoFit/>
            </a:bodyPr>
            <a:lstStyle/>
            <a:p>
              <a:pPr algn="ctr">
                <a:lnSpc>
                  <a:spcPts val="4205"/>
                </a:lnSpc>
              </a:pPr>
              <a:r>
                <a:rPr lang="en-US" sz="3003" b="true">
                  <a:solidFill>
                    <a:srgbClr val="FFFFFF"/>
                  </a:solidFill>
                  <a:latin typeface="Canva Sans Bold"/>
                  <a:ea typeface="Canva Sans Bold"/>
                  <a:cs typeface="Canva Sans Bold"/>
                  <a:sym typeface="Canva Sans Bold"/>
                </a:rPr>
                <a:t>Member 1:</a:t>
              </a:r>
            </a:p>
            <a:p>
              <a:pPr algn="ctr">
                <a:lnSpc>
                  <a:spcPts val="3645"/>
                </a:lnSpc>
              </a:pPr>
              <a:r>
                <a:rPr lang="en-US" sz="2603" b="true">
                  <a:solidFill>
                    <a:srgbClr val="FFFFFF"/>
                  </a:solidFill>
                  <a:latin typeface="Canva Sans Bold"/>
                  <a:ea typeface="Canva Sans Bold"/>
                  <a:cs typeface="Canva Sans Bold"/>
                  <a:sym typeface="Canva Sans Bold"/>
                </a:rPr>
                <a:t>Skill: Machine Learning</a:t>
              </a:r>
            </a:p>
            <a:p>
              <a:pPr algn="ctr">
                <a:lnSpc>
                  <a:spcPts val="3645"/>
                </a:lnSpc>
              </a:pPr>
              <a:r>
                <a:rPr lang="en-US" sz="2603" b="true">
                  <a:solidFill>
                    <a:srgbClr val="FFFFFF"/>
                  </a:solidFill>
                  <a:latin typeface="Canva Sans Bold"/>
                  <a:ea typeface="Canva Sans Bold"/>
                  <a:cs typeface="Canva Sans Bold"/>
                  <a:sym typeface="Canva Sans Bold"/>
                </a:rPr>
                <a:t>Role: Dataset Creation and Model Training</a:t>
              </a:r>
            </a:p>
          </p:txBody>
        </p:sp>
      </p:grpSp>
      <p:grpSp>
        <p:nvGrpSpPr>
          <p:cNvPr name="Group 9" id="9"/>
          <p:cNvGrpSpPr/>
          <p:nvPr/>
        </p:nvGrpSpPr>
        <p:grpSpPr>
          <a:xfrm rot="0">
            <a:off x="9021475" y="2906803"/>
            <a:ext cx="3720684" cy="6649809"/>
            <a:chOff x="0" y="0"/>
            <a:chExt cx="4960912" cy="8866413"/>
          </a:xfrm>
        </p:grpSpPr>
        <p:grpSp>
          <p:nvGrpSpPr>
            <p:cNvPr name="Group 10" id="10"/>
            <p:cNvGrpSpPr>
              <a:grpSpLocks noChangeAspect="true"/>
            </p:cNvGrpSpPr>
            <p:nvPr/>
          </p:nvGrpSpPr>
          <p:grpSpPr>
            <a:xfrm rot="0">
              <a:off x="247551" y="0"/>
              <a:ext cx="4465810" cy="4465810"/>
              <a:chOff x="0" y="0"/>
              <a:chExt cx="14840029" cy="14840029"/>
            </a:xfrm>
          </p:grpSpPr>
          <p:sp>
            <p:nvSpPr>
              <p:cNvPr name="Freeform 11" id="11"/>
              <p:cNvSpPr/>
              <p:nvPr/>
            </p:nvSpPr>
            <p:spPr>
              <a:xfrm flipH="false" flipV="false" rot="0">
                <a:off x="-366471" y="-11891"/>
                <a:ext cx="15572971" cy="14863810"/>
              </a:xfrm>
              <a:custGeom>
                <a:avLst/>
                <a:gdLst/>
                <a:ahLst/>
                <a:cxnLst/>
                <a:rect r="r" b="b" t="t" l="l"/>
                <a:pathLst>
                  <a:path h="14863810" w="15572971">
                    <a:moveTo>
                      <a:pt x="7786486" y="11891"/>
                    </a:moveTo>
                    <a:cubicBezTo>
                      <a:pt x="5127664" y="0"/>
                      <a:pt x="2665709" y="1411641"/>
                      <a:pt x="1332855" y="3712286"/>
                    </a:cubicBezTo>
                    <a:cubicBezTo>
                      <a:pt x="0" y="6012931"/>
                      <a:pt x="0" y="8850880"/>
                      <a:pt x="1332855" y="11151525"/>
                    </a:cubicBezTo>
                    <a:cubicBezTo>
                      <a:pt x="2665709" y="13452170"/>
                      <a:pt x="5127664" y="14863811"/>
                      <a:pt x="7786486" y="14851920"/>
                    </a:cubicBezTo>
                    <a:cubicBezTo>
                      <a:pt x="10445306" y="14863811"/>
                      <a:pt x="12907262" y="13452170"/>
                      <a:pt x="14240117" y="11151525"/>
                    </a:cubicBezTo>
                    <a:cubicBezTo>
                      <a:pt x="15572971" y="8850880"/>
                      <a:pt x="15572971" y="6012931"/>
                      <a:pt x="14240117" y="3712286"/>
                    </a:cubicBezTo>
                    <a:cubicBezTo>
                      <a:pt x="12907262" y="1411641"/>
                      <a:pt x="10445306" y="0"/>
                      <a:pt x="7786486" y="11891"/>
                    </a:cubicBezTo>
                    <a:close/>
                  </a:path>
                </a:pathLst>
              </a:custGeom>
              <a:solidFill>
                <a:srgbClr val="94B143"/>
              </a:solidFill>
            </p:spPr>
          </p:sp>
          <p:sp>
            <p:nvSpPr>
              <p:cNvPr name="Freeform 12" id="12"/>
              <p:cNvSpPr/>
              <p:nvPr/>
            </p:nvSpPr>
            <p:spPr>
              <a:xfrm flipH="false" flipV="false" rot="0">
                <a:off x="-156193" y="188812"/>
                <a:ext cx="15152415" cy="14462405"/>
              </a:xfrm>
              <a:custGeom>
                <a:avLst/>
                <a:gdLst/>
                <a:ahLst/>
                <a:cxnLst/>
                <a:rect r="r" b="b" t="t" l="l"/>
                <a:pathLst>
                  <a:path h="14462405" w="15152415">
                    <a:moveTo>
                      <a:pt x="7576208" y="11570"/>
                    </a:moveTo>
                    <a:cubicBezTo>
                      <a:pt x="4989189" y="0"/>
                      <a:pt x="2593721" y="1373519"/>
                      <a:pt x="1296860" y="3612034"/>
                    </a:cubicBezTo>
                    <a:cubicBezTo>
                      <a:pt x="0" y="5850548"/>
                      <a:pt x="0" y="8611857"/>
                      <a:pt x="1296860" y="10850372"/>
                    </a:cubicBezTo>
                    <a:cubicBezTo>
                      <a:pt x="2593721" y="13088886"/>
                      <a:pt x="4989189" y="14462405"/>
                      <a:pt x="7576208" y="14450835"/>
                    </a:cubicBezTo>
                    <a:cubicBezTo>
                      <a:pt x="10163226" y="14462405"/>
                      <a:pt x="12558694" y="13088886"/>
                      <a:pt x="13855555" y="10850372"/>
                    </a:cubicBezTo>
                    <a:cubicBezTo>
                      <a:pt x="15152416" y="8611857"/>
                      <a:pt x="15152416" y="5850548"/>
                      <a:pt x="13855555" y="3612034"/>
                    </a:cubicBezTo>
                    <a:cubicBezTo>
                      <a:pt x="12558694" y="1373519"/>
                      <a:pt x="10163226" y="0"/>
                      <a:pt x="7576208" y="11570"/>
                    </a:cubicBezTo>
                    <a:close/>
                  </a:path>
                </a:pathLst>
              </a:custGeom>
              <a:solidFill>
                <a:srgbClr val="FFFFFF"/>
              </a:solidFill>
            </p:spPr>
          </p:sp>
          <p:sp>
            <p:nvSpPr>
              <p:cNvPr name="Freeform 13" id="13"/>
              <p:cNvSpPr/>
              <p:nvPr/>
            </p:nvSpPr>
            <p:spPr>
              <a:xfrm flipH="false" flipV="false" rot="0">
                <a:off x="223301" y="551024"/>
                <a:ext cx="14393427" cy="13737979"/>
              </a:xfrm>
              <a:custGeom>
                <a:avLst/>
                <a:gdLst/>
                <a:ahLst/>
                <a:cxnLst/>
                <a:rect r="r" b="b" t="t" l="l"/>
                <a:pathLst>
                  <a:path h="13737979" w="14393427">
                    <a:moveTo>
                      <a:pt x="7196714" y="10990"/>
                    </a:moveTo>
                    <a:cubicBezTo>
                      <a:pt x="4739280" y="0"/>
                      <a:pt x="2463801" y="1304719"/>
                      <a:pt x="1231900" y="3431106"/>
                    </a:cubicBezTo>
                    <a:cubicBezTo>
                      <a:pt x="0" y="5557493"/>
                      <a:pt x="0" y="8180487"/>
                      <a:pt x="1231900" y="10306874"/>
                    </a:cubicBezTo>
                    <a:cubicBezTo>
                      <a:pt x="2463801" y="12433261"/>
                      <a:pt x="4739280" y="13737980"/>
                      <a:pt x="7196714" y="13726990"/>
                    </a:cubicBezTo>
                    <a:cubicBezTo>
                      <a:pt x="9654147" y="13737980"/>
                      <a:pt x="11929626" y="12433261"/>
                      <a:pt x="13161527" y="10306874"/>
                    </a:cubicBezTo>
                    <a:cubicBezTo>
                      <a:pt x="14393427" y="8180487"/>
                      <a:pt x="14393427" y="5557493"/>
                      <a:pt x="13161527" y="3431106"/>
                    </a:cubicBezTo>
                    <a:cubicBezTo>
                      <a:pt x="11929626" y="1304719"/>
                      <a:pt x="9654147" y="0"/>
                      <a:pt x="7196714" y="10990"/>
                    </a:cubicBezTo>
                    <a:close/>
                  </a:path>
                </a:pathLst>
              </a:custGeom>
              <a:blipFill>
                <a:blip r:embed="rId5"/>
                <a:stretch>
                  <a:fillRect l="223" t="-14285" r="223" b="-14285"/>
                </a:stretch>
              </a:blipFill>
            </p:spPr>
          </p:sp>
        </p:grpSp>
        <p:sp>
          <p:nvSpPr>
            <p:cNvPr name="TextBox 14" id="14"/>
            <p:cNvSpPr txBox="true"/>
            <p:nvPr/>
          </p:nvSpPr>
          <p:spPr>
            <a:xfrm rot="0">
              <a:off x="0" y="5766960"/>
              <a:ext cx="4960912" cy="3099453"/>
            </a:xfrm>
            <a:prstGeom prst="rect">
              <a:avLst/>
            </a:prstGeom>
          </p:spPr>
          <p:txBody>
            <a:bodyPr anchor="t" rtlCol="false" tIns="0" lIns="0" bIns="0" rIns="0">
              <a:spAutoFit/>
            </a:bodyPr>
            <a:lstStyle/>
            <a:p>
              <a:pPr algn="ctr">
                <a:lnSpc>
                  <a:spcPts val="4181"/>
                </a:lnSpc>
              </a:pPr>
              <a:r>
                <a:rPr lang="en-US" sz="2986" b="true">
                  <a:solidFill>
                    <a:srgbClr val="FFFFFF"/>
                  </a:solidFill>
                  <a:latin typeface="Canva Sans Bold"/>
                  <a:ea typeface="Canva Sans Bold"/>
                  <a:cs typeface="Canva Sans Bold"/>
                  <a:sym typeface="Canva Sans Bold"/>
                </a:rPr>
                <a:t>Member 2:</a:t>
              </a:r>
            </a:p>
            <a:p>
              <a:pPr algn="ctr">
                <a:lnSpc>
                  <a:spcPts val="3640"/>
                </a:lnSpc>
              </a:pPr>
              <a:r>
                <a:rPr lang="en-US" sz="2600" b="true">
                  <a:solidFill>
                    <a:srgbClr val="FFFFFF"/>
                  </a:solidFill>
                  <a:latin typeface="Canva Sans Bold"/>
                  <a:ea typeface="Canva Sans Bold"/>
                  <a:cs typeface="Canva Sans Bold"/>
                  <a:sym typeface="Canva Sans Bold"/>
                </a:rPr>
                <a:t>Skill: Machine Learning and Designing</a:t>
              </a:r>
            </a:p>
            <a:p>
              <a:pPr algn="ctr">
                <a:lnSpc>
                  <a:spcPts val="3640"/>
                </a:lnSpc>
              </a:pPr>
              <a:r>
                <a:rPr lang="en-US" sz="2600" b="true">
                  <a:solidFill>
                    <a:srgbClr val="FFFFFF"/>
                  </a:solidFill>
                  <a:latin typeface="Canva Sans Bold"/>
                  <a:ea typeface="Canva Sans Bold"/>
                  <a:cs typeface="Canva Sans Bold"/>
                  <a:sym typeface="Canva Sans Bold"/>
                </a:rPr>
                <a:t>Role: Data Collection and UI Design</a:t>
              </a:r>
            </a:p>
          </p:txBody>
        </p:sp>
      </p:grpSp>
      <p:sp>
        <p:nvSpPr>
          <p:cNvPr name="TextBox 15" id="15"/>
          <p:cNvSpPr txBox="true"/>
          <p:nvPr/>
        </p:nvSpPr>
        <p:spPr>
          <a:xfrm rot="0">
            <a:off x="1028700" y="1028700"/>
            <a:ext cx="13604874" cy="1057221"/>
          </a:xfrm>
          <a:prstGeom prst="rect">
            <a:avLst/>
          </a:prstGeom>
        </p:spPr>
        <p:txBody>
          <a:bodyPr anchor="t" rtlCol="false" tIns="0" lIns="0" bIns="0" rIns="0">
            <a:spAutoFit/>
          </a:bodyPr>
          <a:lstStyle/>
          <a:p>
            <a:pPr algn="l" marL="0" indent="0" lvl="0">
              <a:lnSpc>
                <a:spcPts val="8399"/>
              </a:lnSpc>
              <a:spcBef>
                <a:spcPct val="0"/>
              </a:spcBef>
            </a:pPr>
            <a:r>
              <a:rPr lang="en-US" sz="6999">
                <a:solidFill>
                  <a:srgbClr val="FFFFFF"/>
                </a:solidFill>
                <a:latin typeface="League Spartan"/>
                <a:ea typeface="League Spartan"/>
                <a:cs typeface="League Spartan"/>
                <a:sym typeface="League Spartan"/>
              </a:rPr>
              <a:t>TEAM PROFILE</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TextBox 2" id="2"/>
          <p:cNvSpPr txBox="true"/>
          <p:nvPr/>
        </p:nvSpPr>
        <p:spPr>
          <a:xfrm rot="0">
            <a:off x="538029" y="1028700"/>
            <a:ext cx="17330063" cy="1733550"/>
          </a:xfrm>
          <a:prstGeom prst="rect">
            <a:avLst/>
          </a:prstGeom>
        </p:spPr>
        <p:txBody>
          <a:bodyPr anchor="t" rtlCol="false" tIns="0" lIns="0" bIns="0" rIns="0">
            <a:spAutoFit/>
          </a:bodyPr>
          <a:lstStyle/>
          <a:p>
            <a:pPr algn="l" marL="0" indent="0" lvl="0">
              <a:lnSpc>
                <a:spcPts val="6839"/>
              </a:lnSpc>
              <a:spcBef>
                <a:spcPct val="0"/>
              </a:spcBef>
            </a:pPr>
            <a:r>
              <a:rPr lang="en-US" sz="5699">
                <a:solidFill>
                  <a:srgbClr val="FFDE59"/>
                </a:solidFill>
                <a:latin typeface="League Spartan"/>
                <a:ea typeface="League Spartan"/>
                <a:cs typeface="League Spartan"/>
                <a:sym typeface="League Spartan"/>
              </a:rPr>
              <a:t>AI-BASED SMART SEED PLANTING DEPTH PREDICTION SYSTEM</a:t>
            </a:r>
          </a:p>
        </p:txBody>
      </p:sp>
      <p:sp>
        <p:nvSpPr>
          <p:cNvPr name="Freeform 3" id="3"/>
          <p:cNvSpPr/>
          <p:nvPr/>
        </p:nvSpPr>
        <p:spPr>
          <a:xfrm flipH="false" flipV="false" rot="0">
            <a:off x="8658575" y="-409225"/>
            <a:ext cx="12753625" cy="12753625"/>
          </a:xfrm>
          <a:custGeom>
            <a:avLst/>
            <a:gdLst/>
            <a:ahLst/>
            <a:cxnLst/>
            <a:rect r="r" b="b" t="t" l="l"/>
            <a:pathLst>
              <a:path h="12753625" w="12753625">
                <a:moveTo>
                  <a:pt x="0" y="0"/>
                </a:moveTo>
                <a:lnTo>
                  <a:pt x="12753625" y="0"/>
                </a:lnTo>
                <a:lnTo>
                  <a:pt x="12753625" y="12753625"/>
                </a:lnTo>
                <a:lnTo>
                  <a:pt x="0" y="1275362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538029" y="3384462"/>
            <a:ext cx="16117300" cy="1333500"/>
          </a:xfrm>
          <a:prstGeom prst="rect">
            <a:avLst/>
          </a:prstGeom>
        </p:spPr>
        <p:txBody>
          <a:bodyPr anchor="t" rtlCol="false" tIns="0" lIns="0" bIns="0" rIns="0">
            <a:spAutoFit/>
          </a:bodyPr>
          <a:lstStyle/>
          <a:p>
            <a:pPr algn="l" marL="0" indent="0" lvl="0">
              <a:lnSpc>
                <a:spcPts val="5279"/>
              </a:lnSpc>
              <a:spcBef>
                <a:spcPct val="0"/>
              </a:spcBef>
            </a:pPr>
            <a:r>
              <a:rPr lang="en-US" sz="4399">
                <a:solidFill>
                  <a:srgbClr val="FFFFFF"/>
                </a:solidFill>
                <a:latin typeface="League Spartan"/>
                <a:ea typeface="League Spartan"/>
                <a:cs typeface="League Spartan"/>
                <a:sym typeface="League Spartan"/>
              </a:rPr>
              <a:t>Optimizing Seed Planting Depth Based on Real-time Soil and Weather Data</a:t>
            </a:r>
          </a:p>
        </p:txBody>
      </p:sp>
      <p:sp>
        <p:nvSpPr>
          <p:cNvPr name="TextBox 5" id="5"/>
          <p:cNvSpPr txBox="true"/>
          <p:nvPr/>
        </p:nvSpPr>
        <p:spPr>
          <a:xfrm rot="0">
            <a:off x="0" y="5273499"/>
            <a:ext cx="13882672" cy="1180465"/>
          </a:xfrm>
          <a:prstGeom prst="rect">
            <a:avLst/>
          </a:prstGeom>
        </p:spPr>
        <p:txBody>
          <a:bodyPr anchor="t" rtlCol="false" tIns="0" lIns="0" bIns="0" rIns="0">
            <a:spAutoFit/>
          </a:bodyPr>
          <a:lstStyle/>
          <a:p>
            <a:pPr algn="ctr">
              <a:lnSpc>
                <a:spcPts val="4759"/>
              </a:lnSpc>
            </a:pPr>
            <a:r>
              <a:rPr lang="en-US" sz="3399">
                <a:solidFill>
                  <a:srgbClr val="FFFFFF"/>
                </a:solidFill>
                <a:latin typeface="Canva Sans"/>
                <a:ea typeface="Canva Sans"/>
                <a:cs typeface="Canva Sans"/>
                <a:sym typeface="Canva Sans"/>
              </a:rPr>
              <a:t>“Harnessing AI to Grow Smarter, With Optimal Seed Planting Depth Predictions”</a:t>
            </a:r>
          </a:p>
        </p:txBody>
      </p:sp>
      <p:sp>
        <p:nvSpPr>
          <p:cNvPr name="TextBox 6" id="6"/>
          <p:cNvSpPr txBox="true"/>
          <p:nvPr/>
        </p:nvSpPr>
        <p:spPr>
          <a:xfrm rot="0">
            <a:off x="538029" y="7171208"/>
            <a:ext cx="11331947" cy="752475"/>
          </a:xfrm>
          <a:prstGeom prst="rect">
            <a:avLst/>
          </a:prstGeom>
        </p:spPr>
        <p:txBody>
          <a:bodyPr anchor="t" rtlCol="false" tIns="0" lIns="0" bIns="0" rIns="0">
            <a:spAutoFit/>
          </a:bodyPr>
          <a:lstStyle/>
          <a:p>
            <a:pPr algn="l" marL="0" indent="0" lvl="0">
              <a:lnSpc>
                <a:spcPts val="5952"/>
              </a:lnSpc>
              <a:spcBef>
                <a:spcPct val="0"/>
              </a:spcBef>
            </a:pPr>
            <a:r>
              <a:rPr lang="en-US" sz="4960">
                <a:solidFill>
                  <a:srgbClr val="FFDE59"/>
                </a:solidFill>
                <a:latin typeface="League Spartan"/>
                <a:ea typeface="League Spartan"/>
                <a:cs typeface="League Spartan"/>
                <a:sym typeface="League Spartan"/>
              </a:rPr>
              <a:t>Theme:</a:t>
            </a:r>
            <a:r>
              <a:rPr lang="en-US" sz="4960">
                <a:solidFill>
                  <a:srgbClr val="FFFFFF"/>
                </a:solidFill>
                <a:latin typeface="League Spartan"/>
                <a:ea typeface="League Spartan"/>
                <a:cs typeface="League Spartan"/>
                <a:sym typeface="League Spartan"/>
              </a:rPr>
              <a:t> </a:t>
            </a:r>
            <a:r>
              <a:rPr lang="en-US" sz="4960">
                <a:solidFill>
                  <a:srgbClr val="FFDE59"/>
                </a:solidFill>
                <a:latin typeface="League Spartan"/>
                <a:ea typeface="League Spartan"/>
                <a:cs typeface="League Spartan"/>
                <a:sym typeface="League Spartan"/>
              </a:rPr>
              <a:t>Environment</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Freeform 2" id="2"/>
          <p:cNvSpPr/>
          <p:nvPr/>
        </p:nvSpPr>
        <p:spPr>
          <a:xfrm flipH="false" flipV="false" rot="0">
            <a:off x="8896511" y="-222343"/>
            <a:ext cx="12753625" cy="12753625"/>
          </a:xfrm>
          <a:custGeom>
            <a:avLst/>
            <a:gdLst/>
            <a:ahLst/>
            <a:cxnLst/>
            <a:rect r="r" b="b" t="t" l="l"/>
            <a:pathLst>
              <a:path h="12753625" w="12753625">
                <a:moveTo>
                  <a:pt x="0" y="0"/>
                </a:moveTo>
                <a:lnTo>
                  <a:pt x="12753625" y="0"/>
                </a:lnTo>
                <a:lnTo>
                  <a:pt x="12753625" y="12753625"/>
                </a:lnTo>
                <a:lnTo>
                  <a:pt x="0" y="1275362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1028700" y="1028700"/>
            <a:ext cx="10138417" cy="1095375"/>
          </a:xfrm>
          <a:prstGeom prst="rect">
            <a:avLst/>
          </a:prstGeom>
        </p:spPr>
        <p:txBody>
          <a:bodyPr anchor="t" rtlCol="false" tIns="0" lIns="0" bIns="0" rIns="0">
            <a:spAutoFit/>
          </a:bodyPr>
          <a:lstStyle/>
          <a:p>
            <a:pPr algn="l" marL="0" indent="0" lvl="0">
              <a:lnSpc>
                <a:spcPts val="8626"/>
              </a:lnSpc>
              <a:spcBef>
                <a:spcPct val="0"/>
              </a:spcBef>
            </a:pPr>
            <a:r>
              <a:rPr lang="en-US" sz="7188">
                <a:solidFill>
                  <a:srgbClr val="FFFFFF"/>
                </a:solidFill>
                <a:latin typeface="League Spartan"/>
                <a:ea typeface="League Spartan"/>
                <a:cs typeface="League Spartan"/>
                <a:sym typeface="League Spartan"/>
              </a:rPr>
              <a:t>PROJECT SUMMARY</a:t>
            </a:r>
          </a:p>
        </p:txBody>
      </p:sp>
      <p:sp>
        <p:nvSpPr>
          <p:cNvPr name="TextBox 4" id="4"/>
          <p:cNvSpPr txBox="true"/>
          <p:nvPr/>
        </p:nvSpPr>
        <p:spPr>
          <a:xfrm rot="0">
            <a:off x="591944" y="2814714"/>
            <a:ext cx="13060398" cy="5311561"/>
          </a:xfrm>
          <a:prstGeom prst="rect">
            <a:avLst/>
          </a:prstGeom>
        </p:spPr>
        <p:txBody>
          <a:bodyPr anchor="t" rtlCol="false" tIns="0" lIns="0" bIns="0" rIns="0">
            <a:spAutoFit/>
          </a:bodyPr>
          <a:lstStyle/>
          <a:p>
            <a:pPr algn="just">
              <a:lnSpc>
                <a:spcPts val="4258"/>
              </a:lnSpc>
            </a:pPr>
            <a:r>
              <a:rPr lang="en-US" sz="2838">
                <a:solidFill>
                  <a:srgbClr val="FFFFFF"/>
                </a:solidFill>
                <a:latin typeface="Open Sauce"/>
                <a:ea typeface="Open Sauce"/>
                <a:cs typeface="Open Sauce"/>
                <a:sym typeface="Open Sauce"/>
              </a:rPr>
              <a:t>The AI-based Smart Seed Planting Depth Prediction System uses real-time soil and weather data to provide farmers with optimal seed planting depth recommendations tailored to different crops such as wheat, corn, and rice. By analyzing crucial factors like soil type, moisture levels, temperature, and humidity, the system employs AI algorithms to predict the ideal planting depth, ensuring healthier plant growth and improved crop yields. This innovative solution promotes sustainable farming practices by empowering farmers to make informed, data-driven decisions, reducing resource wastage like water and energy, enhancing crop productivity, and contributing to environmentally-conscious agricultural practices.</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TextBox 2" id="2"/>
          <p:cNvSpPr txBox="true"/>
          <p:nvPr/>
        </p:nvSpPr>
        <p:spPr>
          <a:xfrm rot="0">
            <a:off x="1028700" y="904875"/>
            <a:ext cx="15417488" cy="1167759"/>
          </a:xfrm>
          <a:prstGeom prst="rect">
            <a:avLst/>
          </a:prstGeom>
        </p:spPr>
        <p:txBody>
          <a:bodyPr anchor="t" rtlCol="false" tIns="0" lIns="0" bIns="0" rIns="0">
            <a:spAutoFit/>
          </a:bodyPr>
          <a:lstStyle/>
          <a:p>
            <a:pPr algn="l" marL="0" indent="0" lvl="0">
              <a:lnSpc>
                <a:spcPts val="9660"/>
              </a:lnSpc>
            </a:pPr>
            <a:r>
              <a:rPr lang="en-US" sz="6900" spc="345">
                <a:solidFill>
                  <a:srgbClr val="FFFFFF"/>
                </a:solidFill>
                <a:latin typeface="League Spartan"/>
                <a:ea typeface="League Spartan"/>
                <a:cs typeface="League Spartan"/>
                <a:sym typeface="League Spartan"/>
              </a:rPr>
              <a:t>PROBLEM STATEMENT</a:t>
            </a:r>
          </a:p>
        </p:txBody>
      </p:sp>
      <p:sp>
        <p:nvSpPr>
          <p:cNvPr name="Freeform 3" id="3"/>
          <p:cNvSpPr/>
          <p:nvPr/>
        </p:nvSpPr>
        <p:spPr>
          <a:xfrm flipH="false" flipV="false" rot="0">
            <a:off x="14412537" y="2014560"/>
            <a:ext cx="7331825" cy="10287000"/>
          </a:xfrm>
          <a:custGeom>
            <a:avLst/>
            <a:gdLst/>
            <a:ahLst/>
            <a:cxnLst/>
            <a:rect r="r" b="b" t="t" l="l"/>
            <a:pathLst>
              <a:path h="10287000" w="7331825">
                <a:moveTo>
                  <a:pt x="0" y="0"/>
                </a:moveTo>
                <a:lnTo>
                  <a:pt x="7331826" y="0"/>
                </a:lnTo>
                <a:lnTo>
                  <a:pt x="7331826" y="10287000"/>
                </a:lnTo>
                <a:lnTo>
                  <a:pt x="0" y="10287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2218420" y="1415029"/>
            <a:ext cx="560936" cy="599530"/>
          </a:xfrm>
          <a:custGeom>
            <a:avLst/>
            <a:gdLst/>
            <a:ahLst/>
            <a:cxnLst/>
            <a:rect r="r" b="b" t="t" l="l"/>
            <a:pathLst>
              <a:path h="599530" w="560936">
                <a:moveTo>
                  <a:pt x="0" y="0"/>
                </a:moveTo>
                <a:lnTo>
                  <a:pt x="560935" y="0"/>
                </a:lnTo>
                <a:lnTo>
                  <a:pt x="560935" y="599531"/>
                </a:lnTo>
                <a:lnTo>
                  <a:pt x="0" y="599531"/>
                </a:lnTo>
                <a:lnTo>
                  <a:pt x="0" y="0"/>
                </a:lnTo>
                <a:close/>
              </a:path>
            </a:pathLst>
          </a:custGeom>
          <a:blipFill>
            <a:blip r:embed="rId4"/>
            <a:stretch>
              <a:fillRect l="0" t="0" r="0" b="0"/>
            </a:stretch>
          </a:blipFill>
        </p:spPr>
      </p:sp>
      <p:sp>
        <p:nvSpPr>
          <p:cNvPr name="TextBox 5" id="5"/>
          <p:cNvSpPr txBox="true"/>
          <p:nvPr/>
        </p:nvSpPr>
        <p:spPr>
          <a:xfrm rot="0">
            <a:off x="1028700" y="2684145"/>
            <a:ext cx="13142321" cy="5695950"/>
          </a:xfrm>
          <a:prstGeom prst="rect">
            <a:avLst/>
          </a:prstGeom>
        </p:spPr>
        <p:txBody>
          <a:bodyPr anchor="t" rtlCol="false" tIns="0" lIns="0" bIns="0" rIns="0">
            <a:spAutoFit/>
          </a:bodyPr>
          <a:lstStyle/>
          <a:p>
            <a:pPr algn="just">
              <a:lnSpc>
                <a:spcPts val="4500"/>
              </a:lnSpc>
            </a:pPr>
            <a:r>
              <a:rPr lang="en-US" sz="3000">
                <a:solidFill>
                  <a:srgbClr val="FFFFFF"/>
                </a:solidFill>
                <a:latin typeface="Open Sauce"/>
                <a:ea typeface="Open Sauce"/>
                <a:cs typeface="Open Sauce"/>
                <a:sym typeface="Open Sauce"/>
              </a:rPr>
              <a:t>The problem statement for this project revolves around the challenges faced by farmers in determining the optimal seed planting depth, which directly impacts crop growth and yield. Currently, planting depth is often based on experience or generalized guidelines, ignoring real-time environmental factors like soil type, moisture levels, temperature, and humidity. This lack of precision leads to inefficiencies, such as overuse of water and energy, poor seed germination, and lower crop productivity. The goal is to address these challenges by leveraging AI to provide data-driven, personalized planting depth recommendations, improving agricultural sustainability and resource management.</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TextBox 2" id="2"/>
          <p:cNvSpPr txBox="true"/>
          <p:nvPr/>
        </p:nvSpPr>
        <p:spPr>
          <a:xfrm rot="0">
            <a:off x="1028700" y="885825"/>
            <a:ext cx="15417488" cy="1203319"/>
          </a:xfrm>
          <a:prstGeom prst="rect">
            <a:avLst/>
          </a:prstGeom>
        </p:spPr>
        <p:txBody>
          <a:bodyPr anchor="t" rtlCol="false" tIns="0" lIns="0" bIns="0" rIns="0">
            <a:spAutoFit/>
          </a:bodyPr>
          <a:lstStyle/>
          <a:p>
            <a:pPr algn="l" marL="0" indent="0" lvl="0">
              <a:lnSpc>
                <a:spcPts val="9800"/>
              </a:lnSpc>
            </a:pPr>
            <a:r>
              <a:rPr lang="en-US" sz="7000" spc="350">
                <a:solidFill>
                  <a:srgbClr val="FEFFFF"/>
                </a:solidFill>
                <a:latin typeface="League Spartan"/>
                <a:ea typeface="League Spartan"/>
                <a:cs typeface="League Spartan"/>
                <a:sym typeface="League Spartan"/>
              </a:rPr>
              <a:t>SOLUTION</a:t>
            </a:r>
          </a:p>
        </p:txBody>
      </p:sp>
      <p:sp>
        <p:nvSpPr>
          <p:cNvPr name="Freeform 3" id="3"/>
          <p:cNvSpPr/>
          <p:nvPr/>
        </p:nvSpPr>
        <p:spPr>
          <a:xfrm flipH="false" flipV="false" rot="0">
            <a:off x="14412537" y="2014560"/>
            <a:ext cx="7331825" cy="10287000"/>
          </a:xfrm>
          <a:custGeom>
            <a:avLst/>
            <a:gdLst/>
            <a:ahLst/>
            <a:cxnLst/>
            <a:rect r="r" b="b" t="t" l="l"/>
            <a:pathLst>
              <a:path h="10287000" w="7331825">
                <a:moveTo>
                  <a:pt x="0" y="0"/>
                </a:moveTo>
                <a:lnTo>
                  <a:pt x="7331826" y="0"/>
                </a:lnTo>
                <a:lnTo>
                  <a:pt x="7331826" y="10287000"/>
                </a:lnTo>
                <a:lnTo>
                  <a:pt x="0" y="10287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2218420" y="1415029"/>
            <a:ext cx="560936" cy="599530"/>
          </a:xfrm>
          <a:custGeom>
            <a:avLst/>
            <a:gdLst/>
            <a:ahLst/>
            <a:cxnLst/>
            <a:rect r="r" b="b" t="t" l="l"/>
            <a:pathLst>
              <a:path h="599530" w="560936">
                <a:moveTo>
                  <a:pt x="0" y="0"/>
                </a:moveTo>
                <a:lnTo>
                  <a:pt x="560935" y="0"/>
                </a:lnTo>
                <a:lnTo>
                  <a:pt x="560935" y="599531"/>
                </a:lnTo>
                <a:lnTo>
                  <a:pt x="0" y="599531"/>
                </a:lnTo>
                <a:lnTo>
                  <a:pt x="0" y="0"/>
                </a:lnTo>
                <a:close/>
              </a:path>
            </a:pathLst>
          </a:custGeom>
          <a:blipFill>
            <a:blip r:embed="rId4"/>
            <a:stretch>
              <a:fillRect l="0" t="0" r="0" b="0"/>
            </a:stretch>
          </a:blipFill>
        </p:spPr>
      </p:sp>
      <p:sp>
        <p:nvSpPr>
          <p:cNvPr name="TextBox 5" id="5"/>
          <p:cNvSpPr txBox="true"/>
          <p:nvPr/>
        </p:nvSpPr>
        <p:spPr>
          <a:xfrm rot="0">
            <a:off x="680087" y="2641680"/>
            <a:ext cx="12805850" cy="5846445"/>
          </a:xfrm>
          <a:prstGeom prst="rect">
            <a:avLst/>
          </a:prstGeom>
        </p:spPr>
        <p:txBody>
          <a:bodyPr anchor="t" rtlCol="false" tIns="0" lIns="0" bIns="0" rIns="0">
            <a:spAutoFit/>
          </a:bodyPr>
          <a:lstStyle/>
          <a:p>
            <a:pPr algn="just">
              <a:lnSpc>
                <a:spcPts val="4200"/>
              </a:lnSpc>
            </a:pPr>
            <a:r>
              <a:rPr lang="en-US" sz="2800">
                <a:solidFill>
                  <a:srgbClr val="FFFFFF"/>
                </a:solidFill>
                <a:latin typeface="Open Sauce"/>
                <a:ea typeface="Open Sauce"/>
                <a:cs typeface="Open Sauce"/>
                <a:sym typeface="Open Sauce"/>
              </a:rPr>
              <a:t>The AI-based Smart Seed Planting Depth Prediction System is an innovative solution that uses real-time soil and weather data to recommend the optimal planting depth for various seed types like wheat, corn, and rice. By integrating key data such as soil type, moisture, temperature, and humidity, the system applies machine learning algorithms to predict the ideal depth for each crop, ensuring better seed germination, growth, and higher yields. This approach minimizes resource wastage like water and energy, empowering farmers to make informed decisions that improve crop productivity, reduce environmental impact, and promote sustainable farming practices. It ultimately contributes to more efficient farming and healthier ecosystems.</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grpSp>
        <p:nvGrpSpPr>
          <p:cNvPr name="Group 2" id="2"/>
          <p:cNvGrpSpPr/>
          <p:nvPr/>
        </p:nvGrpSpPr>
        <p:grpSpPr>
          <a:xfrm rot="0">
            <a:off x="-3498468" y="0"/>
            <a:ext cx="9054335" cy="13805785"/>
            <a:chOff x="0" y="0"/>
            <a:chExt cx="12072447" cy="18407713"/>
          </a:xfrm>
        </p:grpSpPr>
        <p:sp>
          <p:nvSpPr>
            <p:cNvPr name="Freeform 3" id="3"/>
            <p:cNvSpPr/>
            <p:nvPr/>
          </p:nvSpPr>
          <p:spPr>
            <a:xfrm flipH="false" flipV="false" rot="0">
              <a:off x="2170825" y="3887549"/>
              <a:ext cx="9237083" cy="9237083"/>
            </a:xfrm>
            <a:custGeom>
              <a:avLst/>
              <a:gdLst/>
              <a:ahLst/>
              <a:cxnLst/>
              <a:rect r="r" b="b" t="t" l="l"/>
              <a:pathLst>
                <a:path h="9237083" w="9237083">
                  <a:moveTo>
                    <a:pt x="0" y="0"/>
                  </a:moveTo>
                  <a:lnTo>
                    <a:pt x="9237084" y="0"/>
                  </a:lnTo>
                  <a:lnTo>
                    <a:pt x="9237084" y="9237084"/>
                  </a:lnTo>
                  <a:lnTo>
                    <a:pt x="0" y="923708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0" y="9170630"/>
              <a:ext cx="9237083" cy="9237083"/>
            </a:xfrm>
            <a:custGeom>
              <a:avLst/>
              <a:gdLst/>
              <a:ahLst/>
              <a:cxnLst/>
              <a:rect r="r" b="b" t="t" l="l"/>
              <a:pathLst>
                <a:path h="9237083" w="9237083">
                  <a:moveTo>
                    <a:pt x="0" y="0"/>
                  </a:moveTo>
                  <a:lnTo>
                    <a:pt x="9237083" y="0"/>
                  </a:lnTo>
                  <a:lnTo>
                    <a:pt x="9237083" y="9237083"/>
                  </a:lnTo>
                  <a:lnTo>
                    <a:pt x="0" y="92370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2835364" y="0"/>
              <a:ext cx="9237083" cy="9237083"/>
            </a:xfrm>
            <a:custGeom>
              <a:avLst/>
              <a:gdLst/>
              <a:ahLst/>
              <a:cxnLst/>
              <a:rect r="r" b="b" t="t" l="l"/>
              <a:pathLst>
                <a:path h="9237083" w="9237083">
                  <a:moveTo>
                    <a:pt x="0" y="0"/>
                  </a:moveTo>
                  <a:lnTo>
                    <a:pt x="9237083" y="0"/>
                  </a:lnTo>
                  <a:lnTo>
                    <a:pt x="9237083" y="9237083"/>
                  </a:lnTo>
                  <a:lnTo>
                    <a:pt x="0" y="92370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sp>
        <p:nvSpPr>
          <p:cNvPr name="TextBox 6" id="6"/>
          <p:cNvSpPr txBox="true"/>
          <p:nvPr/>
        </p:nvSpPr>
        <p:spPr>
          <a:xfrm rot="0">
            <a:off x="6647294" y="615776"/>
            <a:ext cx="11426855" cy="1194087"/>
          </a:xfrm>
          <a:prstGeom prst="rect">
            <a:avLst/>
          </a:prstGeom>
        </p:spPr>
        <p:txBody>
          <a:bodyPr anchor="t" rtlCol="false" tIns="0" lIns="0" bIns="0" rIns="0">
            <a:spAutoFit/>
          </a:bodyPr>
          <a:lstStyle/>
          <a:p>
            <a:pPr algn="l" marL="0" indent="0" lvl="0">
              <a:lnSpc>
                <a:spcPts val="9784"/>
              </a:lnSpc>
            </a:pPr>
            <a:r>
              <a:rPr lang="en-US" sz="6988">
                <a:solidFill>
                  <a:srgbClr val="FFFFFF"/>
                </a:solidFill>
                <a:latin typeface="League Spartan"/>
                <a:ea typeface="League Spartan"/>
                <a:cs typeface="League Spartan"/>
                <a:sym typeface="League Spartan"/>
              </a:rPr>
              <a:t>TARGET AUDIENCE</a:t>
            </a:r>
          </a:p>
        </p:txBody>
      </p:sp>
      <p:sp>
        <p:nvSpPr>
          <p:cNvPr name="TextBox 7" id="7"/>
          <p:cNvSpPr txBox="true"/>
          <p:nvPr/>
        </p:nvSpPr>
        <p:spPr>
          <a:xfrm rot="0">
            <a:off x="6190471" y="2783611"/>
            <a:ext cx="11426855" cy="6768465"/>
          </a:xfrm>
          <a:prstGeom prst="rect">
            <a:avLst/>
          </a:prstGeom>
        </p:spPr>
        <p:txBody>
          <a:bodyPr anchor="t" rtlCol="false" tIns="0" lIns="0" bIns="0" rIns="0">
            <a:spAutoFit/>
          </a:bodyPr>
          <a:lstStyle/>
          <a:p>
            <a:pPr algn="just">
              <a:lnSpc>
                <a:spcPts val="3899"/>
              </a:lnSpc>
            </a:pPr>
            <a:r>
              <a:rPr lang="en-US" sz="2599">
                <a:solidFill>
                  <a:srgbClr val="FFFFFF"/>
                </a:solidFill>
                <a:latin typeface="Open Sauce"/>
                <a:ea typeface="Open Sauce"/>
                <a:cs typeface="Open Sauce"/>
                <a:sym typeface="Open Sauce"/>
              </a:rPr>
              <a:t>The target audience for the AI-based Smart Seed Planting Depth Prediction System includes farmers, agricultural experts, and agritech innovators who seek to optimize crop production through data-driven insights. This system supports sustainability-focused organizations looking to reduce water and energy usage in farming while enhancing productivity. It also benefits those in precision agriculture, offering a tailored approach to planting crops like wheat, corn, and rice.</a:t>
            </a:r>
          </a:p>
          <a:p>
            <a:pPr algn="just">
              <a:lnSpc>
                <a:spcPts val="3899"/>
              </a:lnSpc>
            </a:pPr>
          </a:p>
          <a:p>
            <a:pPr algn="just">
              <a:lnSpc>
                <a:spcPts val="3899"/>
              </a:lnSpc>
            </a:pPr>
            <a:r>
              <a:rPr lang="en-US" sz="2599">
                <a:solidFill>
                  <a:srgbClr val="FFFFFF"/>
                </a:solidFill>
                <a:latin typeface="Open Sauce"/>
                <a:ea typeface="Open Sauce"/>
                <a:cs typeface="Open Sauce"/>
                <a:sym typeface="Open Sauce"/>
              </a:rPr>
              <a:t>Additionally, the system is relevant for researchers in agriculture, environmental science, and forestry working on afforestation and sustainable land management. Government bodies and NGOs focused on reforestation and sustainable farming can use this technology to make informed planting decisions, promoting healthier ecosystems and better forest management.</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Freeform 2" id="2"/>
          <p:cNvSpPr/>
          <p:nvPr/>
        </p:nvSpPr>
        <p:spPr>
          <a:xfrm flipH="false" flipV="false" rot="0">
            <a:off x="3635039" y="2766521"/>
            <a:ext cx="11017921" cy="7051470"/>
          </a:xfrm>
          <a:custGeom>
            <a:avLst/>
            <a:gdLst/>
            <a:ahLst/>
            <a:cxnLst/>
            <a:rect r="r" b="b" t="t" l="l"/>
            <a:pathLst>
              <a:path h="7051470" w="11017921">
                <a:moveTo>
                  <a:pt x="0" y="0"/>
                </a:moveTo>
                <a:lnTo>
                  <a:pt x="11017922" y="0"/>
                </a:lnTo>
                <a:lnTo>
                  <a:pt x="11017922" y="7051470"/>
                </a:lnTo>
                <a:lnTo>
                  <a:pt x="0" y="7051470"/>
                </a:lnTo>
                <a:lnTo>
                  <a:pt x="0" y="0"/>
                </a:lnTo>
                <a:close/>
              </a:path>
            </a:pathLst>
          </a:custGeom>
          <a:blipFill>
            <a:blip r:embed="rId2"/>
            <a:stretch>
              <a:fillRect l="-32" t="0" r="-32" b="0"/>
            </a:stretch>
          </a:blipFill>
        </p:spPr>
      </p:sp>
      <p:sp>
        <p:nvSpPr>
          <p:cNvPr name="TextBox 3" id="3"/>
          <p:cNvSpPr txBox="true"/>
          <p:nvPr/>
        </p:nvSpPr>
        <p:spPr>
          <a:xfrm rot="0">
            <a:off x="1064415" y="775796"/>
            <a:ext cx="12526715" cy="1990725"/>
          </a:xfrm>
          <a:prstGeom prst="rect">
            <a:avLst/>
          </a:prstGeom>
        </p:spPr>
        <p:txBody>
          <a:bodyPr anchor="t" rtlCol="false" tIns="0" lIns="0" bIns="0" rIns="0">
            <a:spAutoFit/>
          </a:bodyPr>
          <a:lstStyle/>
          <a:p>
            <a:pPr algn="l">
              <a:lnSpc>
                <a:spcPts val="7800"/>
              </a:lnSpc>
            </a:pPr>
            <a:r>
              <a:rPr lang="en-US" sz="6500">
                <a:solidFill>
                  <a:srgbClr val="FFFFFF"/>
                </a:solidFill>
                <a:latin typeface="League Spartan"/>
                <a:ea typeface="League Spartan"/>
                <a:cs typeface="League Spartan"/>
                <a:sym typeface="League Spartan"/>
              </a:rPr>
              <a:t>OVERVIEW OF OUR</a:t>
            </a:r>
          </a:p>
          <a:p>
            <a:pPr algn="l" marL="0" indent="0" lvl="0">
              <a:lnSpc>
                <a:spcPts val="7800"/>
              </a:lnSpc>
              <a:spcBef>
                <a:spcPct val="0"/>
              </a:spcBef>
            </a:pPr>
            <a:r>
              <a:rPr lang="en-US" sz="6500">
                <a:solidFill>
                  <a:srgbClr val="FEFFFF"/>
                </a:solidFill>
                <a:latin typeface="League Spartan"/>
                <a:ea typeface="League Spartan"/>
                <a:cs typeface="League Spartan"/>
                <a:sym typeface="League Spartan"/>
              </a:rPr>
              <a:t>TECHNICAL ARCHITECTURE</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TextBox 2" id="2"/>
          <p:cNvSpPr txBox="true"/>
          <p:nvPr/>
        </p:nvSpPr>
        <p:spPr>
          <a:xfrm rot="0">
            <a:off x="1263006" y="4033256"/>
            <a:ext cx="11894299" cy="2220488"/>
          </a:xfrm>
          <a:prstGeom prst="rect">
            <a:avLst/>
          </a:prstGeom>
        </p:spPr>
        <p:txBody>
          <a:bodyPr anchor="t" rtlCol="false" tIns="0" lIns="0" bIns="0" rIns="0">
            <a:spAutoFit/>
          </a:bodyPr>
          <a:lstStyle/>
          <a:p>
            <a:pPr algn="l" marL="0" indent="0" lvl="0">
              <a:lnSpc>
                <a:spcPts val="17514"/>
              </a:lnSpc>
              <a:spcBef>
                <a:spcPct val="0"/>
              </a:spcBef>
            </a:pPr>
            <a:r>
              <a:rPr lang="en-US" sz="14595">
                <a:solidFill>
                  <a:srgbClr val="FFFFFF"/>
                </a:solidFill>
                <a:latin typeface="League Spartan"/>
                <a:ea typeface="League Spartan"/>
                <a:cs typeface="League Spartan"/>
                <a:sym typeface="League Spartan"/>
              </a:rPr>
              <a:t>THANK YOU</a:t>
            </a:r>
          </a:p>
        </p:txBody>
      </p:sp>
      <p:grpSp>
        <p:nvGrpSpPr>
          <p:cNvPr name="Group 3" id="3"/>
          <p:cNvGrpSpPr/>
          <p:nvPr/>
        </p:nvGrpSpPr>
        <p:grpSpPr>
          <a:xfrm rot="0">
            <a:off x="13900067" y="1028700"/>
            <a:ext cx="7289965" cy="13974163"/>
            <a:chOff x="0" y="0"/>
            <a:chExt cx="9719954" cy="18632218"/>
          </a:xfrm>
        </p:grpSpPr>
        <p:sp>
          <p:nvSpPr>
            <p:cNvPr name="Freeform 4" id="4"/>
            <p:cNvSpPr/>
            <p:nvPr/>
          </p:nvSpPr>
          <p:spPr>
            <a:xfrm flipH="false" flipV="false" rot="0">
              <a:off x="0" y="0"/>
              <a:ext cx="9719954" cy="11160698"/>
            </a:xfrm>
            <a:custGeom>
              <a:avLst/>
              <a:gdLst/>
              <a:ahLst/>
              <a:cxnLst/>
              <a:rect r="r" b="b" t="t" l="l"/>
              <a:pathLst>
                <a:path h="11160698" w="9719954">
                  <a:moveTo>
                    <a:pt x="0" y="0"/>
                  </a:moveTo>
                  <a:lnTo>
                    <a:pt x="9719954" y="0"/>
                  </a:lnTo>
                  <a:lnTo>
                    <a:pt x="9719954" y="11160698"/>
                  </a:lnTo>
                  <a:lnTo>
                    <a:pt x="0" y="1116069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0" y="7471519"/>
              <a:ext cx="9719954" cy="11160698"/>
            </a:xfrm>
            <a:custGeom>
              <a:avLst/>
              <a:gdLst/>
              <a:ahLst/>
              <a:cxnLst/>
              <a:rect r="r" b="b" t="t" l="l"/>
              <a:pathLst>
                <a:path h="11160698" w="9719954">
                  <a:moveTo>
                    <a:pt x="0" y="0"/>
                  </a:moveTo>
                  <a:lnTo>
                    <a:pt x="9719954" y="0"/>
                  </a:lnTo>
                  <a:lnTo>
                    <a:pt x="9719954" y="11160699"/>
                  </a:lnTo>
                  <a:lnTo>
                    <a:pt x="0" y="1116069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DAGU5VSyxKo</dc:identifier>
  <dcterms:modified xsi:type="dcterms:W3CDTF">2011-08-01T06:04:30Z</dcterms:modified>
  <cp:revision>1</cp:revision>
  <dc:title>AI-based Smart Seed Planting Depth Prediction System</dc:title>
</cp:coreProperties>
</file>