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3"/>
  </p:notesMasterIdLst>
  <p:sldIdLst>
    <p:sldId id="256" r:id="rId2"/>
    <p:sldId id="263" r:id="rId3"/>
    <p:sldId id="258" r:id="rId4"/>
    <p:sldId id="259" r:id="rId5"/>
    <p:sldId id="313" r:id="rId6"/>
    <p:sldId id="314" r:id="rId7"/>
    <p:sldId id="315" r:id="rId8"/>
    <p:sldId id="316" r:id="rId9"/>
    <p:sldId id="317" r:id="rId10"/>
    <p:sldId id="318" r:id="rId11"/>
    <p:sldId id="319" r:id="rId12"/>
    <p:sldId id="320" r:id="rId13"/>
    <p:sldId id="321" r:id="rId14"/>
    <p:sldId id="322" r:id="rId15"/>
    <p:sldId id="323" r:id="rId16"/>
    <p:sldId id="324" r:id="rId17"/>
    <p:sldId id="325" r:id="rId18"/>
    <p:sldId id="326" r:id="rId19"/>
    <p:sldId id="260" r:id="rId20"/>
    <p:sldId id="261" r:id="rId21"/>
    <p:sldId id="262" r:id="rId22"/>
    <p:sldId id="264" r:id="rId23"/>
    <p:sldId id="265" r:id="rId24"/>
    <p:sldId id="327" r:id="rId25"/>
    <p:sldId id="328" r:id="rId26"/>
    <p:sldId id="329" r:id="rId27"/>
    <p:sldId id="330" r:id="rId28"/>
    <p:sldId id="266" r:id="rId29"/>
    <p:sldId id="331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34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8"/>
    <p:restoredTop sz="66781"/>
  </p:normalViewPr>
  <p:slideViewPr>
    <p:cSldViewPr snapToGrid="0">
      <p:cViewPr varScale="1">
        <p:scale>
          <a:sx n="82" d="100"/>
          <a:sy n="82" d="100"/>
        </p:scale>
        <p:origin x="22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B42C47-4C8B-7046-B4A1-2AB78792CFF9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6E8BFA-B54D-714F-B2DF-7A3C2986A1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273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you omit the </a:t>
            </a:r>
            <a:r>
              <a:rPr lang="en-US" dirty="0"/>
              <a:t>global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declaration, then the </a:t>
            </a:r>
            <a:r>
              <a:rPr lang="en-US" dirty="0"/>
              <a:t>sum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variable inside the </a:t>
            </a:r>
            <a:r>
              <a:rPr lang="en-US" dirty="0"/>
              <a:t>withdraw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function is considered a local variable.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Generally, global variables are not a good idea. When multiple functions update global variables, the result can be difficult to predict.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7476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35D98-8103-A169-59C4-F64C1C320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D01A1F-48C3-4DBE-0E70-43FDFEF543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799DEC-8AC3-4F7B-491C-652CEC513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821A5-7752-3323-253E-54A85B3F5E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321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9F2A69-8654-B014-F1E4-AE37CCC20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DF9D0-B180-6F18-7C09-E092F6EB43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13E455-9127-20C3-4ED7-344898C9F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243E57-7AB8-DC2B-5F6D-3B26EEEFB6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2762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E40CF-8E85-387E-A475-C5D93797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CD78AA-B9FF-DD21-DC43-1164978772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E84DAF-8A07-4688-42C0-BDA9D7E50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D3F067-0DC8-3AA4-2D77-F9A20195C7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7426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3EFB3-4FB5-4A22-068B-BA651AD64D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82A9D2-9A65-8D5B-5807-29515C5C65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6FC3E-2322-5AC3-DD7D-A3CF93BB5E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22049-73A3-8496-4D9E-B11AD96E45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2525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B1BB2-CA3A-EE13-0C7F-03C63A8DF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FFE2D3-9D9D-62C4-219E-21D9CD73EE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031920-B435-6845-D59D-CCABF4D04C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DBCA-782E-68A5-2946-BFCCE254EF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68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3779F-0167-C56E-42C4-85F1286D8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3D188E-2DCE-7767-91A3-01CAFDFB81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D80DA2-729D-54E2-A7DF-7C384E841B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28D75E-72B3-24CD-B276-8F0429C22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2720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BF440-C085-E254-372D-58BF938C8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75F116-A29B-2697-DE39-F778F31D3B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AE13E-445E-8AD4-DC14-6FCE25BA61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763A7C-D339-C9EE-2AC9-97B0CFA950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500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0.0001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0.00072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5.4e8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1.0e-6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6.23596e2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652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A66B1-FD1E-4D37-BE0C-184FB26FA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6A8D4-B1BF-E6D8-12CE-2AEE812B44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059EFC-BE04-AF72-502A-73AFD6F1D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0.0001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0.00072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5.4e8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1.0e-6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6.23596e2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68F66-CCD7-2CBB-C371-A0B28D649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56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B69E3-F167-A2D5-9A74-13A914463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720BEB-8B00-213C-262D-C429A57D2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CB3F2-A69F-2C9A-462B-F933A5EAE6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0.0001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0.00072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5.4e8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1.0e-6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6.23596e2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53156-69EE-F4AB-0002-921AF4A4F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8765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0410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31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1CEEC-87E2-C7D7-12AB-01E507914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1BB209-4558-3F21-6B98-A7B1F9C7D9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CBF494-1E34-520F-D138-802082C4CA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430B3-F6BB-8904-307C-C0531C85C1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2416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61C76-639B-B200-5B9E-5E936DC8D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0C41E1-9ED1-624A-D210-F0B4155942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26775E-1E7A-01BE-95E8-3E01223F6C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95DE0B-EF55-AC08-0735-A8F76735F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8974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21A4D-F8CA-BA5B-8B6B-FA1D8E1F1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DC02A-D631-4444-1230-89B78025CA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5B8716-A14D-0310-5565-FB6F973727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784A1-3B26-AF80-A405-ADE4EEB23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7423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4EA1A-1A02-D9D9-81E0-041FE9296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24C25-1333-9615-2E6E-BD15C990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6F44D6-4CE8-65D0-9584-3A27EB191D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1FCFF9-0CFA-57AE-BED7-616F6D3C4C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40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CEF0-9716-975B-FB4D-6CA788236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9B4A9E-B10E-482D-31E4-960CF5187C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361B76-BBFB-BF9E-09CF-68BBF3460A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If you omit the </a:t>
            </a:r>
            <a:r>
              <a:rPr lang="en-US" dirty="0"/>
              <a:t>global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declaration, then the </a:t>
            </a:r>
            <a:r>
              <a:rPr lang="en-US" dirty="0"/>
              <a:t>sum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variable inside the </a:t>
            </a:r>
            <a:r>
              <a:rPr lang="en-US" dirty="0"/>
              <a:t>withdraw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function is considered a local variable.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Generally, global variables are not a good idea. When multiple functions update global variables, the result can be difficult to predict.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070C5-40BF-FD7B-839A-69C29FE315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315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E12D0-6FCC-468D-1629-3C4F0B470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7483B-CD63-8925-76DB-CFFB365C4C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E4273B-B0F9-FADE-FB4C-4AC5838D5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AFD6CA-E643-34AB-F9CA-569EECAA84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15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2451B-5F2E-9A5D-EA6B-84A2B7800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B3329-BA06-56CE-A647-7F52CD59B6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AC1086-4FA6-E63F-B456-7ED951EB3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96A63-B2F7-DD4D-B3A2-E0FB822673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6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A8FDB-A4F1-0005-C5C7-84FA44072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B757B-15BF-43BC-C277-B3E2E0E6D7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89D201-2A4C-4A4C-C2D9-195AF74D0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A78C29-678B-94ED-FC36-A1023B9F77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484F2-2055-2A63-AADB-F98202C25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A5A7FE-EAA9-0425-1D34-3D78862D5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2BC4E-24BB-8EC8-258E-4258B1406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CC4C-93C0-4888-E50C-7EC03018D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84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8F074-2D4F-BF9C-CF27-E2135B645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8D8EA4-CAFF-5BF3-D761-3A2D300352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53DF4-D314-BAE7-3607-F49933B8CD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8A082-890B-E500-568F-03FB9169D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6E8BFA-B54D-714F-B2DF-7A3C2986A1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648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B179E-5614-A35A-F96A-D3CC935B02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60904-950E-0DF9-1D8A-A27DCF97E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1F334-F9E1-3F8B-EF2C-1412591C1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12DB3-6E2C-CE9D-87C0-4F3B5087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C174D-3338-68F4-7296-0CC850D66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61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64E2-1D13-F30C-A2F4-D59C1CFDD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281C1-F3C6-4558-1AC9-75547DD79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6C39D-6637-CA85-C544-480E3B066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1AD7C-04FD-446A-DF5F-13D97A69F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77033-41C9-FF0E-4A6B-5CCC798BC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70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66B75F-41DC-2A26-592C-E75A825D6B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8646E-AE80-EAF7-3B0F-FEDF2E8B2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4D9A4-1322-9D84-1023-4325DE69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33E64-8448-6F6C-11C3-963BA8122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32A5A-EF41-5966-5B0A-0B7E03116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01F8B-C69B-B854-C603-7102EF5E4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2FAB0-7A37-CC23-EF87-67AF26236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74C42-7078-823A-A086-FB9CCC706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6E113-16D7-F1CA-F77B-E77E0F59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6E98A-4CC0-9FD7-36A9-BE5924861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3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ADB3E-F77F-C4BF-CDFD-10D802524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70CAA-32ED-F938-7D06-F550135A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E227F-7DB7-374E-3FA1-75D1B81E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6050B-34BD-926C-3B64-4CA05DBB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67553-BB60-28BE-6F56-A2A79D135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4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7B58-1057-DAA3-85DA-47037D7D8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44E96D-F74E-AEF3-F415-D021F2CCC8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1F639-5CE9-55D4-C4F6-38145E8310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CC9DB4-77E2-DCAE-7EB2-F92836E1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051526-F060-21BB-FF61-235485D26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65366-F48E-A6F6-45DE-F2C64771E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854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D7B4A-84E3-EBA4-C80F-69A88F5FC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6591AF-4DF7-6F67-E31C-22278A4A2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8003E-742D-5ED8-EF49-49646B4A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461E13-B03B-5C6C-8B21-61F4515F3A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AC56A6-1B6E-0D78-F062-1A4BEF893E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798209-BA8D-C1DA-19F1-0BA114037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2D55AD-D492-E9C1-4DE3-FDC06334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B97C30-F250-9CA3-8E7E-C6B8FB6C4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57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58508-9D16-CF4D-7E5E-1393A2A1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D98C41-AAAE-2226-1639-444DCC39F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B185B-A37E-5BAE-1C9A-E2898B04F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2EACB1-8B83-DC9E-8F6C-F2E021A54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6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6606EF-769E-C0F7-40DD-CCE4D55F7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17F603-CC1F-4502-D863-6B5F3967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3EBBB-95BE-A92C-3C61-161B18B2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7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BD0E-BBAA-3721-0979-9E786E4B3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5A79C-76D9-677E-95C2-8C831418F7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3FBBB-3595-FF41-0C32-5A43A672D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947DF-EE47-1784-D52B-0D552A5CD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5ABFE-954F-768E-6C46-21C1A2A2E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8F412F-7627-5F05-255C-38951E712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41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5A96A-F78F-623D-DC57-36AE62E0F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478DD-EFB5-11D3-284E-743D9BE50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9FC37-665D-BC44-8184-0B3BEF50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9EE00-7598-12E5-D235-703367146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ADCD8-4BD2-22E0-1281-38DC47796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E6A34-83BD-1548-2619-87F06E91D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323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120066-4AB5-A9CB-0142-09C8E07CA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D6C105-C0BA-59A0-BE4D-533823594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C4A23-3033-8F56-2960-EDB07F2C78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4EB900-A3EE-0748-A63A-BD8A2CA54C0A}" type="datetimeFigureOut">
              <a:rPr lang="en-US" smtClean="0"/>
              <a:t>2/1/25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30222-60D0-2AF7-D182-1E654BBC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B67D0-A4FC-86B2-EB16-DC8A079DE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637DEC-D1D9-E74F-9F63-CD081704B1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184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#exception-hierarchy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Lambda_calculus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python-difference-iterable-iterator/" TargetMode="External"/><Relationship Id="rId7" Type="http://schemas.openxmlformats.org/officeDocument/2006/relationships/hyperlink" Target="https://www.geeksforgeeks.org/python-dict-function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eeksforgeeks.org/python-string/" TargetMode="External"/><Relationship Id="rId5" Type="http://schemas.openxmlformats.org/officeDocument/2006/relationships/hyperlink" Target="https://www.geeksforgeeks.org/python-tuples/" TargetMode="External"/><Relationship Id="rId4" Type="http://schemas.openxmlformats.org/officeDocument/2006/relationships/hyperlink" Target="https://www.geeksforgeeks.org/python-lists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inspec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102C1-B1D7-755A-E8A9-9D22A4FC4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200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F3DE4-1318-AD8F-29FF-2425B39080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Paramdeep</a:t>
            </a:r>
            <a:r>
              <a:rPr lang="en-US" dirty="0"/>
              <a:t> Saini, SJSU</a:t>
            </a:r>
          </a:p>
        </p:txBody>
      </p:sp>
    </p:spTree>
    <p:extLst>
      <p:ext uri="{BB962C8B-B14F-4D97-AF65-F5344CB8AC3E}">
        <p14:creationId xmlns:p14="http://schemas.microsoft.com/office/powerpoint/2010/main" val="3781632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8BAAB-FC56-9E17-F86A-9B17305A7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69842-A24F-64FE-8901-CBD036F3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4CA874-C2E0-3C7F-4510-EC002A8AFA0A}"/>
              </a:ext>
            </a:extLst>
          </p:cNvPr>
          <p:cNvSpPr txBox="1"/>
          <p:nvPr/>
        </p:nvSpPr>
        <p:spPr>
          <a:xfrm>
            <a:off x="838199" y="1690688"/>
            <a:ext cx="9390682" cy="49039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Is it correct? What is val1 and val2 in following case?</a:t>
            </a:r>
          </a:p>
          <a:p>
            <a:endParaRPr lang="en-US" sz="2800" dirty="0"/>
          </a:p>
          <a:p>
            <a:r>
              <a:rPr lang="en-US" sz="2800" dirty="0"/>
              <a:t>(val1, val2) = (20.95, 15)</a:t>
            </a:r>
          </a:p>
          <a:p>
            <a:r>
              <a:rPr lang="en-US" sz="2800" dirty="0"/>
              <a:t> val1, val2 = 20.95, 15</a:t>
            </a:r>
          </a:p>
          <a:p>
            <a:r>
              <a:rPr lang="en-US" sz="2800" dirty="0"/>
              <a:t>(val1[</a:t>
            </a:r>
            <a:r>
              <a:rPr lang="en-US" sz="2800" dirty="0" err="1"/>
              <a:t>i</a:t>
            </a:r>
            <a:r>
              <a:rPr lang="en-US" sz="2800" dirty="0"/>
              <a:t>], val1[j]) = (val1[j], val1[</a:t>
            </a:r>
            <a:r>
              <a:rPr lang="en-US" sz="2800" dirty="0" err="1"/>
              <a:t>i</a:t>
            </a:r>
            <a:r>
              <a:rPr lang="en-US" sz="2800" dirty="0"/>
              <a:t>])</a:t>
            </a:r>
          </a:p>
          <a:p>
            <a:endParaRPr lang="en-US" sz="2800" dirty="0"/>
          </a:p>
          <a:p>
            <a:pPr>
              <a:lnSpc>
                <a:spcPts val="1350"/>
              </a:lnSpc>
            </a:pPr>
            <a:r>
              <a:rPr lang="en-US" sz="2800" b="0" dirty="0">
                <a:effectLst/>
                <a:latin typeface="Menlo" panose="020B0609030804020204" pitchFamily="49" charset="0"/>
              </a:rPr>
              <a:t>(val1, val2) = (20.95, 15)</a:t>
            </a:r>
          </a:p>
          <a:p>
            <a:pPr>
              <a:lnSpc>
                <a:spcPts val="1350"/>
              </a:lnSpc>
            </a:pPr>
            <a:endParaRPr lang="en-US" sz="28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sz="28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800" b="0" dirty="0">
                <a:effectLst/>
                <a:latin typeface="Menlo" panose="020B0609030804020204" pitchFamily="49" charset="0"/>
              </a:rPr>
              <a:t>print(type(val1))</a:t>
            </a:r>
          </a:p>
          <a:p>
            <a:pPr>
              <a:lnSpc>
                <a:spcPts val="1350"/>
              </a:lnSpc>
            </a:pPr>
            <a:endParaRPr lang="en-US" sz="2800" dirty="0"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sz="28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800" b="0" dirty="0">
                <a:effectLst/>
                <a:latin typeface="Menlo" panose="020B0609030804020204" pitchFamily="49" charset="0"/>
              </a:rPr>
              <a:t>if </a:t>
            </a:r>
            <a:r>
              <a:rPr lang="en-US" sz="2800" b="0" dirty="0" err="1">
                <a:effectLst/>
                <a:latin typeface="Menlo" panose="020B0609030804020204" pitchFamily="49" charset="0"/>
              </a:rPr>
              <a:t>isinstance</a:t>
            </a:r>
            <a:r>
              <a:rPr lang="en-US" sz="2800" b="0" dirty="0">
                <a:effectLst/>
                <a:latin typeface="Menlo" panose="020B0609030804020204" pitchFamily="49" charset="0"/>
              </a:rPr>
              <a:t>((val1,val2), tuple):</a:t>
            </a:r>
          </a:p>
          <a:p>
            <a:pPr>
              <a:lnSpc>
                <a:spcPts val="1350"/>
              </a:lnSpc>
            </a:pPr>
            <a:endParaRPr lang="en-US" sz="28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800" b="0" dirty="0">
                <a:effectLst/>
                <a:latin typeface="Menlo" panose="020B0609030804020204" pitchFamily="49" charset="0"/>
              </a:rPr>
              <a:t>  </a:t>
            </a:r>
          </a:p>
          <a:p>
            <a:pPr>
              <a:lnSpc>
                <a:spcPts val="1350"/>
              </a:lnSpc>
            </a:pPr>
            <a:r>
              <a:rPr lang="en-US" sz="2800" b="0" dirty="0">
                <a:effectLst/>
                <a:latin typeface="Menlo" panose="020B0609030804020204" pitchFamily="49" charset="0"/>
              </a:rPr>
              <a:t>   print("Tuple")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794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D80E2-35C1-CC23-9A46-1A9EB4841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B9518-2269-174B-C755-77CE26FF6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values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582479-B148-4589-DC79-E0011421C8ED}"/>
              </a:ext>
            </a:extLst>
          </p:cNvPr>
          <p:cNvSpPr txBox="1"/>
          <p:nvPr/>
        </p:nvSpPr>
        <p:spPr>
          <a:xfrm>
            <a:off x="838199" y="1690688"/>
            <a:ext cx="939068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Is it correct? What will be the output?</a:t>
            </a:r>
          </a:p>
          <a:p>
            <a:endParaRPr lang="en-US" sz="2800" dirty="0"/>
          </a:p>
          <a:p>
            <a:r>
              <a:rPr lang="en-US" sz="2800" dirty="0"/>
              <a:t>def main():</a:t>
            </a:r>
          </a:p>
          <a:p>
            <a:r>
              <a:rPr lang="en-US" sz="2800" dirty="0"/>
              <a:t>   </a:t>
            </a:r>
            <a:r>
              <a:rPr lang="en-US" sz="2800" dirty="0" err="1"/>
              <a:t>a,b,c</a:t>
            </a:r>
            <a:r>
              <a:rPr lang="en-US" sz="2800" dirty="0"/>
              <a:t>=func1()</a:t>
            </a:r>
          </a:p>
          <a:p>
            <a:r>
              <a:rPr lang="en-US" sz="2800" dirty="0"/>
              <a:t>    print(</a:t>
            </a:r>
            <a:r>
              <a:rPr lang="en-US" sz="2800" dirty="0" err="1"/>
              <a:t>a,b,c</a:t>
            </a:r>
            <a:r>
              <a:rPr lang="en-US" sz="2800" dirty="0"/>
              <a:t>)</a:t>
            </a:r>
          </a:p>
          <a:p>
            <a:endParaRPr lang="en-US" sz="2800" dirty="0"/>
          </a:p>
          <a:p>
            <a:r>
              <a:rPr lang="en-US" sz="2800" dirty="0"/>
              <a:t>def func1():</a:t>
            </a:r>
          </a:p>
          <a:p>
            <a:r>
              <a:rPr lang="en-US" sz="2800" b="0" dirty="0">
                <a:effectLst/>
                <a:latin typeface="Menlo" panose="020B0609030804020204" pitchFamily="49" charset="0"/>
              </a:rPr>
              <a:t>   return(4,5,6)</a:t>
            </a:r>
          </a:p>
          <a:p>
            <a:endParaRPr lang="en-US" sz="2800" dirty="0"/>
          </a:p>
          <a:p>
            <a:r>
              <a:rPr lang="en-US" sz="2800" dirty="0"/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1787227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E04C5-FC47-B80B-9B34-0D19CC706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B1B6-B160-0265-FA32-7CEFD895C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CA2712-6E80-52FD-661A-178D15BF3D2D}"/>
              </a:ext>
            </a:extLst>
          </p:cNvPr>
          <p:cNvSpPr txBox="1"/>
          <p:nvPr/>
        </p:nvSpPr>
        <p:spPr>
          <a:xfrm>
            <a:off x="838199" y="1690688"/>
            <a:ext cx="93906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 err="1">
                <a:highlight>
                  <a:srgbClr val="00FF00"/>
                </a:highlight>
              </a:rPr>
              <a:t>s.lstrip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s.rstrip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s.rstrip</a:t>
            </a:r>
            <a:r>
              <a:rPr lang="en-US" sz="2800" dirty="0">
                <a:highlight>
                  <a:srgbClr val="00FF00"/>
                </a:highlight>
              </a:rPr>
              <a:t>(char)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s.lstrip</a:t>
            </a:r>
            <a:r>
              <a:rPr lang="en-US" sz="2800" dirty="0">
                <a:highlight>
                  <a:srgbClr val="00FF00"/>
                </a:highlight>
              </a:rPr>
              <a:t>(char)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</a:t>
            </a:r>
            <a:r>
              <a:rPr lang="en-US" sz="2800" dirty="0">
                <a:highlight>
                  <a:srgbClr val="00FF00"/>
                </a:highlight>
              </a:rPr>
              <a:t>(</a:t>
            </a:r>
            <a:r>
              <a:rPr lang="en-US" sz="2800" dirty="0" err="1">
                <a:highlight>
                  <a:srgbClr val="00FF00"/>
                </a:highlight>
              </a:rPr>
              <a:t>sep,maxsplit</a:t>
            </a:r>
            <a:r>
              <a:rPr lang="en-US" sz="2800" dirty="0">
                <a:highlight>
                  <a:srgbClr val="00FF00"/>
                </a:highlight>
              </a:rPr>
              <a:t>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</a:t>
            </a:r>
            <a:r>
              <a:rPr lang="en-US" sz="2800" dirty="0">
                <a:highlight>
                  <a:srgbClr val="00FF00"/>
                </a:highlight>
              </a:rPr>
              <a:t>(s)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s.splitlines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37655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289D2F-D99E-2E39-F135-FE9374D8A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3EFB7-259C-D87D-A29C-7AFB939C2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and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2EFB80-2116-5B8E-E92E-5C4BE596F2C0}"/>
              </a:ext>
            </a:extLst>
          </p:cNvPr>
          <p:cNvSpPr txBox="1"/>
          <p:nvPr/>
        </p:nvSpPr>
        <p:spPr>
          <a:xfrm>
            <a:off x="838199" y="1690688"/>
            <a:ext cx="9390682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highlight>
                  <a:srgbClr val="C0C0C0"/>
                </a:highlight>
              </a:rPr>
              <a:t>for line in </a:t>
            </a:r>
            <a:r>
              <a:rPr lang="en-US" sz="2800" dirty="0" err="1">
                <a:highlight>
                  <a:srgbClr val="C0C0C0"/>
                </a:highlight>
              </a:rPr>
              <a:t>infile</a:t>
            </a:r>
            <a:r>
              <a:rPr lang="en-US" sz="2800" dirty="0">
                <a:highlight>
                  <a:srgbClr val="C0C0C0"/>
                </a:highlight>
              </a:rPr>
              <a:t>:</a:t>
            </a:r>
          </a:p>
          <a:p>
            <a:r>
              <a:rPr lang="en-US" sz="2800" dirty="0">
                <a:highlight>
                  <a:srgbClr val="C0C0C0"/>
                </a:highlight>
              </a:rPr>
              <a:t>     print(line)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s.lstrip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s.rstrip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s.rstrip</a:t>
            </a:r>
            <a:r>
              <a:rPr lang="en-US" sz="2800" dirty="0">
                <a:highlight>
                  <a:srgbClr val="00FF00"/>
                </a:highlight>
              </a:rPr>
              <a:t>(char)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s.lstrip</a:t>
            </a:r>
            <a:r>
              <a:rPr lang="en-US" sz="2800" dirty="0">
                <a:highlight>
                  <a:srgbClr val="00FF00"/>
                </a:highlight>
              </a:rPr>
              <a:t>(char)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</a:t>
            </a:r>
            <a:r>
              <a:rPr lang="en-US" sz="2800" dirty="0">
                <a:highlight>
                  <a:srgbClr val="00FF00"/>
                </a:highlight>
              </a:rPr>
              <a:t>(</a:t>
            </a:r>
            <a:r>
              <a:rPr lang="en-US" sz="2800" dirty="0" err="1">
                <a:highlight>
                  <a:srgbClr val="00FF00"/>
                </a:highlight>
              </a:rPr>
              <a:t>sep,maxsplit</a:t>
            </a:r>
            <a:r>
              <a:rPr lang="en-US" sz="2800" dirty="0">
                <a:highlight>
                  <a:srgbClr val="00FF00"/>
                </a:highlight>
              </a:rPr>
              <a:t>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</a:t>
            </a:r>
            <a:r>
              <a:rPr lang="en-US" sz="2800" dirty="0">
                <a:highlight>
                  <a:srgbClr val="00FF00"/>
                </a:highlight>
              </a:rPr>
              <a:t>(s)</a:t>
            </a:r>
          </a:p>
          <a:p>
            <a:r>
              <a:rPr lang="en-US" sz="2800" dirty="0" err="1">
                <a:highlight>
                  <a:srgbClr val="00FF00"/>
                </a:highlight>
              </a:rPr>
              <a:t>s.splitlines</a:t>
            </a:r>
            <a:r>
              <a:rPr lang="en-US" sz="2800" dirty="0">
                <a:highlight>
                  <a:srgbClr val="00FF00"/>
                </a:highlight>
              </a:rPr>
              <a:t>()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25064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5E47C-B9AF-C38C-DCA1-314B37414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3632-325B-DA73-36DE-9A99156F8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77F73-83FF-17B2-672B-888BAAA0ED0C}"/>
              </a:ext>
            </a:extLst>
          </p:cNvPr>
          <p:cNvSpPr txBox="1"/>
          <p:nvPr/>
        </p:nvSpPr>
        <p:spPr>
          <a:xfrm>
            <a:off x="838199" y="1690688"/>
            <a:ext cx="10677042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the output produced by the program below, assuming that the program is executed from the command line as follows:</a:t>
            </a:r>
          </a:p>
          <a:p>
            <a:pPr algn="l">
              <a:spcAft>
                <a:spcPts val="750"/>
              </a:spcAft>
            </a:pPr>
            <a:b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python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op.py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 -h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data.txt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record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.txt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l">
              <a:spcAft>
                <a:spcPts val="750"/>
              </a:spcAft>
            </a:pP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fontAlgn="ctr">
              <a:lnSpc>
                <a:spcPts val="1062"/>
              </a:lnSpc>
            </a:pPr>
            <a:r>
              <a:rPr lang="en-US" sz="2800" b="0" i="0" dirty="0">
                <a:solidFill>
                  <a:srgbClr val="0000AA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sys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000AA"/>
                </a:solidFill>
                <a:effectLst/>
                <a:latin typeface="Courier" panose="02070309020205020404" pitchFamily="49" charset="0"/>
              </a:rPr>
              <a:t>import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algn="l" fontAlgn="ctr">
              <a:lnSpc>
                <a:spcPts val="1062"/>
              </a:lnSpc>
            </a:pPr>
            <a:endParaRPr lang="en-US" sz="2800" dirty="0">
              <a:solidFill>
                <a:srgbClr val="000000"/>
              </a:solidFill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print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],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])</a:t>
            </a: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data.txt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record.txt</a:t>
            </a: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-h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data.txt</a:t>
            </a: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Roboto" panose="02000000000000000000" pitchFamily="2" charset="0"/>
              </a:rPr>
              <a:t>record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-h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Error".</a:t>
            </a: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21324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0C83B-EBF5-09B2-9A9D-50F5C8332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D3F1D-E2B4-6743-5D74-1E334C5F1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579DA6-B4D9-98F2-31CD-85488A6CC10D}"/>
              </a:ext>
            </a:extLst>
          </p:cNvPr>
          <p:cNvSpPr txBox="1"/>
          <p:nvPr/>
        </p:nvSpPr>
        <p:spPr>
          <a:xfrm>
            <a:off x="838199" y="1690688"/>
            <a:ext cx="10677042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the output produced by the program below, assuming that the program is executed from the command line as follows:</a:t>
            </a:r>
          </a:p>
          <a:p>
            <a:pPr algn="l">
              <a:spcAft>
                <a:spcPts val="750"/>
              </a:spcAft>
            </a:pPr>
            <a:b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python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op.py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 -h 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data.txt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 </a:t>
            </a:r>
            <a:r>
              <a:rPr lang="en-US" sz="2800" dirty="0" err="1">
                <a:solidFill>
                  <a:srgbClr val="000000"/>
                </a:solidFill>
                <a:highlight>
                  <a:srgbClr val="00FF00"/>
                </a:highlight>
                <a:latin typeface="Roboto" panose="02000000000000000000" pitchFamily="2" charset="0"/>
              </a:rPr>
              <a:t>record</a:t>
            </a:r>
            <a:r>
              <a:rPr lang="en-US" sz="2800" b="0" i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.txt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l">
              <a:spcAft>
                <a:spcPts val="750"/>
              </a:spcAft>
            </a:pP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l" fontAlgn="ctr">
              <a:lnSpc>
                <a:spcPts val="1062"/>
              </a:lnSpc>
            </a:pPr>
            <a:r>
              <a:rPr lang="en-US" sz="2800" b="0" i="0" dirty="0">
                <a:solidFill>
                  <a:srgbClr val="0000AA"/>
                </a:solidFill>
                <a:effectLst/>
                <a:latin typeface="Courier" panose="02070309020205020404" pitchFamily="49" charset="0"/>
              </a:rPr>
              <a:t>from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sys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2800" b="0" i="0" dirty="0">
                <a:solidFill>
                  <a:srgbClr val="0000AA"/>
                </a:solidFill>
                <a:effectLst/>
                <a:latin typeface="Courier" panose="02070309020205020404" pitchFamily="49" charset="0"/>
              </a:rPr>
              <a:t>import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pPr algn="l" fontAlgn="ctr">
              <a:lnSpc>
                <a:spcPts val="1062"/>
              </a:lnSpc>
            </a:pPr>
            <a:endParaRPr lang="en-US" sz="2800" dirty="0">
              <a:solidFill>
                <a:srgbClr val="000000"/>
              </a:solidFill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print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1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],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</a:t>
            </a:r>
            <a:r>
              <a:rPr lang="en-US" sz="2800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2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])</a:t>
            </a: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data.txt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record.txt</a:t>
            </a: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-h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data.txt</a:t>
            </a:r>
            <a:endParaRPr lang="en-US" sz="28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0000"/>
                </a:solidFill>
                <a:latin typeface="Roboto" panose="02000000000000000000" pitchFamily="2" charset="0"/>
              </a:rPr>
              <a:t>record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.py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-h</a:t>
            </a:r>
          </a:p>
          <a:p>
            <a:pPr marL="914400" lvl="1" indent="-4572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Error".</a:t>
            </a: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90924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BA7FC-DA53-2400-5D1C-1EE58ECE9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9513C-1D13-5EF6-9C55-422C99B9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90ED80-C561-CB18-382E-74EBCED04AC2}"/>
              </a:ext>
            </a:extLst>
          </p:cNvPr>
          <p:cNvSpPr txBox="1"/>
          <p:nvPr/>
        </p:nvSpPr>
        <p:spPr>
          <a:xfrm>
            <a:off x="838199" y="1690688"/>
            <a:ext cx="10677042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the output produced by the program below, assuming that the program is executed from the command line as follows:</a:t>
            </a:r>
          </a:p>
          <a:p>
            <a:pPr algn="l">
              <a:spcAft>
                <a:spcPts val="750"/>
              </a:spcAft>
            </a:pPr>
            <a:b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</a:rPr>
              <a:t>python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00"/>
                </a:solidFill>
              </a:rPr>
              <a:t>process</a:t>
            </a:r>
            <a:r>
              <a:rPr lang="en-US" sz="2800" dirty="0" err="1">
                <a:solidFill>
                  <a:srgbClr val="0069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900"/>
                </a:solidFill>
                <a:effectLst/>
              </a:rPr>
              <a:t>-</a:t>
            </a:r>
            <a:r>
              <a:rPr lang="en-US" sz="2800" dirty="0">
                <a:solidFill>
                  <a:srgbClr val="006464"/>
                </a:solidFill>
                <a:effectLst/>
              </a:rPr>
              <a:t>min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464"/>
                </a:solidFill>
              </a:rPr>
              <a:t>8</a:t>
            </a:r>
            <a:r>
              <a:rPr lang="en-US" sz="2800" dirty="0">
                <a:solidFill>
                  <a:srgbClr val="006464"/>
                </a:solidFill>
                <a:effectLst/>
              </a:rPr>
              <a:t>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900"/>
                </a:solidFill>
                <a:effectLst/>
              </a:rPr>
              <a:t>-</a:t>
            </a:r>
            <a:r>
              <a:rPr lang="en-US" sz="2800" dirty="0">
                <a:solidFill>
                  <a:srgbClr val="000000"/>
                </a:solidFill>
                <a:effectLst/>
              </a:rPr>
              <a:t>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00"/>
                </a:solidFill>
              </a:rPr>
              <a:t>record</a:t>
            </a:r>
            <a:r>
              <a:rPr lang="en-US" sz="2800" dirty="0" err="1">
                <a:solidFill>
                  <a:srgbClr val="0069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txt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What is output of following:</a:t>
            </a:r>
          </a:p>
          <a:p>
            <a:pPr algn="l" fontAlgn="ctr">
              <a:lnSpc>
                <a:spcPts val="1062"/>
              </a:lnSpc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l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en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argv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[1]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nt[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[2])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argv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[3]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a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[4]</a:t>
            </a:r>
          </a:p>
          <a:p>
            <a:pPr algn="l" fontAlgn="ctr">
              <a:lnSpc>
                <a:spcPts val="1062"/>
              </a:lnSpc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38749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A8F5A-1269-905A-FE85-866258EC0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28661-507F-1D5D-3735-192AF72E1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94919-F2FC-BDE0-02CD-5F931214EDB4}"/>
              </a:ext>
            </a:extLst>
          </p:cNvPr>
          <p:cNvSpPr txBox="1"/>
          <p:nvPr/>
        </p:nvSpPr>
        <p:spPr>
          <a:xfrm>
            <a:off x="838199" y="1690688"/>
            <a:ext cx="10677042" cy="3752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Assuming that </a:t>
            </a:r>
            <a:r>
              <a:rPr lang="en-US" sz="2800" dirty="0" err="1">
                <a:highlight>
                  <a:srgbClr val="00FF00"/>
                </a:highlight>
              </a:rPr>
              <a:t>mainFile</a:t>
            </a:r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Roboto" panose="02000000000000000000" pitchFamily="2" charset="0"/>
              </a:rPr>
              <a:t> 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Roboto" panose="02000000000000000000" pitchFamily="2" charset="0"/>
              </a:rPr>
              <a:t>already opened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for writing, which one will cause the error?</a:t>
            </a:r>
            <a:b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mainFile.write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(“This is a string”)</a:t>
            </a: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mainFile.write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(“result = %d” % 12)</a:t>
            </a: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mainFile.close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()</a:t>
            </a: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Line= </a:t>
            </a: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mainFile.readLine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()</a:t>
            </a:r>
          </a:p>
          <a:p>
            <a:pPr marL="457200" indent="-457200" algn="l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0883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B5703-8BE0-AB3B-80CD-9CD042A5C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FF92-A5B7-B81E-1F8C-22EC16F0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E160CA-7508-1CF1-A030-1A67D4BE2518}"/>
              </a:ext>
            </a:extLst>
          </p:cNvPr>
          <p:cNvSpPr txBox="1"/>
          <p:nvPr/>
        </p:nvSpPr>
        <p:spPr>
          <a:xfrm>
            <a:off x="838199" y="1690688"/>
            <a:ext cx="10677042" cy="5273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750"/>
              </a:spcAft>
            </a:pPr>
            <a: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Select the output produced by the program below, assuming that the program is executed from the command line as follows:</a:t>
            </a:r>
          </a:p>
          <a:p>
            <a:pPr algn="l">
              <a:spcAft>
                <a:spcPts val="750"/>
              </a:spcAft>
            </a:pPr>
            <a:br>
              <a:rPr lang="en-US" sz="28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</a:br>
            <a:r>
              <a:rPr lang="en-US" sz="2800" dirty="0">
                <a:solidFill>
                  <a:srgbClr val="000000"/>
                </a:solidFill>
                <a:effectLst/>
              </a:rPr>
              <a:t>python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00"/>
                </a:solidFill>
              </a:rPr>
              <a:t>process</a:t>
            </a:r>
            <a:r>
              <a:rPr lang="en-US" sz="2800" dirty="0" err="1">
                <a:solidFill>
                  <a:srgbClr val="0069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py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900"/>
                </a:solidFill>
                <a:effectLst/>
              </a:rPr>
              <a:t>-</a:t>
            </a:r>
            <a:r>
              <a:rPr lang="en-US" sz="2800" dirty="0">
                <a:solidFill>
                  <a:srgbClr val="006464"/>
                </a:solidFill>
                <a:effectLst/>
              </a:rPr>
              <a:t>min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464"/>
                </a:solidFill>
              </a:rPr>
              <a:t>8</a:t>
            </a:r>
            <a:r>
              <a:rPr lang="en-US" sz="2800" dirty="0">
                <a:solidFill>
                  <a:srgbClr val="006464"/>
                </a:solidFill>
                <a:effectLst/>
              </a:rPr>
              <a:t>0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006900"/>
                </a:solidFill>
                <a:effectLst/>
              </a:rPr>
              <a:t>-</a:t>
            </a:r>
            <a:r>
              <a:rPr lang="en-US" sz="2800" dirty="0">
                <a:solidFill>
                  <a:srgbClr val="000000"/>
                </a:solidFill>
                <a:effectLst/>
              </a:rPr>
              <a:t>d</a:t>
            </a:r>
            <a:r>
              <a:rPr lang="en-US" sz="2800" dirty="0"/>
              <a:t> </a:t>
            </a:r>
            <a:r>
              <a:rPr lang="en-US" sz="2800" dirty="0" err="1">
                <a:solidFill>
                  <a:srgbClr val="000000"/>
                </a:solidFill>
              </a:rPr>
              <a:t>record</a:t>
            </a:r>
            <a:r>
              <a:rPr lang="en-US" sz="2800" dirty="0" err="1">
                <a:solidFill>
                  <a:srgbClr val="006900"/>
                </a:solidFill>
                <a:effectLst/>
              </a:rPr>
              <a:t>.</a:t>
            </a:r>
            <a:r>
              <a:rPr lang="en-US" sz="2800" dirty="0" err="1">
                <a:solidFill>
                  <a:srgbClr val="000000"/>
                </a:solidFill>
                <a:effectLst/>
              </a:rPr>
              <a:t>txt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Roboto" panose="02000000000000000000" pitchFamily="2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What is output of following:</a:t>
            </a:r>
          </a:p>
          <a:p>
            <a:pPr algn="l" fontAlgn="ctr">
              <a:lnSpc>
                <a:spcPts val="1062"/>
              </a:lnSpc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l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en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(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)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argv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[1]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i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nt[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argv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[2])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argv</a:t>
            </a:r>
            <a:r>
              <a:rPr lang="en-US" sz="2800" dirty="0">
                <a:solidFill>
                  <a:srgbClr val="006900"/>
                </a:solidFill>
                <a:latin typeface="Courier" panose="02070309020205020404" pitchFamily="49" charset="0"/>
              </a:rPr>
              <a:t>[3]</a:t>
            </a: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914400" lvl="1" indent="-457200" fontAlgn="ctr">
              <a:lnSpc>
                <a:spcPts val="1062"/>
              </a:lnSpc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rgbClr val="006900"/>
                </a:solidFill>
                <a:latin typeface="Courier" panose="02070309020205020404" pitchFamily="49" charset="0"/>
              </a:rPr>
              <a:t>a</a:t>
            </a:r>
            <a:r>
              <a:rPr lang="en-US" sz="2800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rgv</a:t>
            </a:r>
            <a:r>
              <a:rPr lang="en-US" sz="2800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[4]</a:t>
            </a:r>
          </a:p>
          <a:p>
            <a:pPr algn="l" fontAlgn="ctr">
              <a:lnSpc>
                <a:spcPts val="1062"/>
              </a:lnSpc>
            </a:pPr>
            <a:endParaRPr lang="en-US" sz="2800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sz="2800" b="0" i="0" dirty="0">
              <a:solidFill>
                <a:srgbClr val="000000"/>
              </a:solidFill>
              <a:effectLst/>
              <a:latin typeface="Courier" panose="02070309020205020404" pitchFamily="49" charset="0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0462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4CC33-77EE-AC7B-87D0-134887714C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6FF20-A7FC-375D-F456-6FBB19C2B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07A467-9BA9-F500-E163-041BE70D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973" y="1504708"/>
            <a:ext cx="7772400" cy="44640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CB3C935-7162-CECA-634F-7E905F4FAB35}"/>
              </a:ext>
            </a:extLst>
          </p:cNvPr>
          <p:cNvSpPr txBox="1"/>
          <p:nvPr/>
        </p:nvSpPr>
        <p:spPr>
          <a:xfrm>
            <a:off x="6292312" y="6123543"/>
            <a:ext cx="5315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https://</a:t>
            </a:r>
            <a:r>
              <a:rPr lang="en-US" dirty="0" err="1"/>
              <a:t>realpython.com</a:t>
            </a:r>
            <a:r>
              <a:rPr lang="en-US" dirty="0"/>
              <a:t>/python-exceptions/</a:t>
            </a:r>
          </a:p>
        </p:txBody>
      </p:sp>
    </p:spTree>
    <p:extLst>
      <p:ext uri="{BB962C8B-B14F-4D97-AF65-F5344CB8AC3E}">
        <p14:creationId xmlns:p14="http://schemas.microsoft.com/office/powerpoint/2010/main" val="1499318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8ADB9-9E6A-CEA1-9B52-7BCBB9E7C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0E360-E9EA-3562-5B88-381A5EA28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Week 2 - DATA 200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0E4AF-38BF-FDEE-B9B9-62AA50119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from Week 1?</a:t>
            </a:r>
          </a:p>
          <a:p>
            <a:pPr lvl="1"/>
            <a:r>
              <a:rPr lang="en-US" dirty="0"/>
              <a:t>HW?</a:t>
            </a:r>
          </a:p>
          <a:p>
            <a:pPr lvl="1"/>
            <a:r>
              <a:rPr lang="en-US" dirty="0"/>
              <a:t>If/</a:t>
            </a:r>
            <a:r>
              <a:rPr lang="en-US" dirty="0" err="1"/>
              <a:t>elif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While loop?</a:t>
            </a:r>
          </a:p>
          <a:p>
            <a:pPr lvl="1"/>
            <a:r>
              <a:rPr lang="en-US" dirty="0"/>
              <a:t>Conditional Expression?</a:t>
            </a:r>
          </a:p>
          <a:p>
            <a:pPr lvl="1"/>
            <a:r>
              <a:rPr lang="en-US" dirty="0"/>
              <a:t>Negative Subscript?</a:t>
            </a:r>
          </a:p>
          <a:p>
            <a:pPr lvl="1"/>
            <a:r>
              <a:rPr lang="en-US" dirty="0"/>
              <a:t>List Operations: </a:t>
            </a:r>
            <a:r>
              <a:rPr lang="en-US" dirty="0" err="1"/>
              <a:t>insert,sort,pop,reverse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Slices?</a:t>
            </a:r>
          </a:p>
          <a:p>
            <a:pPr lvl="1"/>
            <a:r>
              <a:rPr lang="en-US" dirty="0"/>
              <a:t>Tuple/Dictionary/Set and their operations?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8549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DDF5E-FAC1-3706-5414-62AB53380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64C9-4D89-EF45-F81C-2B0F71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02B973-2919-B4AA-A051-7F592A2513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751" y="1690687"/>
            <a:ext cx="5926459" cy="44931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CF4736-8783-F435-5035-6ED1BCE385A3}"/>
              </a:ext>
            </a:extLst>
          </p:cNvPr>
          <p:cNvSpPr txBox="1"/>
          <p:nvPr/>
        </p:nvSpPr>
        <p:spPr>
          <a:xfrm>
            <a:off x="3812582" y="6308209"/>
            <a:ext cx="8010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Source: </a:t>
            </a:r>
            <a:r>
              <a:rPr lang="en-US" dirty="0">
                <a:hlinkClick r:id="rId3"/>
              </a:rPr>
              <a:t>https://docs.python.org/3/library/exceptions.html#exception-hierarchy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6186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23046-3F01-8255-DFBB-C98A5CE19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7E26A-79A4-4068-D55D-CAD6D79D5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3CFE-DA7A-E554-A64E-581D329EA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600268" cy="4351338"/>
          </a:xfrm>
        </p:spPr>
        <p:txBody>
          <a:bodyPr>
            <a:normAutofit/>
          </a:bodyPr>
          <a:lstStyle/>
          <a:p>
            <a:pPr algn="l">
              <a:spcAft>
                <a:spcPts val="750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Complete following when program raise an exception with an appropriate error message when variable index is negative.</a:t>
            </a:r>
          </a:p>
          <a:p>
            <a:pPr algn="l" fontAlgn="ctr">
              <a:lnSpc>
                <a:spcPts val="1062"/>
              </a:lnSpc>
            </a:pPr>
            <a:r>
              <a:rPr lang="en-US" b="0" i="0" dirty="0">
                <a:solidFill>
                  <a:srgbClr val="0000AA"/>
                </a:solidFill>
                <a:effectLst/>
                <a:latin typeface="Courier" panose="02070309020205020404" pitchFamily="49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count </a:t>
            </a: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&lt;</a:t>
            </a:r>
            <a:r>
              <a:rPr lang="en-US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b="0" i="0" dirty="0">
                <a:solidFill>
                  <a:srgbClr val="006464"/>
                </a:solidFill>
                <a:effectLst/>
                <a:latin typeface="Courier" panose="02070309020205020404" pitchFamily="49" charset="0"/>
              </a:rPr>
              <a:t>0</a:t>
            </a:r>
            <a:r>
              <a:rPr lang="en-US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:</a:t>
            </a:r>
          </a:p>
          <a:p>
            <a:pPr marL="0" indent="0" algn="l" fontAlgn="ctr">
              <a:lnSpc>
                <a:spcPts val="1062"/>
              </a:lnSpc>
              <a:buNone/>
            </a:pPr>
            <a:r>
              <a:rPr lang="en-US" dirty="0">
                <a:solidFill>
                  <a:srgbClr val="006900"/>
                </a:solidFill>
                <a:latin typeface="Courier" panose="02070309020205020404" pitchFamily="49" charset="0"/>
              </a:rPr>
              <a:t>   </a:t>
            </a:r>
          </a:p>
          <a:p>
            <a:pPr marL="0" indent="0" algn="l" fontAlgn="ctr">
              <a:lnSpc>
                <a:spcPts val="1062"/>
              </a:lnSpc>
              <a:buNone/>
            </a:pP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   --------------</a:t>
            </a:r>
          </a:p>
          <a:p>
            <a:pPr marL="0" indent="0" algn="l" fontAlgn="ctr">
              <a:lnSpc>
                <a:spcPts val="1062"/>
              </a:lnSpc>
              <a:buNone/>
            </a:pPr>
            <a:endParaRPr lang="en-US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lvl="1" fontAlgn="ctr">
              <a:lnSpc>
                <a:spcPts val="1062"/>
              </a:lnSpc>
            </a:pPr>
            <a:r>
              <a:rPr lang="en-US" dirty="0">
                <a:solidFill>
                  <a:srgbClr val="006900"/>
                </a:solidFill>
                <a:latin typeface="Courier" panose="02070309020205020404" pitchFamily="49" charset="0"/>
              </a:rPr>
              <a:t>raise </a:t>
            </a:r>
            <a:r>
              <a:rPr lang="en-US" dirty="0" err="1">
                <a:solidFill>
                  <a:srgbClr val="006900"/>
                </a:solidFill>
                <a:latin typeface="Courier" panose="02070309020205020404" pitchFamily="49" charset="0"/>
              </a:rPr>
              <a:t>IndexError</a:t>
            </a:r>
            <a:endParaRPr lang="en-US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lvl="1" fontAlgn="ctr">
              <a:lnSpc>
                <a:spcPts val="1062"/>
              </a:lnSpc>
            </a:pPr>
            <a:r>
              <a:rPr lang="en-US" dirty="0">
                <a:solidFill>
                  <a:srgbClr val="006900"/>
                </a:solidFill>
                <a:latin typeface="Courier" panose="02070309020205020404" pitchFamily="49" charset="0"/>
              </a:rPr>
              <a:t>r</a:t>
            </a: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aise </a:t>
            </a:r>
            <a:r>
              <a:rPr lang="en-US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IndexError</a:t>
            </a: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(“Negative Index”)</a:t>
            </a:r>
          </a:p>
          <a:p>
            <a:pPr lvl="1" fontAlgn="ctr">
              <a:lnSpc>
                <a:spcPts val="1062"/>
              </a:lnSpc>
            </a:pPr>
            <a:r>
              <a:rPr lang="en-US" dirty="0">
                <a:solidFill>
                  <a:srgbClr val="006900"/>
                </a:solidFill>
                <a:latin typeface="Courier" panose="02070309020205020404" pitchFamily="49" charset="0"/>
              </a:rPr>
              <a:t>except </a:t>
            </a:r>
            <a:r>
              <a:rPr lang="en-US" dirty="0" err="1">
                <a:solidFill>
                  <a:srgbClr val="006900"/>
                </a:solidFill>
                <a:latin typeface="Courier" panose="02070309020205020404" pitchFamily="49" charset="0"/>
              </a:rPr>
              <a:t>IndexError</a:t>
            </a:r>
            <a:endParaRPr lang="en-US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lvl="1" fontAlgn="ctr">
              <a:lnSpc>
                <a:spcPts val="1062"/>
              </a:lnSpc>
            </a:pPr>
            <a:r>
              <a:rPr lang="en-US" dirty="0">
                <a:solidFill>
                  <a:srgbClr val="006900"/>
                </a:solidFill>
                <a:latin typeface="Courier" panose="02070309020205020404" pitchFamily="49" charset="0"/>
              </a:rPr>
              <a:t>e</a:t>
            </a: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xcept </a:t>
            </a:r>
            <a:r>
              <a:rPr lang="en-US" b="0" i="0" dirty="0" err="1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IndexError</a:t>
            </a:r>
            <a:r>
              <a:rPr lang="en-US" b="0" i="0" dirty="0">
                <a:solidFill>
                  <a:srgbClr val="006900"/>
                </a:solidFill>
                <a:effectLst/>
                <a:latin typeface="Courier" panose="02070309020205020404" pitchFamily="49" charset="0"/>
              </a:rPr>
              <a:t> as exception</a:t>
            </a:r>
          </a:p>
          <a:p>
            <a:pPr marL="0" indent="0" algn="l" fontAlgn="ctr">
              <a:lnSpc>
                <a:spcPts val="1062"/>
              </a:lnSpc>
              <a:buNone/>
            </a:pPr>
            <a:endParaRPr lang="en-US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marL="0" indent="0" algn="l" fontAlgn="ctr">
              <a:lnSpc>
                <a:spcPts val="1062"/>
              </a:lnSpc>
              <a:buNone/>
            </a:pPr>
            <a:endParaRPr lang="en-US" b="0" i="0" dirty="0">
              <a:solidFill>
                <a:srgbClr val="006900"/>
              </a:solidFill>
              <a:effectLst/>
              <a:latin typeface="Courier" panose="02070309020205020404" pitchFamily="49" charset="0"/>
            </a:endParaRPr>
          </a:p>
          <a:p>
            <a:pPr algn="l" fontAlgn="ctr">
              <a:lnSpc>
                <a:spcPts val="1062"/>
              </a:lnSpc>
            </a:pPr>
            <a:endParaRPr lang="en-US" dirty="0">
              <a:solidFill>
                <a:srgbClr val="006900"/>
              </a:solidFill>
              <a:latin typeface="Courier" panose="02070309020205020404" pitchFamily="49" charset="0"/>
            </a:endParaRPr>
          </a:p>
          <a:p>
            <a:pPr marL="0" indent="0" algn="l" fontAlgn="ctr">
              <a:lnSpc>
                <a:spcPts val="1062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00776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E7803-BD6A-04C9-8265-8FE2B4A7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B4905-DF7A-DFA6-59BF-4E05E605E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53A7B-A40D-F747-7356-64BEC5C0D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Anonymous Function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Concept derived from lambda calculus (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hlinkClick r:id="rId2"/>
              </a:rPr>
              <a:t>https://en.wikipedia.org/wiki/Lambda_calculus</a:t>
            </a:r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083EAE-AD19-445C-2866-DDFF72195C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699325"/>
              </p:ext>
            </p:extLst>
          </p:nvPr>
        </p:nvGraphicFramePr>
        <p:xfrm>
          <a:off x="1272583" y="3630454"/>
          <a:ext cx="8128000" cy="229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7867896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22751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getval</a:t>
                      </a:r>
                      <a:r>
                        <a:rPr lang="en-US" dirty="0"/>
                        <a:t> (y):</a:t>
                      </a:r>
                    </a:p>
                    <a:p>
                      <a:r>
                        <a:rPr lang="en-US" dirty="0"/>
                        <a:t>    return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 </a:t>
                      </a:r>
                      <a:r>
                        <a:rPr lang="en-US" dirty="0" err="1"/>
                        <a:t>y:y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3843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getval</a:t>
                      </a:r>
                      <a:r>
                        <a:rPr lang="en-US" dirty="0"/>
                        <a:t> (y):</a:t>
                      </a:r>
                    </a:p>
                    <a:p>
                      <a:r>
                        <a:rPr lang="en-US" dirty="0"/>
                        <a:t>    return y * 30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 y: 30 *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print(20)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print((lambda </a:t>
                      </a:r>
                      <a:r>
                        <a:rPr lang="en-US" dirty="0" err="1"/>
                        <a:t>x,y</a:t>
                      </a:r>
                      <a:r>
                        <a:rPr lang="en-US" dirty="0"/>
                        <a:t>: x *y) (10,2))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3987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8587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08288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B7CEE-D809-444C-8FB8-8AEBDC0F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05DF3-B8A8-873E-6BB4-9E514D9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C8BB7-2D83-C1D5-8D38-90472CA43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E.g. 1:</a:t>
            </a:r>
          </a:p>
          <a:p>
            <a:pPr marL="457200" lvl="1" indent="0">
              <a:buNone/>
            </a:pPr>
            <a:r>
              <a:rPr lang="en-US" dirty="0" err="1"/>
              <a:t>my_func</a:t>
            </a:r>
            <a:r>
              <a:rPr lang="en-US" dirty="0"/>
              <a:t> = lambda </a:t>
            </a:r>
            <a:r>
              <a:rPr lang="en-US" dirty="0" err="1"/>
              <a:t>x,y,z</a:t>
            </a:r>
            <a:r>
              <a:rPr lang="en-US" dirty="0"/>
              <a:t>: (</a:t>
            </a:r>
            <a:r>
              <a:rPr lang="en-US" dirty="0" err="1"/>
              <a:t>x+y</a:t>
            </a:r>
            <a:r>
              <a:rPr lang="en-US" dirty="0"/>
              <a:t>) *z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my_func</a:t>
            </a:r>
            <a:r>
              <a:rPr lang="en-US" dirty="0"/>
              <a:t>(2,3,</a:t>
            </a:r>
            <a:r>
              <a:rPr lang="en-US" i="1" dirty="0"/>
              <a:t>5))</a:t>
            </a:r>
          </a:p>
          <a:p>
            <a:pPr marL="0" indent="0">
              <a:buNone/>
            </a:pPr>
            <a:r>
              <a:rPr lang="en-US" dirty="0" err="1"/>
              <a:t>E.g</a:t>
            </a:r>
            <a:r>
              <a:rPr lang="en-US" dirty="0"/>
              <a:t> 2:</a:t>
            </a:r>
          </a:p>
          <a:p>
            <a:pPr marL="0" indent="0">
              <a:buNone/>
            </a:pPr>
            <a:r>
              <a:rPr lang="en-US" dirty="0"/>
              <a:t>my_func1 = lambda x:  x+20 if x &gt; 20 else x-10</a:t>
            </a:r>
          </a:p>
          <a:p>
            <a:pPr marL="0" indent="0">
              <a:buNone/>
            </a:pPr>
            <a:r>
              <a:rPr lang="en-US" dirty="0"/>
              <a:t>print(my_func1(30))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5412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13C21-1EBB-A067-8E81-D59745270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DA260-EE08-B0C8-A9BF-AF2D239D0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6A1D8-D7E2-EEA1-BA3E-8DD5DB0AC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m</a:t>
            </a:r>
            <a:r>
              <a:rPr lang="en-US" dirty="0" err="1">
                <a:solidFill>
                  <a:srgbClr val="000000"/>
                </a:solidFill>
                <a:effectLst/>
              </a:rPr>
              <a:t>y_func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=</a:t>
            </a:r>
            <a:r>
              <a:rPr lang="en-US" dirty="0"/>
              <a:t> </a:t>
            </a:r>
            <a:r>
              <a:rPr lang="en-US" b="0" dirty="0">
                <a:solidFill>
                  <a:srgbClr val="204A87"/>
                </a:solidFill>
                <a:effectLst/>
              </a:rPr>
              <a:t>lambda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x</a:t>
            </a:r>
            <a:r>
              <a:rPr lang="en-US" b="0" dirty="0">
                <a:solidFill>
                  <a:srgbClr val="000000"/>
                </a:solidFill>
                <a:effectLst/>
              </a:rPr>
              <a:t>:</a:t>
            </a:r>
            <a:r>
              <a:rPr lang="en-US" dirty="0"/>
              <a:t> </a:t>
            </a:r>
            <a:r>
              <a:rPr lang="en-US" b="0" dirty="0">
                <a:solidFill>
                  <a:srgbClr val="204A87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  <a:effectLst/>
              </a:rPr>
              <a:t>x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204A87"/>
                </a:solidFill>
                <a:effectLst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</a:rPr>
              <a:t>my_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dirty="0">
                <a:solidFill>
                  <a:srgbClr val="0000CF"/>
                </a:solidFill>
              </a:rPr>
              <a:t>10</a:t>
            </a:r>
            <a:r>
              <a:rPr lang="en-US" b="0" dirty="0">
                <a:solidFill>
                  <a:srgbClr val="000000"/>
                </a:solidFill>
                <a:effectLst/>
              </a:rPr>
              <a:t>))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Syntax Error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10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10.0</a:t>
            </a:r>
          </a:p>
        </p:txBody>
      </p:sp>
    </p:spTree>
    <p:extLst>
      <p:ext uri="{BB962C8B-B14F-4D97-AF65-F5344CB8AC3E}">
        <p14:creationId xmlns:p14="http://schemas.microsoft.com/office/powerpoint/2010/main" val="1759669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C2F7B-171A-CBE6-DB5F-6651D65A4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94703-EC00-B7A2-02ED-D77BFBDF6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32F31-6CC2-188F-0AB8-6E1B85F51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204A87"/>
                </a:solidFill>
                <a:effectLst/>
              </a:rPr>
              <a:t>lambda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</a:rPr>
              <a:t>:</a:t>
            </a:r>
            <a:r>
              <a:rPr lang="en-US" dirty="0"/>
              <a:t> 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+</a:t>
            </a:r>
            <a:r>
              <a:rPr lang="en-US" dirty="0"/>
              <a:t> </a:t>
            </a:r>
            <a:r>
              <a:rPr lang="en-US" b="0" dirty="0">
                <a:solidFill>
                  <a:srgbClr val="0000CF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b="0" dirty="0">
                <a:solidFill>
                  <a:srgbClr val="0000CF"/>
                </a:solidFill>
                <a:effectLst/>
              </a:rPr>
              <a:t>5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/</a:t>
            </a:r>
            <a:r>
              <a:rPr lang="en-US" dirty="0"/>
              <a:t> </a:t>
            </a:r>
            <a:r>
              <a:rPr lang="en-US" b="0" dirty="0">
                <a:solidFill>
                  <a:srgbClr val="0000CF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)(</a:t>
            </a:r>
            <a:r>
              <a:rPr lang="en-US" dirty="0">
                <a:solidFill>
                  <a:srgbClr val="0000CF"/>
                </a:solidFill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Syntax Error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40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20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20.0</a:t>
            </a:r>
          </a:p>
        </p:txBody>
      </p:sp>
    </p:spTree>
    <p:extLst>
      <p:ext uri="{BB962C8B-B14F-4D97-AF65-F5344CB8AC3E}">
        <p14:creationId xmlns:p14="http://schemas.microsoft.com/office/powerpoint/2010/main" val="16900630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D1049-20B9-97B3-52A7-87F470B71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1DE29-5F41-4EB8-C77F-13C1E5C44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3BA28-6A46-00DA-A249-6043B96C0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204A87"/>
                </a:solidFill>
                <a:effectLst/>
              </a:rPr>
              <a:t>lambda</a:t>
            </a:r>
            <a:r>
              <a:rPr lang="en-US" dirty="0"/>
              <a:t> </a:t>
            </a:r>
            <a:r>
              <a:rPr lang="en-US" dirty="0">
                <a:solidFill>
                  <a:srgbClr val="00000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</a:rPr>
              <a:t>:</a:t>
            </a:r>
            <a:r>
              <a:rPr lang="en-US" dirty="0"/>
              <a:t> 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+</a:t>
            </a:r>
            <a:r>
              <a:rPr lang="en-US" dirty="0"/>
              <a:t> </a:t>
            </a:r>
            <a:r>
              <a:rPr lang="en-US" b="0" dirty="0">
                <a:solidFill>
                  <a:srgbClr val="0000CF"/>
                </a:solidFill>
                <a:effectLst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*</a:t>
            </a:r>
            <a:r>
              <a:rPr lang="en-US" dirty="0"/>
              <a:t> </a:t>
            </a:r>
            <a:r>
              <a:rPr lang="en-US" b="0" dirty="0">
                <a:solidFill>
                  <a:srgbClr val="0000CF"/>
                </a:solidFill>
                <a:effectLst/>
              </a:rPr>
              <a:t>5</a:t>
            </a:r>
            <a:r>
              <a:rPr lang="en-US" dirty="0"/>
              <a:t> </a:t>
            </a:r>
            <a:r>
              <a:rPr lang="en-US" b="0" dirty="0">
                <a:solidFill>
                  <a:srgbClr val="CE5C00"/>
                </a:solidFill>
                <a:effectLst/>
              </a:rPr>
              <a:t>/</a:t>
            </a:r>
            <a:r>
              <a:rPr lang="en-US" dirty="0"/>
              <a:t> </a:t>
            </a:r>
            <a:r>
              <a:rPr lang="en-US" b="0" dirty="0">
                <a:solidFill>
                  <a:srgbClr val="0000CF"/>
                </a:solidFill>
                <a:effectLst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</a:rPr>
              <a:t>)(</a:t>
            </a:r>
            <a:r>
              <a:rPr lang="en-US" dirty="0">
                <a:solidFill>
                  <a:srgbClr val="0000CF"/>
                </a:solidFill>
              </a:rPr>
              <a:t>5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lvl="1"/>
            <a:r>
              <a:rPr lang="en-US" dirty="0">
                <a:solidFill>
                  <a:srgbClr val="000000"/>
                </a:solidFill>
              </a:rPr>
              <a:t>Syntax Error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40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20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20.0</a:t>
            </a:r>
          </a:p>
        </p:txBody>
      </p:sp>
    </p:spTree>
    <p:extLst>
      <p:ext uri="{BB962C8B-B14F-4D97-AF65-F5344CB8AC3E}">
        <p14:creationId xmlns:p14="http://schemas.microsoft.com/office/powerpoint/2010/main" val="2048885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D7D0D-BE77-8675-1084-64814D83B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56DEE-BC11-ECB9-BDBA-E2D5C6442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E6120-3749-0252-B09F-739E6B7C2E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204A87"/>
                </a:solidFill>
                <a:effectLst/>
              </a:rPr>
              <a:t>def</a:t>
            </a:r>
            <a:r>
              <a:rPr lang="en-US" dirty="0"/>
              <a:t> </a:t>
            </a:r>
            <a:r>
              <a:rPr lang="en-US" dirty="0" err="1"/>
              <a:t>my_</a:t>
            </a:r>
            <a:r>
              <a:rPr lang="en-US" dirty="0" err="1">
                <a:solidFill>
                  <a:srgbClr val="000000"/>
                </a:solidFill>
                <a:effectLst/>
              </a:rPr>
              <a:t>func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</a:rPr>
              <a:t>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</a:t>
            </a:r>
            <a:r>
              <a:rPr lang="en-US" dirty="0"/>
              <a:t> </a:t>
            </a:r>
            <a:r>
              <a:rPr lang="en-US" b="0" dirty="0">
                <a:solidFill>
                  <a:srgbClr val="204A87"/>
                </a:solidFill>
                <a:effectLst/>
              </a:rPr>
              <a:t>return</a:t>
            </a:r>
            <a:r>
              <a:rPr lang="en-US" dirty="0"/>
              <a:t> </a:t>
            </a:r>
            <a:r>
              <a:rPr lang="en-US" dirty="0">
                <a:solidFill>
                  <a:srgbClr val="4E9A06"/>
                </a:solidFill>
                <a:effectLst/>
              </a:rPr>
              <a:t>''</a:t>
            </a:r>
            <a:r>
              <a:rPr lang="en-US" b="0" dirty="0">
                <a:solidFill>
                  <a:srgbClr val="CE5C00"/>
                </a:solidFill>
                <a:effectLst/>
              </a:rPr>
              <a:t>.</a:t>
            </a:r>
            <a:r>
              <a:rPr lang="en-US" dirty="0">
                <a:solidFill>
                  <a:srgbClr val="000000"/>
                </a:solidFill>
                <a:effectLst/>
              </a:rPr>
              <a:t>join</a:t>
            </a:r>
            <a:r>
              <a:rPr lang="en-US" b="0" dirty="0">
                <a:solidFill>
                  <a:srgbClr val="000000"/>
                </a:solidFill>
                <a:effectLst/>
              </a:rPr>
              <a:t>(</a:t>
            </a:r>
            <a:r>
              <a:rPr lang="en-US" b="0" dirty="0">
                <a:solidFill>
                  <a:srgbClr val="000000"/>
                </a:solidFill>
              </a:rPr>
              <a:t>y</a:t>
            </a:r>
            <a:r>
              <a:rPr lang="en-US" b="0" dirty="0">
                <a:solidFill>
                  <a:srgbClr val="000000"/>
                </a:solidFill>
                <a:effectLst/>
              </a:rPr>
              <a:t>)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Convert it to lambda function?</a:t>
            </a:r>
          </a:p>
        </p:txBody>
      </p:sp>
    </p:spTree>
    <p:extLst>
      <p:ext uri="{BB962C8B-B14F-4D97-AF65-F5344CB8AC3E}">
        <p14:creationId xmlns:p14="http://schemas.microsoft.com/office/powerpoint/2010/main" val="15033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7CE4-6249-2215-1E67-31227769A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8FE96-31AB-EA05-E764-E6DC46740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219CA-BE44-634A-A5BE-E2A8E2CDA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  <a:latin typeface="Nunito" pitchFamily="2" charset="77"/>
              </a:rPr>
              <a:t>An iterator in Python is an object that holds a sequence of values and provide sequential traversal through a collection of items such as lists, tuples and dictionaries.</a:t>
            </a:r>
          </a:p>
          <a:p>
            <a:r>
              <a:rPr lang="en-US" b="0" i="0" dirty="0">
                <a:effectLst/>
                <a:latin typeface="Nunito" pitchFamily="2" charset="77"/>
              </a:rPr>
              <a:t>Python generator functions are a powerful tool for creating iterators.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99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B5E2A-D07A-E45C-9BC7-3BFB4935D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0F8A-DBAC-5243-266A-84105CA8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Function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2234B36-A1A5-D5DF-3C21-C1396DB606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149664"/>
              </p:ext>
            </p:extLst>
          </p:nvPr>
        </p:nvGraphicFramePr>
        <p:xfrm>
          <a:off x="927316" y="1394847"/>
          <a:ext cx="8108196" cy="33166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4098">
                  <a:extLst>
                    <a:ext uri="{9D8B030D-6E8A-4147-A177-3AD203B41FA5}">
                      <a16:colId xmlns:a16="http://schemas.microsoft.com/office/drawing/2014/main" val="381150667"/>
                    </a:ext>
                  </a:extLst>
                </a:gridCol>
                <a:gridCol w="4054098">
                  <a:extLst>
                    <a:ext uri="{9D8B030D-6E8A-4147-A177-3AD203B41FA5}">
                      <a16:colId xmlns:a16="http://schemas.microsoft.com/office/drawing/2014/main" val="253121381"/>
                    </a:ext>
                  </a:extLst>
                </a:gridCol>
              </a:tblGrid>
              <a:tr h="414580">
                <a:tc>
                  <a:txBody>
                    <a:bodyPr/>
                    <a:lstStyle/>
                    <a:p>
                      <a:r>
                        <a:rPr lang="en-US" dirty="0"/>
                        <a:t>Normal Function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Generator Function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3267167"/>
                  </a:ext>
                </a:extLst>
              </a:tr>
              <a:tr h="2902058"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calcSum</a:t>
                      </a:r>
                      <a:r>
                        <a:rPr lang="en-US" dirty="0"/>
                        <a:t>(n):</a:t>
                      </a:r>
                    </a:p>
                    <a:p>
                      <a:r>
                        <a:rPr lang="en-US" dirty="0"/>
                        <a:t>     count, list1 = 0 , []</a:t>
                      </a:r>
                    </a:p>
                    <a:p>
                      <a:r>
                        <a:rPr lang="en-US" dirty="0"/>
                        <a:t>     while  count &lt; n:</a:t>
                      </a:r>
                    </a:p>
                    <a:p>
                      <a:r>
                        <a:rPr lang="en-US" dirty="0"/>
                        <a:t>           list1.append(count)</a:t>
                      </a:r>
                    </a:p>
                    <a:p>
                      <a:r>
                        <a:rPr lang="en-US" dirty="0"/>
                        <a:t>           count = count +1</a:t>
                      </a:r>
                    </a:p>
                    <a:p>
                      <a:r>
                        <a:rPr lang="en-US" dirty="0"/>
                        <a:t>     return list1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NumSum</a:t>
                      </a:r>
                      <a:r>
                        <a:rPr lang="en-US" dirty="0"/>
                        <a:t>=sum(</a:t>
                      </a:r>
                      <a:r>
                        <a:rPr lang="en-US" dirty="0" err="1"/>
                        <a:t>calcSum</a:t>
                      </a:r>
                      <a:r>
                        <a:rPr lang="en-US" dirty="0"/>
                        <a:t>(1000))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 </a:t>
                      </a:r>
                      <a:r>
                        <a:rPr lang="en-US" dirty="0" err="1"/>
                        <a:t>calcSum</a:t>
                      </a:r>
                      <a:r>
                        <a:rPr lang="en-US" dirty="0"/>
                        <a:t>(n):</a:t>
                      </a:r>
                    </a:p>
                    <a:p>
                      <a:r>
                        <a:rPr lang="en-US" dirty="0"/>
                        <a:t>     count=0</a:t>
                      </a:r>
                    </a:p>
                    <a:p>
                      <a:r>
                        <a:rPr lang="en-US" dirty="0"/>
                        <a:t>     while  count &lt; n:</a:t>
                      </a:r>
                    </a:p>
                    <a:p>
                      <a:r>
                        <a:rPr lang="en-US" dirty="0"/>
                        <a:t>           yield count</a:t>
                      </a:r>
                    </a:p>
                    <a:p>
                      <a:r>
                        <a:rPr lang="en-US" dirty="0"/>
                        <a:t>           count = count +1</a:t>
                      </a:r>
                    </a:p>
                    <a:p>
                      <a:r>
                        <a:rPr lang="en-US" dirty="0"/>
                        <a:t>     </a:t>
                      </a:r>
                    </a:p>
                    <a:p>
                      <a:r>
                        <a:rPr lang="en-US" dirty="0" err="1"/>
                        <a:t>NumSum</a:t>
                      </a:r>
                      <a:r>
                        <a:rPr lang="en-US" dirty="0"/>
                        <a:t>=sum(</a:t>
                      </a:r>
                      <a:r>
                        <a:rPr lang="en-US" dirty="0" err="1"/>
                        <a:t>calcSum</a:t>
                      </a:r>
                      <a:r>
                        <a:rPr lang="en-US" dirty="0"/>
                        <a:t>(1000))</a:t>
                      </a:r>
                    </a:p>
                    <a:p>
                      <a:r>
                        <a:rPr lang="en-US" dirty="0"/>
                        <a:t>generator=</a:t>
                      </a:r>
                      <a:r>
                        <a:rPr lang="en-US" dirty="0" err="1"/>
                        <a:t>calcSum</a:t>
                      </a:r>
                      <a:r>
                        <a:rPr lang="en-US" dirty="0"/>
                        <a:t>(2)</a:t>
                      </a:r>
                    </a:p>
                    <a:p>
                      <a:r>
                        <a:rPr lang="en-US" dirty="0"/>
                        <a:t>print(next(generator))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94940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2D4C091-6B6D-2695-2D10-DAC201BB1C79}"/>
              </a:ext>
            </a:extLst>
          </p:cNvPr>
          <p:cNvSpPr txBox="1"/>
          <p:nvPr/>
        </p:nvSpPr>
        <p:spPr>
          <a:xfrm>
            <a:off x="503695" y="4880457"/>
            <a:ext cx="1102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effectLst/>
                <a:latin typeface="Nunito" pitchFamily="2" charset="77"/>
              </a:rPr>
              <a:t>yield is used in generator functions to provide a sequence of values over time</a:t>
            </a:r>
          </a:p>
          <a:p>
            <a:r>
              <a:rPr lang="en-US" b="0" i="0" dirty="0">
                <a:effectLst/>
                <a:latin typeface="Nunito" pitchFamily="2" charset="77"/>
              </a:rPr>
              <a:t>When yield is executed, it pauses the function, returns the current value and retains the state of the function</a:t>
            </a:r>
          </a:p>
          <a:p>
            <a:r>
              <a:rPr lang="en-US" b="0" i="0" dirty="0">
                <a:effectLst/>
                <a:latin typeface="Nunito" pitchFamily="2" charset="77"/>
              </a:rPr>
              <a:t>This allows the function to continue from the same point when called again, making it ideal for generating large or complex sequences efficiently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106612-0EAA-69DA-62B2-A6302C6B562B}"/>
              </a:ext>
            </a:extLst>
          </p:cNvPr>
          <p:cNvSpPr txBox="1"/>
          <p:nvPr/>
        </p:nvSpPr>
        <p:spPr>
          <a:xfrm>
            <a:off x="4521631" y="6372852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wiki.python.org</a:t>
            </a:r>
            <a:r>
              <a:rPr lang="en-US" dirty="0"/>
              <a:t>/</a:t>
            </a:r>
            <a:r>
              <a:rPr lang="en-US" dirty="0" err="1"/>
              <a:t>moin</a:t>
            </a:r>
            <a:r>
              <a:rPr lang="en-US" dirty="0"/>
              <a:t>/Generators</a:t>
            </a:r>
          </a:p>
        </p:txBody>
      </p:sp>
    </p:spTree>
    <p:extLst>
      <p:ext uri="{BB962C8B-B14F-4D97-AF65-F5344CB8AC3E}">
        <p14:creationId xmlns:p14="http://schemas.microsoft.com/office/powerpoint/2010/main" val="3754779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FC095-FE9C-489B-D536-FBC28821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B7EB8-F6BB-BC6D-DF23-8C2CC3110C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92150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is Scope?</a:t>
            </a:r>
          </a:p>
          <a:p>
            <a:pPr marL="0" indent="0">
              <a:buNone/>
            </a:pPr>
            <a:r>
              <a:rPr lang="en-US" dirty="0"/>
              <a:t>    Local Scope?</a:t>
            </a:r>
          </a:p>
          <a:p>
            <a:pPr marL="0" indent="0">
              <a:buNone/>
            </a:pPr>
            <a:r>
              <a:rPr lang="en-US" dirty="0"/>
              <a:t>      variable scope restricted to block/functions</a:t>
            </a:r>
          </a:p>
          <a:p>
            <a:pPr marL="0" indent="0">
              <a:buNone/>
            </a:pPr>
            <a:r>
              <a:rPr lang="en-US" dirty="0"/>
              <a:t>    Global Scope?</a:t>
            </a:r>
          </a:p>
          <a:p>
            <a:pPr marL="0" indent="0">
              <a:buNone/>
            </a:pPr>
            <a:r>
              <a:rPr lang="en-US" dirty="0"/>
              <a:t>      Variable scope not restricted to block/functions</a:t>
            </a:r>
          </a:p>
          <a:p>
            <a:pPr marL="457200" lvl="1" indent="0">
              <a:buNone/>
            </a:pPr>
            <a:r>
              <a:rPr lang="en-US" dirty="0"/>
              <a:t>Generally, global variables are not a good idea. When multiple functions update global variables, the result can be difficult to predict.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EB397B-5AB7-D7C8-AEB6-073885FD5B39}"/>
              </a:ext>
            </a:extLst>
          </p:cNvPr>
          <p:cNvSpPr txBox="1"/>
          <p:nvPr/>
        </p:nvSpPr>
        <p:spPr>
          <a:xfrm>
            <a:off x="1060100" y="4612193"/>
            <a:ext cx="475789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sum = 100 # </a:t>
            </a:r>
            <a:r>
              <a:rPr lang="en-US" b="0" i="0" dirty="0">
                <a:effectLst/>
                <a:latin typeface="sans"/>
              </a:rPr>
              <a:t>A global variable</a:t>
            </a:r>
            <a:r>
              <a:rPr lang="en-US" dirty="0"/>
              <a:t> </a:t>
            </a:r>
          </a:p>
          <a:p>
            <a:r>
              <a:rPr lang="en-US" dirty="0"/>
              <a:t>def </a:t>
            </a:r>
            <a:r>
              <a:rPr lang="en-US" dirty="0" err="1"/>
              <a:t>calcSum</a:t>
            </a:r>
            <a:r>
              <a:rPr lang="en-US" dirty="0"/>
              <a:t> (</a:t>
            </a:r>
            <a:r>
              <a:rPr lang="en-US" dirty="0" err="1"/>
              <a:t>totalSum,delta</a:t>
            </a:r>
            <a:r>
              <a:rPr lang="en-US" dirty="0"/>
              <a:t>) : </a:t>
            </a:r>
          </a:p>
          <a:p>
            <a:r>
              <a:rPr lang="en-US" dirty="0"/>
              <a:t>   global sum</a:t>
            </a:r>
          </a:p>
          <a:p>
            <a:r>
              <a:rPr lang="en-US" dirty="0"/>
              <a:t> # </a:t>
            </a:r>
            <a:r>
              <a:rPr lang="en-US" b="0" i="0" dirty="0">
                <a:effectLst/>
                <a:latin typeface="sans"/>
              </a:rPr>
              <a:t>This function intends to update the global     </a:t>
            </a:r>
          </a:p>
          <a:p>
            <a:r>
              <a:rPr lang="en-US" dirty="0">
                <a:latin typeface="sans"/>
              </a:rPr>
              <a:t>  </a:t>
            </a:r>
            <a:r>
              <a:rPr lang="en-US" dirty="0"/>
              <a:t>if sum &gt;= </a:t>
            </a:r>
            <a:r>
              <a:rPr lang="en-US" dirty="0" err="1"/>
              <a:t>totalSum</a:t>
            </a:r>
            <a:r>
              <a:rPr lang="en-US" dirty="0"/>
              <a:t> : </a:t>
            </a:r>
          </a:p>
          <a:p>
            <a:r>
              <a:rPr lang="en-US" dirty="0"/>
              <a:t>      sum = sum + delta</a:t>
            </a:r>
          </a:p>
        </p:txBody>
      </p:sp>
    </p:spTree>
    <p:extLst>
      <p:ext uri="{BB962C8B-B14F-4D97-AF65-F5344CB8AC3E}">
        <p14:creationId xmlns:p14="http://schemas.microsoft.com/office/powerpoint/2010/main" val="11356097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670E4-91F3-A851-821D-8EE681166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86D6A-5D29-3C83-1E92-1C011E268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Generator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6A478-A047-1B9C-D996-B634A8395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b="0" i="0" dirty="0">
                <a:effectLst/>
                <a:latin typeface="Nunito" pitchFamily="2" charset="77"/>
              </a:rPr>
              <a:t>(expression for item in </a:t>
            </a:r>
            <a:r>
              <a:rPr lang="en-US" b="0" i="0" dirty="0" err="1">
                <a:effectLst/>
                <a:latin typeface="Nunito" pitchFamily="2" charset="77"/>
              </a:rPr>
              <a:t>iterable</a:t>
            </a:r>
            <a:r>
              <a:rPr lang="en-US" b="0" i="0" dirty="0">
                <a:effectLst/>
                <a:latin typeface="Nunito" pitchFamily="2" charset="77"/>
              </a:rPr>
              <a:t>)</a:t>
            </a:r>
          </a:p>
          <a:p>
            <a:pPr marL="457200" lvl="1" indent="0">
              <a:buNone/>
            </a:pPr>
            <a:endParaRPr lang="en-US" dirty="0">
              <a:latin typeface="Nunito" pitchFamily="2" charset="77"/>
            </a:endParaRPr>
          </a:p>
          <a:p>
            <a:pPr marL="457200" lvl="1" indent="0">
              <a:buNone/>
            </a:pPr>
            <a:r>
              <a:rPr lang="en-US" b="0" i="0" dirty="0">
                <a:effectLst/>
                <a:latin typeface="Nunito" pitchFamily="2" charset="77"/>
              </a:rPr>
              <a:t>E.g.</a:t>
            </a:r>
            <a:endParaRPr lang="en-US" b="0" i="0" dirty="0">
              <a:effectLst/>
              <a:latin typeface="Roboto" panose="02000000000000000000" pitchFamily="2" charset="0"/>
            </a:endParaRP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cubeR</a:t>
            </a:r>
            <a:r>
              <a:rPr lang="en-US" dirty="0"/>
              <a:t> = (x*x*x for x in range(1,10))</a:t>
            </a:r>
          </a:p>
          <a:p>
            <a:pPr marL="0" indent="0">
              <a:buNone/>
            </a:pPr>
            <a:r>
              <a:rPr lang="en-US" dirty="0"/>
              <a:t>        for </a:t>
            </a:r>
            <a:r>
              <a:rPr lang="en-US" dirty="0" err="1"/>
              <a:t>i</a:t>
            </a:r>
            <a:r>
              <a:rPr lang="en-US" dirty="0"/>
              <a:t> in </a:t>
            </a:r>
            <a:r>
              <a:rPr lang="en-US" dirty="0" err="1"/>
              <a:t>cubeR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39103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2692E-EDF0-6499-DB44-DE1298B46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BF2D4-5F2E-1DF3-B5B7-04397B7D5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F00EF-F6C7-0842-B948-F49B3D316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0" dirty="0">
                <a:solidFill>
                  <a:srgbClr val="000000"/>
                </a:solidFill>
                <a:effectLst/>
              </a:rPr>
              <a:t>Generator Function in python?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it doesn’t store content in memory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returns laze iterator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It is like </a:t>
            </a:r>
            <a:r>
              <a:rPr lang="en-US" dirty="0" err="1">
                <a:solidFill>
                  <a:srgbClr val="000000"/>
                </a:solidFill>
              </a:rPr>
              <a:t>lamda</a:t>
            </a:r>
            <a:r>
              <a:rPr lang="en-US" dirty="0">
                <a:solidFill>
                  <a:srgbClr val="000000"/>
                </a:solidFill>
              </a:rPr>
              <a:t> function</a:t>
            </a:r>
          </a:p>
          <a:p>
            <a:pPr lvl="1"/>
            <a:r>
              <a:rPr lang="en-US" dirty="0">
                <a:solidFill>
                  <a:srgbClr val="000000"/>
                </a:solidFill>
              </a:rPr>
              <a:t> It is based on iterator pattern</a:t>
            </a:r>
          </a:p>
        </p:txBody>
      </p:sp>
    </p:spTree>
    <p:extLst>
      <p:ext uri="{BB962C8B-B14F-4D97-AF65-F5344CB8AC3E}">
        <p14:creationId xmlns:p14="http://schemas.microsoft.com/office/powerpoint/2010/main" val="22873665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C9548-D055-4951-1839-70D24EAFF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713D0-1D49-758B-96F3-1A65C201C8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AF04F-EB3A-E43D-E067-95D4866A4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def </a:t>
            </a:r>
            <a:r>
              <a:rPr lang="en-US" dirty="0" err="1">
                <a:solidFill>
                  <a:srgbClr val="000000"/>
                </a:solidFill>
              </a:rPr>
              <a:t>gen_sequence</a:t>
            </a:r>
            <a:r>
              <a:rPr lang="en-US" dirty="0">
                <a:solidFill>
                  <a:srgbClr val="000000"/>
                </a:solidFill>
              </a:rPr>
              <a:t>(n):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count=0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while count&lt;n: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 -------  count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      count + = 1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gen1 = </a:t>
            </a:r>
            <a:r>
              <a:rPr lang="en-US" dirty="0" err="1">
                <a:solidFill>
                  <a:srgbClr val="000000"/>
                </a:solidFill>
              </a:rPr>
              <a:t>gen_sequence</a:t>
            </a:r>
            <a:r>
              <a:rPr lang="en-US" dirty="0">
                <a:solidFill>
                  <a:srgbClr val="000000"/>
                </a:solidFill>
              </a:rPr>
              <a:t>(2)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next(gen1)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7077775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0414B-82C4-42AF-D337-C9632BE3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8D1F-3A95-1E42-8239-299D1F94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BC0A4-4084-F250-6C80-342C1F27F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What is the difference between </a:t>
            </a:r>
            <a:r>
              <a:rPr lang="en-US" dirty="0" err="1">
                <a:solidFill>
                  <a:srgbClr val="000000"/>
                </a:solidFill>
              </a:rPr>
              <a:t>yeild</a:t>
            </a:r>
            <a:r>
              <a:rPr lang="en-US" dirty="0">
                <a:solidFill>
                  <a:srgbClr val="000000"/>
                </a:solidFill>
              </a:rPr>
              <a:t> and return in python?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31704363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0E189-5EE1-4CFD-7173-8E2D29CBC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54E6C-3012-EF2E-AD80-A2F32F298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D6D9E-37B4-8E9B-0451-C0AFECC90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What is the difference between yield and return in python?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      </a:t>
            </a:r>
          </a:p>
        </p:txBody>
      </p:sp>
    </p:spTree>
    <p:extLst>
      <p:ext uri="{BB962C8B-B14F-4D97-AF65-F5344CB8AC3E}">
        <p14:creationId xmlns:p14="http://schemas.microsoft.com/office/powerpoint/2010/main" val="14147638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BAFEB-4A7C-2438-F795-FD926E3A8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6B659-8715-D6CC-6F4A-3C668AAC1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DBFD6-7A20-FE10-D04F-0EB0E87C0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b="0" i="0" dirty="0">
                <a:effectLst/>
                <a:latin typeface="Nunito" pitchFamily="2" charset="77"/>
              </a:rPr>
              <a:t>The</a:t>
            </a:r>
            <a:r>
              <a:rPr lang="en-US" b="1" i="0" dirty="0">
                <a:effectLst/>
                <a:latin typeface="Nunito" pitchFamily="2" charset="77"/>
              </a:rPr>
              <a:t> zip()</a:t>
            </a:r>
            <a:r>
              <a:rPr lang="en-US" b="0" i="0" dirty="0">
                <a:effectLst/>
                <a:latin typeface="Nunito" pitchFamily="2" charset="77"/>
              </a:rPr>
              <a:t> function in Python combines multiple </a:t>
            </a:r>
            <a:r>
              <a:rPr lang="en-US" b="0" i="0" u="sng" dirty="0">
                <a:effectLst/>
                <a:latin typeface="Nunito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iterables</a:t>
            </a:r>
            <a:r>
              <a:rPr lang="en-US" b="0" i="0" dirty="0">
                <a:effectLst/>
                <a:latin typeface="Nunito" pitchFamily="2" charset="77"/>
              </a:rPr>
              <a:t> such as </a:t>
            </a:r>
            <a:r>
              <a:rPr lang="en-US" b="1" i="0" u="sng" dirty="0">
                <a:effectLst/>
                <a:latin typeface="Nunito" pitchFamily="2" charset="7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lists</a:t>
            </a:r>
            <a:r>
              <a:rPr lang="en-US" b="0" i="0" dirty="0">
                <a:effectLst/>
                <a:latin typeface="Nunito" pitchFamily="2" charset="77"/>
              </a:rPr>
              <a:t>, </a:t>
            </a:r>
            <a:r>
              <a:rPr lang="en-US" b="1" i="0" u="sng" dirty="0">
                <a:effectLst/>
                <a:latin typeface="Nunito" pitchFamily="2" charset="7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tuples</a:t>
            </a:r>
            <a:r>
              <a:rPr lang="en-US" b="0" i="0" dirty="0">
                <a:effectLst/>
                <a:latin typeface="Nunito" pitchFamily="2" charset="77"/>
              </a:rPr>
              <a:t>, </a:t>
            </a:r>
            <a:r>
              <a:rPr lang="en-US" b="1" i="0" u="sng" dirty="0">
                <a:effectLst/>
                <a:latin typeface="Nunito" pitchFamily="2" charset="77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strings</a:t>
            </a:r>
            <a:r>
              <a:rPr lang="en-US" b="0" i="0" dirty="0">
                <a:effectLst/>
                <a:latin typeface="Nunito" pitchFamily="2" charset="77"/>
              </a:rPr>
              <a:t>, </a:t>
            </a:r>
            <a:r>
              <a:rPr lang="en-US" b="0" i="0" u="sng" dirty="0">
                <a:effectLst/>
                <a:latin typeface="Nunito" pitchFamily="2" charset="77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dict</a:t>
            </a:r>
            <a:r>
              <a:rPr lang="en-US" b="0" i="0" dirty="0">
                <a:effectLst/>
                <a:latin typeface="Nunito" pitchFamily="2" charset="77"/>
              </a:rPr>
              <a:t> </a:t>
            </a:r>
            <a:r>
              <a:rPr lang="en-US" b="0" i="0" dirty="0" err="1">
                <a:effectLst/>
                <a:latin typeface="Nunito" pitchFamily="2" charset="77"/>
              </a:rPr>
              <a:t>etc</a:t>
            </a:r>
            <a:r>
              <a:rPr lang="en-US" b="0" i="0" dirty="0">
                <a:effectLst/>
                <a:latin typeface="Nunito" pitchFamily="2" charset="77"/>
              </a:rPr>
              <a:t>, into a single iterator of tuples.</a:t>
            </a:r>
          </a:p>
          <a:p>
            <a:pPr marL="0" indent="0">
              <a:buNone/>
            </a:pPr>
            <a:r>
              <a:rPr lang="en-US" b="0" i="0" dirty="0">
                <a:effectLst/>
                <a:latin typeface="Nunito" pitchFamily="2" charset="77"/>
              </a:rPr>
              <a:t>Each tuple contains elements from the input </a:t>
            </a:r>
            <a:r>
              <a:rPr lang="en-US" b="1" i="0" dirty="0" err="1">
                <a:effectLst/>
                <a:latin typeface="Nunito" pitchFamily="2" charset="77"/>
              </a:rPr>
              <a:t>iterables</a:t>
            </a:r>
            <a:r>
              <a:rPr lang="en-US" b="1" i="0" dirty="0">
                <a:effectLst/>
                <a:latin typeface="Nunito" pitchFamily="2" charset="77"/>
              </a:rPr>
              <a:t> </a:t>
            </a:r>
            <a:r>
              <a:rPr lang="en-US" b="0" i="0" dirty="0">
                <a:effectLst/>
                <a:latin typeface="Nunito" pitchFamily="2" charset="77"/>
              </a:rPr>
              <a:t>that are at the same position.</a:t>
            </a:r>
          </a:p>
          <a:p>
            <a:pPr marL="0" indent="0">
              <a:buNone/>
            </a:pPr>
            <a:r>
              <a:rPr lang="en-US" dirty="0"/>
              <a:t>names = [‘</a:t>
            </a:r>
            <a:r>
              <a:rPr lang="en-US" dirty="0" err="1"/>
              <a:t>sam</a:t>
            </a:r>
            <a:r>
              <a:rPr lang="en-US" dirty="0"/>
              <a:t>', ‘John', ‘Doug’,]</a:t>
            </a:r>
          </a:p>
          <a:p>
            <a:pPr marL="0" indent="0">
              <a:buNone/>
            </a:pPr>
            <a:r>
              <a:rPr lang="en-US" dirty="0"/>
              <a:t>age = [30,20,10]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details = zip(names, age)</a:t>
            </a:r>
          </a:p>
          <a:p>
            <a:pPr marL="0" indent="0">
              <a:buNone/>
            </a:pPr>
            <a:r>
              <a:rPr lang="en-US" dirty="0"/>
              <a:t>print(list(details))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90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80FE8-0CCD-18C8-5E63-239A1EDEE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FDD43-DE54-D02E-4141-F5196E357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D8E70-294D-F063-5410-75545A876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cities = [‘SFO’, ‘Chicago', ‘LA’]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000000"/>
                </a:solidFill>
              </a:rPr>
              <a:t>populationT</a:t>
            </a:r>
            <a:r>
              <a:rPr lang="en-US" dirty="0">
                <a:solidFill>
                  <a:srgbClr val="000000"/>
                </a:solidFill>
              </a:rPr>
              <a:t> = [20, 10]  </a:t>
            </a: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res = zip(cities, </a:t>
            </a:r>
            <a:r>
              <a:rPr lang="en-US" dirty="0" err="1">
                <a:solidFill>
                  <a:srgbClr val="000000"/>
                </a:solidFill>
              </a:rPr>
              <a:t>populationT</a:t>
            </a:r>
            <a:r>
              <a:rPr lang="en-US" dirty="0">
                <a:solidFill>
                  <a:srgbClr val="000000"/>
                </a:solidFill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print(list(res))</a:t>
            </a:r>
          </a:p>
        </p:txBody>
      </p:sp>
    </p:spTree>
    <p:extLst>
      <p:ext uri="{BB962C8B-B14F-4D97-AF65-F5344CB8AC3E}">
        <p14:creationId xmlns:p14="http://schemas.microsoft.com/office/powerpoint/2010/main" val="1960940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4D0E3-A6CD-E516-FC9E-C4E5F6B96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4D53-3B72-BE83-41C8-5BCCFC80D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Vs range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A536831-C6D3-2D67-F356-391C5630AB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708693"/>
              </p:ext>
            </p:extLst>
          </p:nvPr>
        </p:nvGraphicFramePr>
        <p:xfrm>
          <a:off x="838199" y="1820046"/>
          <a:ext cx="9375184" cy="128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592">
                  <a:extLst>
                    <a:ext uri="{9D8B030D-6E8A-4147-A177-3AD203B41FA5}">
                      <a16:colId xmlns:a16="http://schemas.microsoft.com/office/drawing/2014/main" val="4279681358"/>
                    </a:ext>
                  </a:extLst>
                </a:gridCol>
                <a:gridCol w="4687592">
                  <a:extLst>
                    <a:ext uri="{9D8B030D-6E8A-4147-A177-3AD203B41FA5}">
                      <a16:colId xmlns:a16="http://schemas.microsoft.com/office/drawing/2014/main" val="1272135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Range()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Enumerate =&gt; 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enumerate(</a:t>
                      </a:r>
                      <a:r>
                        <a:rPr lang="en-US" sz="1800" b="0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start=0)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9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 = 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,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dirty="0"/>
                        <a:t>(a)):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#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idx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</a:t>
                      </a:r>
                      <a:r>
                        <a:rPr lang="en-US" dirty="0"/>
                        <a:t>(a):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idx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532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8B2F2B-AD40-33E7-F60F-CD73EA6454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2935915"/>
              </p:ext>
            </p:extLst>
          </p:nvPr>
        </p:nvGraphicFramePr>
        <p:xfrm>
          <a:off x="838199" y="3752715"/>
          <a:ext cx="937518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7592">
                  <a:extLst>
                    <a:ext uri="{9D8B030D-6E8A-4147-A177-3AD203B41FA5}">
                      <a16:colId xmlns:a16="http://schemas.microsoft.com/office/drawing/2014/main" val="4279681358"/>
                    </a:ext>
                  </a:extLst>
                </a:gridCol>
                <a:gridCol w="4687592">
                  <a:extLst>
                    <a:ext uri="{9D8B030D-6E8A-4147-A177-3AD203B41FA5}">
                      <a16:colId xmlns:a16="http://schemas.microsoft.com/office/drawing/2014/main" val="127213553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For loop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Enumerate =&gt; 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enumerate(</a:t>
                      </a:r>
                      <a:r>
                        <a:rPr lang="en-US" sz="1800" b="0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iterable</a:t>
                      </a:r>
                      <a:r>
                        <a:rPr lang="en-US" sz="1800" b="0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start=0)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90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count=0</a:t>
                      </a:r>
                    </a:p>
                    <a:p>
                      <a:r>
                        <a:rPr lang="en-US" dirty="0"/>
                        <a:t>la=[‘</a:t>
                      </a:r>
                      <a:r>
                        <a:rPr lang="en-US" dirty="0" err="1"/>
                        <a:t>a’,’b’,’c</a:t>
                      </a:r>
                      <a:r>
                        <a:rPr lang="en-US" dirty="0"/>
                        <a:t>’]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/>
                        <a:t>  word in la:</a:t>
                      </a:r>
                    </a:p>
                    <a:p>
                      <a:r>
                        <a:rPr lang="en-US" dirty="0"/>
                        <a:t>      count=count +1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#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is the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idx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val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</a:t>
                      </a:r>
                      <a:r>
                        <a:rPr lang="en-US" dirty="0"/>
                        <a:t>(a):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print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idx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val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382954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BF395-767A-D1B3-AA4D-84A26D73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0E570-659A-30CE-146E-42CB5622C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Enumerate and Zip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96E3D9-765D-E2CE-62F2-55B6A38D2F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6705040"/>
              </p:ext>
            </p:extLst>
          </p:nvPr>
        </p:nvGraphicFramePr>
        <p:xfrm>
          <a:off x="838198" y="1820045"/>
          <a:ext cx="10258588" cy="27829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94">
                  <a:extLst>
                    <a:ext uri="{9D8B030D-6E8A-4147-A177-3AD203B41FA5}">
                      <a16:colId xmlns:a16="http://schemas.microsoft.com/office/drawing/2014/main" val="4279681358"/>
                    </a:ext>
                  </a:extLst>
                </a:gridCol>
                <a:gridCol w="5129294">
                  <a:extLst>
                    <a:ext uri="{9D8B030D-6E8A-4147-A177-3AD203B41FA5}">
                      <a16:colId xmlns:a16="http://schemas.microsoft.com/office/drawing/2014/main" val="1272135537"/>
                    </a:ext>
                  </a:extLst>
                </a:gridCol>
              </a:tblGrid>
              <a:tr h="562757">
                <a:tc>
                  <a:txBody>
                    <a:bodyPr/>
                    <a:lstStyle/>
                    <a:p>
                      <a:r>
                        <a:rPr lang="en-US" dirty="0"/>
                        <a:t>Zip and enumerate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 for loop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90244"/>
                  </a:ext>
                </a:extLst>
              </a:tr>
              <a:tr h="2220194">
                <a:tc>
                  <a:txBody>
                    <a:bodyPr/>
                    <a:lstStyle/>
                    <a:p>
                      <a:r>
                        <a:rPr lang="en-US" dirty="0"/>
                        <a:t>names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'Alice'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'Bob'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'Charlie’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dirty="0"/>
                        <a:t>ages </a:t>
                      </a: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dirty="0"/>
                        <a:t> 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50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(name, age)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enumerate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  <a:r>
                        <a:rPr lang="en-US" dirty="0"/>
                        <a:t>(names, ages)): 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print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, name, 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 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in range(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(names)):</a:t>
                      </a:r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print(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i,names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],ages[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])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6841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7B995-8702-2155-F2B3-14DB2363D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0F19C-DE90-7E9D-0852-D00EAE7D0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Zip with Dictionary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39F2B9C-E848-7D1E-9B81-10226E74A0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610644"/>
              </p:ext>
            </p:extLst>
          </p:nvPr>
        </p:nvGraphicFramePr>
        <p:xfrm>
          <a:off x="838198" y="1952786"/>
          <a:ext cx="10258588" cy="2650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9294">
                  <a:extLst>
                    <a:ext uri="{9D8B030D-6E8A-4147-A177-3AD203B41FA5}">
                      <a16:colId xmlns:a16="http://schemas.microsoft.com/office/drawing/2014/main" val="4279681358"/>
                    </a:ext>
                  </a:extLst>
                </a:gridCol>
                <a:gridCol w="5129294">
                  <a:extLst>
                    <a:ext uri="{9D8B030D-6E8A-4147-A177-3AD203B41FA5}">
                      <a16:colId xmlns:a16="http://schemas.microsoft.com/office/drawing/2014/main" val="1272135537"/>
                    </a:ext>
                  </a:extLst>
                </a:gridCol>
              </a:tblGrid>
              <a:tr h="430016">
                <a:tc>
                  <a:txBody>
                    <a:bodyPr/>
                    <a:lstStyle/>
                    <a:p>
                      <a:r>
                        <a:rPr lang="en-US" dirty="0"/>
                        <a:t>Zip with dictionary – Usecase1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Forming dictionary without using zip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2090244"/>
                  </a:ext>
                </a:extLst>
              </a:tr>
              <a:tr h="2220194">
                <a:tc>
                  <a:txBody>
                    <a:bodyPr/>
                    <a:lstStyle/>
                    <a:p>
                      <a:r>
                        <a:rPr lang="en-US" dirty="0"/>
                        <a:t>keys = 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'b'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'c’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dirty="0"/>
                        <a:t>values = [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r>
                        <a:rPr lang="en-US" dirty="0"/>
                        <a:t>] </a:t>
                      </a:r>
                    </a:p>
                    <a:p>
                      <a:r>
                        <a:rPr lang="en-US" dirty="0"/>
                        <a:t>dictionary =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zip</a:t>
                      </a:r>
                      <a:r>
                        <a:rPr lang="en-US" dirty="0"/>
                        <a:t>(keys, values))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dirty="0"/>
                        <a:t>(dictionary)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{'a': 1, 'b': 2, 'c': 3}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keys =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'name'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'age'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'food’</a:t>
                      </a:r>
                      <a:r>
                        <a:rPr lang="en-US" dirty="0"/>
                        <a:t>) </a:t>
                      </a:r>
                    </a:p>
                    <a:p>
                      <a:r>
                        <a:rPr lang="en-US" dirty="0"/>
                        <a:t>values = (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‘Sam'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42</a:t>
                      </a:r>
                      <a:r>
                        <a:rPr lang="en-US" dirty="0"/>
                        <a:t>,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'spam’</a:t>
                      </a:r>
                      <a:r>
                        <a:rPr lang="en-US" dirty="0"/>
                        <a:t>) </a:t>
                      </a:r>
                    </a:p>
                    <a:p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</a:t>
                      </a:r>
                      <a:r>
                        <a:rPr lang="en-US" dirty="0"/>
                        <a:t> = {keys[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]: values[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]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lang="en-US" dirty="0"/>
                        <a:t> 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range</a:t>
                      </a:r>
                      <a:r>
                        <a:rPr lang="en-US" dirty="0"/>
                        <a:t>(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len</a:t>
                      </a:r>
                      <a:r>
                        <a:rPr lang="en-US" dirty="0"/>
                        <a:t>(keys))}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5532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039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9AD60-EE07-8F5F-6CC4-43324E523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2D51F-DB00-82B2-F686-9AF46E4E0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9A7A46-862C-C512-65F3-0EF4E47E9781}"/>
              </a:ext>
            </a:extLst>
          </p:cNvPr>
          <p:cNvSpPr txBox="1"/>
          <p:nvPr/>
        </p:nvSpPr>
        <p:spPr>
          <a:xfrm>
            <a:off x="838199" y="1690688"/>
            <a:ext cx="542311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Is it Correct?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numr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464"/>
                </a:solidFill>
                <a:effectLst/>
              </a:rPr>
              <a:t>2</a:t>
            </a:r>
            <a:r>
              <a:rPr lang="en-US" sz="2000" dirty="0"/>
              <a:t>     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computeNumR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numr</a:t>
            </a:r>
            <a:r>
              <a:rPr lang="en-US" sz="2000" dirty="0">
                <a:solidFill>
                  <a:srgbClr val="006900"/>
                </a:solidFill>
                <a:effectLst/>
              </a:rPr>
              <a:t>))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computeNumR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</a:rPr>
              <a:t>value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2000" dirty="0" err="1">
                <a:solidFill>
                  <a:srgbClr val="000000"/>
                </a:solidFill>
              </a:rPr>
              <a:t>fnum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464"/>
                </a:solidFill>
                <a:effectLst/>
              </a:rPr>
              <a:t>1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     for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k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AA"/>
                </a:solidFill>
                <a:effectLst/>
              </a:rPr>
              <a:t>in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464"/>
                </a:solidFill>
                <a:effectLst/>
              </a:rPr>
              <a:t>range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>
                <a:solidFill>
                  <a:srgbClr val="006464"/>
                </a:solidFill>
                <a:effectLst/>
              </a:rPr>
              <a:t>1</a:t>
            </a:r>
            <a:r>
              <a:rPr lang="en-US" sz="2000" dirty="0">
                <a:solidFill>
                  <a:srgbClr val="006900"/>
                </a:solidFill>
                <a:effectLst/>
              </a:rPr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value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+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464"/>
                </a:solidFill>
                <a:effectLst/>
              </a:rPr>
              <a:t>1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    temp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</a:rPr>
              <a:t>numr</a:t>
            </a:r>
            <a:endParaRPr lang="en-US" sz="2000" dirty="0"/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  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fnum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</a:rPr>
              <a:t>fnum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*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k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       return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</a:rPr>
              <a:t>fnum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56A74A-0854-50B6-1AE9-A509AA0DD589}"/>
              </a:ext>
            </a:extLst>
          </p:cNvPr>
          <p:cNvSpPr txBox="1"/>
          <p:nvPr/>
        </p:nvSpPr>
        <p:spPr>
          <a:xfrm>
            <a:off x="6768885" y="1720474"/>
            <a:ext cx="54231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Is it correct?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volume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</a:rPr>
              <a:t>get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Volume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>
                <a:solidFill>
                  <a:srgbClr val="006464"/>
                </a:solidFill>
              </a:rPr>
              <a:t>3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 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>
                <a:solidFill>
                  <a:srgbClr val="000000"/>
                </a:solidFill>
              </a:rPr>
              <a:t>volume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getVolume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sideL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</a:t>
            </a:r>
            <a:r>
              <a:rPr lang="en-US" sz="2000" dirty="0">
                <a:solidFill>
                  <a:srgbClr val="000000"/>
                </a:solidFill>
              </a:rPr>
              <a:t>volume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sideL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*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sideL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*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  <a:effectLst/>
              </a:rPr>
              <a:t>sideL</a:t>
            </a:r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  </a:t>
            </a:r>
            <a:r>
              <a:rPr lang="en-US" sz="2000" dirty="0">
                <a:solidFill>
                  <a:srgbClr val="0000AA"/>
                </a:solidFill>
                <a:effectLst/>
              </a:rPr>
              <a:t>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volume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55992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2C657-39D5-6319-512D-F72A4CBF4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78AC0-B067-76D9-B72D-630449E4E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A744C-8BE6-3753-BF68-E2B047C24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subjects1</a:t>
            </a:r>
            <a:r>
              <a:rPr lang="en-US" dirty="0">
                <a:effectLst/>
                <a:latin typeface="inherit"/>
              </a:rPr>
              <a:t>={1: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‘</a:t>
            </a:r>
            <a:r>
              <a:rPr lang="en-US" dirty="0" err="1">
                <a:effectLst/>
                <a:latin typeface="inherit"/>
              </a:rPr>
              <a:t>Maths</a:t>
            </a:r>
            <a:r>
              <a:rPr lang="en-US" dirty="0">
                <a:effectLst/>
                <a:latin typeface="inherit"/>
              </a:rPr>
              <a:t>',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2: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‘Science’}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subjects2</a:t>
            </a:r>
            <a:r>
              <a:rPr lang="en-US" dirty="0">
                <a:effectLst/>
                <a:latin typeface="inherit"/>
              </a:rPr>
              <a:t>={3: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‘EE',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4: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‘CS’}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print("Dictionary1:",</a:t>
            </a:r>
            <a:r>
              <a:rPr lang="en-US" dirty="0"/>
              <a:t> subjects1</a:t>
            </a:r>
            <a:r>
              <a:rPr lang="en-US" dirty="0">
                <a:effectLst/>
                <a:latin typeface="inherit"/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print("Dictionary2:",</a:t>
            </a:r>
            <a:r>
              <a:rPr lang="en-US" dirty="0"/>
              <a:t> subjects2</a:t>
            </a:r>
            <a:r>
              <a:rPr lang="en-US" dirty="0">
                <a:effectLst/>
                <a:latin typeface="inherit"/>
              </a:rPr>
              <a:t>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# Zip the dictionaries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 err="1"/>
              <a:t>zip_dict</a:t>
            </a:r>
            <a:r>
              <a:rPr lang="en-US" dirty="0"/>
              <a:t> </a:t>
            </a:r>
            <a:r>
              <a:rPr lang="en-US" dirty="0">
                <a:effectLst/>
                <a:latin typeface="inherit"/>
              </a:rPr>
              <a:t>=</a:t>
            </a:r>
            <a:r>
              <a:rPr lang="en-US" dirty="0"/>
              <a:t> list</a:t>
            </a:r>
            <a:r>
              <a:rPr lang="en-US" dirty="0">
                <a:effectLst/>
                <a:latin typeface="inherit"/>
              </a:rPr>
              <a:t>(</a:t>
            </a:r>
            <a:r>
              <a:rPr lang="en-US" dirty="0"/>
              <a:t>zip</a:t>
            </a:r>
            <a:r>
              <a:rPr lang="en-US" dirty="0">
                <a:effectLst/>
                <a:latin typeface="inherit"/>
              </a:rPr>
              <a:t>(</a:t>
            </a:r>
            <a:r>
              <a:rPr lang="en-US" dirty="0"/>
              <a:t>subjects1</a:t>
            </a:r>
            <a:r>
              <a:rPr lang="en-US" dirty="0">
                <a:effectLst/>
                <a:latin typeface="inherit"/>
              </a:rPr>
              <a:t>,</a:t>
            </a:r>
            <a:r>
              <a:rPr lang="en-US" dirty="0"/>
              <a:t> subjects2</a:t>
            </a:r>
            <a:r>
              <a:rPr lang="en-US" dirty="0">
                <a:effectLst/>
                <a:latin typeface="inherit"/>
              </a:rPr>
              <a:t>))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>
                <a:effectLst/>
                <a:latin typeface="inherit"/>
              </a:rPr>
              <a:t>print("Zipped dictionary:",</a:t>
            </a:r>
            <a:r>
              <a:rPr lang="en-US" dirty="0"/>
              <a:t> </a:t>
            </a:r>
            <a:r>
              <a:rPr lang="en-US" dirty="0" err="1"/>
              <a:t>zip_dict</a:t>
            </a:r>
            <a:r>
              <a:rPr lang="en-US" dirty="0">
                <a:effectLst/>
                <a:latin typeface="inherit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537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687D2-493B-6187-A9B5-CBC63092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C8E8-41CE-4B67-2395-6175C998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</a:t>
            </a:r>
            <a:r>
              <a:rPr lang="en-US" dirty="0" err="1"/>
              <a:t>Maths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6D2CD-21FD-6708-89B3-12F12F3B0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Code following:</a:t>
            </a:r>
          </a:p>
          <a:p>
            <a:pPr marL="0" indent="0">
              <a:buNone/>
            </a:pPr>
            <a:r>
              <a:rPr lang="en-US" dirty="0"/>
              <a:t>   {2x: x belongs to {1,2,3}}</a:t>
            </a:r>
          </a:p>
          <a:p>
            <a:pPr marL="0" indent="0">
              <a:buNone/>
            </a:pPr>
            <a:r>
              <a:rPr lang="en-US" dirty="0"/>
              <a:t>   { x*y for x in {3,4,5} for y in {7,8,9}}</a:t>
            </a:r>
          </a:p>
          <a:p>
            <a:pPr marL="0" indent="0">
              <a:buNone/>
            </a:pPr>
            <a:r>
              <a:rPr lang="en-US" dirty="0"/>
              <a:t>    R-&gt;R that returns twice its input </a:t>
            </a:r>
          </a:p>
          <a:p>
            <a:pPr marL="0" indent="0">
              <a:buNone/>
            </a:pPr>
            <a:r>
              <a:rPr lang="en-US" dirty="0"/>
              <a:t>     </a:t>
            </a:r>
          </a:p>
          <a:p>
            <a:pPr marL="0" indent="0">
              <a:buNone/>
            </a:pPr>
            <a:r>
              <a:rPr lang="en-US" dirty="0"/>
              <a:t>Reading: Read about vector and its properties such as addition/subtraction/multiplication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We will discuss about document vector when you are ready with vector.</a:t>
            </a:r>
          </a:p>
        </p:txBody>
      </p:sp>
    </p:spTree>
    <p:extLst>
      <p:ext uri="{BB962C8B-B14F-4D97-AF65-F5344CB8AC3E}">
        <p14:creationId xmlns:p14="http://schemas.microsoft.com/office/powerpoint/2010/main" val="39229563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C52048-ACE8-5E25-6164-A9CCD3F07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70472-B26A-C77F-7156-803260D3F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09F127-797A-1AB6-4B15-5A972BF27322}"/>
              </a:ext>
            </a:extLst>
          </p:cNvPr>
          <p:cNvSpPr txBox="1"/>
          <p:nvPr/>
        </p:nvSpPr>
        <p:spPr>
          <a:xfrm>
            <a:off x="838199" y="1690688"/>
            <a:ext cx="54231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Is it Correct?</a:t>
            </a:r>
          </a:p>
          <a:p>
            <a:endParaRPr lang="en-US" sz="2000" dirty="0">
              <a:solidFill>
                <a:srgbClr val="0000AA"/>
              </a:solidFill>
            </a:endParaRPr>
          </a:p>
          <a:p>
            <a:r>
              <a:rPr lang="en-US" sz="2000" dirty="0">
                <a:solidFill>
                  <a:srgbClr val="0000AA"/>
                </a:solidFill>
              </a:rPr>
              <a:t>s</a:t>
            </a:r>
            <a:r>
              <a:rPr lang="en-US" sz="2000" dirty="0">
                <a:solidFill>
                  <a:srgbClr val="0000AA"/>
                </a:solidFill>
                <a:effectLst/>
              </a:rPr>
              <a:t>tr1=“</a:t>
            </a:r>
            <a:r>
              <a:rPr lang="en-US" sz="2000" dirty="0">
                <a:solidFill>
                  <a:srgbClr val="0000AA"/>
                </a:solidFill>
              </a:rPr>
              <a:t>I m in global scope”</a:t>
            </a:r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/>
              <a:t>   func1()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(“Hi”,str1)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func1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2000" dirty="0">
                <a:solidFill>
                  <a:srgbClr val="000000"/>
                </a:solidFill>
              </a:rPr>
              <a:t>str1=“you </a:t>
            </a:r>
            <a:r>
              <a:rPr lang="en-US" sz="2000" dirty="0" err="1">
                <a:solidFill>
                  <a:srgbClr val="000000"/>
                </a:solidFill>
              </a:rPr>
              <a:t>dere</a:t>
            </a:r>
            <a:r>
              <a:rPr lang="en-US" sz="2000" dirty="0">
                <a:solidFill>
                  <a:srgbClr val="000000"/>
                </a:solidFill>
              </a:rPr>
              <a:t>?”</a:t>
            </a:r>
            <a:endParaRPr lang="en-US" sz="2000" dirty="0"/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      print(“Hi”,str1)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02C132-2DEF-AF9E-A3B8-2DB88F243709}"/>
              </a:ext>
            </a:extLst>
          </p:cNvPr>
          <p:cNvSpPr txBox="1"/>
          <p:nvPr/>
        </p:nvSpPr>
        <p:spPr>
          <a:xfrm>
            <a:off x="6768885" y="1720474"/>
            <a:ext cx="542311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Is it correct?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</a:rPr>
              <a:t>s</a:t>
            </a:r>
            <a:r>
              <a:rPr lang="en-US" sz="2000" dirty="0">
                <a:solidFill>
                  <a:srgbClr val="0000AA"/>
                </a:solidFill>
                <a:effectLst/>
              </a:rPr>
              <a:t>tr1=“</a:t>
            </a:r>
            <a:r>
              <a:rPr lang="en-US" sz="2000" dirty="0">
                <a:solidFill>
                  <a:srgbClr val="0000AA"/>
                </a:solidFill>
              </a:rPr>
              <a:t>I m in global scope”</a:t>
            </a:r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/>
              <a:t>   func1()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(“Hi”,str1)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func1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   </a:t>
            </a:r>
            <a:r>
              <a:rPr lang="en-US" sz="2000" dirty="0">
                <a:solidFill>
                  <a:srgbClr val="000000"/>
                </a:solidFill>
              </a:rPr>
              <a:t>str1 +=“ and you </a:t>
            </a:r>
            <a:r>
              <a:rPr lang="en-US" sz="2000" dirty="0" err="1">
                <a:solidFill>
                  <a:srgbClr val="000000"/>
                </a:solidFill>
              </a:rPr>
              <a:t>dere</a:t>
            </a:r>
            <a:r>
              <a:rPr lang="en-US" sz="2000" dirty="0">
                <a:solidFill>
                  <a:srgbClr val="000000"/>
                </a:solidFill>
              </a:rPr>
              <a:t>?”</a:t>
            </a:r>
            <a:endParaRPr lang="en-US" sz="2000" dirty="0"/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      print(“Hi”,str1)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6378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24FA5-905D-4D0D-29C1-1CB7CEBDE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A4312-061E-7323-948E-65D3577D9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18D59-3BE5-7F89-343F-46943DED01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260661"/>
          </a:xfrm>
        </p:spPr>
        <p:txBody>
          <a:bodyPr>
            <a:normAutofit fontScale="62500" lnSpcReduction="20000"/>
          </a:bodyPr>
          <a:lstStyle/>
          <a:p>
            <a:pPr algn="l" rtl="0" fontAlgn="base">
              <a:lnSpc>
                <a:spcPct val="70000"/>
              </a:lnSpc>
              <a:spcAft>
                <a:spcPts val="750"/>
              </a:spcAft>
            </a:pPr>
            <a:r>
              <a:rPr lang="en-US" sz="3800" dirty="0"/>
              <a:t>Python Functions is a block of statements that return the specific task. </a:t>
            </a:r>
          </a:p>
          <a:p>
            <a:pPr algn="l" rtl="0" fontAlgn="base">
              <a:lnSpc>
                <a:spcPct val="70000"/>
              </a:lnSpc>
              <a:spcAft>
                <a:spcPts val="750"/>
              </a:spcAft>
            </a:pPr>
            <a:r>
              <a:rPr lang="en-US" sz="3800" dirty="0"/>
              <a:t>Benefits</a:t>
            </a:r>
          </a:p>
          <a:p>
            <a:pPr lvl="1" fontAlgn="base">
              <a:lnSpc>
                <a:spcPct val="70000"/>
              </a:lnSpc>
              <a:spcBef>
                <a:spcPts val="200"/>
              </a:spcBef>
              <a:spcAft>
                <a:spcPts val="500"/>
              </a:spcAft>
            </a:pPr>
            <a:r>
              <a:rPr lang="en-US" sz="3800" dirty="0"/>
              <a:t>Code Readability </a:t>
            </a:r>
          </a:p>
          <a:p>
            <a:pPr lvl="1" fontAlgn="base">
              <a:lnSpc>
                <a:spcPct val="70000"/>
              </a:lnSpc>
              <a:spcBef>
                <a:spcPts val="200"/>
              </a:spcBef>
              <a:spcAft>
                <a:spcPts val="500"/>
              </a:spcAft>
            </a:pPr>
            <a:r>
              <a:rPr lang="en-US" sz="3800" dirty="0"/>
              <a:t>Code Reusability</a:t>
            </a:r>
          </a:p>
          <a:p>
            <a:pPr marL="457200" lvl="1" indent="0" fontAlgn="base">
              <a:lnSpc>
                <a:spcPct val="70000"/>
              </a:lnSpc>
              <a:spcAft>
                <a:spcPts val="1800"/>
              </a:spcAft>
              <a:buNone/>
            </a:pPr>
            <a:r>
              <a:rPr lang="en-US" sz="3800" dirty="0"/>
              <a:t>def </a:t>
            </a:r>
            <a:r>
              <a:rPr lang="en-US" sz="3800" dirty="0" err="1"/>
              <a:t>function_name</a:t>
            </a:r>
            <a:r>
              <a:rPr lang="en-US" sz="3800" dirty="0"/>
              <a:t>(</a:t>
            </a:r>
            <a:r>
              <a:rPr lang="en-US" sz="3800" dirty="0" err="1"/>
              <a:t>list_of_parameters</a:t>
            </a:r>
            <a:r>
              <a:rPr lang="en-US" sz="3800" dirty="0"/>
              <a:t>):</a:t>
            </a:r>
          </a:p>
          <a:p>
            <a:pPr marL="457200" lvl="1" indent="0" fontAlgn="base">
              <a:lnSpc>
                <a:spcPct val="70000"/>
              </a:lnSpc>
              <a:spcAft>
                <a:spcPts val="1800"/>
              </a:spcAft>
              <a:buNone/>
            </a:pPr>
            <a:r>
              <a:rPr lang="en-US" sz="3800" dirty="0"/>
              <a:t>     # Program instructions</a:t>
            </a:r>
          </a:p>
          <a:p>
            <a:pPr marL="457200" lvl="1" indent="0" fontAlgn="base">
              <a:lnSpc>
                <a:spcPct val="70000"/>
              </a:lnSpc>
              <a:spcAft>
                <a:spcPts val="1800"/>
              </a:spcAft>
              <a:buNone/>
            </a:pPr>
            <a:r>
              <a:rPr lang="en-US" sz="3800" dirty="0"/>
              <a:t>     return expression</a:t>
            </a:r>
          </a:p>
          <a:p>
            <a:pPr marL="0" indent="0" fontAlgn="base">
              <a:lnSpc>
                <a:spcPct val="70000"/>
              </a:lnSpc>
              <a:spcAft>
                <a:spcPts val="1800"/>
              </a:spcAft>
              <a:buNone/>
            </a:pPr>
            <a:r>
              <a:rPr lang="en-US" sz="3800" dirty="0"/>
              <a:t>Types of functions</a:t>
            </a:r>
          </a:p>
          <a:p>
            <a:pPr lvl="1" fontAlgn="base">
              <a:lnSpc>
                <a:spcPct val="70000"/>
              </a:lnSpc>
              <a:spcBef>
                <a:spcPts val="200"/>
              </a:spcBef>
              <a:spcAft>
                <a:spcPts val="500"/>
              </a:spcAft>
            </a:pPr>
            <a:r>
              <a:rPr lang="en-US" sz="3800" dirty="0"/>
              <a:t>User defined</a:t>
            </a:r>
          </a:p>
          <a:p>
            <a:pPr lvl="1" fontAlgn="base">
              <a:lnSpc>
                <a:spcPct val="70000"/>
              </a:lnSpc>
              <a:spcBef>
                <a:spcPts val="200"/>
              </a:spcBef>
              <a:spcAft>
                <a:spcPts val="500"/>
              </a:spcAft>
            </a:pPr>
            <a:r>
              <a:rPr lang="en-US" sz="3800" dirty="0"/>
              <a:t>Build-in –functions e.g. print()</a:t>
            </a:r>
          </a:p>
          <a:p>
            <a:pPr lvl="1" fontAlgn="base">
              <a:spcAft>
                <a:spcPts val="1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593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E4DC55-7D09-158E-D0AB-6C936F0A3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B8A4F-B9EE-6907-B4B9-DFC020EF9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992B0C-D5CE-7F98-841A-9C9F52E9CE6D}"/>
              </a:ext>
            </a:extLst>
          </p:cNvPr>
          <p:cNvSpPr txBox="1"/>
          <p:nvPr/>
        </p:nvSpPr>
        <p:spPr>
          <a:xfrm>
            <a:off x="838199" y="1690688"/>
            <a:ext cx="542311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Is it Correct?</a:t>
            </a:r>
          </a:p>
          <a:p>
            <a:endParaRPr lang="en-US" sz="2000" dirty="0">
              <a:solidFill>
                <a:srgbClr val="0000AA"/>
              </a:solidFill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464"/>
                </a:solidFill>
                <a:effectLst/>
              </a:rPr>
              <a:t>4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calcNum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</a:rPr>
              <a:t>a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+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464"/>
                </a:solidFill>
                <a:effectLst/>
              </a:rPr>
              <a:t>1</a:t>
            </a:r>
            <a:r>
              <a:rPr lang="en-US" sz="2000" dirty="0">
                <a:solidFill>
                  <a:srgbClr val="006900"/>
                </a:solidFill>
                <a:effectLst/>
              </a:rPr>
              <a:t>))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</a:rPr>
              <a:t>calcNum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>
                <a:solidFill>
                  <a:srgbClr val="000000"/>
                </a:solidFill>
                <a:effectLst/>
              </a:rPr>
              <a:t>x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y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=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x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*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x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  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y</a:t>
            </a:r>
            <a:r>
              <a:rPr lang="en-US" sz="2000" dirty="0"/>
              <a:t> </a:t>
            </a:r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6B0233-9A2C-40C6-393D-6418DCE66D80}"/>
              </a:ext>
            </a:extLst>
          </p:cNvPr>
          <p:cNvSpPr txBox="1"/>
          <p:nvPr/>
        </p:nvSpPr>
        <p:spPr>
          <a:xfrm>
            <a:off x="6768885" y="1720474"/>
            <a:ext cx="5423115" cy="3597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What would be the output</a:t>
            </a:r>
          </a:p>
          <a:p>
            <a:endParaRPr lang="en-US" sz="2000" dirty="0">
              <a:effectLst/>
            </a:endParaRP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def main() : </a:t>
            </a: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    print(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rfunc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(4))</a:t>
            </a: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 </a:t>
            </a:r>
          </a:p>
          <a:p>
            <a:pPr>
              <a:lnSpc>
                <a:spcPts val="1350"/>
              </a:lnSpc>
            </a:pPr>
            <a:br>
              <a:rPr lang="en-US" sz="2000" b="0" dirty="0">
                <a:effectLst/>
                <a:latin typeface="Menlo" panose="020B0609030804020204" pitchFamily="49" charset="0"/>
              </a:rPr>
            </a:br>
            <a:r>
              <a:rPr lang="en-US" sz="2000" b="0" dirty="0">
                <a:effectLst/>
                <a:latin typeface="Menlo" panose="020B0609030804020204" pitchFamily="49" charset="0"/>
              </a:rPr>
              <a:t>def 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rfunc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(a) :</a:t>
            </a:r>
          </a:p>
          <a:p>
            <a:pPr>
              <a:lnSpc>
                <a:spcPts val="1350"/>
              </a:lnSpc>
            </a:pPr>
            <a:endParaRPr lang="en-US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  if a &lt;= 0 :</a:t>
            </a: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     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val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 = 1 </a:t>
            </a:r>
          </a:p>
          <a:p>
            <a:pPr>
              <a:lnSpc>
                <a:spcPts val="1350"/>
              </a:lnSpc>
            </a:pPr>
            <a:endParaRPr lang="en-US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   else : </a:t>
            </a:r>
          </a:p>
          <a:p>
            <a:pPr>
              <a:lnSpc>
                <a:spcPts val="1350"/>
              </a:lnSpc>
            </a:pPr>
            <a:endParaRPr lang="en-US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	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val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 = a + 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rfunc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(a - 2)</a:t>
            </a:r>
          </a:p>
          <a:p>
            <a:pPr>
              <a:lnSpc>
                <a:spcPts val="1350"/>
              </a:lnSpc>
            </a:pPr>
            <a:endParaRPr lang="en-US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000" dirty="0">
                <a:latin typeface="Menlo" panose="020B0609030804020204" pitchFamily="49" charset="0"/>
              </a:rPr>
              <a:t>   </a:t>
            </a:r>
            <a:r>
              <a:rPr lang="en-US" sz="2000" b="0" dirty="0">
                <a:effectLst/>
                <a:latin typeface="Menlo" panose="020B0609030804020204" pitchFamily="49" charset="0"/>
              </a:rPr>
              <a:t>return </a:t>
            </a:r>
            <a:r>
              <a:rPr lang="en-US" sz="2000" b="0" dirty="0" err="1">
                <a:effectLst/>
                <a:latin typeface="Menlo" panose="020B0609030804020204" pitchFamily="49" charset="0"/>
              </a:rPr>
              <a:t>val</a:t>
            </a:r>
            <a:endParaRPr lang="en-US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endParaRPr lang="en-US" sz="2000" b="0" dirty="0">
              <a:effectLst/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en-US" sz="2000" b="0" dirty="0">
                <a:effectLst/>
                <a:latin typeface="Menlo" panose="020B0609030804020204" pitchFamily="49" charset="0"/>
              </a:rPr>
              <a:t>main()</a:t>
            </a:r>
          </a:p>
        </p:txBody>
      </p:sp>
    </p:spTree>
    <p:extLst>
      <p:ext uri="{BB962C8B-B14F-4D97-AF65-F5344CB8AC3E}">
        <p14:creationId xmlns:p14="http://schemas.microsoft.com/office/powerpoint/2010/main" val="32664237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4A01-D040-9931-C9A1-7267BA117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052E-BFF4-C855-BCB9-959C3B39B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45211-FDC5-07A0-15C8-8D90D6CB167A}"/>
              </a:ext>
            </a:extLst>
          </p:cNvPr>
          <p:cNvSpPr txBox="1"/>
          <p:nvPr/>
        </p:nvSpPr>
        <p:spPr>
          <a:xfrm>
            <a:off x="838199" y="1690688"/>
            <a:ext cx="5423115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AA"/>
                </a:solidFill>
                <a:effectLst/>
              </a:rPr>
              <a:t>Is it Correct?  If yes, what is the output? If not why?</a:t>
            </a:r>
          </a:p>
          <a:p>
            <a:endParaRPr lang="en-US" sz="2000" dirty="0">
              <a:solidFill>
                <a:srgbClr val="0000AA"/>
              </a:solidFill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calcAvg</a:t>
            </a:r>
            <a:r>
              <a:rPr lang="en-US" sz="2000" dirty="0">
                <a:solidFill>
                  <a:srgbClr val="006900"/>
                </a:solidFill>
                <a:effectLst/>
              </a:rPr>
              <a:t>(5,6,7))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calcAvg</a:t>
            </a:r>
            <a:r>
              <a:rPr lang="en-US" sz="2000" dirty="0">
                <a:solidFill>
                  <a:srgbClr val="006900"/>
                </a:solidFill>
                <a:effectLst/>
              </a:rPr>
              <a:t>(5,6,7,10,11))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6464"/>
                </a:solidFill>
                <a:effectLst/>
              </a:rPr>
              <a:t>  print</a:t>
            </a:r>
            <a:r>
              <a:rPr lang="en-US" sz="2000" dirty="0">
                <a:solidFill>
                  <a:srgbClr val="006900"/>
                </a:solidFill>
                <a:effectLst/>
              </a:rPr>
              <a:t>(</a:t>
            </a:r>
            <a:r>
              <a:rPr lang="en-US" sz="2000" dirty="0" err="1">
                <a:solidFill>
                  <a:srgbClr val="000000"/>
                </a:solidFill>
              </a:rPr>
              <a:t>calcAvg</a:t>
            </a:r>
            <a:r>
              <a:rPr lang="en-US" sz="2000" dirty="0">
                <a:solidFill>
                  <a:srgbClr val="006900"/>
                </a:solidFill>
                <a:effectLst/>
              </a:rPr>
              <a:t>())</a:t>
            </a:r>
          </a:p>
          <a:p>
            <a:endParaRPr lang="en-US" sz="2000" dirty="0">
              <a:solidFill>
                <a:srgbClr val="0000AA"/>
              </a:solidFill>
              <a:effectLst/>
            </a:endParaRPr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def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0000"/>
                </a:solidFill>
              </a:rPr>
              <a:t>calcAvg</a:t>
            </a:r>
            <a:r>
              <a:rPr lang="en-US" sz="2000" dirty="0">
                <a:solidFill>
                  <a:srgbClr val="006900"/>
                </a:solidFill>
                <a:effectLst/>
              </a:rPr>
              <a:t>(*</a:t>
            </a:r>
            <a:r>
              <a:rPr lang="en-US" sz="2000" dirty="0">
                <a:solidFill>
                  <a:srgbClr val="000000"/>
                </a:solidFill>
                <a:effectLst/>
              </a:rPr>
              <a:t>x</a:t>
            </a:r>
            <a:r>
              <a:rPr lang="en-US" sz="2000" dirty="0">
                <a:solidFill>
                  <a:srgbClr val="006900"/>
                </a:solidFill>
                <a:effectLst/>
              </a:rPr>
              <a:t>)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6900"/>
                </a:solidFill>
                <a:effectLst/>
              </a:rPr>
              <a:t>:</a:t>
            </a:r>
            <a:r>
              <a:rPr lang="en-US" sz="2000" dirty="0"/>
              <a:t> </a:t>
            </a: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   </a:t>
            </a:r>
            <a:r>
              <a:rPr lang="en-US" sz="2000" dirty="0">
                <a:solidFill>
                  <a:srgbClr val="000000"/>
                </a:solidFill>
              </a:rPr>
              <a:t>total=0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for </a:t>
            </a:r>
            <a:r>
              <a:rPr lang="en-US" sz="2000" dirty="0" err="1">
                <a:solidFill>
                  <a:srgbClr val="000000"/>
                </a:solidFill>
              </a:rPr>
              <a:t>val</a:t>
            </a:r>
            <a:r>
              <a:rPr lang="en-US" sz="2000" dirty="0">
                <a:solidFill>
                  <a:srgbClr val="000000"/>
                </a:solidFill>
              </a:rPr>
              <a:t> in x:</a:t>
            </a:r>
          </a:p>
          <a:p>
            <a:r>
              <a:rPr lang="en-US" sz="2000" dirty="0">
                <a:solidFill>
                  <a:srgbClr val="000000"/>
                </a:solidFill>
              </a:rPr>
              <a:t>       total = total + </a:t>
            </a:r>
            <a:r>
              <a:rPr lang="en-US" sz="2000" dirty="0" err="1">
                <a:solidFill>
                  <a:srgbClr val="000000"/>
                </a:solidFill>
              </a:rPr>
              <a:t>val</a:t>
            </a:r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</a:rPr>
              <a:t>   avg=total/</a:t>
            </a:r>
            <a:r>
              <a:rPr lang="en-US" sz="2000" dirty="0" err="1">
                <a:solidFill>
                  <a:srgbClr val="000000"/>
                </a:solidFill>
              </a:rPr>
              <a:t>len</a:t>
            </a:r>
            <a:r>
              <a:rPr lang="en-US" sz="2000" dirty="0">
                <a:solidFill>
                  <a:srgbClr val="000000"/>
                </a:solidFill>
              </a:rPr>
              <a:t>(x)</a:t>
            </a:r>
            <a:endParaRPr lang="en-US" sz="2000" dirty="0"/>
          </a:p>
          <a:p>
            <a:r>
              <a:rPr lang="en-US" sz="2000" dirty="0">
                <a:solidFill>
                  <a:srgbClr val="0000AA"/>
                </a:solidFill>
                <a:effectLst/>
              </a:rPr>
              <a:t>   return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0000"/>
                </a:solidFill>
              </a:rPr>
              <a:t>avg</a:t>
            </a:r>
            <a:endParaRPr lang="en-US" sz="2000" dirty="0"/>
          </a:p>
          <a:p>
            <a:endParaRPr lang="en-US" sz="2000" dirty="0">
              <a:solidFill>
                <a:srgbClr val="000000"/>
              </a:solidFill>
              <a:effectLst/>
            </a:endParaRPr>
          </a:p>
          <a:p>
            <a:r>
              <a:rPr lang="en-US" sz="2000" dirty="0">
                <a:solidFill>
                  <a:srgbClr val="000000"/>
                </a:solidFill>
                <a:effectLst/>
              </a:rPr>
              <a:t>main</a:t>
            </a:r>
            <a:r>
              <a:rPr lang="en-US" sz="2000" dirty="0">
                <a:solidFill>
                  <a:srgbClr val="006900"/>
                </a:solidFill>
                <a:effectLst/>
              </a:rPr>
              <a:t>()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62893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BFE19-4796-1FEE-949B-03C56D6788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55F06-F319-8BAE-06FB-5EBA523C4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F43492-13D1-D025-41A5-833179ECA716}"/>
              </a:ext>
            </a:extLst>
          </p:cNvPr>
          <p:cNvSpPr txBox="1"/>
          <p:nvPr/>
        </p:nvSpPr>
        <p:spPr>
          <a:xfrm>
            <a:off x="838199" y="1690688"/>
            <a:ext cx="966965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Read about inspect module</a:t>
            </a:r>
          </a:p>
          <a:p>
            <a:r>
              <a:rPr lang="en-US" sz="2000" dirty="0"/>
              <a:t>What is role of </a:t>
            </a:r>
            <a:r>
              <a:rPr lang="en-US" sz="2000" dirty="0" err="1"/>
              <a:t>inspect.signature</a:t>
            </a:r>
            <a:r>
              <a:rPr lang="en-US" sz="2000" dirty="0"/>
              <a:t>(</a:t>
            </a:r>
            <a:r>
              <a:rPr lang="en-US" sz="2000" dirty="0" err="1"/>
              <a:t>function_name</a:t>
            </a:r>
            <a:r>
              <a:rPr lang="en-US" sz="2000" dirty="0"/>
              <a:t>)?  Why it s important?</a:t>
            </a:r>
          </a:p>
          <a:p>
            <a:r>
              <a:rPr lang="en-US" sz="2000" dirty="0">
                <a:hlinkClick r:id="rId3"/>
              </a:rPr>
              <a:t>https://docs.python.org/3/library/inspect.html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75004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</TotalTime>
  <Words>2410</Words>
  <Application>Microsoft Macintosh PowerPoint</Application>
  <PresentationFormat>Widescreen</PresentationFormat>
  <Paragraphs>501</Paragraphs>
  <Slides>41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Aptos</vt:lpstr>
      <vt:lpstr>Aptos Display</vt:lpstr>
      <vt:lpstr>Arial</vt:lpstr>
      <vt:lpstr>Courier</vt:lpstr>
      <vt:lpstr>inherit</vt:lpstr>
      <vt:lpstr>Menlo</vt:lpstr>
      <vt:lpstr>Nunito</vt:lpstr>
      <vt:lpstr>Roboto</vt:lpstr>
      <vt:lpstr>sans</vt:lpstr>
      <vt:lpstr>Office Theme</vt:lpstr>
      <vt:lpstr>DATA 200</vt:lpstr>
      <vt:lpstr>Week 2 - DATA 200</vt:lpstr>
      <vt:lpstr>Variable Scope</vt:lpstr>
      <vt:lpstr>Quiz</vt:lpstr>
      <vt:lpstr>Quiz</vt:lpstr>
      <vt:lpstr>Function</vt:lpstr>
      <vt:lpstr>Quiz</vt:lpstr>
      <vt:lpstr>Quiz</vt:lpstr>
      <vt:lpstr>Reading</vt:lpstr>
      <vt:lpstr>Assignment</vt:lpstr>
      <vt:lpstr>Return values</vt:lpstr>
      <vt:lpstr>Files and Strings</vt:lpstr>
      <vt:lpstr>Files and Strings</vt:lpstr>
      <vt:lpstr>Quiz</vt:lpstr>
      <vt:lpstr>Quiz</vt:lpstr>
      <vt:lpstr>Quiz</vt:lpstr>
      <vt:lpstr>Quiz</vt:lpstr>
      <vt:lpstr>Quiz</vt:lpstr>
      <vt:lpstr>Exception</vt:lpstr>
      <vt:lpstr>Exception</vt:lpstr>
      <vt:lpstr>Quiz</vt:lpstr>
      <vt:lpstr>Lambda</vt:lpstr>
      <vt:lpstr>Lambda</vt:lpstr>
      <vt:lpstr>Quiz</vt:lpstr>
      <vt:lpstr>Quiz</vt:lpstr>
      <vt:lpstr>Quiz</vt:lpstr>
      <vt:lpstr>Quiz</vt:lpstr>
      <vt:lpstr>Generator Function</vt:lpstr>
      <vt:lpstr>Generator Function</vt:lpstr>
      <vt:lpstr>Generator Expression</vt:lpstr>
      <vt:lpstr>Quiz</vt:lpstr>
      <vt:lpstr>Quiz</vt:lpstr>
      <vt:lpstr>Quiz</vt:lpstr>
      <vt:lpstr>Quiz</vt:lpstr>
      <vt:lpstr>ZIP Function</vt:lpstr>
      <vt:lpstr>Quiz</vt:lpstr>
      <vt:lpstr>Enumerate Vs range</vt:lpstr>
      <vt:lpstr>Enumerate and Zip</vt:lpstr>
      <vt:lpstr>Zip with Dictionary</vt:lpstr>
      <vt:lpstr>Quiz</vt:lpstr>
      <vt:lpstr>Coding Maths Functions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Saini, Paramdeep</dc:creator>
  <cp:lastModifiedBy>Saini, Paramdeep</cp:lastModifiedBy>
  <cp:revision>175</cp:revision>
  <cp:lastPrinted>2025-01-29T06:01:49Z</cp:lastPrinted>
  <dcterms:created xsi:type="dcterms:W3CDTF">2025-01-27T06:46:16Z</dcterms:created>
  <dcterms:modified xsi:type="dcterms:W3CDTF">2025-02-02T07:20:43Z</dcterms:modified>
</cp:coreProperties>
</file>