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8" d="100"/>
          <a:sy n="78" d="100"/>
        </p:scale>
        <p:origin x="288" y="13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343080-EE73-42D0-9AA4-87D88E685BE7}"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6CF9-38A6-4CFB-BBCF-E1B19E76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43080-EE73-42D0-9AA4-87D88E685BE7}"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6CF9-38A6-4CFB-BBCF-E1B19E76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43080-EE73-42D0-9AA4-87D88E685BE7}"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6CF9-38A6-4CFB-BBCF-E1B19E76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43080-EE73-42D0-9AA4-87D88E685BE7}"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6CF9-38A6-4CFB-BBCF-E1B19E76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343080-EE73-42D0-9AA4-87D88E685BE7}"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6CF9-38A6-4CFB-BBCF-E1B19E76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343080-EE73-42D0-9AA4-87D88E685BE7}" type="datetimeFigureOut">
              <a:rPr lang="en-US" smtClean="0"/>
              <a:pPr/>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56CF9-38A6-4CFB-BBCF-E1B19E76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343080-EE73-42D0-9AA4-87D88E685BE7}" type="datetimeFigureOut">
              <a:rPr lang="en-US" smtClean="0"/>
              <a:pPr/>
              <a:t>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56CF9-38A6-4CFB-BBCF-E1B19E76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343080-EE73-42D0-9AA4-87D88E685BE7}" type="datetimeFigureOut">
              <a:rPr lang="en-US" smtClean="0"/>
              <a:pPr/>
              <a:t>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56CF9-38A6-4CFB-BBCF-E1B19E76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43080-EE73-42D0-9AA4-87D88E685BE7}" type="datetimeFigureOut">
              <a:rPr lang="en-US" smtClean="0"/>
              <a:pPr/>
              <a:t>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56CF9-38A6-4CFB-BBCF-E1B19E76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43080-EE73-42D0-9AA4-87D88E685BE7}" type="datetimeFigureOut">
              <a:rPr lang="en-US" smtClean="0"/>
              <a:pPr/>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56CF9-38A6-4CFB-BBCF-E1B19E76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43080-EE73-42D0-9AA4-87D88E685BE7}" type="datetimeFigureOut">
              <a:rPr lang="en-US" smtClean="0"/>
              <a:pPr/>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56CF9-38A6-4CFB-BBCF-E1B19E76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43080-EE73-42D0-9AA4-87D88E685BE7}" type="datetimeFigureOut">
              <a:rPr lang="en-US" smtClean="0"/>
              <a:pPr/>
              <a:t>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56CF9-38A6-4CFB-BBCF-E1B19E7612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3200400"/>
            <a:ext cx="2895600" cy="523220"/>
          </a:xfrm>
          <a:prstGeom prst="rect">
            <a:avLst/>
          </a:prstGeom>
        </p:spPr>
        <p:txBody>
          <a:bodyPr wrap="square">
            <a:spAutoFit/>
          </a:bodyPr>
          <a:lstStyle/>
          <a:p>
            <a:pPr algn="just"/>
            <a:r>
              <a:rPr lang="en-US" sz="2800" b="1" dirty="0" smtClean="0">
                <a:solidFill>
                  <a:srgbClr val="00B050"/>
                </a:solidFill>
                <a:latin typeface="Times New Roman" pitchFamily="18" charset="0"/>
                <a:cs typeface="Times New Roman" pitchFamily="18" charset="0"/>
              </a:rPr>
              <a:t>Architecture</a:t>
            </a:r>
            <a:endParaRPr lang="en-US" sz="2800"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228600" y="990600"/>
            <a:ext cx="8153400" cy="433965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Advantages: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Easy to modify without affecting other modules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Fast communication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Performance will be good in three tier architecture.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To make application more understandable.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Easy to maintain, easy to modify application.</a:t>
            </a: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222222"/>
                </a:solidFill>
                <a:effectLst/>
                <a:latin typeface="Times New Roman" pitchFamily="18" charset="0"/>
                <a:ea typeface="Times New Roman" pitchFamily="18" charset="0"/>
                <a:cs typeface="Times New Roman" pitchFamily="18" charset="0"/>
              </a:rPr>
              <a:t> We can maintain good look of architecture.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can reduce the  network traffic.</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81000" y="685800"/>
            <a:ext cx="86106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N-tier application architecture provides a model for developers to create a flexible and reusable application by breaking up an application into tier.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33400" y="228600"/>
            <a:ext cx="2213491" cy="369332"/>
          </a:xfrm>
          <a:prstGeom prst="rect">
            <a:avLst/>
          </a:prstGeom>
        </p:spPr>
        <p:txBody>
          <a:bodyPr wrap="none">
            <a:spAutoFit/>
          </a:bodyPr>
          <a:lstStyle/>
          <a:p>
            <a:pPr lvl="0" algn="just" fontAlgn="base">
              <a:spcBef>
                <a:spcPct val="0"/>
              </a:spcBef>
              <a:spcAft>
                <a:spcPct val="0"/>
              </a:spcAft>
            </a:pPr>
            <a:r>
              <a:rPr lang="en-US" b="1" dirty="0">
                <a:solidFill>
                  <a:srgbClr val="17365D"/>
                </a:solidFill>
                <a:latin typeface="Times New Roman" pitchFamily="18" charset="0"/>
                <a:ea typeface="Calibri" pitchFamily="34" charset="0"/>
                <a:cs typeface="Times New Roman" pitchFamily="18" charset="0"/>
              </a:rPr>
              <a:t>N-Tier Architecture: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24578" name="Rectangle 2"/>
          <p:cNvSpPr>
            <a:spLocks noChangeArrowheads="1"/>
          </p:cNvSpPr>
          <p:nvPr/>
        </p:nvSpPr>
        <p:spPr bwMode="auto">
          <a:xfrm>
            <a:off x="457200" y="2514600"/>
            <a:ext cx="8077200" cy="13388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1</a:t>
            </a:r>
            <a:r>
              <a:rPr kumimoji="0" lang="en-US"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Presentation Layer</a:t>
            </a:r>
            <a:endParaRPr kumimoji="0" lang="en-US"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  Business Logic Layer</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3.  Data Access Layer</a:t>
            </a:r>
            <a:r>
              <a:rPr kumimoji="0" lang="en-US" i="0" u="none" strike="noStrike" cap="none" normalizeH="0" baseline="0" dirty="0" smtClean="0">
                <a:ln>
                  <a:noFill/>
                </a:ln>
                <a:solidFill>
                  <a:schemeClr val="tx1"/>
                </a:solidFill>
                <a:effectLst/>
                <a:latin typeface="Times New Roman" pitchFamily="18" charset="0"/>
                <a:cs typeface="Times New Roman" pitchFamily="18" charset="0"/>
              </a:rPr>
              <a:t> </a:t>
            </a:r>
          </a:p>
        </p:txBody>
      </p:sp>
      <p:sp>
        <p:nvSpPr>
          <p:cNvPr id="6" name="Rectangle 5"/>
          <p:cNvSpPr/>
          <p:nvPr/>
        </p:nvSpPr>
        <p:spPr>
          <a:xfrm>
            <a:off x="381000" y="1371600"/>
            <a:ext cx="8610600" cy="923330"/>
          </a:xfrm>
          <a:prstGeom prst="rect">
            <a:avLst/>
          </a:prstGeom>
        </p:spPr>
        <p:txBody>
          <a:bodyPr wrap="square">
            <a:spAutoFit/>
          </a:bodyPr>
          <a:lstStyle/>
          <a:p>
            <a:r>
              <a:rPr lang="en-US" dirty="0" smtClean="0">
                <a:latin typeface="Times New Roman" pitchFamily="18" charset="0"/>
                <a:cs typeface="Times New Roman" pitchFamily="18" charset="0"/>
              </a:rPr>
              <a:t>The n-tier is a client-server architecture in which presentation, data management functions and application processing are logically separate and can be represented simply on N tier architecture diagram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52400" y="685800"/>
            <a:ext cx="8686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Presentation Layer: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It is responsible for displaying the user interface to the end user. The programmer uses this layer for designing the user interface and to transfer data. In </a:t>
            </a:r>
            <a:r>
              <a:rPr lang="en-US" sz="2400" dirty="0" smtClean="0">
                <a:solidFill>
                  <a:srgbClr val="000000"/>
                </a:solidFill>
                <a:latin typeface="Times New Roman" pitchFamily="18" charset="0"/>
                <a:ea typeface="Times New Roman" pitchFamily="18" charset="0"/>
                <a:cs typeface="Times New Roman" pitchFamily="18" charset="0"/>
              </a:rPr>
              <a:t>PHP, MYSQL</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pages, user controls, server is used to support the presentation layer.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381250" y="1504950"/>
            <a:ext cx="4381500" cy="3848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381000" y="609600"/>
            <a:ext cx="8610600" cy="33499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Business Logic Layer</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Business Logic Layer is the class in which we write functions that get data from Presentation Layer and send that data to database through Data Access Layer. The business layer works as a go-between to transfer the data from presentation layer. Its responsibility is to validate the business rules of the component and communicating with the Data Access Layer.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04800" y="1143000"/>
            <a:ext cx="86106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Data Access Layer</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gets the data from the business layer and sends it to the database or vice versa. DAL is responsible for accessing data and forwarding it to BLL. In an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PHP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n-Tiered architecture, web pages do not make direct calls to the database. A given layer only communicates with its adjacent layers.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228600" y="1371600"/>
            <a:ext cx="8763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We all know software packages like ms access, ms excel etc. Some in common that they access file directly this means that the file you want to work with must be accessible from a local file. </a:t>
            </a: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This is simple of all the architecture but also least secure.</a:t>
            </a: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Since users have direct access to this file this could accidentally move, modify, delete the file by on purpose.</a:t>
            </a:r>
          </a:p>
          <a:p>
            <a:pPr algn="just">
              <a:lnSpc>
                <a:spcPct val="150000"/>
              </a:lnSpc>
              <a:buFont typeface="Wingdings" pitchFamily="2" charset="2"/>
              <a:buChar char="Ø"/>
            </a:pPr>
            <a:r>
              <a:rPr lang="en-US" dirty="0">
                <a:latin typeface="Times New Roman" pitchFamily="18" charset="0"/>
                <a:cs typeface="Times New Roman" pitchFamily="18" charset="0"/>
              </a:rPr>
              <a:t>Multiple users access the same file at the same time.</a:t>
            </a:r>
          </a:p>
          <a:p>
            <a:pPr algn="just">
              <a:lnSpc>
                <a:spcPct val="150000"/>
              </a:lnSpc>
              <a:buFont typeface="Wingdings" pitchFamily="2" charset="2"/>
              <a:buChar char="Ø"/>
            </a:pPr>
            <a:r>
              <a:rPr lang="en-US" dirty="0">
                <a:latin typeface="Times New Roman" pitchFamily="18" charset="0"/>
                <a:cs typeface="Times New Roman" pitchFamily="18" charset="0"/>
              </a:rPr>
              <a:t>Data can easily be </a:t>
            </a:r>
            <a:r>
              <a:rPr lang="en-US" dirty="0" smtClean="0">
                <a:latin typeface="Times New Roman" pitchFamily="18" charset="0"/>
                <a:cs typeface="Times New Roman" pitchFamily="18" charset="0"/>
              </a:rPr>
              <a:t>lost </a:t>
            </a:r>
            <a:r>
              <a:rPr lang="en-US" dirty="0">
                <a:latin typeface="Times New Roman" pitchFamily="18" charset="0"/>
                <a:cs typeface="Times New Roman" pitchFamily="18" charset="0"/>
              </a:rPr>
              <a:t>if you are not carefully.</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228600" y="914400"/>
            <a:ext cx="3352800" cy="369332"/>
          </a:xfrm>
          <a:prstGeom prst="rect">
            <a:avLst/>
          </a:prstGeom>
        </p:spPr>
        <p:txBody>
          <a:bodyPr wrap="square">
            <a:spAutoFit/>
          </a:bodyPr>
          <a:lstStyle/>
          <a:p>
            <a:pPr algn="just"/>
            <a:r>
              <a:rPr lang="en-US" b="1" dirty="0" smtClean="0">
                <a:solidFill>
                  <a:srgbClr val="FF0000"/>
                </a:solidFill>
                <a:latin typeface="Times New Roman" pitchFamily="18" charset="0"/>
                <a:cs typeface="Times New Roman" pitchFamily="18" charset="0"/>
              </a:rPr>
              <a:t>1-tier Architecture:</a:t>
            </a:r>
            <a:endParaRPr lang="en-US"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blog.simcrest.com/images/1tier.jpg"/>
          <p:cNvPicPr/>
          <p:nvPr/>
        </p:nvPicPr>
        <p:blipFill>
          <a:blip r:embed="rId2"/>
          <a:srcRect/>
          <a:stretch>
            <a:fillRect/>
          </a:stretch>
        </p:blipFill>
        <p:spPr bwMode="auto">
          <a:xfrm>
            <a:off x="2057400" y="762000"/>
            <a:ext cx="52578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28600" y="304800"/>
            <a:ext cx="3962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Two-Tier Architecture:</a:t>
            </a:r>
            <a:endParaRPr kumimoji="0" lang="en-US" sz="2000" b="0" i="0" u="none" strike="noStrike" cap="none" normalizeH="0" baseline="0" dirty="0" smtClean="0">
              <a:ln>
                <a:noFill/>
              </a:ln>
              <a:solidFill>
                <a:srgbClr val="0070C0"/>
              </a:solidFill>
              <a:effectLst/>
              <a:latin typeface="Times New Roman" pitchFamily="18" charset="0"/>
              <a:cs typeface="Times New Roman" pitchFamily="18" charset="0"/>
            </a:endParaRPr>
          </a:p>
        </p:txBody>
      </p:sp>
      <p:sp>
        <p:nvSpPr>
          <p:cNvPr id="4098" name="Rectangle 2"/>
          <p:cNvSpPr>
            <a:spLocks noChangeArrowheads="1"/>
          </p:cNvSpPr>
          <p:nvPr/>
        </p:nvSpPr>
        <p:spPr bwMode="auto">
          <a:xfrm>
            <a:off x="228600" y="838200"/>
            <a:ext cx="8763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The two-tier architecture is like client server application.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When the client start it establishes a connection to the server and communicates as needed with the server while running the client.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The client computer usually can’t see the database directly and can only access the data by starting the client.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This means that the data on the server is much more secure.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Now users are unable to change the data etc.</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This is also multiple users to access the data at the same time.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Client and server sharing the work load.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c-sharpcorner.com/UploadFile/051e29/deploy2-tier-a-visual-studio-lightswitch-application/Images/2-tier1.gif"/>
          <p:cNvPicPr/>
          <p:nvPr/>
        </p:nvPicPr>
        <p:blipFill>
          <a:blip r:embed="rId2"/>
          <a:srcRect/>
          <a:stretch>
            <a:fillRect/>
          </a:stretch>
        </p:blipFill>
        <p:spPr bwMode="auto">
          <a:xfrm>
            <a:off x="1524000" y="990600"/>
            <a:ext cx="6629400" cy="30518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04800" y="914400"/>
            <a:ext cx="8305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Lst>
            </a:pPr>
            <a:r>
              <a:rPr kumimoji="0" lang="en-US" sz="2400" b="0" i="0" u="sng"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Advantages</a:t>
            </a:r>
            <a:r>
              <a:rPr kumimoji="0" lang="en-US" sz="2400" b="1"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Understanding and maintenances is easier.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2400" i="0" u="sng"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Disadvantages</a:t>
            </a:r>
            <a:r>
              <a:rPr kumimoji="0" lang="en-US" sz="240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a:t>
            </a:r>
            <a:endParaRPr kumimoji="0" lang="en-US" sz="24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Performance will be reduced when there are more users.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2438400"/>
            <a:ext cx="8458200" cy="193899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Three tier architecture client server application having three layers. They are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eaLnBrk="0" fontAlgn="base" hangingPunct="0">
              <a:lnSpc>
                <a:spcPct val="150000"/>
              </a:lnSpc>
              <a:spcBef>
                <a:spcPct val="0"/>
              </a:spcBef>
              <a:spcAft>
                <a:spcPct val="0"/>
              </a:spcAft>
              <a:tabLst>
                <a:tab pos="457200" algn="l"/>
              </a:tabLst>
            </a:pPr>
            <a:r>
              <a:rPr lang="en-US" sz="2000" dirty="0" smtClean="0">
                <a:solidFill>
                  <a:srgbClr val="000000"/>
                </a:solidFill>
                <a:latin typeface="Times New Roman" pitchFamily="18" charset="0"/>
                <a:ea typeface="Times New Roman" pitchFamily="18" charset="0"/>
                <a:cs typeface="Times New Roman" pitchFamily="18" charset="0"/>
              </a:rPr>
              <a:t>1.Presentation Layer </a:t>
            </a:r>
          </a:p>
          <a:p>
            <a:pPr lvl="0" algn="just" eaLnBrk="0" fontAlgn="base" hangingPunct="0">
              <a:lnSpc>
                <a:spcPct val="150000"/>
              </a:lnSpc>
              <a:spcBef>
                <a:spcPct val="0"/>
              </a:spcBef>
              <a:spcAft>
                <a:spcPct val="0"/>
              </a:spcAft>
              <a:tabLst>
                <a:tab pos="457200" algn="l"/>
              </a:tabLst>
            </a:pPr>
            <a:r>
              <a:rPr lang="en-US" sz="2000" dirty="0" smtClean="0">
                <a:solidFill>
                  <a:srgbClr val="000000"/>
                </a:solidFill>
                <a:latin typeface="Times New Roman" pitchFamily="18" charset="0"/>
                <a:ea typeface="Times New Roman" pitchFamily="18" charset="0"/>
                <a:cs typeface="Times New Roman" pitchFamily="18" charset="0"/>
              </a:rPr>
              <a:t>2.Business Logic Layer </a:t>
            </a:r>
          </a:p>
          <a:p>
            <a:pPr lvl="0" algn="just" eaLnBrk="0" fontAlgn="base" hangingPunct="0">
              <a:lnSpc>
                <a:spcPct val="150000"/>
              </a:lnSpc>
              <a:spcBef>
                <a:spcPct val="0"/>
              </a:spcBef>
              <a:spcAft>
                <a:spcPct val="0"/>
              </a:spcAft>
              <a:tabLst>
                <a:tab pos="457200" algn="l"/>
              </a:tabLst>
            </a:pPr>
            <a:r>
              <a:rPr lang="en-US" sz="2000" dirty="0" smtClean="0">
                <a:solidFill>
                  <a:srgbClr val="000000"/>
                </a:solidFill>
                <a:latin typeface="Times New Roman" pitchFamily="18" charset="0"/>
                <a:ea typeface="Times New Roman" pitchFamily="18" charset="0"/>
                <a:cs typeface="Times New Roman" pitchFamily="18" charset="0"/>
              </a:rPr>
              <a:t>3.Data Access Layer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152400" y="533400"/>
            <a:ext cx="4495800" cy="400110"/>
          </a:xfrm>
          <a:prstGeom prst="rect">
            <a:avLst/>
          </a:prstGeom>
        </p:spPr>
        <p:txBody>
          <a:bodyPr wrap="square">
            <a:spAutoFit/>
          </a:bodyPr>
          <a:lstStyle/>
          <a:p>
            <a:pPr lvl="0" algn="just" fontAlgn="base">
              <a:spcBef>
                <a:spcPct val="0"/>
              </a:spcBef>
              <a:spcAft>
                <a:spcPct val="0"/>
              </a:spcAft>
              <a:tabLst>
                <a:tab pos="457200" algn="l"/>
              </a:tabLst>
            </a:pPr>
            <a:r>
              <a:rPr kumimoji="0" lang="en-US" sz="2000" b="1"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Three-Tier Architecture: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228600" y="1219200"/>
            <a:ext cx="8686800" cy="923330"/>
          </a:xfrm>
          <a:prstGeom prst="rect">
            <a:avLst/>
          </a:prstGeom>
        </p:spPr>
        <p:txBody>
          <a:bodyPr wrap="square">
            <a:spAutoFit/>
          </a:bodyPr>
          <a:lstStyle/>
          <a:p>
            <a:pPr algn="just"/>
            <a:r>
              <a:rPr lang="en-US" dirty="0" smtClean="0">
                <a:latin typeface="Times New Roman" pitchFamily="18" charset="0"/>
                <a:cs typeface="Times New Roman" pitchFamily="18" charset="0"/>
              </a:rPr>
              <a:t>The 3-tier system is a client-server architecture in which the computer data storage, user interface, functional process logic and data access are developed and maintained as independent module, often on separate platforms.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0"/>
            <a:ext cx="8839200" cy="2708434"/>
          </a:xfrm>
          <a:prstGeom prst="rect">
            <a:avLst/>
          </a:prstGeom>
        </p:spPr>
        <p:txBody>
          <a:bodyPr wrap="square">
            <a:spAutoFit/>
          </a:bodyPr>
          <a:lstStyle/>
          <a:p>
            <a:pPr lvl="0" algn="just" eaLnBrk="0" fontAlgn="base" hangingPunct="0">
              <a:lnSpc>
                <a:spcPct val="200000"/>
              </a:lnSpc>
              <a:spcBef>
                <a:spcPct val="0"/>
              </a:spcBef>
              <a:spcAft>
                <a:spcPct val="0"/>
              </a:spcAft>
              <a:tabLst>
                <a:tab pos="457200" algn="l"/>
              </a:tabLst>
            </a:pPr>
            <a:r>
              <a:rPr lang="en-US" sz="2000" dirty="0" smtClean="0">
                <a:solidFill>
                  <a:srgbClr val="000000"/>
                </a:solidFill>
                <a:latin typeface="Times New Roman" pitchFamily="18" charset="0"/>
                <a:ea typeface="Times New Roman" pitchFamily="18" charset="0"/>
                <a:cs typeface="Times New Roman" pitchFamily="18" charset="0"/>
              </a:rPr>
              <a:t>1.Presentation Layer </a:t>
            </a:r>
            <a:r>
              <a:rPr kumimoji="0" lang="en-US" sz="2000" b="1"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Here we design the form using textbox, label etc.</a:t>
            </a:r>
            <a:r>
              <a:rPr kumimoji="0" lang="en-US" sz="2000" b="1"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a:t>
            </a:r>
            <a:r>
              <a:rPr kumimoji="0" lang="en-US" sz="20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 </a:t>
            </a:r>
          </a:p>
          <a:p>
            <a:pPr lvl="0" algn="just" eaLnBrk="0" fontAlgn="base" hangingPunct="0">
              <a:lnSpc>
                <a:spcPct val="150000"/>
              </a:lnSpc>
              <a:spcBef>
                <a:spcPct val="0"/>
              </a:spcBef>
              <a:spcAft>
                <a:spcPct val="0"/>
              </a:spcAft>
            </a:pPr>
            <a:r>
              <a:rPr lang="en-US" sz="2000" dirty="0" smtClean="0">
                <a:solidFill>
                  <a:srgbClr val="000000"/>
                </a:solidFill>
                <a:latin typeface="Times New Roman" pitchFamily="18" charset="0"/>
                <a:ea typeface="Times New Roman" pitchFamily="18" charset="0"/>
                <a:cs typeface="Times New Roman" pitchFamily="18" charset="0"/>
              </a:rPr>
              <a:t>2.Business Logic Layer: </a:t>
            </a:r>
            <a:r>
              <a:rPr kumimoji="0" lang="en-US" sz="20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It is the intermediate layer which has the functions for client layer and it is used to make communication faster between client and data layer. It provides the business processes logic and the data access.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eaLnBrk="0" fontAlgn="base" hangingPunct="0">
              <a:lnSpc>
                <a:spcPct val="200000"/>
              </a:lnSpc>
              <a:spcBef>
                <a:spcPct val="0"/>
              </a:spcBef>
              <a:spcAft>
                <a:spcPct val="0"/>
              </a:spcAft>
              <a:tabLst>
                <a:tab pos="457200" algn="l"/>
              </a:tabLst>
            </a:pPr>
            <a:r>
              <a:rPr lang="en-US" sz="2000" dirty="0" smtClean="0">
                <a:solidFill>
                  <a:srgbClr val="000000"/>
                </a:solidFill>
                <a:latin typeface="Times New Roman" pitchFamily="18" charset="0"/>
                <a:ea typeface="Times New Roman" pitchFamily="18" charset="0"/>
                <a:cs typeface="Times New Roman" pitchFamily="18" charset="0"/>
              </a:rPr>
              <a:t>3. Data Access Layer</a:t>
            </a:r>
            <a:r>
              <a:rPr lang="en-US" sz="2000" dirty="0" smtClean="0">
                <a:latin typeface="Times New Roman" pitchFamily="18" charset="0"/>
                <a:cs typeface="Times New Roman" pitchFamily="18" charset="0"/>
              </a:rPr>
              <a:t> :</a:t>
            </a:r>
            <a:r>
              <a:rPr kumimoji="0" lang="en-US" sz="2000" b="1"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a:t>
            </a:r>
            <a:r>
              <a:rPr kumimoji="0" lang="en-US" sz="20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 it has the database.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ter image description here"/>
          <p:cNvPicPr/>
          <p:nvPr/>
        </p:nvPicPr>
        <p:blipFill>
          <a:blip r:embed="rId2"/>
          <a:srcRect/>
          <a:stretch>
            <a:fillRect/>
          </a:stretch>
        </p:blipFill>
        <p:spPr bwMode="auto">
          <a:xfrm>
            <a:off x="1676400" y="1600200"/>
            <a:ext cx="6400800" cy="3657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456</Words>
  <Application>Microsoft Office PowerPoint</Application>
  <PresentationFormat>On-screen Show (4:3)</PresentationFormat>
  <Paragraphs>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dc:creator>
  <cp:lastModifiedBy>naresh</cp:lastModifiedBy>
  <cp:revision>57</cp:revision>
  <dcterms:created xsi:type="dcterms:W3CDTF">2014-01-27T04:56:02Z</dcterms:created>
  <dcterms:modified xsi:type="dcterms:W3CDTF">2014-02-06T11:49:43Z</dcterms:modified>
</cp:coreProperties>
</file>