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9" r:id="rId4"/>
    <p:sldMasterId id="214748369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DM Sans Medium"/>
      <p:regular r:id="rId32"/>
      <p:bold r:id="rId33"/>
      <p:italic r:id="rId34"/>
      <p:boldItalic r:id="rId35"/>
    </p:embeddedFont>
    <p:embeddedFont>
      <p:font typeface="Merriweather"/>
      <p:regular r:id="rId36"/>
      <p:bold r:id="rId37"/>
      <p:italic r:id="rId38"/>
      <p:boldItalic r:id="rId39"/>
    </p:embeddedFont>
    <p:embeddedFont>
      <p:font typeface="DM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DMSans-regular.fntdata"/><Relationship Id="rId20" Type="http://schemas.openxmlformats.org/officeDocument/2006/relationships/slide" Target="slides/slide14.xml"/><Relationship Id="rId42" Type="http://schemas.openxmlformats.org/officeDocument/2006/relationships/font" Target="fonts/DMSans-italic.fntdata"/><Relationship Id="rId41" Type="http://schemas.openxmlformats.org/officeDocument/2006/relationships/font" Target="fonts/DMSans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DMSans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DMSansMedium-bold.fntdata"/><Relationship Id="rId10" Type="http://schemas.openxmlformats.org/officeDocument/2006/relationships/slide" Target="slides/slide4.xml"/><Relationship Id="rId32" Type="http://schemas.openxmlformats.org/officeDocument/2006/relationships/font" Target="fonts/DMSansMedium-regular.fntdata"/><Relationship Id="rId13" Type="http://schemas.openxmlformats.org/officeDocument/2006/relationships/slide" Target="slides/slide7.xml"/><Relationship Id="rId35" Type="http://schemas.openxmlformats.org/officeDocument/2006/relationships/font" Target="fonts/DMSansMedium-boldItalic.fntdata"/><Relationship Id="rId12" Type="http://schemas.openxmlformats.org/officeDocument/2006/relationships/slide" Target="slides/slide6.xml"/><Relationship Id="rId34" Type="http://schemas.openxmlformats.org/officeDocument/2006/relationships/font" Target="fonts/DMSansMedium-italic.fntdata"/><Relationship Id="rId15" Type="http://schemas.openxmlformats.org/officeDocument/2006/relationships/slide" Target="slides/slide9.xml"/><Relationship Id="rId37" Type="http://schemas.openxmlformats.org/officeDocument/2006/relationships/font" Target="fonts/Merriweather-bold.fntdata"/><Relationship Id="rId14" Type="http://schemas.openxmlformats.org/officeDocument/2006/relationships/slide" Target="slides/slide8.xml"/><Relationship Id="rId36" Type="http://schemas.openxmlformats.org/officeDocument/2006/relationships/font" Target="fonts/Merriweather-regular.fntdata"/><Relationship Id="rId17" Type="http://schemas.openxmlformats.org/officeDocument/2006/relationships/slide" Target="slides/slide11.xml"/><Relationship Id="rId39" Type="http://schemas.openxmlformats.org/officeDocument/2006/relationships/font" Target="fonts/Merriweather-boldItalic.fntdata"/><Relationship Id="rId16" Type="http://schemas.openxmlformats.org/officeDocument/2006/relationships/slide" Target="slides/slide10.xml"/><Relationship Id="rId38" Type="http://schemas.openxmlformats.org/officeDocument/2006/relationships/font" Target="fonts/Merriweather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1848116f0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1848116f0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190ff8657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190ff8657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190ff8657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190ff8657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190ff8657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190ff8657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190ff8657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190ff8657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190ff8657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3190ff8657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190ff8657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190ff8657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190ff8657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190ff8657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190ff86578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190ff8657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190ff86578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190ff8657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190ff86578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190ff86578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1848116f00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1848116f00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3190ff86578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3190ff86578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190ff86578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190ff86578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3190ff86578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3190ff86578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190ff86578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190ff86578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190ff8657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190ff8657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190ff8657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190ff8657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1848116f00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1848116f00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1848116f00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1848116f00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1848116f00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1848116f00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190ff865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190ff865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190ff8657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190ff8657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190ff8657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190ff8657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190ff8657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190ff8657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5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9" name="Google Shape;99;p25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0" name="Google Shape;100;p25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1" name="Google Shape;101;p25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2" name="Google Shape;102;p25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3" name="Google Shape;103;p25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07" name="Google Shape;107;p26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2" name="Google Shape;112;p27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14" name="Google Shape;114;p27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5" name="Google Shape;115;p27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8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19" name="Google Shape;119;p28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20" name="Google Shape;120;p28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2" name="Google Shape;122;p28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3" name="Google Shape;123;p28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4" name="Google Shape;124;p28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31" name="Google Shape;131;p29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2" name="Google Shape;132;p29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3" name="Google Shape;133;p29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4" name="Google Shape;134;p29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5" name="Google Shape;135;p29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38" name="Google Shape;13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30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2" name="Google Shape;142;p31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31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31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5" name="Google Shape;14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47" name="Google Shape;147;p31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8" name="Google Shape;148;p31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1" name="Google Shape;151;p32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32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32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4" name="Google Shape;154;p32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32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58" name="Google Shape;158;p32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9" name="Google Shape;159;p32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0" name="Google Shape;160;p32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4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34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34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34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34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34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34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73" name="Google Shape;173;p34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34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34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slide" type="title">
  <p:cSld name="TITLE">
    <p:bg>
      <p:bgPr>
        <a:solidFill>
          <a:schemeClr val="dk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/>
          <p:nvPr>
            <p:ph idx="1" type="body"/>
          </p:nvPr>
        </p:nvSpPr>
        <p:spPr>
          <a:xfrm>
            <a:off x="196951" y="4737750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8" name="Google Shape;178;p35"/>
          <p:cNvSpPr txBox="1"/>
          <p:nvPr>
            <p:ph type="ctrTitle"/>
          </p:nvPr>
        </p:nvSpPr>
        <p:spPr>
          <a:xfrm>
            <a:off x="196950" y="223825"/>
            <a:ext cx="8011800" cy="18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50"/>
              <a:buNone/>
              <a:defRPr sz="675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9" name="Google Shape;179;p35"/>
          <p:cNvSpPr txBox="1"/>
          <p:nvPr>
            <p:ph idx="2" type="subTitle"/>
          </p:nvPr>
        </p:nvSpPr>
        <p:spPr>
          <a:xfrm>
            <a:off x="196950" y="2171250"/>
            <a:ext cx="39867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DM Sans Medium"/>
              <a:buNone/>
              <a:defRPr sz="185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0" name="Google Shape;180;p35"/>
          <p:cNvSpPr/>
          <p:nvPr>
            <p:ph idx="3" type="pic"/>
          </p:nvPr>
        </p:nvSpPr>
        <p:spPr>
          <a:xfrm>
            <a:off x="4437578" y="2171250"/>
            <a:ext cx="4509600" cy="27756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81" name="Google Shape;181;p35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number" type="secHead">
  <p:cSld name="SECTION_HEADER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6"/>
          <p:cNvSpPr txBox="1"/>
          <p:nvPr>
            <p:ph type="title"/>
          </p:nvPr>
        </p:nvSpPr>
        <p:spPr>
          <a:xfrm>
            <a:off x="511953" y="5885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4" name="Google Shape;18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36"/>
          <p:cNvSpPr txBox="1"/>
          <p:nvPr>
            <p:ph idx="2" type="title"/>
          </p:nvPr>
        </p:nvSpPr>
        <p:spPr>
          <a:xfrm>
            <a:off x="511953" y="14303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6" name="Google Shape;186;p36"/>
          <p:cNvSpPr txBox="1"/>
          <p:nvPr>
            <p:ph idx="3" type="title"/>
          </p:nvPr>
        </p:nvSpPr>
        <p:spPr>
          <a:xfrm>
            <a:off x="511953" y="22721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7" name="Google Shape;187;p36"/>
          <p:cNvSpPr txBox="1"/>
          <p:nvPr>
            <p:ph idx="4" type="title"/>
          </p:nvPr>
        </p:nvSpPr>
        <p:spPr>
          <a:xfrm>
            <a:off x="511953" y="31139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8" name="Google Shape;188;p36"/>
          <p:cNvSpPr txBox="1"/>
          <p:nvPr>
            <p:ph idx="5" type="title"/>
          </p:nvPr>
        </p:nvSpPr>
        <p:spPr>
          <a:xfrm>
            <a:off x="511953" y="39557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9" name="Google Shape;189;p36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36"/>
          <p:cNvSpPr txBox="1"/>
          <p:nvPr>
            <p:ph idx="6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 type="tx">
  <p:cSld name="TITLE_AND_BODY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37"/>
          <p:cNvSpPr txBox="1"/>
          <p:nvPr>
            <p:ph idx="1" type="subTitle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94" name="Google Shape;194;p37"/>
          <p:cNvSpPr txBox="1"/>
          <p:nvPr>
            <p:ph idx="2" type="body"/>
          </p:nvPr>
        </p:nvSpPr>
        <p:spPr>
          <a:xfrm>
            <a:off x="196951" y="196725"/>
            <a:ext cx="18591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37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TITLE_AND_BODY_1">
    <p:bg>
      <p:bgPr>
        <a:solidFill>
          <a:schemeClr val="dk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38"/>
          <p:cNvSpPr txBox="1"/>
          <p:nvPr>
            <p:ph idx="1" type="subTitle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99" name="Google Shape;199;p38"/>
          <p:cNvSpPr txBox="1"/>
          <p:nvPr>
            <p:ph idx="2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0" name="Google Shape;200;p38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1" type="twoColTx">
  <p:cSld name="TITLE_AND_TWO_COLUMNS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203" name="Google Shape;203;p39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4" name="Google Shape;20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39"/>
          <p:cNvSpPr/>
          <p:nvPr>
            <p:ph idx="2" type="pic"/>
          </p:nvPr>
        </p:nvSpPr>
        <p:spPr>
          <a:xfrm>
            <a:off x="3726325" y="669925"/>
            <a:ext cx="5220900" cy="42768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206" name="Google Shape;206;p39"/>
          <p:cNvSpPr txBox="1"/>
          <p:nvPr>
            <p:ph idx="3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7" name="Google Shape;207;p39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2">
  <p:cSld name="TITLE_AND_TWO_COLUMNS_1">
    <p:bg>
      <p:bgPr>
        <a:solidFill>
          <a:schemeClr val="dk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40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1" name="Google Shape;211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40"/>
          <p:cNvSpPr/>
          <p:nvPr>
            <p:ph idx="2" type="pic"/>
          </p:nvPr>
        </p:nvSpPr>
        <p:spPr>
          <a:xfrm>
            <a:off x="3726325" y="669925"/>
            <a:ext cx="5220900" cy="42768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213" name="Google Shape;213;p40"/>
          <p:cNvSpPr txBox="1"/>
          <p:nvPr>
            <p:ph idx="3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4" name="Google Shape;214;p40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5" name="Google Shape;215;p40"/>
          <p:cNvSpPr txBox="1"/>
          <p:nvPr>
            <p:ph idx="5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chart">
  <p:cSld name="SECTION_TITLE_AND_DESCRIPTION">
    <p:bg>
      <p:bgPr>
        <a:solidFill>
          <a:schemeClr val="lt2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1"/>
          <p:cNvSpPr/>
          <p:nvPr/>
        </p:nvSpPr>
        <p:spPr>
          <a:xfrm>
            <a:off x="4305000" y="-125"/>
            <a:ext cx="4839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8" name="Google Shape;21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41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0" name="Google Shape;220;p41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21" name="Google Shape;221;p41"/>
          <p:cNvSpPr txBox="1"/>
          <p:nvPr>
            <p:ph idx="2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22" name="Google Shape;222;p41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pendix">
  <p:cSld name="CAPTION_ONLY">
    <p:bg>
      <p:bgPr>
        <a:solidFill>
          <a:schemeClr val="lt2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42"/>
          <p:cNvSpPr txBox="1"/>
          <p:nvPr>
            <p:ph idx="1" type="body"/>
          </p:nvPr>
        </p:nvSpPr>
        <p:spPr>
          <a:xfrm>
            <a:off x="2030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26" name="Google Shape;226;p42"/>
          <p:cNvSpPr txBox="1"/>
          <p:nvPr>
            <p:ph idx="2" type="body"/>
          </p:nvPr>
        </p:nvSpPr>
        <p:spPr>
          <a:xfrm>
            <a:off x="2030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27" name="Google Shape;227;p42"/>
          <p:cNvSpPr txBox="1"/>
          <p:nvPr>
            <p:ph idx="3" type="body"/>
          </p:nvPr>
        </p:nvSpPr>
        <p:spPr>
          <a:xfrm>
            <a:off x="2030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28" name="Google Shape;228;p42"/>
          <p:cNvSpPr txBox="1"/>
          <p:nvPr>
            <p:ph idx="4" type="body"/>
          </p:nvPr>
        </p:nvSpPr>
        <p:spPr>
          <a:xfrm>
            <a:off x="2030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29" name="Google Shape;229;p42"/>
          <p:cNvSpPr txBox="1"/>
          <p:nvPr>
            <p:ph idx="5" type="body"/>
          </p:nvPr>
        </p:nvSpPr>
        <p:spPr>
          <a:xfrm>
            <a:off x="2030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0" name="Google Shape;230;p42"/>
          <p:cNvSpPr txBox="1"/>
          <p:nvPr>
            <p:ph idx="6" type="body"/>
          </p:nvPr>
        </p:nvSpPr>
        <p:spPr>
          <a:xfrm>
            <a:off x="2030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1" name="Google Shape;231;p42"/>
          <p:cNvSpPr txBox="1"/>
          <p:nvPr>
            <p:ph idx="7" type="body"/>
          </p:nvPr>
        </p:nvSpPr>
        <p:spPr>
          <a:xfrm>
            <a:off x="2030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2" name="Google Shape;232;p42"/>
          <p:cNvSpPr txBox="1"/>
          <p:nvPr>
            <p:ph idx="8" type="body"/>
          </p:nvPr>
        </p:nvSpPr>
        <p:spPr>
          <a:xfrm>
            <a:off x="2030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3" name="Google Shape;233;p42"/>
          <p:cNvSpPr txBox="1"/>
          <p:nvPr>
            <p:ph idx="9" type="body"/>
          </p:nvPr>
        </p:nvSpPr>
        <p:spPr>
          <a:xfrm>
            <a:off x="2030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4" name="Google Shape;234;p42"/>
          <p:cNvSpPr txBox="1"/>
          <p:nvPr>
            <p:ph idx="13" type="body"/>
          </p:nvPr>
        </p:nvSpPr>
        <p:spPr>
          <a:xfrm>
            <a:off x="32496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5" name="Google Shape;235;p42"/>
          <p:cNvSpPr txBox="1"/>
          <p:nvPr>
            <p:ph idx="14" type="body"/>
          </p:nvPr>
        </p:nvSpPr>
        <p:spPr>
          <a:xfrm>
            <a:off x="32496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6" name="Google Shape;236;p42"/>
          <p:cNvSpPr txBox="1"/>
          <p:nvPr>
            <p:ph idx="15" type="body"/>
          </p:nvPr>
        </p:nvSpPr>
        <p:spPr>
          <a:xfrm>
            <a:off x="32496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7" name="Google Shape;237;p42"/>
          <p:cNvSpPr txBox="1"/>
          <p:nvPr>
            <p:ph idx="16" type="body"/>
          </p:nvPr>
        </p:nvSpPr>
        <p:spPr>
          <a:xfrm>
            <a:off x="32496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8" name="Google Shape;238;p42"/>
          <p:cNvSpPr txBox="1"/>
          <p:nvPr>
            <p:ph idx="17" type="body"/>
          </p:nvPr>
        </p:nvSpPr>
        <p:spPr>
          <a:xfrm>
            <a:off x="32496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9" name="Google Shape;239;p42"/>
          <p:cNvSpPr txBox="1"/>
          <p:nvPr>
            <p:ph idx="18" type="body"/>
          </p:nvPr>
        </p:nvSpPr>
        <p:spPr>
          <a:xfrm>
            <a:off x="32496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0" name="Google Shape;240;p42"/>
          <p:cNvSpPr txBox="1"/>
          <p:nvPr>
            <p:ph idx="19" type="body"/>
          </p:nvPr>
        </p:nvSpPr>
        <p:spPr>
          <a:xfrm>
            <a:off x="32496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1" name="Google Shape;241;p42"/>
          <p:cNvSpPr txBox="1"/>
          <p:nvPr>
            <p:ph idx="20" type="body"/>
          </p:nvPr>
        </p:nvSpPr>
        <p:spPr>
          <a:xfrm>
            <a:off x="32496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2" name="Google Shape;242;p42"/>
          <p:cNvSpPr txBox="1"/>
          <p:nvPr>
            <p:ph idx="21" type="body"/>
          </p:nvPr>
        </p:nvSpPr>
        <p:spPr>
          <a:xfrm>
            <a:off x="32496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3" name="Google Shape;243;p42"/>
          <p:cNvSpPr txBox="1"/>
          <p:nvPr>
            <p:ph idx="22" type="body"/>
          </p:nvPr>
        </p:nvSpPr>
        <p:spPr>
          <a:xfrm>
            <a:off x="62962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4" name="Google Shape;244;p42"/>
          <p:cNvSpPr txBox="1"/>
          <p:nvPr>
            <p:ph idx="23" type="body"/>
          </p:nvPr>
        </p:nvSpPr>
        <p:spPr>
          <a:xfrm>
            <a:off x="62962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5" name="Google Shape;245;p42"/>
          <p:cNvSpPr txBox="1"/>
          <p:nvPr>
            <p:ph idx="24" type="body"/>
          </p:nvPr>
        </p:nvSpPr>
        <p:spPr>
          <a:xfrm>
            <a:off x="62962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6" name="Google Shape;246;p42"/>
          <p:cNvSpPr txBox="1"/>
          <p:nvPr>
            <p:ph idx="25" type="body"/>
          </p:nvPr>
        </p:nvSpPr>
        <p:spPr>
          <a:xfrm>
            <a:off x="62962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7" name="Google Shape;247;p42"/>
          <p:cNvSpPr txBox="1"/>
          <p:nvPr>
            <p:ph idx="26" type="body"/>
          </p:nvPr>
        </p:nvSpPr>
        <p:spPr>
          <a:xfrm>
            <a:off x="62962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8" name="Google Shape;248;p42"/>
          <p:cNvSpPr txBox="1"/>
          <p:nvPr>
            <p:ph idx="27" type="body"/>
          </p:nvPr>
        </p:nvSpPr>
        <p:spPr>
          <a:xfrm>
            <a:off x="62962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9" name="Google Shape;249;p42"/>
          <p:cNvSpPr txBox="1"/>
          <p:nvPr>
            <p:ph idx="28" type="body"/>
          </p:nvPr>
        </p:nvSpPr>
        <p:spPr>
          <a:xfrm>
            <a:off x="62962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50" name="Google Shape;250;p42"/>
          <p:cNvSpPr txBox="1"/>
          <p:nvPr>
            <p:ph idx="29" type="body"/>
          </p:nvPr>
        </p:nvSpPr>
        <p:spPr>
          <a:xfrm>
            <a:off x="62962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51" name="Google Shape;251;p42"/>
          <p:cNvSpPr txBox="1"/>
          <p:nvPr>
            <p:ph idx="30" type="body"/>
          </p:nvPr>
        </p:nvSpPr>
        <p:spPr>
          <a:xfrm>
            <a:off x="62962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52" name="Google Shape;252;p42"/>
          <p:cNvSpPr txBox="1"/>
          <p:nvPr>
            <p:ph idx="31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53" name="Google Shape;253;p42"/>
          <p:cNvSpPr txBox="1"/>
          <p:nvPr>
            <p:ph idx="3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blank">
  <p:cSld name="CUSTOM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43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7" name="Google Shape;257;p43"/>
          <p:cNvSpPr txBox="1"/>
          <p:nvPr>
            <p:ph idx="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theme" Target="../theme/theme3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DM Sans"/>
              <a:buChar char="○"/>
              <a:defRPr sz="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24">
          <p15:clr>
            <a:srgbClr val="E46962"/>
          </p15:clr>
        </p15:guide>
        <p15:guide id="2" orient="horz" pos="124">
          <p15:clr>
            <a:srgbClr val="E46962"/>
          </p15:clr>
        </p15:guide>
        <p15:guide id="3" pos="5636">
          <p15:clr>
            <a:srgbClr val="E46962"/>
          </p15:clr>
        </p15:guide>
        <p15:guide id="4" orient="horz" pos="3116">
          <p15:clr>
            <a:srgbClr val="E46962"/>
          </p15:clr>
        </p15:guide>
        <p15:guide id="5" pos="1296">
          <p15:clr>
            <a:srgbClr val="E46962"/>
          </p15:clr>
        </p15:guide>
        <p15:guide id="6" pos="4465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drive.google.com/file/d/1XbMJhTsbmQ_FoByyooFpsZVrVnPDh-Eb/view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4"/>
          <p:cNvSpPr txBox="1"/>
          <p:nvPr>
            <p:ph type="ctrTitle"/>
          </p:nvPr>
        </p:nvSpPr>
        <p:spPr>
          <a:xfrm>
            <a:off x="196950" y="223825"/>
            <a:ext cx="8011800" cy="18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Capture</a:t>
            </a:r>
            <a:endParaRPr/>
          </a:p>
        </p:txBody>
      </p:sp>
      <p:sp>
        <p:nvSpPr>
          <p:cNvPr id="263" name="Google Shape;263;p44"/>
          <p:cNvSpPr txBox="1"/>
          <p:nvPr>
            <p:ph idx="2" type="subTitle"/>
          </p:nvPr>
        </p:nvSpPr>
        <p:spPr>
          <a:xfrm>
            <a:off x="196950" y="2171250"/>
            <a:ext cx="39867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Nassim, Cornelius, Jiaxing, Cole</a:t>
            </a:r>
            <a:endParaRPr/>
          </a:p>
        </p:txBody>
      </p:sp>
      <p:pic>
        <p:nvPicPr>
          <p:cNvPr descr="Blue and green wave pattern. " id="264" name="Google Shape;264;p44"/>
          <p:cNvPicPr preferRelativeResize="0"/>
          <p:nvPr>
            <p:ph idx="3" type="pic"/>
          </p:nvPr>
        </p:nvPicPr>
        <p:blipFill rotWithShape="1">
          <a:blip r:embed="rId3">
            <a:alphaModFix amt="5000"/>
          </a:blip>
          <a:srcRect b="-238" l="0" r="0" t="854"/>
          <a:stretch/>
        </p:blipFill>
        <p:spPr>
          <a:xfrm rot="10800000">
            <a:off x="4450" y="-69975"/>
            <a:ext cx="9183600" cy="5708700"/>
          </a:xfrm>
          <a:prstGeom prst="round2DiagRect">
            <a:avLst>
              <a:gd fmla="val 16667" name="adj1"/>
              <a:gd fmla="val 0" name="adj2"/>
            </a:avLst>
          </a:prstGeom>
        </p:spPr>
      </p:pic>
      <p:pic>
        <p:nvPicPr>
          <p:cNvPr id="265" name="Google Shape;26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9750" y="0"/>
            <a:ext cx="2274249" cy="294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0" name="Google Shape;360;p53"/>
          <p:cNvSpPr txBox="1"/>
          <p:nvPr>
            <p:ph idx="1" type="subTitle"/>
          </p:nvPr>
        </p:nvSpPr>
        <p:spPr>
          <a:xfrm>
            <a:off x="196950" y="531625"/>
            <a:ext cx="74139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/>
              <a:t>Environment</a:t>
            </a:r>
            <a:endParaRPr sz="2200"/>
          </a:p>
        </p:txBody>
      </p:sp>
      <p:sp>
        <p:nvSpPr>
          <p:cNvPr id="361" name="Google Shape;361;p53"/>
          <p:cNvSpPr txBox="1"/>
          <p:nvPr>
            <p:ph idx="2" type="body"/>
          </p:nvPr>
        </p:nvSpPr>
        <p:spPr>
          <a:xfrm>
            <a:off x="196951" y="196725"/>
            <a:ext cx="18591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User Information</a:t>
            </a:r>
            <a:endParaRPr/>
          </a:p>
        </p:txBody>
      </p:sp>
      <p:sp>
        <p:nvSpPr>
          <p:cNvPr id="362" name="Google Shape;362;p53"/>
          <p:cNvSpPr txBox="1"/>
          <p:nvPr>
            <p:ph idx="1" type="subTitle"/>
          </p:nvPr>
        </p:nvSpPr>
        <p:spPr>
          <a:xfrm>
            <a:off x="196950" y="1180625"/>
            <a:ext cx="5803800" cy="30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+Compatible with Android and iOS devices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+Optimized for casual, daily use during meals at home, work, or out and about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+Runs on smartphones and tablets, requiring minimal hardware and recent software updates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+Prioritizes reliable health estimates and user-friendly functionality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63" name="Google Shape;36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0750" y="-12"/>
            <a:ext cx="3143250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0750" y="1457324"/>
            <a:ext cx="3143250" cy="1309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0" name="Google Shape;370;p54"/>
          <p:cNvSpPr txBox="1"/>
          <p:nvPr>
            <p:ph idx="1" type="subTitle"/>
          </p:nvPr>
        </p:nvSpPr>
        <p:spPr>
          <a:xfrm>
            <a:off x="196950" y="531625"/>
            <a:ext cx="74139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/>
              <a:t>Privacy</a:t>
            </a:r>
            <a:endParaRPr sz="2200"/>
          </a:p>
        </p:txBody>
      </p:sp>
      <p:sp>
        <p:nvSpPr>
          <p:cNvPr id="371" name="Google Shape;371;p54"/>
          <p:cNvSpPr txBox="1"/>
          <p:nvPr>
            <p:ph idx="2" type="body"/>
          </p:nvPr>
        </p:nvSpPr>
        <p:spPr>
          <a:xfrm>
            <a:off x="196951" y="196725"/>
            <a:ext cx="18591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User Information</a:t>
            </a:r>
            <a:endParaRPr/>
          </a:p>
        </p:txBody>
      </p:sp>
      <p:sp>
        <p:nvSpPr>
          <p:cNvPr id="372" name="Google Shape;372;p54"/>
          <p:cNvSpPr txBox="1"/>
          <p:nvPr>
            <p:ph idx="1" type="subTitle"/>
          </p:nvPr>
        </p:nvSpPr>
        <p:spPr>
          <a:xfrm>
            <a:off x="196950" y="1180625"/>
            <a:ext cx="5719200" cy="357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+No private health information stored; carb estimates are processed locally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+User data is independent and remains on the user’s device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+No sensitive data integration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+Minimal cybersecurity risks, we plan to address concerns if features like logging systems, healthcare provider integration, or other sensitive features are added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73" name="Google Shape;37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6150" y="2"/>
            <a:ext cx="3227850" cy="1961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9" name="Google Shape;379;p55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380" name="Google Shape;380;p55"/>
          <p:cNvSpPr txBox="1"/>
          <p:nvPr/>
        </p:nvSpPr>
        <p:spPr>
          <a:xfrm>
            <a:off x="588750" y="442740"/>
            <a:ext cx="7043700" cy="43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Objective</a:t>
            </a:r>
            <a:endParaRPr b="1" sz="280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Problem Statement</a:t>
            </a:r>
            <a:endParaRPr b="1" sz="280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Solution</a:t>
            </a:r>
            <a:endParaRPr b="1" sz="280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User Information</a:t>
            </a:r>
            <a:endParaRPr b="1" sz="280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Documentation</a:t>
            </a:r>
            <a:endParaRPr b="1" sz="2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Interfaces</a:t>
            </a:r>
            <a:endParaRPr b="1" sz="280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Conclusion</a:t>
            </a:r>
            <a:endParaRPr b="1" sz="280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81" name="Google Shape;381;p55"/>
          <p:cNvSpPr txBox="1"/>
          <p:nvPr/>
        </p:nvSpPr>
        <p:spPr>
          <a:xfrm>
            <a:off x="196954" y="571614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1.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82" name="Google Shape;382;p55"/>
          <p:cNvSpPr txBox="1"/>
          <p:nvPr/>
        </p:nvSpPr>
        <p:spPr>
          <a:xfrm>
            <a:off x="196954" y="1239923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2.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83" name="Google Shape;383;p55"/>
          <p:cNvSpPr txBox="1"/>
          <p:nvPr/>
        </p:nvSpPr>
        <p:spPr>
          <a:xfrm>
            <a:off x="196954" y="1855794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3.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84" name="Google Shape;384;p55"/>
          <p:cNvSpPr txBox="1"/>
          <p:nvPr/>
        </p:nvSpPr>
        <p:spPr>
          <a:xfrm>
            <a:off x="196954" y="2471670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4.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85" name="Google Shape;385;p55"/>
          <p:cNvSpPr txBox="1"/>
          <p:nvPr/>
        </p:nvSpPr>
        <p:spPr>
          <a:xfrm>
            <a:off x="196954" y="3087556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5.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86" name="Google Shape;386;p55"/>
          <p:cNvSpPr txBox="1"/>
          <p:nvPr/>
        </p:nvSpPr>
        <p:spPr>
          <a:xfrm>
            <a:off x="196954" y="3755531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6.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87" name="Google Shape;387;p55"/>
          <p:cNvSpPr txBox="1"/>
          <p:nvPr/>
        </p:nvSpPr>
        <p:spPr>
          <a:xfrm>
            <a:off x="196954" y="4423506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7.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3" name="Google Shape;393;p56"/>
          <p:cNvSpPr txBox="1"/>
          <p:nvPr>
            <p:ph idx="1" type="subTitle"/>
          </p:nvPr>
        </p:nvSpPr>
        <p:spPr>
          <a:xfrm>
            <a:off x="196950" y="531625"/>
            <a:ext cx="74139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/>
              <a:t>Gantt Chart</a:t>
            </a:r>
            <a:endParaRPr sz="2200"/>
          </a:p>
        </p:txBody>
      </p:sp>
      <p:sp>
        <p:nvSpPr>
          <p:cNvPr id="394" name="Google Shape;394;p56"/>
          <p:cNvSpPr txBox="1"/>
          <p:nvPr>
            <p:ph idx="2" type="body"/>
          </p:nvPr>
        </p:nvSpPr>
        <p:spPr>
          <a:xfrm>
            <a:off x="196951" y="196725"/>
            <a:ext cx="18591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Documentation</a:t>
            </a:r>
            <a:endParaRPr/>
          </a:p>
        </p:txBody>
      </p:sp>
      <p:pic>
        <p:nvPicPr>
          <p:cNvPr id="395" name="Google Shape;39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638" y="1180625"/>
            <a:ext cx="8536721" cy="35456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1" name="Google Shape;401;p57"/>
          <p:cNvSpPr txBox="1"/>
          <p:nvPr>
            <p:ph idx="1" type="subTitle"/>
          </p:nvPr>
        </p:nvSpPr>
        <p:spPr>
          <a:xfrm>
            <a:off x="196950" y="531625"/>
            <a:ext cx="74139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/>
              <a:t>Context Diagram</a:t>
            </a:r>
            <a:endParaRPr sz="2200"/>
          </a:p>
        </p:txBody>
      </p:sp>
      <p:sp>
        <p:nvSpPr>
          <p:cNvPr id="402" name="Google Shape;402;p57"/>
          <p:cNvSpPr txBox="1"/>
          <p:nvPr>
            <p:ph idx="2" type="body"/>
          </p:nvPr>
        </p:nvSpPr>
        <p:spPr>
          <a:xfrm>
            <a:off x="196951" y="196725"/>
            <a:ext cx="18591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Documentation</a:t>
            </a:r>
            <a:endParaRPr/>
          </a:p>
        </p:txBody>
      </p:sp>
      <p:sp>
        <p:nvSpPr>
          <p:cNvPr id="403" name="Google Shape;403;p57"/>
          <p:cNvSpPr txBox="1"/>
          <p:nvPr>
            <p:ph idx="1" type="subTitle"/>
          </p:nvPr>
        </p:nvSpPr>
        <p:spPr>
          <a:xfrm>
            <a:off x="196950" y="1180625"/>
            <a:ext cx="5194500" cy="357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Components: Dexcom API, OpenAI API, User, Data Processing/Storage, Carb Capture Application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Highlights several software interactions to provide a functional, simple Carb Capture application to users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The application is the heart of operations, utilizing user input and external data </a:t>
            </a:r>
            <a:endParaRPr sz="1800"/>
          </a:p>
        </p:txBody>
      </p:sp>
      <p:pic>
        <p:nvPicPr>
          <p:cNvPr id="404" name="Google Shape;40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9350" y="997350"/>
            <a:ext cx="3461788" cy="3240823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0" name="Google Shape;410;p58"/>
          <p:cNvSpPr txBox="1"/>
          <p:nvPr>
            <p:ph idx="1" type="subTitle"/>
          </p:nvPr>
        </p:nvSpPr>
        <p:spPr>
          <a:xfrm>
            <a:off x="196950" y="531625"/>
            <a:ext cx="74139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/>
              <a:t>Software Architecture</a:t>
            </a:r>
            <a:endParaRPr sz="2200"/>
          </a:p>
        </p:txBody>
      </p:sp>
      <p:sp>
        <p:nvSpPr>
          <p:cNvPr id="411" name="Google Shape;411;p58"/>
          <p:cNvSpPr txBox="1"/>
          <p:nvPr>
            <p:ph idx="2" type="body"/>
          </p:nvPr>
        </p:nvSpPr>
        <p:spPr>
          <a:xfrm>
            <a:off x="196951" y="196725"/>
            <a:ext cx="18591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Documentation</a:t>
            </a:r>
            <a:endParaRPr/>
          </a:p>
        </p:txBody>
      </p:sp>
      <p:sp>
        <p:nvSpPr>
          <p:cNvPr id="412" name="Google Shape;412;p58"/>
          <p:cNvSpPr txBox="1"/>
          <p:nvPr>
            <p:ph idx="1" type="subTitle"/>
          </p:nvPr>
        </p:nvSpPr>
        <p:spPr>
          <a:xfrm>
            <a:off x="6273450" y="1162475"/>
            <a:ext cx="2747700" cy="38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Rendering: Defines UI rendering functions using React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Dexcom API: Responsible for communicating with Dexcom API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OpenAI: Responsible for integrating OpenAI API to process data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Data Storage &amp; Processing: Functions handling data storage and backend processing</a:t>
            </a:r>
            <a:endParaRPr sz="1600"/>
          </a:p>
        </p:txBody>
      </p:sp>
      <p:pic>
        <p:nvPicPr>
          <p:cNvPr id="413" name="Google Shape;41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950" y="1254400"/>
            <a:ext cx="5963975" cy="347182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9" name="Google Shape;419;p59"/>
          <p:cNvSpPr txBox="1"/>
          <p:nvPr>
            <p:ph idx="1" type="subTitle"/>
          </p:nvPr>
        </p:nvSpPr>
        <p:spPr>
          <a:xfrm>
            <a:off x="196950" y="531625"/>
            <a:ext cx="74139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/>
              <a:t>UML Diagram</a:t>
            </a:r>
            <a:endParaRPr sz="2200"/>
          </a:p>
        </p:txBody>
      </p:sp>
      <p:sp>
        <p:nvSpPr>
          <p:cNvPr id="420" name="Google Shape;420;p59"/>
          <p:cNvSpPr txBox="1"/>
          <p:nvPr>
            <p:ph idx="2" type="body"/>
          </p:nvPr>
        </p:nvSpPr>
        <p:spPr>
          <a:xfrm>
            <a:off x="196951" y="196725"/>
            <a:ext cx="18591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Documentation</a:t>
            </a:r>
            <a:endParaRPr/>
          </a:p>
        </p:txBody>
      </p:sp>
      <p:sp>
        <p:nvSpPr>
          <p:cNvPr id="421" name="Google Shape;421;p59"/>
          <p:cNvSpPr txBox="1"/>
          <p:nvPr>
            <p:ph idx="1" type="subTitle"/>
          </p:nvPr>
        </p:nvSpPr>
        <p:spPr>
          <a:xfrm>
            <a:off x="196950" y="1180625"/>
            <a:ext cx="4641000" cy="30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High-level architecture diagram showing interactions between software components and their relationships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+User interaction with Renderer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+Renderer interaction with Backend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+Backend interaction with API’s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+Backend processes meal data and calculates carb-to-insulin ratio</a:t>
            </a:r>
            <a:endParaRPr sz="1800"/>
          </a:p>
        </p:txBody>
      </p:sp>
      <p:pic>
        <p:nvPicPr>
          <p:cNvPr id="422" name="Google Shape;42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8275" y="1054825"/>
            <a:ext cx="3878350" cy="347507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8" name="Google Shape;428;p60"/>
          <p:cNvSpPr txBox="1"/>
          <p:nvPr>
            <p:ph idx="1" type="subTitle"/>
          </p:nvPr>
        </p:nvSpPr>
        <p:spPr>
          <a:xfrm>
            <a:off x="196950" y="531625"/>
            <a:ext cx="74139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/>
              <a:t>Use Cases</a:t>
            </a:r>
            <a:endParaRPr sz="2200"/>
          </a:p>
        </p:txBody>
      </p:sp>
      <p:sp>
        <p:nvSpPr>
          <p:cNvPr id="429" name="Google Shape;429;p60"/>
          <p:cNvSpPr txBox="1"/>
          <p:nvPr>
            <p:ph idx="2" type="body"/>
          </p:nvPr>
        </p:nvSpPr>
        <p:spPr>
          <a:xfrm>
            <a:off x="196951" y="196725"/>
            <a:ext cx="18591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Documentation</a:t>
            </a:r>
            <a:endParaRPr/>
          </a:p>
        </p:txBody>
      </p:sp>
      <p:sp>
        <p:nvSpPr>
          <p:cNvPr id="430" name="Google Shape;430;p60"/>
          <p:cNvSpPr txBox="1"/>
          <p:nvPr>
            <p:ph idx="1" type="subTitle"/>
          </p:nvPr>
        </p:nvSpPr>
        <p:spPr>
          <a:xfrm>
            <a:off x="76200" y="3770425"/>
            <a:ext cx="7413900" cy="116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Additional Use Cases: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Track Blood Glucose Trends, Generate </a:t>
            </a:r>
            <a:r>
              <a:rPr lang="en" sz="1800"/>
              <a:t>Nutritional</a:t>
            </a:r>
            <a:r>
              <a:rPr lang="en" sz="1800"/>
              <a:t> Reports, Uploading Food Photos</a:t>
            </a:r>
            <a:endParaRPr sz="1800"/>
          </a:p>
        </p:txBody>
      </p:sp>
      <p:pic>
        <p:nvPicPr>
          <p:cNvPr id="431" name="Google Shape;43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056225"/>
            <a:ext cx="2916776" cy="25331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32" name="Google Shape;432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2977" y="1056225"/>
            <a:ext cx="3568469" cy="253315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33" name="Google Shape;433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61449" y="1054818"/>
            <a:ext cx="2506349" cy="253595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9" name="Google Shape;439;p61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40" name="Google Shape;440;p61"/>
          <p:cNvSpPr txBox="1"/>
          <p:nvPr/>
        </p:nvSpPr>
        <p:spPr>
          <a:xfrm>
            <a:off x="588750" y="442740"/>
            <a:ext cx="7043700" cy="43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Objective</a:t>
            </a:r>
            <a:endParaRPr b="1" sz="280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Problem Statement</a:t>
            </a:r>
            <a:endParaRPr b="1" sz="280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Solution</a:t>
            </a:r>
            <a:endParaRPr b="1" sz="280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User Information</a:t>
            </a:r>
            <a:endParaRPr b="1" sz="280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Documentation</a:t>
            </a:r>
            <a:endParaRPr b="1" sz="280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Interfaces</a:t>
            </a:r>
            <a:endParaRPr b="1" sz="2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Conclusion</a:t>
            </a:r>
            <a:endParaRPr b="1" sz="280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41" name="Google Shape;441;p61"/>
          <p:cNvSpPr txBox="1"/>
          <p:nvPr/>
        </p:nvSpPr>
        <p:spPr>
          <a:xfrm>
            <a:off x="196954" y="571614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1.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42" name="Google Shape;442;p61"/>
          <p:cNvSpPr txBox="1"/>
          <p:nvPr/>
        </p:nvSpPr>
        <p:spPr>
          <a:xfrm>
            <a:off x="196954" y="1239923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2.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43" name="Google Shape;443;p61"/>
          <p:cNvSpPr txBox="1"/>
          <p:nvPr/>
        </p:nvSpPr>
        <p:spPr>
          <a:xfrm>
            <a:off x="196954" y="1855794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3.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44" name="Google Shape;444;p61"/>
          <p:cNvSpPr txBox="1"/>
          <p:nvPr/>
        </p:nvSpPr>
        <p:spPr>
          <a:xfrm>
            <a:off x="196954" y="2471670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4.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45" name="Google Shape;445;p61"/>
          <p:cNvSpPr txBox="1"/>
          <p:nvPr/>
        </p:nvSpPr>
        <p:spPr>
          <a:xfrm>
            <a:off x="196954" y="3087556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5.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46" name="Google Shape;446;p61"/>
          <p:cNvSpPr txBox="1"/>
          <p:nvPr/>
        </p:nvSpPr>
        <p:spPr>
          <a:xfrm>
            <a:off x="196954" y="3755531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6.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47" name="Google Shape;447;p61"/>
          <p:cNvSpPr txBox="1"/>
          <p:nvPr/>
        </p:nvSpPr>
        <p:spPr>
          <a:xfrm>
            <a:off x="196954" y="4423506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7.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3" name="Google Shape;453;p62"/>
          <p:cNvSpPr txBox="1"/>
          <p:nvPr>
            <p:ph idx="1" type="subTitle"/>
          </p:nvPr>
        </p:nvSpPr>
        <p:spPr>
          <a:xfrm>
            <a:off x="196950" y="531625"/>
            <a:ext cx="74139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/>
              <a:t>Opening the App</a:t>
            </a:r>
            <a:endParaRPr sz="2200"/>
          </a:p>
        </p:txBody>
      </p:sp>
      <p:sp>
        <p:nvSpPr>
          <p:cNvPr id="454" name="Google Shape;454;p62"/>
          <p:cNvSpPr txBox="1"/>
          <p:nvPr>
            <p:ph idx="2" type="body"/>
          </p:nvPr>
        </p:nvSpPr>
        <p:spPr>
          <a:xfrm>
            <a:off x="196951" y="196725"/>
            <a:ext cx="18591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Interfaces</a:t>
            </a:r>
            <a:endParaRPr/>
          </a:p>
        </p:txBody>
      </p:sp>
      <p:sp>
        <p:nvSpPr>
          <p:cNvPr id="455" name="Google Shape;455;p62"/>
          <p:cNvSpPr txBox="1"/>
          <p:nvPr>
            <p:ph idx="1" type="subTitle"/>
          </p:nvPr>
        </p:nvSpPr>
        <p:spPr>
          <a:xfrm>
            <a:off x="5008050" y="1207225"/>
            <a:ext cx="3938700" cy="30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+First time opening the app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+Options for Dexcom connections + target blood-glucose ratio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+In depth explanation of each step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+User friendly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456" name="Google Shape;456;p62" title="CarbCaptureIntr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0722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1" name="Google Shape;271;p45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72" name="Google Shape;272;p45"/>
          <p:cNvSpPr txBox="1"/>
          <p:nvPr/>
        </p:nvSpPr>
        <p:spPr>
          <a:xfrm>
            <a:off x="588750" y="442740"/>
            <a:ext cx="7043700" cy="43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Objective</a:t>
            </a:r>
            <a:endParaRPr b="1" sz="2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Problem Statement</a:t>
            </a:r>
            <a:endParaRPr b="1" sz="280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Solution</a:t>
            </a:r>
            <a:endParaRPr b="1" sz="280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User Information</a:t>
            </a:r>
            <a:endParaRPr b="1" sz="280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Documentation</a:t>
            </a:r>
            <a:endParaRPr b="1" sz="280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Interfaces</a:t>
            </a:r>
            <a:endParaRPr b="1" sz="280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Conclusion</a:t>
            </a:r>
            <a:endParaRPr b="1" sz="280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3" name="Google Shape;273;p45"/>
          <p:cNvSpPr txBox="1"/>
          <p:nvPr/>
        </p:nvSpPr>
        <p:spPr>
          <a:xfrm>
            <a:off x="196954" y="571614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1.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4" name="Google Shape;274;p45"/>
          <p:cNvSpPr txBox="1"/>
          <p:nvPr/>
        </p:nvSpPr>
        <p:spPr>
          <a:xfrm>
            <a:off x="196954" y="1239923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2.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5" name="Google Shape;275;p45"/>
          <p:cNvSpPr txBox="1"/>
          <p:nvPr/>
        </p:nvSpPr>
        <p:spPr>
          <a:xfrm>
            <a:off x="196954" y="1855794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3.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6" name="Google Shape;276;p45"/>
          <p:cNvSpPr txBox="1"/>
          <p:nvPr/>
        </p:nvSpPr>
        <p:spPr>
          <a:xfrm>
            <a:off x="196954" y="2471670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4.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7" name="Google Shape;277;p45"/>
          <p:cNvSpPr txBox="1"/>
          <p:nvPr/>
        </p:nvSpPr>
        <p:spPr>
          <a:xfrm>
            <a:off x="196954" y="3087556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5.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8" name="Google Shape;278;p45"/>
          <p:cNvSpPr txBox="1"/>
          <p:nvPr/>
        </p:nvSpPr>
        <p:spPr>
          <a:xfrm>
            <a:off x="196954" y="3755531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6</a:t>
            </a: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9" name="Google Shape;279;p45"/>
          <p:cNvSpPr txBox="1"/>
          <p:nvPr/>
        </p:nvSpPr>
        <p:spPr>
          <a:xfrm>
            <a:off x="196954" y="4423506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7</a:t>
            </a: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2" name="Google Shape;462;p63"/>
          <p:cNvSpPr txBox="1"/>
          <p:nvPr>
            <p:ph idx="1" type="subTitle"/>
          </p:nvPr>
        </p:nvSpPr>
        <p:spPr>
          <a:xfrm>
            <a:off x="196950" y="531625"/>
            <a:ext cx="74139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/>
              <a:t>Home Page</a:t>
            </a:r>
            <a:endParaRPr sz="2200"/>
          </a:p>
        </p:txBody>
      </p:sp>
      <p:sp>
        <p:nvSpPr>
          <p:cNvPr id="463" name="Google Shape;463;p63"/>
          <p:cNvSpPr txBox="1"/>
          <p:nvPr>
            <p:ph idx="2" type="body"/>
          </p:nvPr>
        </p:nvSpPr>
        <p:spPr>
          <a:xfrm>
            <a:off x="196951" y="196725"/>
            <a:ext cx="18591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Interfaces</a:t>
            </a:r>
            <a:endParaRPr/>
          </a:p>
        </p:txBody>
      </p:sp>
      <p:sp>
        <p:nvSpPr>
          <p:cNvPr id="464" name="Google Shape;464;p63"/>
          <p:cNvSpPr txBox="1"/>
          <p:nvPr>
            <p:ph idx="1" type="subTitle"/>
          </p:nvPr>
        </p:nvSpPr>
        <p:spPr>
          <a:xfrm>
            <a:off x="4756975" y="1035063"/>
            <a:ext cx="3938700" cy="372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+Centralized graph to track daily blood-glucose levels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+Large ‘Take Photo’ button to showcase key app purpose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+User icon in top right corner, can be used to access settings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+Displays current glucose reading and target glucose level</a:t>
            </a:r>
            <a:endParaRPr sz="2000"/>
          </a:p>
        </p:txBody>
      </p:sp>
      <p:pic>
        <p:nvPicPr>
          <p:cNvPr id="465" name="Google Shape;465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300" y="1180625"/>
            <a:ext cx="4032919" cy="346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1" name="Google Shape;471;p64"/>
          <p:cNvSpPr txBox="1"/>
          <p:nvPr>
            <p:ph idx="1" type="subTitle"/>
          </p:nvPr>
        </p:nvSpPr>
        <p:spPr>
          <a:xfrm>
            <a:off x="196950" y="531625"/>
            <a:ext cx="74139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/>
              <a:t>Settings Page</a:t>
            </a:r>
            <a:endParaRPr sz="2200"/>
          </a:p>
        </p:txBody>
      </p:sp>
      <p:sp>
        <p:nvSpPr>
          <p:cNvPr id="472" name="Google Shape;472;p64"/>
          <p:cNvSpPr txBox="1"/>
          <p:nvPr>
            <p:ph idx="2" type="body"/>
          </p:nvPr>
        </p:nvSpPr>
        <p:spPr>
          <a:xfrm>
            <a:off x="196951" y="196725"/>
            <a:ext cx="18591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Interfaces</a:t>
            </a:r>
            <a:endParaRPr/>
          </a:p>
        </p:txBody>
      </p:sp>
      <p:sp>
        <p:nvSpPr>
          <p:cNvPr id="473" name="Google Shape;473;p64"/>
          <p:cNvSpPr txBox="1"/>
          <p:nvPr>
            <p:ph idx="1" type="subTitle"/>
          </p:nvPr>
        </p:nvSpPr>
        <p:spPr>
          <a:xfrm>
            <a:off x="2642275" y="1217100"/>
            <a:ext cx="4339200" cy="335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Login: option to return to the Dexcom login page if user connection is separated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Reset Glucose Target Level: option to return to the ‘Set Target Glucose Level’ page incase a user entered incorrect data or has updated health information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Export Meal Data: user has the ability to export meal data in a certain format for a specific period of time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Logout: logs the user out of Dexcom connection</a:t>
            </a:r>
            <a:endParaRPr sz="1600"/>
          </a:p>
        </p:txBody>
      </p:sp>
      <p:pic>
        <p:nvPicPr>
          <p:cNvPr id="474" name="Google Shape;47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150" y="1054825"/>
            <a:ext cx="1859100" cy="3798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0" name="Google Shape;480;p65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81" name="Google Shape;481;p65"/>
          <p:cNvSpPr txBox="1"/>
          <p:nvPr/>
        </p:nvSpPr>
        <p:spPr>
          <a:xfrm>
            <a:off x="588750" y="442740"/>
            <a:ext cx="7043700" cy="43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Objective</a:t>
            </a:r>
            <a:endParaRPr b="1" sz="280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Problem Statement</a:t>
            </a:r>
            <a:endParaRPr b="1" sz="280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Solution</a:t>
            </a:r>
            <a:endParaRPr b="1" sz="280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User Information</a:t>
            </a:r>
            <a:endParaRPr b="1" sz="280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Documentation</a:t>
            </a:r>
            <a:endParaRPr b="1" sz="280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Interfaces</a:t>
            </a:r>
            <a:endParaRPr b="1" sz="280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Conclusion</a:t>
            </a:r>
            <a:endParaRPr b="1" sz="2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82" name="Google Shape;482;p65"/>
          <p:cNvSpPr txBox="1"/>
          <p:nvPr/>
        </p:nvSpPr>
        <p:spPr>
          <a:xfrm>
            <a:off x="196954" y="571614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1.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83" name="Google Shape;483;p65"/>
          <p:cNvSpPr txBox="1"/>
          <p:nvPr/>
        </p:nvSpPr>
        <p:spPr>
          <a:xfrm>
            <a:off x="196954" y="1239923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2.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84" name="Google Shape;484;p65"/>
          <p:cNvSpPr txBox="1"/>
          <p:nvPr/>
        </p:nvSpPr>
        <p:spPr>
          <a:xfrm>
            <a:off x="196954" y="1855794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3.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85" name="Google Shape;485;p65"/>
          <p:cNvSpPr txBox="1"/>
          <p:nvPr/>
        </p:nvSpPr>
        <p:spPr>
          <a:xfrm>
            <a:off x="196954" y="2471670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4.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86" name="Google Shape;486;p65"/>
          <p:cNvSpPr txBox="1"/>
          <p:nvPr/>
        </p:nvSpPr>
        <p:spPr>
          <a:xfrm>
            <a:off x="196954" y="3087556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5.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87" name="Google Shape;487;p65"/>
          <p:cNvSpPr txBox="1"/>
          <p:nvPr/>
        </p:nvSpPr>
        <p:spPr>
          <a:xfrm>
            <a:off x="196954" y="3755531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6.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88" name="Google Shape;488;p65"/>
          <p:cNvSpPr txBox="1"/>
          <p:nvPr/>
        </p:nvSpPr>
        <p:spPr>
          <a:xfrm>
            <a:off x="196954" y="4423506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7.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4" name="Google Shape;494;p66"/>
          <p:cNvSpPr txBox="1"/>
          <p:nvPr>
            <p:ph idx="1" type="subTitle"/>
          </p:nvPr>
        </p:nvSpPr>
        <p:spPr>
          <a:xfrm>
            <a:off x="196950" y="531625"/>
            <a:ext cx="74139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/>
              <a:t>Possible Updates &amp; Expansion</a:t>
            </a:r>
            <a:endParaRPr sz="2200"/>
          </a:p>
        </p:txBody>
      </p:sp>
      <p:sp>
        <p:nvSpPr>
          <p:cNvPr id="495" name="Google Shape;495;p66"/>
          <p:cNvSpPr txBox="1"/>
          <p:nvPr>
            <p:ph idx="2" type="body"/>
          </p:nvPr>
        </p:nvSpPr>
        <p:spPr>
          <a:xfrm>
            <a:off x="196951" y="196725"/>
            <a:ext cx="18591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96" name="Google Shape;496;p66"/>
          <p:cNvSpPr txBox="1"/>
          <p:nvPr>
            <p:ph idx="1" type="subTitle"/>
          </p:nvPr>
        </p:nvSpPr>
        <p:spPr>
          <a:xfrm>
            <a:off x="196950" y="1054822"/>
            <a:ext cx="3938700" cy="38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+Offline Data Logging: Log data offline, sync later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+Multiple User Profiles: Manage profiles for dependents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+Custom Meal Suggestions: Tailored meal recommendations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+Blood Glucose Alerts: Real-time glucose level notifications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+Integration with Devices: Sync with Fitbit and Apple Watch</a:t>
            </a:r>
            <a:endParaRPr sz="1800"/>
          </a:p>
        </p:txBody>
      </p:sp>
      <p:sp>
        <p:nvSpPr>
          <p:cNvPr id="497" name="Google Shape;497;p66"/>
          <p:cNvSpPr txBox="1"/>
          <p:nvPr>
            <p:ph idx="1" type="subTitle"/>
          </p:nvPr>
        </p:nvSpPr>
        <p:spPr>
          <a:xfrm>
            <a:off x="4572000" y="1054813"/>
            <a:ext cx="3938700" cy="34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+Educational Content: Diabetes tips and resource libraries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+Cloud Backup &amp; Portability: Secure multi-device data storage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+Integration with Insulin Pump: Automate insulin dose calculations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+Improved AI: Better accuracy for wider food ranges, broader compatibility with services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3" name="Google Shape;503;p67"/>
          <p:cNvSpPr txBox="1"/>
          <p:nvPr>
            <p:ph idx="1" type="subTitle"/>
          </p:nvPr>
        </p:nvSpPr>
        <p:spPr>
          <a:xfrm>
            <a:off x="196950" y="531625"/>
            <a:ext cx="74139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/>
              <a:t>Summary</a:t>
            </a:r>
            <a:endParaRPr sz="2200"/>
          </a:p>
        </p:txBody>
      </p:sp>
      <p:sp>
        <p:nvSpPr>
          <p:cNvPr id="504" name="Google Shape;504;p67"/>
          <p:cNvSpPr txBox="1"/>
          <p:nvPr>
            <p:ph idx="2" type="body"/>
          </p:nvPr>
        </p:nvSpPr>
        <p:spPr>
          <a:xfrm>
            <a:off x="196951" y="196725"/>
            <a:ext cx="18591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505" name="Google Shape;505;p67"/>
          <p:cNvSpPr txBox="1"/>
          <p:nvPr>
            <p:ph idx="1" type="subTitle"/>
          </p:nvPr>
        </p:nvSpPr>
        <p:spPr>
          <a:xfrm>
            <a:off x="197375" y="1054825"/>
            <a:ext cx="5284200" cy="387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+</a:t>
            </a:r>
            <a:r>
              <a:rPr lang="en" sz="2000"/>
              <a:t>Carb Capture integrates AI, real-time data, and user-friendly interfaces to help manage blood glucose and insulin needs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+Stores user inputs, such as carb-to-insulin ratios and meal logs, securely for accurate recommendations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+Supports meal photo analysis, insulin recommendations, glucose trend tracking, and generating nutritional logs</a:t>
            </a:r>
            <a:endParaRPr sz="2000"/>
          </a:p>
        </p:txBody>
      </p:sp>
      <p:pic>
        <p:nvPicPr>
          <p:cNvPr id="506" name="Google Shape;506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6050" y="1854881"/>
            <a:ext cx="3200575" cy="1809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2" name="Google Shape;512;p68"/>
          <p:cNvSpPr txBox="1"/>
          <p:nvPr>
            <p:ph idx="1" type="subTitle"/>
          </p:nvPr>
        </p:nvSpPr>
        <p:spPr>
          <a:xfrm>
            <a:off x="963450" y="1618200"/>
            <a:ext cx="7217100" cy="8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000"/>
              <a:t>Backend, Frontend, &amp; Demo</a:t>
            </a:r>
            <a:endParaRPr sz="4000"/>
          </a:p>
        </p:txBody>
      </p:sp>
      <p:sp>
        <p:nvSpPr>
          <p:cNvPr id="513" name="Google Shape;513;p68"/>
          <p:cNvSpPr txBox="1"/>
          <p:nvPr>
            <p:ph idx="2" type="body"/>
          </p:nvPr>
        </p:nvSpPr>
        <p:spPr>
          <a:xfrm>
            <a:off x="196951" y="196725"/>
            <a:ext cx="18591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514" name="Google Shape;514;p68"/>
          <p:cNvSpPr txBox="1"/>
          <p:nvPr>
            <p:ph idx="1" type="subTitle"/>
          </p:nvPr>
        </p:nvSpPr>
        <p:spPr>
          <a:xfrm>
            <a:off x="3097350" y="3430675"/>
            <a:ext cx="2949300" cy="8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000"/>
              <a:t>Questions?</a:t>
            </a:r>
            <a:endParaRPr sz="4000"/>
          </a:p>
        </p:txBody>
      </p:sp>
      <p:cxnSp>
        <p:nvCxnSpPr>
          <p:cNvPr id="515" name="Google Shape;515;p68"/>
          <p:cNvCxnSpPr>
            <a:endCxn id="512" idx="0"/>
          </p:cNvCxnSpPr>
          <p:nvPr/>
        </p:nvCxnSpPr>
        <p:spPr>
          <a:xfrm flipH="1">
            <a:off x="4572000" y="3900"/>
            <a:ext cx="3300" cy="1614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6" name="Google Shape;516;p68"/>
          <p:cNvCxnSpPr>
            <a:endCxn id="514" idx="0"/>
          </p:cNvCxnSpPr>
          <p:nvPr/>
        </p:nvCxnSpPr>
        <p:spPr>
          <a:xfrm flipH="1">
            <a:off x="4572000" y="2313175"/>
            <a:ext cx="1500" cy="1117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46"/>
          <p:cNvSpPr txBox="1"/>
          <p:nvPr>
            <p:ph idx="1" type="subTitle"/>
          </p:nvPr>
        </p:nvSpPr>
        <p:spPr>
          <a:xfrm>
            <a:off x="196950" y="531625"/>
            <a:ext cx="7413900" cy="45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+Develop a user-friendly application to help people manage diabetes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+Provide accurate carbohydrate estimation through AI-based food image analysis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+Enable personalization catered to each user</a:t>
            </a:r>
            <a:endParaRPr sz="16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-Blood-Glucose Target Level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+Dexcom Integration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+Offer seamless integration with Dexcom API for real-time glucose monitoring and tracking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+Create system for logging and analyzing nutritional data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Make managing diabetes safer, more efficient, and easier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86" name="Google Shape;286;p46"/>
          <p:cNvSpPr txBox="1"/>
          <p:nvPr>
            <p:ph idx="2" type="body"/>
          </p:nvPr>
        </p:nvSpPr>
        <p:spPr>
          <a:xfrm>
            <a:off x="196951" y="196725"/>
            <a:ext cx="18591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Objective</a:t>
            </a:r>
            <a:endParaRPr/>
          </a:p>
        </p:txBody>
      </p:sp>
      <p:pic>
        <p:nvPicPr>
          <p:cNvPr id="287" name="Google Shape;28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1750" y="3486150"/>
            <a:ext cx="2762250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Google Shape;293;p47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94" name="Google Shape;294;p47"/>
          <p:cNvSpPr txBox="1"/>
          <p:nvPr/>
        </p:nvSpPr>
        <p:spPr>
          <a:xfrm>
            <a:off x="588750" y="442740"/>
            <a:ext cx="7043700" cy="43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Objective</a:t>
            </a:r>
            <a:endParaRPr b="1" sz="280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Problem Statement</a:t>
            </a:r>
            <a:endParaRPr b="1" sz="2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Solution</a:t>
            </a:r>
            <a:endParaRPr b="1" sz="280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User Information</a:t>
            </a:r>
            <a:endParaRPr b="1" sz="280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Documentation</a:t>
            </a:r>
            <a:endParaRPr b="1" sz="280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Interfaces</a:t>
            </a:r>
            <a:endParaRPr b="1" sz="280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Conclusion</a:t>
            </a:r>
            <a:endParaRPr b="1" sz="280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5" name="Google Shape;295;p47"/>
          <p:cNvSpPr txBox="1"/>
          <p:nvPr/>
        </p:nvSpPr>
        <p:spPr>
          <a:xfrm>
            <a:off x="196954" y="571614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1.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6" name="Google Shape;296;p47"/>
          <p:cNvSpPr txBox="1"/>
          <p:nvPr/>
        </p:nvSpPr>
        <p:spPr>
          <a:xfrm>
            <a:off x="196954" y="1239923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2.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7" name="Google Shape;297;p47"/>
          <p:cNvSpPr txBox="1"/>
          <p:nvPr/>
        </p:nvSpPr>
        <p:spPr>
          <a:xfrm>
            <a:off x="196954" y="1855794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3.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8" name="Google Shape;298;p47"/>
          <p:cNvSpPr txBox="1"/>
          <p:nvPr/>
        </p:nvSpPr>
        <p:spPr>
          <a:xfrm>
            <a:off x="196954" y="2471670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4.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9" name="Google Shape;299;p47"/>
          <p:cNvSpPr txBox="1"/>
          <p:nvPr/>
        </p:nvSpPr>
        <p:spPr>
          <a:xfrm>
            <a:off x="196954" y="3087556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5.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00" name="Google Shape;300;p47"/>
          <p:cNvSpPr txBox="1"/>
          <p:nvPr/>
        </p:nvSpPr>
        <p:spPr>
          <a:xfrm>
            <a:off x="196954" y="3755531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6.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01" name="Google Shape;301;p47"/>
          <p:cNvSpPr txBox="1"/>
          <p:nvPr/>
        </p:nvSpPr>
        <p:spPr>
          <a:xfrm>
            <a:off x="196954" y="4423506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7.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7" name="Google Shape;307;p48"/>
          <p:cNvSpPr txBox="1"/>
          <p:nvPr>
            <p:ph idx="1" type="subTitle"/>
          </p:nvPr>
        </p:nvSpPr>
        <p:spPr>
          <a:xfrm>
            <a:off x="196950" y="531625"/>
            <a:ext cx="7413900" cy="255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Managing diabetes requires balancing blood sugar levels, insulin dosage, and food intake, which can be overwhelming and error-prone, especially with meals of unknown nutritional content.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Even though CGM devices like Dexcom provide real-time glucose readings, there is a need for an app that integrates this data with carbohydrate estimations to assist in precise insulin dosage calculations.</a:t>
            </a:r>
            <a:endParaRPr sz="1800"/>
          </a:p>
        </p:txBody>
      </p:sp>
      <p:sp>
        <p:nvSpPr>
          <p:cNvPr id="308" name="Google Shape;308;p48"/>
          <p:cNvSpPr txBox="1"/>
          <p:nvPr>
            <p:ph idx="2" type="body"/>
          </p:nvPr>
        </p:nvSpPr>
        <p:spPr>
          <a:xfrm>
            <a:off x="196951" y="196725"/>
            <a:ext cx="18591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Problem Statement</a:t>
            </a:r>
            <a:endParaRPr/>
          </a:p>
        </p:txBody>
      </p:sp>
      <p:pic>
        <p:nvPicPr>
          <p:cNvPr id="309" name="Google Shape;30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91525"/>
            <a:ext cx="1751975" cy="175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5" name="Google Shape;315;p49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316" name="Google Shape;316;p49"/>
          <p:cNvSpPr txBox="1"/>
          <p:nvPr/>
        </p:nvSpPr>
        <p:spPr>
          <a:xfrm>
            <a:off x="588750" y="442740"/>
            <a:ext cx="7043700" cy="43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Objective</a:t>
            </a:r>
            <a:endParaRPr b="1" sz="280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Problem Statement</a:t>
            </a:r>
            <a:endParaRPr b="1" sz="280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Solution</a:t>
            </a:r>
            <a:endParaRPr b="1" sz="2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User Information</a:t>
            </a:r>
            <a:endParaRPr b="1" sz="280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Documentation</a:t>
            </a:r>
            <a:endParaRPr b="1" sz="280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Interfaces</a:t>
            </a:r>
            <a:endParaRPr b="1" sz="280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Conclusion</a:t>
            </a:r>
            <a:endParaRPr b="1" sz="280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17" name="Google Shape;317;p49"/>
          <p:cNvSpPr txBox="1"/>
          <p:nvPr/>
        </p:nvSpPr>
        <p:spPr>
          <a:xfrm>
            <a:off x="196954" y="571614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1.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18" name="Google Shape;318;p49"/>
          <p:cNvSpPr txBox="1"/>
          <p:nvPr/>
        </p:nvSpPr>
        <p:spPr>
          <a:xfrm>
            <a:off x="196954" y="1239923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2.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19" name="Google Shape;319;p49"/>
          <p:cNvSpPr txBox="1"/>
          <p:nvPr/>
        </p:nvSpPr>
        <p:spPr>
          <a:xfrm>
            <a:off x="196954" y="1855794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3.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20" name="Google Shape;320;p49"/>
          <p:cNvSpPr txBox="1"/>
          <p:nvPr/>
        </p:nvSpPr>
        <p:spPr>
          <a:xfrm>
            <a:off x="196954" y="2471670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4.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21" name="Google Shape;321;p49"/>
          <p:cNvSpPr txBox="1"/>
          <p:nvPr/>
        </p:nvSpPr>
        <p:spPr>
          <a:xfrm>
            <a:off x="196954" y="3087556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5.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22" name="Google Shape;322;p49"/>
          <p:cNvSpPr txBox="1"/>
          <p:nvPr/>
        </p:nvSpPr>
        <p:spPr>
          <a:xfrm>
            <a:off x="196954" y="3755531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6.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23" name="Google Shape;323;p49"/>
          <p:cNvSpPr txBox="1"/>
          <p:nvPr/>
        </p:nvSpPr>
        <p:spPr>
          <a:xfrm>
            <a:off x="196954" y="4423506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7.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9" name="Google Shape;329;p50"/>
          <p:cNvSpPr txBox="1"/>
          <p:nvPr>
            <p:ph idx="1" type="subTitle"/>
          </p:nvPr>
        </p:nvSpPr>
        <p:spPr>
          <a:xfrm>
            <a:off x="196950" y="531625"/>
            <a:ext cx="7413900" cy="326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Carb Capture: offers meal recognition through photos with real-time glucose data from Dexcom devices to calculate precise insulin dosages.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Users can upload meal photos for accurate carb estimation, set a target glucose range for personalized recommendations, and track food intake and glucose levels to identify patterns and improve treatment plans.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By reducing guesswork and simplifying daily diabetes care, Carb Capture helps users achieve better glycemic control and overall health outcomes.</a:t>
            </a:r>
            <a:endParaRPr sz="1800"/>
          </a:p>
        </p:txBody>
      </p:sp>
      <p:sp>
        <p:nvSpPr>
          <p:cNvPr id="330" name="Google Shape;330;p50"/>
          <p:cNvSpPr txBox="1"/>
          <p:nvPr>
            <p:ph idx="2" type="body"/>
          </p:nvPr>
        </p:nvSpPr>
        <p:spPr>
          <a:xfrm>
            <a:off x="196951" y="196725"/>
            <a:ext cx="18591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Solution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6" name="Google Shape;336;p51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337" name="Google Shape;337;p51"/>
          <p:cNvSpPr txBox="1"/>
          <p:nvPr/>
        </p:nvSpPr>
        <p:spPr>
          <a:xfrm>
            <a:off x="588750" y="442740"/>
            <a:ext cx="7043700" cy="43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Objective</a:t>
            </a:r>
            <a:endParaRPr b="1" sz="280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Problem Statement</a:t>
            </a:r>
            <a:endParaRPr b="1" sz="280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Solution</a:t>
            </a:r>
            <a:endParaRPr b="1" sz="280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User Information</a:t>
            </a:r>
            <a:endParaRPr b="1" sz="2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Documentation</a:t>
            </a:r>
            <a:endParaRPr b="1" sz="280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Interfaces</a:t>
            </a:r>
            <a:endParaRPr b="1" sz="280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Conclusion</a:t>
            </a:r>
            <a:endParaRPr b="1" sz="280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38" name="Google Shape;338;p51"/>
          <p:cNvSpPr txBox="1"/>
          <p:nvPr/>
        </p:nvSpPr>
        <p:spPr>
          <a:xfrm>
            <a:off x="196954" y="571614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1.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39" name="Google Shape;339;p51"/>
          <p:cNvSpPr txBox="1"/>
          <p:nvPr/>
        </p:nvSpPr>
        <p:spPr>
          <a:xfrm>
            <a:off x="196954" y="1239923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2.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40" name="Google Shape;340;p51"/>
          <p:cNvSpPr txBox="1"/>
          <p:nvPr/>
        </p:nvSpPr>
        <p:spPr>
          <a:xfrm>
            <a:off x="196954" y="1855794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3.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41" name="Google Shape;341;p51"/>
          <p:cNvSpPr txBox="1"/>
          <p:nvPr/>
        </p:nvSpPr>
        <p:spPr>
          <a:xfrm>
            <a:off x="196954" y="2471670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4.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42" name="Google Shape;342;p51"/>
          <p:cNvSpPr txBox="1"/>
          <p:nvPr/>
        </p:nvSpPr>
        <p:spPr>
          <a:xfrm>
            <a:off x="196954" y="3087556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5.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43" name="Google Shape;343;p51"/>
          <p:cNvSpPr txBox="1"/>
          <p:nvPr/>
        </p:nvSpPr>
        <p:spPr>
          <a:xfrm>
            <a:off x="196954" y="3755531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6.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44" name="Google Shape;344;p51"/>
          <p:cNvSpPr txBox="1"/>
          <p:nvPr/>
        </p:nvSpPr>
        <p:spPr>
          <a:xfrm>
            <a:off x="196954" y="4423506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7.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0" name="Google Shape;350;p52"/>
          <p:cNvSpPr txBox="1"/>
          <p:nvPr>
            <p:ph idx="1" type="subTitle"/>
          </p:nvPr>
        </p:nvSpPr>
        <p:spPr>
          <a:xfrm>
            <a:off x="196950" y="531625"/>
            <a:ext cx="74139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/>
              <a:t>Primary Users</a:t>
            </a:r>
            <a:endParaRPr sz="2200"/>
          </a:p>
        </p:txBody>
      </p:sp>
      <p:sp>
        <p:nvSpPr>
          <p:cNvPr id="351" name="Google Shape;351;p52"/>
          <p:cNvSpPr txBox="1"/>
          <p:nvPr>
            <p:ph idx="2" type="body"/>
          </p:nvPr>
        </p:nvSpPr>
        <p:spPr>
          <a:xfrm>
            <a:off x="196951" y="196725"/>
            <a:ext cx="18591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User Information</a:t>
            </a:r>
            <a:endParaRPr/>
          </a:p>
        </p:txBody>
      </p:sp>
      <p:sp>
        <p:nvSpPr>
          <p:cNvPr id="352" name="Google Shape;352;p52"/>
          <p:cNvSpPr txBox="1"/>
          <p:nvPr>
            <p:ph idx="1" type="subTitle"/>
          </p:nvPr>
        </p:nvSpPr>
        <p:spPr>
          <a:xfrm>
            <a:off x="196950" y="1054825"/>
            <a:ext cx="6327600" cy="398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+Targeted at individuals with diabetes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	-Type 1 &amp; insulin-dependent Type 2 diabetics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+Approximately 2 million people in the U.S. with Type 1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-A 10% adoption rate could yield a user base of 200,000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+Inclusive design for all age groups and technical skill levels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-Requires basic smartphone skills, like downloading and navigating applications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+No training is required, optional app tutorial or healthcare provider </a:t>
            </a:r>
            <a:r>
              <a:rPr lang="en" sz="1700"/>
              <a:t>tutorial can be provided in the future</a:t>
            </a:r>
            <a:endParaRPr sz="1700"/>
          </a:p>
        </p:txBody>
      </p:sp>
      <p:pic>
        <p:nvPicPr>
          <p:cNvPr id="353" name="Google Shape;35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4613" y="-12"/>
            <a:ext cx="26193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4625" y="1700213"/>
            <a:ext cx="2619375" cy="1743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cience Presentation">
  <a:themeElements>
    <a:clrScheme name="Simple Light">
      <a:dk1>
        <a:srgbClr val="005088"/>
      </a:dk1>
      <a:lt1>
        <a:srgbClr val="F3F0DF"/>
      </a:lt1>
      <a:dk2>
        <a:srgbClr val="121212"/>
      </a:dk2>
      <a:lt2>
        <a:srgbClr val="D0E0E3"/>
      </a:lt2>
      <a:accent1>
        <a:srgbClr val="11CAA0"/>
      </a:accent1>
      <a:accent2>
        <a:srgbClr val="6D6D6B"/>
      </a:accent2>
      <a:accent3>
        <a:srgbClr val="FFFFFF"/>
      </a:accent3>
      <a:accent4>
        <a:srgbClr val="656839"/>
      </a:accent4>
      <a:accent5>
        <a:srgbClr val="774936"/>
      </a:accent5>
      <a:accent6>
        <a:srgbClr val="C492B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