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ea628b0219a973/Desktop/bottom%203%20and%20top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ea628b0219a973/Desktop/bottom%203%20and%20top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200" dirty="0">
                <a:solidFill>
                  <a:srgbClr val="00B050"/>
                </a:solidFill>
              </a:rPr>
              <a:t>High Scores</a:t>
            </a:r>
            <a:r>
              <a:rPr lang="en-CA" sz="1200" dirty="0"/>
              <a:t>:</a:t>
            </a:r>
            <a:r>
              <a:rPr lang="en-CA" sz="1200" baseline="0" dirty="0"/>
              <a:t> </a:t>
            </a:r>
            <a:r>
              <a:rPr lang="en-CA" sz="1200" dirty="0"/>
              <a:t>Improvement</a:t>
            </a:r>
            <a:r>
              <a:rPr lang="en-CA" sz="1200" baseline="0" dirty="0"/>
              <a:t> vs year</a:t>
            </a:r>
            <a:endParaRPr lang="en-CA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'[bottom 3 and top 3.xlsx]Sheet1'!$F$24</c:f>
              <c:strCache>
                <c:ptCount val="1"/>
                <c:pt idx="0">
                  <c:v>Workplace - Respectful/Flexible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1.9656019656019656E-2"/>
                  <c:y val="4.66926070038909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23-4B5F-8B6A-72CEBDA005CC}"/>
                </c:ext>
              </c:extLst>
            </c:dLbl>
            <c:dLbl>
              <c:idx val="1"/>
              <c:layout>
                <c:manualLayout>
                  <c:x val="-3.9312039312039311E-2"/>
                  <c:y val="4.66926070038909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23-4B5F-8B6A-72CEBDA005CC}"/>
                </c:ext>
              </c:extLst>
            </c:dLbl>
            <c:dLbl>
              <c:idx val="2"/>
              <c:layout>
                <c:manualLayout>
                  <c:x val="-2.9484029484029485E-2"/>
                  <c:y val="-3.11284046692607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23-4B5F-8B6A-72CEBDA00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'[bottom 3 and top 3.xlsx]Sheet1'!$G$23:$I$23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'[bottom 3 and top 3.xlsx]Sheet1'!$G$24:$I$24</c:f>
              <c:numCache>
                <c:formatCode>General</c:formatCode>
                <c:ptCount val="3"/>
                <c:pt idx="0">
                  <c:v>78.599999999999994</c:v>
                </c:pt>
                <c:pt idx="1">
                  <c:v>79.3</c:v>
                </c:pt>
                <c:pt idx="2">
                  <c:v>85.9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3-4B5F-8B6A-72CEBDA005CC}"/>
            </c:ext>
          </c:extLst>
        </c:ser>
        <c:ser>
          <c:idx val="1"/>
          <c:order val="1"/>
          <c:tx>
            <c:strRef>
              <c:f>'[bottom 3 and top 3.xlsx]Sheet1'!$F$25</c:f>
              <c:strCache>
                <c:ptCount val="1"/>
                <c:pt idx="0">
                  <c:v>Leadership - Immediate Supervisor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5692055692055695E-2"/>
                  <c:y val="-4.1504539559014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23-4B5F-8B6A-72CEBDA005CC}"/>
                </c:ext>
              </c:extLst>
            </c:dLbl>
            <c:dLbl>
              <c:idx val="1"/>
              <c:layout>
                <c:manualLayout>
                  <c:x val="-7.5348075348075347E-2"/>
                  <c:y val="-4.15045395590143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23-4B5F-8B6A-72CEBDA005CC}"/>
                </c:ext>
              </c:extLst>
            </c:dLbl>
            <c:dLbl>
              <c:idx val="2"/>
              <c:layout>
                <c:manualLayout>
                  <c:x val="-6.2244062244062245E-2"/>
                  <c:y val="3.63164721141374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23-4B5F-8B6A-72CEBDA00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'[bottom 3 and top 3.xlsx]Sheet1'!$G$23:$I$23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'[bottom 3 and top 3.xlsx]Sheet1'!$G$25:$I$25</c:f>
              <c:numCache>
                <c:formatCode>General</c:formatCode>
                <c:ptCount val="3"/>
                <c:pt idx="0">
                  <c:v>79.3</c:v>
                </c:pt>
                <c:pt idx="1">
                  <c:v>79.3</c:v>
                </c:pt>
                <c:pt idx="2">
                  <c:v>81.67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3-4B5F-8B6A-72CEBDA00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410223"/>
        <c:axId val="2122420895"/>
      </c:lineChart>
      <c:catAx>
        <c:axId val="126410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420895"/>
        <c:crosses val="autoZero"/>
        <c:auto val="1"/>
        <c:lblAlgn val="ctr"/>
        <c:lblOffset val="100"/>
        <c:noMultiLvlLbl val="0"/>
      </c:catAx>
      <c:valAx>
        <c:axId val="2122420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10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936982078714347E-2"/>
          <c:y val="0.17914396887159534"/>
          <c:w val="0.93795404567058094"/>
          <c:h val="0.16731640062501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100" dirty="0">
                <a:solidFill>
                  <a:srgbClr val="FF0000"/>
                </a:solidFill>
              </a:rPr>
              <a:t>Low Scores</a:t>
            </a:r>
            <a:r>
              <a:rPr lang="en-CA" sz="1100" dirty="0"/>
              <a:t>: Gradual</a:t>
            </a:r>
            <a:r>
              <a:rPr lang="en-CA" sz="1100" baseline="0" dirty="0"/>
              <a:t> Improvement vs Years</a:t>
            </a:r>
            <a:endParaRPr lang="en-CA" sz="1400" dirty="0"/>
          </a:p>
        </c:rich>
      </c:tx>
      <c:layout>
        <c:manualLayout>
          <c:xMode val="edge"/>
          <c:yMode val="edge"/>
          <c:x val="0.12678132678132681"/>
          <c:y val="2.0065211938801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522981297885763E-2"/>
          <c:y val="0.42841794888505752"/>
          <c:w val="0.88544097337047167"/>
          <c:h val="0.46452545576272491"/>
        </c:manualLayout>
      </c:layout>
      <c:lineChart>
        <c:grouping val="standard"/>
        <c:varyColors val="0"/>
        <c:ser>
          <c:idx val="0"/>
          <c:order val="0"/>
          <c:tx>
            <c:strRef>
              <c:f>'[bottom 3 and top 3.xlsx]Sheet1'!$F$19</c:f>
              <c:strCache>
                <c:ptCount val="1"/>
                <c:pt idx="0">
                  <c:v>Compensation - Pay/Support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4.715288713910764E-2"/>
                  <c:y val="3.7037037037037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1F-49A5-A915-5639B64C7D75}"/>
                </c:ext>
              </c:extLst>
            </c:dLbl>
            <c:dLbl>
              <c:idx val="1"/>
              <c:layout>
                <c:manualLayout>
                  <c:x val="-4.7152887139107612E-2"/>
                  <c:y val="3.7037037037037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1F-49A5-A915-5639B64C7D75}"/>
                </c:ext>
              </c:extLst>
            </c:dLbl>
            <c:dLbl>
              <c:idx val="2"/>
              <c:layout>
                <c:manualLayout>
                  <c:x val="-5.3486220472441046E-2"/>
                  <c:y val="3.24074074074074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1F-49A5-A915-5639B64C7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'[bottom 3 and top 3.xlsx]Sheet1'!$G$18:$I$18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'[bottom 3 and top 3.xlsx]Sheet1'!$G$19:$I$19</c:f>
              <c:numCache>
                <c:formatCode>General</c:formatCode>
                <c:ptCount val="3"/>
                <c:pt idx="0">
                  <c:v>34.5</c:v>
                </c:pt>
                <c:pt idx="1">
                  <c:v>39.5</c:v>
                </c:pt>
                <c:pt idx="2">
                  <c:v>41.36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1F-49A5-A915-5639B64C7D75}"/>
            </c:ext>
          </c:extLst>
        </c:ser>
        <c:ser>
          <c:idx val="1"/>
          <c:order val="1"/>
          <c:tx>
            <c:strRef>
              <c:f>'[bottom 3 and top 3.xlsx]Sheet1'!$F$20</c:f>
              <c:strCache>
                <c:ptCount val="1"/>
                <c:pt idx="0">
                  <c:v>Workplace - Org Performance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5.9819553805774278E-2"/>
                  <c:y val="-5.5555555555555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1F-49A5-A915-5639B64C7D75}"/>
                </c:ext>
              </c:extLst>
            </c:dLbl>
            <c:dLbl>
              <c:idx val="1"/>
              <c:layout>
                <c:manualLayout>
                  <c:x val="-4.7152887139107612E-2"/>
                  <c:y val="-4.1666666666666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1F-49A5-A915-5639B64C7D75}"/>
                </c:ext>
              </c:extLst>
            </c:dLbl>
            <c:dLbl>
              <c:idx val="2"/>
              <c:layout>
                <c:manualLayout>
                  <c:x val="-4.7152887139107612E-2"/>
                  <c:y val="-4.1666666666666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1F-49A5-A915-5639B64C7D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'[bottom 3 and top 3.xlsx]Sheet1'!$G$18:$I$18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'[bottom 3 and top 3.xlsx]Sheet1'!$G$20:$I$20</c:f>
              <c:numCache>
                <c:formatCode>General</c:formatCode>
                <c:ptCount val="3"/>
                <c:pt idx="0">
                  <c:v>52.427999999999997</c:v>
                </c:pt>
                <c:pt idx="1">
                  <c:v>51.3</c:v>
                </c:pt>
                <c:pt idx="2">
                  <c:v>54.9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B1F-49A5-A915-5639B64C7D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1848191"/>
        <c:axId val="1880999823"/>
      </c:lineChart>
      <c:catAx>
        <c:axId val="201184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999823"/>
        <c:crosses val="autoZero"/>
        <c:auto val="1"/>
        <c:lblAlgn val="ctr"/>
        <c:lblOffset val="100"/>
        <c:noMultiLvlLbl val="0"/>
      </c:catAx>
      <c:valAx>
        <c:axId val="1880999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84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241611690430588"/>
          <c:y val="0.20832706295460246"/>
          <c:w val="0.78533970099110728"/>
          <c:h val="0.14986264414465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02E5-9A0E-4B93-AD9A-8987EA18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6223-5742-4DC0-83F6-5A36F4D9C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A0CC-5049-460F-A40D-423A539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4FFC-D63A-4390-8413-FD3CFBFA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98F1F-2667-436C-85C3-11C1C684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7B5A-7AFF-46EA-A879-4033D8A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3E5E-EC0A-4CE5-83A2-A74F12D03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759F-3B83-418B-A2F6-7BD04B4E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F0A3-079A-443E-88AC-FBBE2C5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9B96-DA53-4BDC-8028-7664940B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9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65EAC-6466-494F-9182-7EC5EBE3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EA32A-7563-4C05-BCAF-D62D140E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7DB2-25F7-4E4A-92F1-02876965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B37F-46B9-4213-B842-5C8CCD46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6077-DE92-4693-B0E3-52430EB7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0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27C-28D3-497B-9230-0A8AF12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ACB4-8B03-4A0F-B6C0-983EC12B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3991-93D7-4ED3-A57B-663C513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C0E4-68D8-4A45-8B00-1059F1A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F801-F9C7-49DA-8FCC-8F790B1F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A663-8562-447F-8A30-D4C7E9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75BF-1F71-4F78-AC0F-C40B9598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16A8-47BE-4CE8-9B44-673D6E5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C58C-F5B5-4328-A7E1-0690D7D3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CB7A-3BC9-4169-A864-6EC6400D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4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640F-D3DD-459A-96EA-C043887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7217-24DC-4DFA-968C-A9EB2F772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B064A-1278-4859-821E-B8597EFD5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6D4F-175F-414B-9C04-06A6DC19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B775-CE47-488E-94A4-B374EB48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898E-4D5F-4FF1-8EDC-B39E92FF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97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D8AA-29BA-4EDC-A56C-1ACD1CC6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E607-9A66-45E8-9723-17B359CF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67D7-6511-4F50-9BFA-EB9CED65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4F433-00E0-43D4-9EFC-62F8D443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EC30D-4753-47D0-B009-7A48EDA0B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792FA-D020-407F-893C-8B0EC6D6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640A-F60D-4839-B2E6-78CABADE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A2541-F616-49F0-A4B5-3EB8D82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45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97D2-D5DF-400A-A056-1083E20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A0C6-B829-412D-BA70-F10F044E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EC49-7AAF-4BBB-8DB3-F4E38C4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0CAA3-6C0C-40A2-B075-45ECE27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08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C8128-90A7-4751-8F5B-820B010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3380A-2786-4827-B7DC-33E1C850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6AD1-EA7B-4A41-9EDF-6E319763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48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6413-E362-453F-8955-32919FFF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053F-A6A1-461B-86F9-26CE9012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8738-AFEB-4D25-AA0F-26D3019E9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145E-66BA-405E-BE3B-F77E892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BCF6B-0036-4B8F-B4DE-F5ACC246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FD52D-DE26-4F97-B8EB-09411C01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0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3BE3-B976-4F98-88F6-DE4413BB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1D897-7A82-45D9-85A1-35C70E2F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F7A3-B006-4CF9-A6BB-E624C1EC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5884-705B-4F80-8E5A-A51EC8B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E11D-F97E-430F-9F66-1EAED93A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2358-F01C-4EA6-96B6-0E9E3B0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F517F-2E70-483C-9B2B-E94582B8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BE9A-DDEA-452C-BCB5-68DD18E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9517-67BE-4178-8509-EA82456A0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FD2D-B4E8-42B1-9F71-25B47008074B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B007-EF84-4277-A47A-A207DF1F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1FAC-B04B-443C-99C6-9D6EC7B62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0552-F27F-4FE9-A290-02B1D2235F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5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10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0AAB-70E0-4012-A4DA-4D6851C2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096" y="1660046"/>
            <a:ext cx="7911048" cy="10808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PSES Dataset 2019</a:t>
            </a:r>
            <a:b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sz="3100" dirty="0">
                <a:latin typeface="Aharoni" panose="02010803020104030203" pitchFamily="2" charset="-79"/>
                <a:cs typeface="Aharoni" panose="02010803020104030203" pitchFamily="2" charset="-79"/>
              </a:rPr>
              <a:t>Data-fest 2020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05426-C675-4081-9CCC-676D5C9B5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523" y="4117153"/>
            <a:ext cx="1894382" cy="1473378"/>
          </a:xfrm>
        </p:spPr>
        <p:txBody>
          <a:bodyPr anchor="b">
            <a:normAutofit/>
          </a:bodyPr>
          <a:lstStyle/>
          <a:p>
            <a:pPr algn="l"/>
            <a:r>
              <a:rPr lang="en-CA" sz="2000" b="1" dirty="0"/>
              <a:t>Contributed by: </a:t>
            </a:r>
            <a:r>
              <a:rPr lang="en-CA" dirty="0"/>
              <a:t>Neethu, Khalid, Nada, Nilesh, Anjali</a:t>
            </a: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AD096D-CE64-400B-87A4-1233D4014726}"/>
              </a:ext>
            </a:extLst>
          </p:cNvPr>
          <p:cNvSpPr/>
          <p:nvPr/>
        </p:nvSpPr>
        <p:spPr>
          <a:xfrm>
            <a:off x="1302101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This presentation determines and displays </a:t>
            </a:r>
            <a:r>
              <a:rPr lang="en-US" dirty="0"/>
              <a:t>significant areas of strength and weaknesses within the department and shares best practices for management improvement.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7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AAFE-68FE-4B1A-AE8E-F3D0FD1C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haroni" panose="020B0604020202020204" pitchFamily="2" charset="-79"/>
                <a:cs typeface="Aharoni" panose="020B0604020202020204" pitchFamily="2" charset="-79"/>
              </a:rPr>
              <a:t>Introduction | </a:t>
            </a:r>
            <a:r>
              <a:rPr lang="en-US" sz="3200" dirty="0">
                <a:latin typeface="Aharoni" panose="020B0604020202020204" pitchFamily="2" charset="-79"/>
                <a:cs typeface="Aharoni" panose="020B0604020202020204" pitchFamily="2" charset="-79"/>
              </a:rPr>
              <a:t>Public Service Employee Survey</a:t>
            </a:r>
            <a:endParaRPr lang="en-CA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1E172-0C1C-4DC5-8F02-EBAD901B83EC}"/>
              </a:ext>
            </a:extLst>
          </p:cNvPr>
          <p:cNvSpPr/>
          <p:nvPr/>
        </p:nvSpPr>
        <p:spPr>
          <a:xfrm>
            <a:off x="4971499" y="2905217"/>
            <a:ext cx="1883550" cy="10475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dirty="0"/>
              <a:t>Number of Employees</a:t>
            </a:r>
          </a:p>
          <a:p>
            <a:pPr algn="ctr"/>
            <a:r>
              <a:rPr lang="en-US" sz="2800" b="1" dirty="0"/>
              <a:t>182,306</a:t>
            </a:r>
            <a:endParaRPr lang="en-CA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218D1-9D22-418E-A605-DCC65BBAE6BE}"/>
              </a:ext>
            </a:extLst>
          </p:cNvPr>
          <p:cNvSpPr/>
          <p:nvPr/>
        </p:nvSpPr>
        <p:spPr>
          <a:xfrm>
            <a:off x="7098445" y="2905216"/>
            <a:ext cx="1883550" cy="10475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dirty="0"/>
              <a:t>Federal Departments</a:t>
            </a:r>
          </a:p>
          <a:p>
            <a:pPr algn="ctr"/>
            <a:r>
              <a:rPr lang="en-CA" sz="2800" b="1" dirty="0"/>
              <a:t>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4AA3E-9A08-4C42-B40E-BD200661C0AC}"/>
              </a:ext>
            </a:extLst>
          </p:cNvPr>
          <p:cNvSpPr/>
          <p:nvPr/>
        </p:nvSpPr>
        <p:spPr>
          <a:xfrm>
            <a:off x="9225392" y="2905216"/>
            <a:ext cx="1883550" cy="10475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A" dirty="0"/>
              <a:t>Response Rate</a:t>
            </a:r>
          </a:p>
          <a:p>
            <a:pPr algn="ctr"/>
            <a:r>
              <a:rPr lang="en-CA" sz="2800" b="1" dirty="0"/>
              <a:t>62.3%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B1D3FD-B369-4E3C-93F3-50A55F2F3952}"/>
              </a:ext>
            </a:extLst>
          </p:cNvPr>
          <p:cNvSpPr/>
          <p:nvPr/>
        </p:nvSpPr>
        <p:spPr>
          <a:xfrm>
            <a:off x="838200" y="1690688"/>
            <a:ext cx="341420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Literature Survey</a:t>
            </a:r>
          </a:p>
          <a:p>
            <a:endParaRPr lang="en-CA" sz="1000" b="1" dirty="0"/>
          </a:p>
          <a:p>
            <a:r>
              <a:rPr lang="en-US" sz="2000" b="1" dirty="0"/>
              <a:t>Objective:</a:t>
            </a:r>
            <a:r>
              <a:rPr lang="en-US" sz="2000" dirty="0"/>
              <a:t> </a:t>
            </a:r>
            <a:r>
              <a:rPr lang="en-US" dirty="0"/>
              <a:t>To provide information to support the continuous improvement of people management practices in the federal public service. </a:t>
            </a:r>
          </a:p>
          <a:p>
            <a:endParaRPr lang="en-CA" sz="1000" b="1" dirty="0"/>
          </a:p>
          <a:p>
            <a:r>
              <a:rPr lang="en-US" sz="2000" b="1" dirty="0"/>
              <a:t>Summary: </a:t>
            </a:r>
            <a:r>
              <a:rPr lang="en-US" dirty="0"/>
              <a:t>This survey aims at measuring federal government employees’ opinions about their </a:t>
            </a:r>
            <a:r>
              <a:rPr lang="en-US" b="1" dirty="0"/>
              <a:t>engagement, leadership, workforce, workplace, workplace well-being and compensation</a:t>
            </a:r>
            <a:r>
              <a:rPr lang="en-US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EF422-AF29-453E-8887-C8B805CFB35F}"/>
              </a:ext>
            </a:extLst>
          </p:cNvPr>
          <p:cNvSpPr/>
          <p:nvPr/>
        </p:nvSpPr>
        <p:spPr>
          <a:xfrm>
            <a:off x="4857562" y="1690688"/>
            <a:ext cx="64962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/>
              <a:t>Data</a:t>
            </a:r>
          </a:p>
          <a:p>
            <a:r>
              <a:rPr lang="en-US" sz="2000" b="1" dirty="0"/>
              <a:t>Summary: </a:t>
            </a:r>
            <a:r>
              <a:rPr lang="en-US" dirty="0"/>
              <a:t>The 2019 Public Service Employee Survey was conducted from July 22 to September 6, 2019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E3E623-B761-438A-9AF1-AC6453A30471}"/>
              </a:ext>
            </a:extLst>
          </p:cNvPr>
          <p:cNvSpPr/>
          <p:nvPr/>
        </p:nvSpPr>
        <p:spPr>
          <a:xfrm>
            <a:off x="4852384" y="4090094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800" b="1" dirty="0"/>
              <a:t>Data Usage:</a:t>
            </a:r>
          </a:p>
          <a:p>
            <a:r>
              <a:rPr lang="en-US" dirty="0"/>
              <a:t>The 2019 Public Service Employee Survey 2019 dataset, focused on the Federal Department ‘Innovation, Science and Economic Development Canada (ISED)’.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837847-D1CA-46EC-8006-5BA2CADA1E35}"/>
              </a:ext>
            </a:extLst>
          </p:cNvPr>
          <p:cNvCxnSpPr/>
          <p:nvPr/>
        </p:nvCxnSpPr>
        <p:spPr>
          <a:xfrm>
            <a:off x="4440025" y="1894788"/>
            <a:ext cx="0" cy="34596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D06E-7220-4ADD-9792-D676AD84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Key Findings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B194A-B1B4-468E-BBBD-56E7C9E93D68}"/>
              </a:ext>
            </a:extLst>
          </p:cNvPr>
          <p:cNvSpPr/>
          <p:nvPr/>
        </p:nvSpPr>
        <p:spPr>
          <a:xfrm>
            <a:off x="847077" y="1853860"/>
            <a:ext cx="45327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  <a:p>
            <a:r>
              <a:rPr lang="en-CA" b="1" dirty="0"/>
              <a:t>Variable Selection for Analysis:</a:t>
            </a:r>
          </a:p>
          <a:p>
            <a:r>
              <a:rPr lang="en-CA" b="1" dirty="0"/>
              <a:t>Top 3 (High Scores):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Workforce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Employee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Workplace well-being</a:t>
            </a:r>
          </a:p>
          <a:p>
            <a:endParaRPr lang="en-CA" b="1" dirty="0"/>
          </a:p>
          <a:p>
            <a:r>
              <a:rPr lang="en-CA" b="1" dirty="0"/>
              <a:t>Bottom 3 (Least Score):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Workplace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Leadership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96903E-E1D8-45D1-8715-4E5F9E9EE615}"/>
              </a:ext>
            </a:extLst>
          </p:cNvPr>
          <p:cNvSpPr/>
          <p:nvPr/>
        </p:nvSpPr>
        <p:spPr>
          <a:xfrm>
            <a:off x="6409678" y="3187084"/>
            <a:ext cx="435005" cy="2685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BC51D-4068-4A26-81D5-444DA43C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19" y="1361357"/>
            <a:ext cx="63912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D8C52-676A-46BD-8CF0-2C36A4D964DC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Outlier Detection by Exploratory Data Analysis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9296247-E55B-459F-8683-11DA9AC0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" y="1722268"/>
            <a:ext cx="11315554" cy="48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B72B-9811-4D71-86F8-07F0804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Exploratory Data Analysis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53739C-F015-44D6-BAA4-DEA2C9A66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097947"/>
              </p:ext>
            </p:extLst>
          </p:nvPr>
        </p:nvGraphicFramePr>
        <p:xfrm>
          <a:off x="838203" y="2023589"/>
          <a:ext cx="10835933" cy="3632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6885">
                  <a:extLst>
                    <a:ext uri="{9D8B030D-6E8A-4147-A177-3AD203B41FA5}">
                      <a16:colId xmlns:a16="http://schemas.microsoft.com/office/drawing/2014/main" val="2542475205"/>
                    </a:ext>
                  </a:extLst>
                </a:gridCol>
                <a:gridCol w="923959">
                  <a:extLst>
                    <a:ext uri="{9D8B030D-6E8A-4147-A177-3AD203B41FA5}">
                      <a16:colId xmlns:a16="http://schemas.microsoft.com/office/drawing/2014/main" val="3748302809"/>
                    </a:ext>
                  </a:extLst>
                </a:gridCol>
                <a:gridCol w="3448837">
                  <a:extLst>
                    <a:ext uri="{9D8B030D-6E8A-4147-A177-3AD203B41FA5}">
                      <a16:colId xmlns:a16="http://schemas.microsoft.com/office/drawing/2014/main" val="2797982138"/>
                    </a:ext>
                  </a:extLst>
                </a:gridCol>
                <a:gridCol w="951404">
                  <a:extLst>
                    <a:ext uri="{9D8B030D-6E8A-4147-A177-3AD203B41FA5}">
                      <a16:colId xmlns:a16="http://schemas.microsoft.com/office/drawing/2014/main" val="4090607320"/>
                    </a:ext>
                  </a:extLst>
                </a:gridCol>
                <a:gridCol w="3804848">
                  <a:extLst>
                    <a:ext uri="{9D8B030D-6E8A-4147-A177-3AD203B41FA5}">
                      <a16:colId xmlns:a16="http://schemas.microsoft.com/office/drawing/2014/main" val="1963472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 Scores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WORKPLACE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LEADERSHIP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50574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Low Score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69.5%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Federal Economic Development Initiative in Northern Ontario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56.8%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Federal Economic Development Initiative in Northern Ontario(</a:t>
                      </a:r>
                      <a:r>
                        <a:rPr lang="en-US" b="1" dirty="0" err="1"/>
                        <a:t>FedNor</a:t>
                      </a:r>
                      <a:r>
                        <a:rPr lang="en-US" b="1" dirty="0"/>
                        <a:t>)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44795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Employees rated low for Organizational Performance</a:t>
                      </a:r>
                      <a:endParaRPr lang="en-CA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Rated low for ambiguity in communication from Upper Management to Lower Hierarchy.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86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400" dirty="0"/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CA" sz="400" b="1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CA" sz="4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3486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High Score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79.6%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Aggregate of Science &amp; Research Sectors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/>
                        <a:t>84.6%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Governance and Corporate Management Branch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08936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CA" dirty="0"/>
                        <a:t>Employees rated high for flexibility in Usage of official languages</a:t>
                      </a:r>
                      <a:endParaRPr lang="en-CA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Employees rate high due to Encouragement from Immediate Supervisor. </a:t>
                      </a:r>
                    </a:p>
                    <a:p>
                      <a:r>
                        <a:rPr lang="en-CA" dirty="0"/>
                        <a:t>Collaboration outside work.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672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5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15E9-574A-45B3-B009-BAB0C9EA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Key Insights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9D49E0-36CD-4D09-9190-474CD3616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104684"/>
              </p:ext>
            </p:extLst>
          </p:nvPr>
        </p:nvGraphicFramePr>
        <p:xfrm>
          <a:off x="904872" y="1977241"/>
          <a:ext cx="5191128" cy="3402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2C96EB-9D80-4C2D-8BE6-44C40669D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180771"/>
              </p:ext>
            </p:extLst>
          </p:nvPr>
        </p:nvGraphicFramePr>
        <p:xfrm>
          <a:off x="6462943" y="1977241"/>
          <a:ext cx="5191127" cy="3482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01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15E9-574A-45B3-B009-BAB0C9EA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0516-88EF-4D71-8615-A255015ED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in Work Schedule</a:t>
            </a:r>
          </a:p>
          <a:p>
            <a:r>
              <a:rPr lang="en-US" dirty="0"/>
              <a:t>Bridge hierarchical communication gap between senior management and staff</a:t>
            </a:r>
          </a:p>
          <a:p>
            <a:r>
              <a:rPr lang="en-US" dirty="0"/>
              <a:t>Promote a sense of belongingness through a better work environment</a:t>
            </a:r>
          </a:p>
          <a:p>
            <a:r>
              <a:rPr lang="en-US" dirty="0"/>
              <a:t>Improve Workplace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5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333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PSES Dataset 2019 Data-fest 2020</vt:lpstr>
      <vt:lpstr>Introduction | Public Service Employee Survey</vt:lpstr>
      <vt:lpstr>Key Findings</vt:lpstr>
      <vt:lpstr>PowerPoint Presentation</vt:lpstr>
      <vt:lpstr>Exploratory Data Analysis (Continued)</vt:lpstr>
      <vt:lpstr>Key 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PSES Dataset 2019</dc:title>
  <dc:creator>. Khalid .</dc:creator>
  <cp:lastModifiedBy>. Khalid .</cp:lastModifiedBy>
  <cp:revision>45</cp:revision>
  <dcterms:created xsi:type="dcterms:W3CDTF">2020-02-28T04:40:16Z</dcterms:created>
  <dcterms:modified xsi:type="dcterms:W3CDTF">2020-02-28T18:24:31Z</dcterms:modified>
</cp:coreProperties>
</file>