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47"/>
  </p:notesMasterIdLst>
  <p:handoutMasterIdLst>
    <p:handoutMasterId r:id="rId48"/>
  </p:handoutMasterIdLst>
  <p:sldIdLst>
    <p:sldId id="256" r:id="rId2"/>
    <p:sldId id="257" r:id="rId3"/>
    <p:sldId id="258" r:id="rId4"/>
    <p:sldId id="259" r:id="rId5"/>
    <p:sldId id="260" r:id="rId6"/>
    <p:sldId id="262" r:id="rId7"/>
    <p:sldId id="273" r:id="rId8"/>
    <p:sldId id="265" r:id="rId9"/>
    <p:sldId id="267" r:id="rId10"/>
    <p:sldId id="270" r:id="rId11"/>
    <p:sldId id="266" r:id="rId12"/>
    <p:sldId id="269" r:id="rId13"/>
    <p:sldId id="264" r:id="rId14"/>
    <p:sldId id="263" r:id="rId15"/>
    <p:sldId id="261" r:id="rId16"/>
    <p:sldId id="276" r:id="rId17"/>
    <p:sldId id="271" r:id="rId18"/>
    <p:sldId id="274" r:id="rId19"/>
    <p:sldId id="275" r:id="rId20"/>
    <p:sldId id="272" r:id="rId21"/>
    <p:sldId id="277" r:id="rId22"/>
    <p:sldId id="278" r:id="rId23"/>
    <p:sldId id="279" r:id="rId24"/>
    <p:sldId id="280" r:id="rId25"/>
    <p:sldId id="281" r:id="rId26"/>
    <p:sldId id="282" r:id="rId27"/>
    <p:sldId id="283" r:id="rId28"/>
    <p:sldId id="284" r:id="rId29"/>
    <p:sldId id="285" r:id="rId30"/>
    <p:sldId id="286" r:id="rId31"/>
    <p:sldId id="287" r:id="rId32"/>
    <p:sldId id="290" r:id="rId33"/>
    <p:sldId id="288" r:id="rId34"/>
    <p:sldId id="289" r:id="rId35"/>
    <p:sldId id="291" r:id="rId36"/>
    <p:sldId id="292" r:id="rId37"/>
    <p:sldId id="268" r:id="rId38"/>
    <p:sldId id="293" r:id="rId39"/>
    <p:sldId id="295" r:id="rId40"/>
    <p:sldId id="294" r:id="rId41"/>
    <p:sldId id="296" r:id="rId42"/>
    <p:sldId id="297" r:id="rId43"/>
    <p:sldId id="298" r:id="rId44"/>
    <p:sldId id="299" r:id="rId45"/>
    <p:sldId id="300" r:id="rId4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FF0000"/>
    <a:srgbClr val="660066"/>
    <a:srgbClr val="000066"/>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9" autoAdjust="0"/>
    <p:restoredTop sz="94660"/>
  </p:normalViewPr>
  <p:slideViewPr>
    <p:cSldViewPr>
      <p:cViewPr varScale="1">
        <p:scale>
          <a:sx n="52" d="100"/>
          <a:sy n="52" d="100"/>
        </p:scale>
        <p:origin x="1358" y="48"/>
      </p:cViewPr>
      <p:guideLst>
        <p:guide orient="horz" pos="2160"/>
        <p:guide pos="2880"/>
      </p:guideLst>
    </p:cSldViewPr>
  </p:slideViewPr>
  <p:notesTextViewPr>
    <p:cViewPr>
      <p:scale>
        <a:sx n="100" d="100"/>
        <a:sy n="100" d="100"/>
      </p:scale>
      <p:origin x="0" y="0"/>
    </p:cViewPr>
  </p:notesTextViewPr>
  <p:notesViewPr>
    <p:cSldViewPr>
      <p:cViewPr varScale="1">
        <p:scale>
          <a:sx n="83" d="100"/>
          <a:sy n="83" d="100"/>
        </p:scale>
        <p:origin x="-142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ru-RU"/>
          </a:p>
        </p:txBody>
      </p:sp>
      <p:sp>
        <p:nvSpPr>
          <p:cNvPr id="99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AAC98057-19BA-41B0-9E1E-F32E6903E765}" type="datetimeFigureOut">
              <a:rPr lang="en-US" altLang="ru-RU"/>
              <a:pPr/>
              <a:t>2/3/2025</a:t>
            </a:fld>
            <a:endParaRPr lang="en-US" altLang="ru-RU"/>
          </a:p>
        </p:txBody>
      </p:sp>
      <p:sp>
        <p:nvSpPr>
          <p:cNvPr id="99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ru-RU"/>
          </a:p>
        </p:txBody>
      </p:sp>
      <p:sp>
        <p:nvSpPr>
          <p:cNvPr id="99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4980F40-497F-4C4E-A00D-CD8DBDD2DF41}" type="slidenum">
              <a:rPr lang="en-US" altLang="ru-RU"/>
              <a:pPr/>
              <a:t>‹#›</a:t>
            </a:fld>
            <a:endParaRPr lang="en-US" altLang="ru-R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ru-RU"/>
          </a:p>
        </p:txBody>
      </p:sp>
      <p:sp>
        <p:nvSpPr>
          <p:cNvPr id="972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8C5AB8D7-9966-4D29-AF89-380D162C8F96}" type="datetimeFigureOut">
              <a:rPr lang="en-US" altLang="ru-RU"/>
              <a:pPr/>
              <a:t>2/3/2025</a:t>
            </a:fld>
            <a:endParaRPr lang="en-US" altLang="ru-RU"/>
          </a:p>
        </p:txBody>
      </p:sp>
      <p:sp>
        <p:nvSpPr>
          <p:cNvPr id="9728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72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ru-RU" smtClean="0"/>
              <a:t>Click to edit Master text styles</a:t>
            </a:r>
          </a:p>
          <a:p>
            <a:pPr lvl="1"/>
            <a:r>
              <a:rPr lang="en-US" altLang="ru-RU" smtClean="0"/>
              <a:t>Second level</a:t>
            </a:r>
          </a:p>
          <a:p>
            <a:pPr lvl="2"/>
            <a:r>
              <a:rPr lang="en-US" altLang="ru-RU" smtClean="0"/>
              <a:t>Third level</a:t>
            </a:r>
          </a:p>
          <a:p>
            <a:pPr lvl="3"/>
            <a:r>
              <a:rPr lang="en-US" altLang="ru-RU" smtClean="0"/>
              <a:t>Fourth level</a:t>
            </a:r>
          </a:p>
          <a:p>
            <a:pPr lvl="4"/>
            <a:r>
              <a:rPr lang="en-US" altLang="ru-RU" smtClean="0"/>
              <a:t>Fifth level</a:t>
            </a:r>
          </a:p>
        </p:txBody>
      </p:sp>
      <p:sp>
        <p:nvSpPr>
          <p:cNvPr id="972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ru-RU"/>
          </a:p>
        </p:txBody>
      </p:sp>
      <p:sp>
        <p:nvSpPr>
          <p:cNvPr id="972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26D4B31-A556-425F-8EFC-8842CF69141A}" type="slidenum">
              <a:rPr lang="en-US" altLang="ru-RU"/>
              <a:pPr/>
              <a:t>‹#›</a:t>
            </a:fld>
            <a:endParaRPr lang="en-US" alt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fontAlgn="base">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fontAlgn="base">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fontAlgn="base">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fontAlgn="base">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Ro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ru-RU" altLang="ru-RU"/>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endParaRPr lang="ru-RU"/>
          </a:p>
        </p:txBody>
      </p:sp>
      <p:sp>
        <p:nvSpPr>
          <p:cNvPr id="5" name="Footer Placeholder 18"/>
          <p:cNvSpPr>
            <a:spLocks noGrp="1"/>
          </p:cNvSpPr>
          <p:nvPr>
            <p:ph type="ftr" sz="quarter" idx="11"/>
          </p:nvPr>
        </p:nvSpPr>
        <p:spPr/>
        <p:txBody>
          <a:bodyPr/>
          <a:lstStyle>
            <a:lvl1pPr>
              <a:defRPr/>
            </a:lvl1pPr>
          </a:lstStyle>
          <a:p>
            <a:pPr>
              <a:defRPr/>
            </a:pPr>
            <a:endParaRPr lang="ru-RU"/>
          </a:p>
        </p:txBody>
      </p:sp>
      <p:sp>
        <p:nvSpPr>
          <p:cNvPr id="6" name="Slide Number Placeholder 26"/>
          <p:cNvSpPr>
            <a:spLocks noGrp="1"/>
          </p:cNvSpPr>
          <p:nvPr>
            <p:ph type="sldNum" sz="quarter" idx="12"/>
          </p:nvPr>
        </p:nvSpPr>
        <p:spPr/>
        <p:txBody>
          <a:bodyPr/>
          <a:lstStyle>
            <a:lvl1pPr>
              <a:defRPr>
                <a:solidFill>
                  <a:srgbClr val="D1EAEE"/>
                </a:solidFill>
              </a:defRPr>
            </a:lvl1pPr>
          </a:lstStyle>
          <a:p>
            <a:fld id="{4B9B4729-480D-4537-A856-CDB9B0506201}" type="slidenum">
              <a:rPr lang="ru-RU" altLang="ru-RU"/>
              <a:pPr/>
              <a:t>‹#›</a:t>
            </a:fld>
            <a:endParaRPr lang="ru-RU" altLang="ru-RU"/>
          </a:p>
        </p:txBody>
      </p:sp>
    </p:spTree>
    <p:extLst>
      <p:ext uri="{BB962C8B-B14F-4D97-AF65-F5344CB8AC3E}">
        <p14:creationId xmlns:p14="http://schemas.microsoft.com/office/powerpoint/2010/main" val="38557210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ru-RU"/>
          </a:p>
        </p:txBody>
      </p:sp>
      <p:sp>
        <p:nvSpPr>
          <p:cNvPr id="5" name="Footer Placeholder 21"/>
          <p:cNvSpPr>
            <a:spLocks noGrp="1"/>
          </p:cNvSpPr>
          <p:nvPr>
            <p:ph type="ftr" sz="quarter" idx="11"/>
          </p:nvPr>
        </p:nvSpPr>
        <p:spPr/>
        <p:txBody>
          <a:bodyPr/>
          <a:lstStyle>
            <a:lvl1pPr>
              <a:defRPr/>
            </a:lvl1pPr>
          </a:lstStyle>
          <a:p>
            <a:pPr>
              <a:defRPr/>
            </a:pPr>
            <a:endParaRPr lang="ru-RU"/>
          </a:p>
        </p:txBody>
      </p:sp>
      <p:sp>
        <p:nvSpPr>
          <p:cNvPr id="6" name="Slide Number Placeholder 17"/>
          <p:cNvSpPr>
            <a:spLocks noGrp="1"/>
          </p:cNvSpPr>
          <p:nvPr>
            <p:ph type="sldNum" sz="quarter" idx="12"/>
          </p:nvPr>
        </p:nvSpPr>
        <p:spPr/>
        <p:txBody>
          <a:bodyPr/>
          <a:lstStyle>
            <a:lvl1pPr>
              <a:defRPr/>
            </a:lvl1pPr>
          </a:lstStyle>
          <a:p>
            <a:fld id="{D035D697-0CCF-45F4-B7F0-263CA3FDB65D}" type="slidenum">
              <a:rPr lang="ru-RU" altLang="ru-RU"/>
              <a:pPr/>
              <a:t>‹#›</a:t>
            </a:fld>
            <a:endParaRPr lang="ru-RU" altLang="ru-RU"/>
          </a:p>
        </p:txBody>
      </p:sp>
    </p:spTree>
    <p:extLst>
      <p:ext uri="{BB962C8B-B14F-4D97-AF65-F5344CB8AC3E}">
        <p14:creationId xmlns:p14="http://schemas.microsoft.com/office/powerpoint/2010/main" val="401297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ru-RU"/>
          </a:p>
        </p:txBody>
      </p:sp>
      <p:sp>
        <p:nvSpPr>
          <p:cNvPr id="5" name="Footer Placeholder 21"/>
          <p:cNvSpPr>
            <a:spLocks noGrp="1"/>
          </p:cNvSpPr>
          <p:nvPr>
            <p:ph type="ftr" sz="quarter" idx="11"/>
          </p:nvPr>
        </p:nvSpPr>
        <p:spPr/>
        <p:txBody>
          <a:bodyPr/>
          <a:lstStyle>
            <a:lvl1pPr>
              <a:defRPr/>
            </a:lvl1pPr>
          </a:lstStyle>
          <a:p>
            <a:pPr>
              <a:defRPr/>
            </a:pPr>
            <a:endParaRPr lang="ru-RU"/>
          </a:p>
        </p:txBody>
      </p:sp>
      <p:sp>
        <p:nvSpPr>
          <p:cNvPr id="6" name="Slide Number Placeholder 17"/>
          <p:cNvSpPr>
            <a:spLocks noGrp="1"/>
          </p:cNvSpPr>
          <p:nvPr>
            <p:ph type="sldNum" sz="quarter" idx="12"/>
          </p:nvPr>
        </p:nvSpPr>
        <p:spPr/>
        <p:txBody>
          <a:bodyPr/>
          <a:lstStyle>
            <a:lvl1pPr>
              <a:defRPr/>
            </a:lvl1pPr>
          </a:lstStyle>
          <a:p>
            <a:fld id="{F7795E4B-5E6E-49DE-BD2C-07D2B6F2AFA3}" type="slidenum">
              <a:rPr lang="ru-RU" altLang="ru-RU"/>
              <a:pPr/>
              <a:t>‹#›</a:t>
            </a:fld>
            <a:endParaRPr lang="ru-RU" altLang="ru-RU"/>
          </a:p>
        </p:txBody>
      </p:sp>
    </p:spTree>
    <p:extLst>
      <p:ext uri="{BB962C8B-B14F-4D97-AF65-F5344CB8AC3E}">
        <p14:creationId xmlns:p14="http://schemas.microsoft.com/office/powerpoint/2010/main" val="3888107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850"/>
            <a:ext cx="8229600" cy="11430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57200" y="1935163"/>
            <a:ext cx="4038600" cy="438943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935163"/>
            <a:ext cx="4038600" cy="438943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a:xfrm>
            <a:off x="457200" y="6356350"/>
            <a:ext cx="2133600" cy="365125"/>
          </a:xfrm>
        </p:spPr>
        <p:txBody>
          <a:bodyPr/>
          <a:lstStyle>
            <a:lvl1pPr>
              <a:defRPr/>
            </a:lvl1pPr>
          </a:lstStyle>
          <a:p>
            <a:pPr>
              <a:defRPr/>
            </a:pPr>
            <a:endParaRPr lang="ru-RU"/>
          </a:p>
        </p:txBody>
      </p:sp>
      <p:sp>
        <p:nvSpPr>
          <p:cNvPr id="6" name="Нижний колонтитул 5"/>
          <p:cNvSpPr>
            <a:spLocks noGrp="1"/>
          </p:cNvSpPr>
          <p:nvPr>
            <p:ph type="ftr" sz="quarter" idx="11"/>
          </p:nvPr>
        </p:nvSpPr>
        <p:spPr>
          <a:xfrm>
            <a:off x="2667000" y="6356350"/>
            <a:ext cx="3352800" cy="365125"/>
          </a:xfrm>
        </p:spPr>
        <p:txBody>
          <a:bodyPr/>
          <a:lstStyle>
            <a:lvl1pPr>
              <a:defRPr/>
            </a:lvl1pPr>
          </a:lstStyle>
          <a:p>
            <a:pPr>
              <a:defRPr/>
            </a:pPr>
            <a:endParaRPr lang="ru-RU"/>
          </a:p>
        </p:txBody>
      </p:sp>
      <p:sp>
        <p:nvSpPr>
          <p:cNvPr id="7" name="Номер слайда 6"/>
          <p:cNvSpPr>
            <a:spLocks noGrp="1"/>
          </p:cNvSpPr>
          <p:nvPr>
            <p:ph type="sldNum" sz="quarter" idx="12"/>
          </p:nvPr>
        </p:nvSpPr>
        <p:spPr>
          <a:xfrm>
            <a:off x="7924800" y="6356350"/>
            <a:ext cx="762000" cy="365125"/>
          </a:xfrm>
        </p:spPr>
        <p:txBody>
          <a:bodyPr/>
          <a:lstStyle>
            <a:lvl1pPr>
              <a:defRPr/>
            </a:lvl1pPr>
          </a:lstStyle>
          <a:p>
            <a:fld id="{735590E8-9DB5-4808-8A61-842EDE4FA1FA}" type="slidenum">
              <a:rPr lang="ru-RU" altLang="ru-RU"/>
              <a:pPr/>
              <a:t>‹#›</a:t>
            </a:fld>
            <a:endParaRPr lang="ru-RU" altLang="ru-RU"/>
          </a:p>
        </p:txBody>
      </p:sp>
    </p:spTree>
    <p:extLst>
      <p:ext uri="{BB962C8B-B14F-4D97-AF65-F5344CB8AC3E}">
        <p14:creationId xmlns:p14="http://schemas.microsoft.com/office/powerpoint/2010/main" val="2489574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850"/>
            <a:ext cx="8229600" cy="1143000"/>
          </a:xfrm>
        </p:spPr>
        <p:txBody>
          <a:bodyPr/>
          <a:lstStyle/>
          <a:p>
            <a:r>
              <a:rPr lang="ru-RU" smtClean="0"/>
              <a:t>Образец заголовка</a:t>
            </a:r>
            <a:endParaRPr lang="ru-RU"/>
          </a:p>
        </p:txBody>
      </p:sp>
      <p:sp>
        <p:nvSpPr>
          <p:cNvPr id="3" name="Таблица 2"/>
          <p:cNvSpPr>
            <a:spLocks noGrp="1"/>
          </p:cNvSpPr>
          <p:nvPr>
            <p:ph type="tbl" idx="1"/>
          </p:nvPr>
        </p:nvSpPr>
        <p:spPr>
          <a:xfrm>
            <a:off x="457200" y="1935163"/>
            <a:ext cx="8229600" cy="4389437"/>
          </a:xfrm>
        </p:spPr>
        <p:txBody>
          <a:bodyPr/>
          <a:lstStyle/>
          <a:p>
            <a:endParaRPr lang="ru-RU"/>
          </a:p>
        </p:txBody>
      </p:sp>
      <p:sp>
        <p:nvSpPr>
          <p:cNvPr id="4" name="Дата 3"/>
          <p:cNvSpPr>
            <a:spLocks noGrp="1"/>
          </p:cNvSpPr>
          <p:nvPr>
            <p:ph type="dt" sz="half" idx="10"/>
          </p:nvPr>
        </p:nvSpPr>
        <p:spPr>
          <a:xfrm>
            <a:off x="457200" y="6356350"/>
            <a:ext cx="2133600" cy="365125"/>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2667000" y="6356350"/>
            <a:ext cx="3352800" cy="365125"/>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924800" y="6356350"/>
            <a:ext cx="762000" cy="365125"/>
          </a:xfrm>
        </p:spPr>
        <p:txBody>
          <a:bodyPr/>
          <a:lstStyle>
            <a:lvl1pPr>
              <a:defRPr/>
            </a:lvl1pPr>
          </a:lstStyle>
          <a:p>
            <a:fld id="{66B4923C-007E-4FF4-BF42-E92E571F349B}" type="slidenum">
              <a:rPr lang="ru-RU" altLang="ru-RU"/>
              <a:pPr/>
              <a:t>‹#›</a:t>
            </a:fld>
            <a:endParaRPr lang="ru-RU" altLang="ru-RU"/>
          </a:p>
        </p:txBody>
      </p:sp>
    </p:spTree>
    <p:extLst>
      <p:ext uri="{BB962C8B-B14F-4D97-AF65-F5344CB8AC3E}">
        <p14:creationId xmlns:p14="http://schemas.microsoft.com/office/powerpoint/2010/main" val="468862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ru-RU"/>
          </a:p>
        </p:txBody>
      </p:sp>
      <p:sp>
        <p:nvSpPr>
          <p:cNvPr id="5" name="Footer Placeholder 21"/>
          <p:cNvSpPr>
            <a:spLocks noGrp="1"/>
          </p:cNvSpPr>
          <p:nvPr>
            <p:ph type="ftr" sz="quarter" idx="11"/>
          </p:nvPr>
        </p:nvSpPr>
        <p:spPr/>
        <p:txBody>
          <a:bodyPr/>
          <a:lstStyle>
            <a:lvl1pPr>
              <a:defRPr/>
            </a:lvl1pPr>
          </a:lstStyle>
          <a:p>
            <a:pPr>
              <a:defRPr/>
            </a:pPr>
            <a:endParaRPr lang="ru-RU"/>
          </a:p>
        </p:txBody>
      </p:sp>
      <p:sp>
        <p:nvSpPr>
          <p:cNvPr id="6" name="Slide Number Placeholder 17"/>
          <p:cNvSpPr>
            <a:spLocks noGrp="1"/>
          </p:cNvSpPr>
          <p:nvPr>
            <p:ph type="sldNum" sz="quarter" idx="12"/>
          </p:nvPr>
        </p:nvSpPr>
        <p:spPr/>
        <p:txBody>
          <a:bodyPr/>
          <a:lstStyle>
            <a:lvl1pPr>
              <a:defRPr/>
            </a:lvl1pPr>
          </a:lstStyle>
          <a:p>
            <a:fld id="{465A8CE4-89F4-4DD0-A249-AB7CCCD0C566}" type="slidenum">
              <a:rPr lang="ru-RU" altLang="ru-RU"/>
              <a:pPr/>
              <a:t>‹#›</a:t>
            </a:fld>
            <a:endParaRPr lang="ru-RU" altLang="ru-RU"/>
          </a:p>
        </p:txBody>
      </p:sp>
    </p:spTree>
    <p:extLst>
      <p:ext uri="{BB962C8B-B14F-4D97-AF65-F5344CB8AC3E}">
        <p14:creationId xmlns:p14="http://schemas.microsoft.com/office/powerpoint/2010/main" val="3689309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ru-RU"/>
          </a:p>
        </p:txBody>
      </p:sp>
      <p:sp>
        <p:nvSpPr>
          <p:cNvPr id="5" name="Footer Placeholder 4"/>
          <p:cNvSpPr>
            <a:spLocks noGrp="1"/>
          </p:cNvSpPr>
          <p:nvPr>
            <p:ph type="ftr" sz="quarter" idx="11"/>
          </p:nvPr>
        </p:nvSpPr>
        <p:spPr/>
        <p:txBody>
          <a:bodyPr/>
          <a:lstStyle>
            <a:lvl1pPr>
              <a:defRPr/>
            </a:lvl1pPr>
          </a:lstStyle>
          <a:p>
            <a:pPr>
              <a:defRPr/>
            </a:pPr>
            <a:endParaRPr lang="ru-RU"/>
          </a:p>
        </p:txBody>
      </p:sp>
      <p:sp>
        <p:nvSpPr>
          <p:cNvPr id="6" name="Slide Number Placeholder 5"/>
          <p:cNvSpPr>
            <a:spLocks noGrp="1"/>
          </p:cNvSpPr>
          <p:nvPr>
            <p:ph type="sldNum" sz="quarter" idx="12"/>
          </p:nvPr>
        </p:nvSpPr>
        <p:spPr/>
        <p:txBody>
          <a:bodyPr/>
          <a:lstStyle>
            <a:lvl1pPr>
              <a:defRPr>
                <a:solidFill>
                  <a:srgbClr val="D1EAEE"/>
                </a:solidFill>
              </a:defRPr>
            </a:lvl1pPr>
          </a:lstStyle>
          <a:p>
            <a:fld id="{495FD03A-23F4-44B6-87DC-70A72CCE2A88}" type="slidenum">
              <a:rPr lang="ru-RU" altLang="ru-RU"/>
              <a:pPr/>
              <a:t>‹#›</a:t>
            </a:fld>
            <a:endParaRPr lang="ru-RU" altLang="ru-RU"/>
          </a:p>
        </p:txBody>
      </p:sp>
    </p:spTree>
    <p:extLst>
      <p:ext uri="{BB962C8B-B14F-4D97-AF65-F5344CB8AC3E}">
        <p14:creationId xmlns:p14="http://schemas.microsoft.com/office/powerpoint/2010/main" val="20734347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ru-RU"/>
          </a:p>
        </p:txBody>
      </p:sp>
      <p:sp>
        <p:nvSpPr>
          <p:cNvPr id="6" name="Footer Placeholder 21"/>
          <p:cNvSpPr>
            <a:spLocks noGrp="1"/>
          </p:cNvSpPr>
          <p:nvPr>
            <p:ph type="ftr" sz="quarter" idx="11"/>
          </p:nvPr>
        </p:nvSpPr>
        <p:spPr/>
        <p:txBody>
          <a:bodyPr/>
          <a:lstStyle>
            <a:lvl1pPr>
              <a:defRPr/>
            </a:lvl1pPr>
          </a:lstStyle>
          <a:p>
            <a:pPr>
              <a:defRPr/>
            </a:pPr>
            <a:endParaRPr lang="ru-RU"/>
          </a:p>
        </p:txBody>
      </p:sp>
      <p:sp>
        <p:nvSpPr>
          <p:cNvPr id="7" name="Slide Number Placeholder 17"/>
          <p:cNvSpPr>
            <a:spLocks noGrp="1"/>
          </p:cNvSpPr>
          <p:nvPr>
            <p:ph type="sldNum" sz="quarter" idx="12"/>
          </p:nvPr>
        </p:nvSpPr>
        <p:spPr/>
        <p:txBody>
          <a:bodyPr/>
          <a:lstStyle>
            <a:lvl1pPr>
              <a:defRPr/>
            </a:lvl1pPr>
          </a:lstStyle>
          <a:p>
            <a:fld id="{4256284D-DB3C-41AF-B856-F9C07C8D309B}" type="slidenum">
              <a:rPr lang="ru-RU" altLang="ru-RU"/>
              <a:pPr/>
              <a:t>‹#›</a:t>
            </a:fld>
            <a:endParaRPr lang="ru-RU" altLang="ru-RU"/>
          </a:p>
        </p:txBody>
      </p:sp>
    </p:spTree>
    <p:extLst>
      <p:ext uri="{BB962C8B-B14F-4D97-AF65-F5344CB8AC3E}">
        <p14:creationId xmlns:p14="http://schemas.microsoft.com/office/powerpoint/2010/main" val="2113541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endParaRPr lang="ru-RU"/>
          </a:p>
        </p:txBody>
      </p:sp>
      <p:sp>
        <p:nvSpPr>
          <p:cNvPr id="8" name="Footer Placeholder 21"/>
          <p:cNvSpPr>
            <a:spLocks noGrp="1"/>
          </p:cNvSpPr>
          <p:nvPr>
            <p:ph type="ftr" sz="quarter" idx="11"/>
          </p:nvPr>
        </p:nvSpPr>
        <p:spPr/>
        <p:txBody>
          <a:bodyPr/>
          <a:lstStyle>
            <a:lvl1pPr>
              <a:defRPr/>
            </a:lvl1pPr>
          </a:lstStyle>
          <a:p>
            <a:pPr>
              <a:defRPr/>
            </a:pPr>
            <a:endParaRPr lang="ru-RU"/>
          </a:p>
        </p:txBody>
      </p:sp>
      <p:sp>
        <p:nvSpPr>
          <p:cNvPr id="9" name="Slide Number Placeholder 17"/>
          <p:cNvSpPr>
            <a:spLocks noGrp="1"/>
          </p:cNvSpPr>
          <p:nvPr>
            <p:ph type="sldNum" sz="quarter" idx="12"/>
          </p:nvPr>
        </p:nvSpPr>
        <p:spPr/>
        <p:txBody>
          <a:bodyPr/>
          <a:lstStyle>
            <a:lvl1pPr>
              <a:defRPr/>
            </a:lvl1pPr>
          </a:lstStyle>
          <a:p>
            <a:fld id="{FDDE7589-297A-489F-8334-DE100933CD71}" type="slidenum">
              <a:rPr lang="ru-RU" altLang="ru-RU"/>
              <a:pPr/>
              <a:t>‹#›</a:t>
            </a:fld>
            <a:endParaRPr lang="ru-RU" altLang="ru-RU"/>
          </a:p>
        </p:txBody>
      </p:sp>
    </p:spTree>
    <p:extLst>
      <p:ext uri="{BB962C8B-B14F-4D97-AF65-F5344CB8AC3E}">
        <p14:creationId xmlns:p14="http://schemas.microsoft.com/office/powerpoint/2010/main" val="410040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ru-RU"/>
          </a:p>
        </p:txBody>
      </p:sp>
      <p:sp>
        <p:nvSpPr>
          <p:cNvPr id="4" name="Footer Placeholder 21"/>
          <p:cNvSpPr>
            <a:spLocks noGrp="1"/>
          </p:cNvSpPr>
          <p:nvPr>
            <p:ph type="ftr" sz="quarter" idx="11"/>
          </p:nvPr>
        </p:nvSpPr>
        <p:spPr/>
        <p:txBody>
          <a:bodyPr/>
          <a:lstStyle>
            <a:lvl1pPr>
              <a:defRPr/>
            </a:lvl1pPr>
          </a:lstStyle>
          <a:p>
            <a:pPr>
              <a:defRPr/>
            </a:pPr>
            <a:endParaRPr lang="ru-RU"/>
          </a:p>
        </p:txBody>
      </p:sp>
      <p:sp>
        <p:nvSpPr>
          <p:cNvPr id="5" name="Slide Number Placeholder 17"/>
          <p:cNvSpPr>
            <a:spLocks noGrp="1"/>
          </p:cNvSpPr>
          <p:nvPr>
            <p:ph type="sldNum" sz="quarter" idx="12"/>
          </p:nvPr>
        </p:nvSpPr>
        <p:spPr/>
        <p:txBody>
          <a:bodyPr/>
          <a:lstStyle>
            <a:lvl1pPr>
              <a:defRPr/>
            </a:lvl1pPr>
          </a:lstStyle>
          <a:p>
            <a:fld id="{CDED6311-C6CD-4CE6-A077-860B660E96A7}" type="slidenum">
              <a:rPr lang="ru-RU" altLang="ru-RU"/>
              <a:pPr/>
              <a:t>‹#›</a:t>
            </a:fld>
            <a:endParaRPr lang="ru-RU" altLang="ru-RU"/>
          </a:p>
        </p:txBody>
      </p:sp>
    </p:spTree>
    <p:extLst>
      <p:ext uri="{BB962C8B-B14F-4D97-AF65-F5344CB8AC3E}">
        <p14:creationId xmlns:p14="http://schemas.microsoft.com/office/powerpoint/2010/main" val="950578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ru-RU"/>
          </a:p>
        </p:txBody>
      </p:sp>
      <p:sp>
        <p:nvSpPr>
          <p:cNvPr id="3" name="Footer Placeholder 21"/>
          <p:cNvSpPr>
            <a:spLocks noGrp="1"/>
          </p:cNvSpPr>
          <p:nvPr>
            <p:ph type="ftr" sz="quarter" idx="11"/>
          </p:nvPr>
        </p:nvSpPr>
        <p:spPr/>
        <p:txBody>
          <a:bodyPr/>
          <a:lstStyle>
            <a:lvl1pPr>
              <a:defRPr/>
            </a:lvl1pPr>
          </a:lstStyle>
          <a:p>
            <a:pPr>
              <a:defRPr/>
            </a:pPr>
            <a:endParaRPr lang="ru-RU"/>
          </a:p>
        </p:txBody>
      </p:sp>
      <p:sp>
        <p:nvSpPr>
          <p:cNvPr id="4" name="Slide Number Placeholder 17"/>
          <p:cNvSpPr>
            <a:spLocks noGrp="1"/>
          </p:cNvSpPr>
          <p:nvPr>
            <p:ph type="sldNum" sz="quarter" idx="12"/>
          </p:nvPr>
        </p:nvSpPr>
        <p:spPr/>
        <p:txBody>
          <a:bodyPr/>
          <a:lstStyle>
            <a:lvl1pPr>
              <a:defRPr/>
            </a:lvl1pPr>
          </a:lstStyle>
          <a:p>
            <a:fld id="{4C98B0CE-DD67-49DC-8061-DFCA8A7DF201}" type="slidenum">
              <a:rPr lang="ru-RU" altLang="ru-RU"/>
              <a:pPr/>
              <a:t>‹#›</a:t>
            </a:fld>
            <a:endParaRPr lang="ru-RU" altLang="ru-RU"/>
          </a:p>
        </p:txBody>
      </p:sp>
    </p:spTree>
    <p:extLst>
      <p:ext uri="{BB962C8B-B14F-4D97-AF65-F5344CB8AC3E}">
        <p14:creationId xmlns:p14="http://schemas.microsoft.com/office/powerpoint/2010/main" val="153635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ru-RU"/>
          </a:p>
        </p:txBody>
      </p:sp>
      <p:sp>
        <p:nvSpPr>
          <p:cNvPr id="6" name="Footer Placeholder 21"/>
          <p:cNvSpPr>
            <a:spLocks noGrp="1"/>
          </p:cNvSpPr>
          <p:nvPr>
            <p:ph type="ftr" sz="quarter" idx="11"/>
          </p:nvPr>
        </p:nvSpPr>
        <p:spPr/>
        <p:txBody>
          <a:bodyPr/>
          <a:lstStyle>
            <a:lvl1pPr>
              <a:defRPr/>
            </a:lvl1pPr>
          </a:lstStyle>
          <a:p>
            <a:pPr>
              <a:defRPr/>
            </a:pPr>
            <a:endParaRPr lang="ru-RU"/>
          </a:p>
        </p:txBody>
      </p:sp>
      <p:sp>
        <p:nvSpPr>
          <p:cNvPr id="7" name="Slide Number Placeholder 17"/>
          <p:cNvSpPr>
            <a:spLocks noGrp="1"/>
          </p:cNvSpPr>
          <p:nvPr>
            <p:ph type="sldNum" sz="quarter" idx="12"/>
          </p:nvPr>
        </p:nvSpPr>
        <p:spPr/>
        <p:txBody>
          <a:bodyPr/>
          <a:lstStyle>
            <a:lvl1pPr>
              <a:defRPr/>
            </a:lvl1pPr>
          </a:lstStyle>
          <a:p>
            <a:fld id="{2F072A20-A438-416E-911B-A8FCE1F080CF}" type="slidenum">
              <a:rPr lang="ru-RU" altLang="ru-RU"/>
              <a:pPr/>
              <a:t>‹#›</a:t>
            </a:fld>
            <a:endParaRPr lang="ru-RU" altLang="ru-RU"/>
          </a:p>
        </p:txBody>
      </p:sp>
    </p:spTree>
    <p:extLst>
      <p:ext uri="{BB962C8B-B14F-4D97-AF65-F5344CB8AC3E}">
        <p14:creationId xmlns:p14="http://schemas.microsoft.com/office/powerpoint/2010/main" val="1440050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13"/>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6" name="Right Triangle 14"/>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7" name="Freeform 15"/>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dirty="0">
              <a:latin typeface="+mn-lt"/>
            </a:endParaRPr>
          </a:p>
        </p:txBody>
      </p:sp>
      <p:sp>
        <p:nvSpPr>
          <p:cNvPr id="8" name="Freeform 16"/>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dirty="0">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ru-RU"/>
          </a:p>
        </p:txBody>
      </p:sp>
      <p:sp>
        <p:nvSpPr>
          <p:cNvPr id="10" name="Footer Placeholder 5"/>
          <p:cNvSpPr>
            <a:spLocks noGrp="1"/>
          </p:cNvSpPr>
          <p:nvPr>
            <p:ph type="ftr" sz="quarter" idx="11"/>
          </p:nvPr>
        </p:nvSpPr>
        <p:spPr/>
        <p:txBody>
          <a:bodyPr/>
          <a:lstStyle>
            <a:lvl1pPr>
              <a:defRPr/>
            </a:lvl1pPr>
          </a:lstStyle>
          <a:p>
            <a:pPr>
              <a:defRPr/>
            </a:pPr>
            <a:endParaRPr lang="ru-RU"/>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fld id="{D388E5B3-DAB2-464C-9C77-F1CCE2E73F92}" type="slidenum">
              <a:rPr lang="ru-RU" altLang="ru-RU"/>
              <a:pPr/>
              <a:t>‹#›</a:t>
            </a:fld>
            <a:endParaRPr lang="ru-RU" altLang="ru-RU"/>
          </a:p>
        </p:txBody>
      </p:sp>
    </p:spTree>
    <p:extLst>
      <p:ext uri="{BB962C8B-B14F-4D97-AF65-F5344CB8AC3E}">
        <p14:creationId xmlns:p14="http://schemas.microsoft.com/office/powerpoint/2010/main" val="1369026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dirty="0">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dirty="0">
              <a:latin typeface="+mn-lt"/>
            </a:endParaRPr>
          </a:p>
        </p:txBody>
      </p:sp>
      <p:sp>
        <p:nvSpPr>
          <p:cNvPr id="2052"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ru-RU" smtClean="0"/>
              <a:t>Click to edit Master title style</a:t>
            </a:r>
          </a:p>
        </p:txBody>
      </p:sp>
      <p:sp>
        <p:nvSpPr>
          <p:cNvPr id="2053"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ru-RU" smtClean="0"/>
              <a:t>Click to edit Master text styles</a:t>
            </a:r>
          </a:p>
          <a:p>
            <a:pPr lvl="1"/>
            <a:r>
              <a:rPr lang="en-US" altLang="ru-RU" smtClean="0"/>
              <a:t>Second level</a:t>
            </a:r>
          </a:p>
          <a:p>
            <a:pPr lvl="2"/>
            <a:r>
              <a:rPr lang="en-US" altLang="ru-RU" smtClean="0"/>
              <a:t>Third level</a:t>
            </a:r>
          </a:p>
          <a:p>
            <a:pPr lvl="3"/>
            <a:r>
              <a:rPr lang="en-US" altLang="ru-RU" smtClean="0"/>
              <a:t>Fourth level</a:t>
            </a:r>
          </a:p>
          <a:p>
            <a:pPr lvl="4"/>
            <a:r>
              <a:rPr lang="en-US" altLang="ru-RU"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Times New Roman" pitchFamily="18" charset="-52"/>
              </a:defRPr>
            </a:lvl1pPr>
          </a:lstStyle>
          <a:p>
            <a:pPr>
              <a:defRPr/>
            </a:pPr>
            <a:endParaRPr lang="ru-RU"/>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Times New Roman" pitchFamily="18" charset="-52"/>
              </a:defRPr>
            </a:lvl1pPr>
          </a:lstStyle>
          <a:p>
            <a:pPr>
              <a:defRPr/>
            </a:pPr>
            <a:endParaRPr lang="ru-RU"/>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defRPr>
            </a:lvl1pPr>
          </a:lstStyle>
          <a:p>
            <a:fld id="{C97B8C26-3AB4-46A0-8793-2015F4447DB2}" type="slidenum">
              <a:rPr lang="ru-RU" altLang="ru-RU"/>
              <a:pPr/>
              <a:t>‹#›</a:t>
            </a:fld>
            <a:endParaRPr lang="ru-RU" altLang="ru-RU"/>
          </a:p>
        </p:txBody>
      </p:sp>
      <p:grpSp>
        <p:nvGrpSpPr>
          <p:cNvPr id="2057"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dirty="0">
                <a:latin typeface="Times New Roman" pitchFamily="18" charset="-52"/>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dirty="0">
                <a:latin typeface="Times New Roman" pitchFamily="18" charset="-52"/>
              </a:endParaRPr>
            </a:p>
          </p:txBody>
        </p:sp>
      </p:grpSp>
    </p:spTree>
  </p:cSld>
  <p:clrMap bg1="lt1" tx1="dk1" bg2="lt2" tx2="dk2" accent1="accent1" accent2="accent2" accent3="accent3" accent4="accent4" accent5="accent5" accent6="accent6" hlink="hlink" folHlink="folHlink"/>
  <p:sldLayoutIdLst>
    <p:sldLayoutId id="2147483727" r:id="rId1"/>
    <p:sldLayoutId id="2147483724" r:id="rId2"/>
    <p:sldLayoutId id="2147483728" r:id="rId3"/>
    <p:sldLayoutId id="2147483723" r:id="rId4"/>
    <p:sldLayoutId id="2147483722" r:id="rId5"/>
    <p:sldLayoutId id="2147483721" r:id="rId6"/>
    <p:sldLayoutId id="2147483720" r:id="rId7"/>
    <p:sldLayoutId id="2147483719" r:id="rId8"/>
    <p:sldLayoutId id="2147483729" r:id="rId9"/>
    <p:sldLayoutId id="2147483718" r:id="rId10"/>
    <p:sldLayoutId id="2147483717" r:id="rId11"/>
    <p:sldLayoutId id="2147483725" r:id="rId12"/>
    <p:sldLayoutId id="2147483726" r:id="rId13"/>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149" name="WordArt 5"/>
          <p:cNvSpPr>
            <a:spLocks noChangeArrowheads="1" noChangeShapeType="1" noTextEdit="1"/>
          </p:cNvSpPr>
          <p:nvPr/>
        </p:nvSpPr>
        <p:spPr bwMode="auto">
          <a:xfrm>
            <a:off x="395288" y="4292600"/>
            <a:ext cx="8064500" cy="1081088"/>
          </a:xfrm>
          <a:prstGeom prst="rect">
            <a:avLst/>
          </a:prstGeom>
        </p:spPr>
        <p:txBody>
          <a:bodyPr wrap="none" fromWordArt="1">
            <a:prstTxWarp prst="textPlain">
              <a:avLst>
                <a:gd name="adj" fmla="val 50000"/>
              </a:avLst>
            </a:prstTxWarp>
          </a:bodyPr>
          <a:lstStyle/>
          <a:p>
            <a:r>
              <a:rPr lang="ru-RU" sz="4400" kern="10">
                <a:ln w="15875">
                  <a:solidFill>
                    <a:srgbClr val="99CCFF"/>
                  </a:solidFill>
                  <a:round/>
                  <a:headEnd/>
                  <a:tailEnd/>
                </a:ln>
                <a:solidFill>
                  <a:schemeClr val="accent1"/>
                </a:solidFill>
                <a:effectLst>
                  <a:outerShdw dist="35921" dir="2700000" algn="ctr" rotWithShape="0">
                    <a:srgbClr val="990000"/>
                  </a:outerShdw>
                </a:effectLst>
                <a:latin typeface="Impact" panose="020B0806030902050204" pitchFamily="34" charset="0"/>
              </a:rPr>
              <a:t>ЗАО КБ "Ситибанк"</a:t>
            </a:r>
          </a:p>
          <a:p>
            <a:r>
              <a:rPr lang="ru-RU" sz="4400" kern="10">
                <a:ln w="15875">
                  <a:solidFill>
                    <a:srgbClr val="99CCFF"/>
                  </a:solidFill>
                  <a:round/>
                  <a:headEnd/>
                  <a:tailEnd/>
                </a:ln>
                <a:solidFill>
                  <a:schemeClr val="accent1"/>
                </a:solidFill>
                <a:effectLst>
                  <a:outerShdw dist="35921" dir="2700000" algn="ctr" rotWithShape="0">
                    <a:srgbClr val="990000"/>
                  </a:outerShdw>
                </a:effectLst>
                <a:latin typeface="Impact" panose="020B0806030902050204" pitchFamily="34" charset="0"/>
              </a:rPr>
              <a:t>Навыки продаж по телефону</a:t>
            </a:r>
          </a:p>
        </p:txBody>
      </p:sp>
      <p:pic>
        <p:nvPicPr>
          <p:cNvPr id="6150" name="Picture 6" descr="10002213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196975"/>
            <a:ext cx="3097213" cy="2830513"/>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4" descr="C:\Documents and Settings\Пользователь\Рабочий стол\citi.GIF"/>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6550" y="188913"/>
            <a:ext cx="955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Text Box 8"/>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solidFill>
                  <a:schemeClr val="bg1"/>
                </a:solidFill>
              </a:rPr>
              <a:t>Compiled by Sergey Kireev, CC Portfolio 2009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a:xfrm>
            <a:off x="395288" y="981075"/>
            <a:ext cx="8229600" cy="579438"/>
          </a:xfrm>
        </p:spPr>
        <p:txBody>
          <a:bodyPr/>
          <a:lstStyle/>
          <a:p>
            <a:r>
              <a:rPr lang="ru-RU" altLang="ru-RU" sz="4000" b="1" smtClean="0">
                <a:effectLst>
                  <a:outerShdw blurRad="38100" dist="38100" dir="2700000" algn="tl">
                    <a:srgbClr val="C0C0C0"/>
                  </a:outerShdw>
                </a:effectLst>
              </a:rPr>
              <a:t>Акустические компоненты общения</a:t>
            </a:r>
            <a:endParaRPr lang="en-US" altLang="ru-RU" sz="4000" b="1" smtClean="0">
              <a:effectLst>
                <a:outerShdw blurRad="38100" dist="38100" dir="2700000" algn="tl">
                  <a:srgbClr val="C0C0C0"/>
                </a:outerShdw>
              </a:effectLst>
            </a:endParaRPr>
          </a:p>
        </p:txBody>
      </p:sp>
      <p:sp>
        <p:nvSpPr>
          <p:cNvPr id="61443" name="Rectangle 3"/>
          <p:cNvSpPr>
            <a:spLocks noGrp="1"/>
          </p:cNvSpPr>
          <p:nvPr>
            <p:ph type="body" idx="1"/>
          </p:nvPr>
        </p:nvSpPr>
        <p:spPr>
          <a:xfrm>
            <a:off x="0" y="1773238"/>
            <a:ext cx="6732588" cy="3743325"/>
          </a:xfrm>
        </p:spPr>
        <p:txBody>
          <a:bodyPr/>
          <a:lstStyle/>
          <a:p>
            <a:pPr>
              <a:lnSpc>
                <a:spcPct val="90000"/>
              </a:lnSpc>
              <a:buFont typeface="Wingdings 2" panose="05020102010507070707" pitchFamily="18" charset="2"/>
              <a:buNone/>
            </a:pPr>
            <a:r>
              <a:rPr lang="ru-RU" altLang="ru-RU" sz="2400" b="1" smtClean="0">
                <a:solidFill>
                  <a:srgbClr val="660066"/>
                </a:solidFill>
                <a:latin typeface="Times New Roman" panose="02020603050405020304" pitchFamily="18" charset="0"/>
              </a:rPr>
              <a:t>	1. Темп речи</a:t>
            </a:r>
          </a:p>
          <a:p>
            <a:pPr lvl="1">
              <a:lnSpc>
                <a:spcPct val="90000"/>
              </a:lnSpc>
            </a:pPr>
            <a:r>
              <a:rPr lang="ru-RU" altLang="ru-RU" smtClean="0"/>
              <a:t>Слишком быстрый темп речи может увеличивает вероятность непонимания и недоверия со стороны клиента</a:t>
            </a:r>
          </a:p>
          <a:p>
            <a:pPr lvl="1">
              <a:lnSpc>
                <a:spcPct val="90000"/>
              </a:lnSpc>
            </a:pPr>
            <a:r>
              <a:rPr lang="ru-RU" altLang="ru-RU" smtClean="0"/>
              <a:t>Слишком медленный темп может вывести клиента из терпения или рассердить его</a:t>
            </a:r>
          </a:p>
          <a:p>
            <a:pPr lvl="1">
              <a:lnSpc>
                <a:spcPct val="90000"/>
              </a:lnSpc>
            </a:pPr>
            <a:r>
              <a:rPr lang="ru-RU" altLang="ru-RU" smtClean="0"/>
              <a:t>Используйте технику зеркального отражения, копируя темп и тон речи клиента</a:t>
            </a:r>
          </a:p>
        </p:txBody>
      </p:sp>
      <p:sp>
        <p:nvSpPr>
          <p:cNvPr id="61445" name="Text Box 5"/>
          <p:cNvSpPr txBox="1">
            <a:spLocks noChangeArrowheads="1"/>
          </p:cNvSpPr>
          <p:nvPr/>
        </p:nvSpPr>
        <p:spPr bwMode="auto">
          <a:xfrm>
            <a:off x="1476375" y="5373688"/>
            <a:ext cx="741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i="1">
                <a:solidFill>
                  <a:schemeClr val="tx2"/>
                </a:solidFill>
              </a:rPr>
              <a:t>В процессе телефонного разговора компенсируйте недостаток визуальных подсказок замедлением темпа вашей речи, чтобы клиенту хватило времени усвоить сказанное.</a:t>
            </a:r>
            <a:r>
              <a:rPr lang="ru-RU" altLang="ru-RU"/>
              <a:t> </a:t>
            </a:r>
            <a:endParaRPr lang="en-US" altLang="ru-RU"/>
          </a:p>
        </p:txBody>
      </p:sp>
      <p:pic>
        <p:nvPicPr>
          <p:cNvPr id="61446" name="Picture 6" descr="inf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5518150"/>
            <a:ext cx="863600" cy="863600"/>
          </a:xfrm>
          <a:prstGeom prst="rect">
            <a:avLst/>
          </a:prstGeom>
          <a:noFill/>
          <a:extLst>
            <a:ext uri="{909E8E84-426E-40DD-AFC4-6F175D3DCCD1}">
              <a14:hiddenFill xmlns:a14="http://schemas.microsoft.com/office/drawing/2010/main">
                <a:solidFill>
                  <a:srgbClr val="FFFFFF"/>
                </a:solidFill>
              </a14:hiddenFill>
            </a:ext>
          </a:extLst>
        </p:spPr>
      </p:pic>
      <p:pic>
        <p:nvPicPr>
          <p:cNvPr id="61448" name="Picture 4" descr="C:\Documents and Settings\Пользователь\Рабочий стол\citi.GIF"/>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6550" y="188913"/>
            <a:ext cx="955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9" name="Picture 9" descr="733242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5425" y="1773238"/>
            <a:ext cx="2498725" cy="3384550"/>
          </a:xfrm>
          <a:prstGeom prst="rect">
            <a:avLst/>
          </a:prstGeom>
          <a:noFill/>
          <a:extLst>
            <a:ext uri="{909E8E84-426E-40DD-AFC4-6F175D3DCCD1}">
              <a14:hiddenFill xmlns:a14="http://schemas.microsoft.com/office/drawing/2010/main">
                <a:solidFill>
                  <a:srgbClr val="FFFFFF"/>
                </a:solidFill>
              </a14:hiddenFill>
            </a:ext>
          </a:extLst>
        </p:spPr>
      </p:pic>
      <p:sp>
        <p:nvSpPr>
          <p:cNvPr id="61450" name="Text Box 10"/>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50" name="Picture 6" descr="krug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3429000"/>
            <a:ext cx="3384550" cy="3384550"/>
          </a:xfrm>
          <a:prstGeom prst="rect">
            <a:avLst/>
          </a:prstGeom>
          <a:noFill/>
          <a:extLst>
            <a:ext uri="{909E8E84-426E-40DD-AFC4-6F175D3DCCD1}">
              <a14:hiddenFill xmlns:a14="http://schemas.microsoft.com/office/drawing/2010/main">
                <a:solidFill>
                  <a:srgbClr val="FFFFFF"/>
                </a:solidFill>
              </a14:hiddenFill>
            </a:ext>
          </a:extLst>
        </p:spPr>
      </p:pic>
      <p:sp>
        <p:nvSpPr>
          <p:cNvPr id="57346" name="Rectangle 2"/>
          <p:cNvSpPr>
            <a:spLocks noGrp="1"/>
          </p:cNvSpPr>
          <p:nvPr>
            <p:ph type="title"/>
          </p:nvPr>
        </p:nvSpPr>
        <p:spPr>
          <a:xfrm>
            <a:off x="468313" y="765175"/>
            <a:ext cx="8229600" cy="866775"/>
          </a:xfrm>
        </p:spPr>
        <p:txBody>
          <a:bodyPr/>
          <a:lstStyle/>
          <a:p>
            <a:r>
              <a:rPr lang="ru-RU" altLang="ru-RU" sz="4000" b="1" smtClean="0">
                <a:effectLst>
                  <a:outerShdw blurRad="38100" dist="38100" dir="2700000" algn="tl">
                    <a:srgbClr val="C0C0C0"/>
                  </a:outerShdw>
                </a:effectLst>
              </a:rPr>
              <a:t>Акустические компоненты общения</a:t>
            </a:r>
            <a:endParaRPr lang="en-US" altLang="ru-RU" sz="4000" b="1" smtClean="0">
              <a:effectLst>
                <a:outerShdw blurRad="38100" dist="38100" dir="2700000" algn="tl">
                  <a:srgbClr val="C0C0C0"/>
                </a:outerShdw>
              </a:effectLst>
            </a:endParaRPr>
          </a:p>
        </p:txBody>
      </p:sp>
      <p:sp>
        <p:nvSpPr>
          <p:cNvPr id="57347" name="Rectangle 3"/>
          <p:cNvSpPr>
            <a:spLocks noGrp="1"/>
          </p:cNvSpPr>
          <p:nvPr>
            <p:ph type="body" idx="1"/>
          </p:nvPr>
        </p:nvSpPr>
        <p:spPr>
          <a:xfrm>
            <a:off x="0" y="2424113"/>
            <a:ext cx="6769100" cy="4389437"/>
          </a:xfrm>
        </p:spPr>
        <p:txBody>
          <a:bodyPr/>
          <a:lstStyle/>
          <a:p>
            <a:pPr>
              <a:buFont typeface="Wingdings 2" panose="05020102010507070707" pitchFamily="18" charset="2"/>
              <a:buNone/>
            </a:pPr>
            <a:r>
              <a:rPr lang="ru-RU" altLang="ru-RU" sz="2800" b="1" smtClean="0">
                <a:solidFill>
                  <a:srgbClr val="660066"/>
                </a:solidFill>
                <a:latin typeface="Times New Roman" panose="02020603050405020304" pitchFamily="18" charset="0"/>
              </a:rPr>
              <a:t>	2. Используйте ударение и интонацию</a:t>
            </a:r>
          </a:p>
          <a:p>
            <a:pPr>
              <a:buFont typeface="Wingdings 2" panose="05020102010507070707" pitchFamily="18" charset="2"/>
              <a:buNone/>
            </a:pPr>
            <a:r>
              <a:rPr lang="ru-RU" altLang="ru-RU" sz="2400" smtClean="0"/>
              <a:t>	Правильно расставив ударение, Вы можете акцентировать внимание клиента на нужных вещах. Отмечайте важные детали разговора при помощи следующих фраз:</a:t>
            </a:r>
          </a:p>
          <a:p>
            <a:pPr>
              <a:buFont typeface="Wingdings 2" panose="05020102010507070707" pitchFamily="18" charset="2"/>
              <a:buNone/>
            </a:pPr>
            <a:r>
              <a:rPr lang="ru-RU" altLang="ru-RU" sz="2400" smtClean="0"/>
              <a:t>		</a:t>
            </a:r>
            <a:r>
              <a:rPr lang="ru-RU" altLang="ru-RU" sz="1800" b="1" i="1" smtClean="0">
                <a:solidFill>
                  <a:srgbClr val="990000"/>
                </a:solidFill>
              </a:rPr>
              <a:t>«Это очень важный момент…»</a:t>
            </a:r>
          </a:p>
          <a:p>
            <a:pPr>
              <a:buFont typeface="Wingdings 2" panose="05020102010507070707" pitchFamily="18" charset="2"/>
              <a:buNone/>
            </a:pPr>
            <a:r>
              <a:rPr lang="ru-RU" altLang="ru-RU" sz="1800" b="1" i="1" smtClean="0">
                <a:solidFill>
                  <a:srgbClr val="990000"/>
                </a:solidFill>
              </a:rPr>
              <a:t>		«Обратите особое внимание на то, что…»</a:t>
            </a:r>
          </a:p>
          <a:p>
            <a:pPr>
              <a:buFont typeface="Wingdings 2" panose="05020102010507070707" pitchFamily="18" charset="2"/>
              <a:buNone/>
            </a:pPr>
            <a:r>
              <a:rPr lang="ru-RU" altLang="ru-RU" sz="1800" b="1" i="1" smtClean="0">
                <a:solidFill>
                  <a:srgbClr val="990000"/>
                </a:solidFill>
              </a:rPr>
              <a:t>		«Следующий вопрос особенно важен…»</a:t>
            </a:r>
            <a:endParaRPr lang="en-US" altLang="ru-RU" sz="1800" b="1" i="1" smtClean="0">
              <a:solidFill>
                <a:srgbClr val="990000"/>
              </a:solidFill>
            </a:endParaRPr>
          </a:p>
        </p:txBody>
      </p:sp>
      <p:pic>
        <p:nvPicPr>
          <p:cNvPr id="57351" name="Picture 4" descr="C:\Documents and Settings\Пользователь\Рабочий стол\citi.GIF"/>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6550" y="188913"/>
            <a:ext cx="955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2" name="Text Box 8"/>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solidFill>
                  <a:schemeClr val="bg1"/>
                </a:solidFill>
              </a:rPr>
              <a:t>Compiled by Sergey Kireev, CC Portfolio 2009</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22" name="Picture 6" descr="852769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1531938"/>
            <a:ext cx="3209925" cy="5210175"/>
          </a:xfrm>
          <a:prstGeom prst="rect">
            <a:avLst/>
          </a:prstGeom>
          <a:noFill/>
          <a:extLst>
            <a:ext uri="{909E8E84-426E-40DD-AFC4-6F175D3DCCD1}">
              <a14:hiddenFill xmlns:a14="http://schemas.microsoft.com/office/drawing/2010/main">
                <a:solidFill>
                  <a:srgbClr val="FFFFFF"/>
                </a:solidFill>
              </a14:hiddenFill>
            </a:ext>
          </a:extLst>
        </p:spPr>
      </p:pic>
      <p:sp>
        <p:nvSpPr>
          <p:cNvPr id="60418" name="Rectangle 2"/>
          <p:cNvSpPr>
            <a:spLocks noGrp="1"/>
          </p:cNvSpPr>
          <p:nvPr>
            <p:ph type="title"/>
          </p:nvPr>
        </p:nvSpPr>
        <p:spPr>
          <a:xfrm>
            <a:off x="468313" y="692150"/>
            <a:ext cx="8229600" cy="650875"/>
          </a:xfrm>
        </p:spPr>
        <p:txBody>
          <a:bodyPr/>
          <a:lstStyle/>
          <a:p>
            <a:r>
              <a:rPr lang="ru-RU" altLang="ru-RU" sz="4000" b="1" smtClean="0">
                <a:effectLst>
                  <a:outerShdw blurRad="38100" dist="38100" dir="2700000" algn="tl">
                    <a:srgbClr val="C0C0C0"/>
                  </a:outerShdw>
                </a:effectLst>
              </a:rPr>
              <a:t>Акустические компоненты общения</a:t>
            </a:r>
            <a:endParaRPr lang="en-US" altLang="ru-RU" sz="4000" b="1" smtClean="0">
              <a:effectLst>
                <a:outerShdw blurRad="38100" dist="38100" dir="2700000" algn="tl">
                  <a:srgbClr val="C0C0C0"/>
                </a:outerShdw>
              </a:effectLst>
            </a:endParaRPr>
          </a:p>
        </p:txBody>
      </p:sp>
      <p:sp>
        <p:nvSpPr>
          <p:cNvPr id="60419" name="Rectangle 3"/>
          <p:cNvSpPr>
            <a:spLocks noGrp="1"/>
          </p:cNvSpPr>
          <p:nvPr>
            <p:ph type="body" idx="1"/>
          </p:nvPr>
        </p:nvSpPr>
        <p:spPr>
          <a:xfrm>
            <a:off x="179388" y="1484313"/>
            <a:ext cx="5878512" cy="5373687"/>
          </a:xfrm>
        </p:spPr>
        <p:txBody>
          <a:bodyPr/>
          <a:lstStyle/>
          <a:p>
            <a:pPr>
              <a:lnSpc>
                <a:spcPct val="90000"/>
              </a:lnSpc>
              <a:buFont typeface="Wingdings 2" panose="05020102010507070707" pitchFamily="18" charset="2"/>
              <a:buNone/>
            </a:pPr>
            <a:r>
              <a:rPr lang="ru-RU" altLang="ru-RU" sz="2400" b="1" smtClean="0">
                <a:solidFill>
                  <a:srgbClr val="660066"/>
                </a:solidFill>
                <a:latin typeface="Times New Roman" panose="02020603050405020304" pitchFamily="18" charset="0"/>
              </a:rPr>
              <a:t>	3. Не бойтесь клиента</a:t>
            </a:r>
          </a:p>
          <a:p>
            <a:pPr>
              <a:lnSpc>
                <a:spcPct val="90000"/>
              </a:lnSpc>
            </a:pPr>
            <a:r>
              <a:rPr lang="ru-RU" altLang="ru-RU" sz="2000" smtClean="0"/>
              <a:t>Не бойтесь клиента и общайтесь с ним как с равноправным партнером</a:t>
            </a:r>
          </a:p>
          <a:p>
            <a:pPr>
              <a:lnSpc>
                <a:spcPct val="90000"/>
              </a:lnSpc>
            </a:pPr>
            <a:r>
              <a:rPr lang="ru-RU" altLang="ru-RU" sz="2000" smtClean="0"/>
              <a:t>Будьте открыты в общении с клиентами</a:t>
            </a:r>
          </a:p>
          <a:p>
            <a:pPr>
              <a:lnSpc>
                <a:spcPct val="90000"/>
              </a:lnSpc>
            </a:pPr>
            <a:r>
              <a:rPr lang="ru-RU" altLang="ru-RU" sz="2000" smtClean="0"/>
              <a:t>Не бойтесь задавать вопросы – это верный способ вовлечь клиента в разговор и выявить его истинные потребности</a:t>
            </a:r>
          </a:p>
          <a:p>
            <a:pPr>
              <a:lnSpc>
                <a:spcPct val="90000"/>
              </a:lnSpc>
            </a:pPr>
            <a:r>
              <a:rPr lang="ru-RU" altLang="ru-RU" sz="2000" smtClean="0"/>
              <a:t>Клиент должен воспринимать Вас как союзника, заинтересованного в соблюдении его интересов</a:t>
            </a:r>
          </a:p>
          <a:p>
            <a:pPr>
              <a:lnSpc>
                <a:spcPct val="90000"/>
              </a:lnSpc>
              <a:buFont typeface="Wingdings 2" panose="05020102010507070707" pitchFamily="18" charset="2"/>
              <a:buNone/>
            </a:pPr>
            <a:endParaRPr lang="ru-RU" altLang="ru-RU" sz="2000" smtClean="0"/>
          </a:p>
          <a:p>
            <a:pPr>
              <a:lnSpc>
                <a:spcPct val="90000"/>
              </a:lnSpc>
              <a:buFont typeface="Wingdings 2" panose="05020102010507070707" pitchFamily="18" charset="2"/>
              <a:buNone/>
            </a:pPr>
            <a:r>
              <a:rPr lang="ru-RU" altLang="ru-RU" sz="2400" b="1" smtClean="0">
                <a:solidFill>
                  <a:srgbClr val="660066"/>
                </a:solidFill>
                <a:latin typeface="Times New Roman" panose="02020603050405020304" pitchFamily="18" charset="0"/>
              </a:rPr>
              <a:t>	4. Будьте уверены в себе и своих словах</a:t>
            </a:r>
          </a:p>
          <a:p>
            <a:pPr>
              <a:lnSpc>
                <a:spcPct val="90000"/>
              </a:lnSpc>
            </a:pPr>
            <a:r>
              <a:rPr lang="ru-RU" altLang="ru-RU" sz="1800" smtClean="0"/>
              <a:t>Клиенты отвергают звонки или предложения из-за отсутствия доверия к человеку, который вышел на контакт с ними. Если оператор уверен в себе, то и клиенты уверены в нем! </a:t>
            </a:r>
          </a:p>
          <a:p>
            <a:pPr>
              <a:lnSpc>
                <a:spcPct val="90000"/>
              </a:lnSpc>
            </a:pPr>
            <a:endParaRPr lang="en-US" altLang="ru-RU" sz="1800" smtClean="0"/>
          </a:p>
        </p:txBody>
      </p:sp>
      <p:pic>
        <p:nvPicPr>
          <p:cNvPr id="60421" name="Picture 4" descr="C:\Documents and Settings\Пользователь\Рабочий стол\citi.GIF"/>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6550" y="188913"/>
            <a:ext cx="955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3" name="Text Box 7"/>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3" name="Picture 7" descr="795696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0725" y="1844675"/>
            <a:ext cx="3343275" cy="4464050"/>
          </a:xfrm>
          <a:prstGeom prst="rect">
            <a:avLst/>
          </a:prstGeom>
          <a:noFill/>
          <a:extLst>
            <a:ext uri="{909E8E84-426E-40DD-AFC4-6F175D3DCCD1}">
              <a14:hiddenFill xmlns:a14="http://schemas.microsoft.com/office/drawing/2010/main">
                <a:solidFill>
                  <a:srgbClr val="FFFFFF"/>
                </a:solidFill>
              </a14:hiddenFill>
            </a:ext>
          </a:extLst>
        </p:spPr>
      </p:pic>
      <p:sp>
        <p:nvSpPr>
          <p:cNvPr id="55298" name="Rectangle 2"/>
          <p:cNvSpPr>
            <a:spLocks noGrp="1"/>
          </p:cNvSpPr>
          <p:nvPr>
            <p:ph type="title"/>
          </p:nvPr>
        </p:nvSpPr>
        <p:spPr>
          <a:xfrm>
            <a:off x="446088" y="981075"/>
            <a:ext cx="8229600" cy="650875"/>
          </a:xfrm>
        </p:spPr>
        <p:txBody>
          <a:bodyPr/>
          <a:lstStyle/>
          <a:p>
            <a:r>
              <a:rPr lang="ru-RU" altLang="ru-RU" sz="4000" b="1" smtClean="0">
                <a:effectLst>
                  <a:outerShdw blurRad="38100" dist="38100" dir="2700000" algn="tl">
                    <a:srgbClr val="C0C0C0"/>
                  </a:outerShdw>
                </a:effectLst>
              </a:rPr>
              <a:t>Акустические компоненты общения</a:t>
            </a:r>
          </a:p>
        </p:txBody>
      </p:sp>
      <p:sp>
        <p:nvSpPr>
          <p:cNvPr id="55299" name="Rectangle 3"/>
          <p:cNvSpPr>
            <a:spLocks noGrp="1"/>
          </p:cNvSpPr>
          <p:nvPr>
            <p:ph type="body" idx="1"/>
          </p:nvPr>
        </p:nvSpPr>
        <p:spPr>
          <a:xfrm>
            <a:off x="0" y="1916113"/>
            <a:ext cx="5940425" cy="4941887"/>
          </a:xfrm>
        </p:spPr>
        <p:txBody>
          <a:bodyPr/>
          <a:lstStyle/>
          <a:p>
            <a:pPr>
              <a:buFont typeface="Wingdings 2" panose="05020102010507070707" pitchFamily="18" charset="2"/>
              <a:buNone/>
            </a:pPr>
            <a:r>
              <a:rPr lang="ru-RU" altLang="ru-RU" sz="2400" b="1" smtClean="0">
                <a:solidFill>
                  <a:srgbClr val="660066"/>
                </a:solidFill>
                <a:latin typeface="Times New Roman" panose="02020603050405020304" pitchFamily="18" charset="0"/>
              </a:rPr>
              <a:t>	5. Обеспечьте ясность</a:t>
            </a:r>
          </a:p>
          <a:p>
            <a:pPr>
              <a:buFont typeface="Wingdings 2" panose="05020102010507070707" pitchFamily="18" charset="2"/>
              <a:buNone/>
            </a:pPr>
            <a:r>
              <a:rPr lang="ru-RU" altLang="ru-RU" sz="2400" smtClean="0"/>
              <a:t>	Удостоверьтесь, что Вас услышали верно, особенно это касается чисел. Например, клиенту может послышаться 15% вместо 50%</a:t>
            </a:r>
          </a:p>
          <a:p>
            <a:pPr>
              <a:buFont typeface="Wingdings 2" panose="05020102010507070707" pitchFamily="18" charset="2"/>
              <a:buNone/>
            </a:pPr>
            <a:endParaRPr lang="ru-RU" altLang="ru-RU" sz="2400" smtClean="0"/>
          </a:p>
          <a:p>
            <a:pPr>
              <a:buFont typeface="Wingdings 2" panose="05020102010507070707" pitchFamily="18" charset="2"/>
              <a:buNone/>
            </a:pPr>
            <a:r>
              <a:rPr lang="ru-RU" altLang="ru-RU" sz="2400" b="1" smtClean="0">
                <a:solidFill>
                  <a:srgbClr val="660066"/>
                </a:solidFill>
                <a:latin typeface="Times New Roman" panose="02020603050405020304" pitchFamily="18" charset="0"/>
              </a:rPr>
              <a:t>	6. Громкость речи</a:t>
            </a:r>
          </a:p>
          <a:p>
            <a:pPr>
              <a:buFont typeface="Wingdings 2" panose="05020102010507070707" pitchFamily="18" charset="2"/>
              <a:buNone/>
            </a:pPr>
            <a:r>
              <a:rPr lang="ru-RU" altLang="ru-RU" sz="2400" smtClean="0"/>
              <a:t>	Произносите слова отчетливо и достаточно громко, чтобы клиенту не пришлось переспрашивать Вас</a:t>
            </a:r>
          </a:p>
          <a:p>
            <a:pPr>
              <a:buFont typeface="Wingdings 2" panose="05020102010507070707" pitchFamily="18" charset="2"/>
              <a:buNone/>
            </a:pPr>
            <a:endParaRPr lang="ru-RU" altLang="ru-RU" sz="2400" smtClean="0"/>
          </a:p>
        </p:txBody>
      </p:sp>
      <p:pic>
        <p:nvPicPr>
          <p:cNvPr id="55302" name="Picture 4" descr="C:\Documents and Settings\Пользователь\Рабочий стол\citi.GIF"/>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6550" y="188913"/>
            <a:ext cx="955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4" name="Text Box 8"/>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a:xfrm>
            <a:off x="663575" y="692150"/>
            <a:ext cx="8229600" cy="650875"/>
          </a:xfrm>
        </p:spPr>
        <p:txBody>
          <a:bodyPr/>
          <a:lstStyle/>
          <a:p>
            <a:r>
              <a:rPr lang="ru-RU" altLang="ru-RU" sz="4000" b="1" smtClean="0">
                <a:effectLst>
                  <a:outerShdw blurRad="38100" dist="38100" dir="2700000" algn="tl">
                    <a:srgbClr val="C0C0C0"/>
                  </a:outerShdw>
                </a:effectLst>
              </a:rPr>
              <a:t>Вербальные компоненты общения</a:t>
            </a:r>
          </a:p>
        </p:txBody>
      </p:sp>
      <p:sp>
        <p:nvSpPr>
          <p:cNvPr id="54275" name="Rectangle 3"/>
          <p:cNvSpPr>
            <a:spLocks noGrp="1"/>
          </p:cNvSpPr>
          <p:nvPr>
            <p:ph type="body" idx="1"/>
          </p:nvPr>
        </p:nvSpPr>
        <p:spPr>
          <a:xfrm>
            <a:off x="0" y="1916113"/>
            <a:ext cx="6804025" cy="4389437"/>
          </a:xfrm>
        </p:spPr>
        <p:txBody>
          <a:bodyPr/>
          <a:lstStyle/>
          <a:p>
            <a:pPr>
              <a:buFont typeface="Wingdings 2" panose="05020102010507070707" pitchFamily="18" charset="2"/>
              <a:buNone/>
            </a:pPr>
            <a:r>
              <a:rPr lang="ru-RU" altLang="ru-RU" smtClean="0"/>
              <a:t>		</a:t>
            </a:r>
            <a:r>
              <a:rPr lang="ru-RU" altLang="ru-RU" sz="2000" smtClean="0"/>
              <a:t>При общении с клиентом избегайте употребление сокращений или специализированных терминов, так как это может вызвать непонимание и даже раздражение со стороны клиента. </a:t>
            </a:r>
          </a:p>
          <a:p>
            <a:pPr>
              <a:buFont typeface="Wingdings 2" panose="05020102010507070707" pitchFamily="18" charset="2"/>
              <a:buNone/>
            </a:pPr>
            <a:r>
              <a:rPr lang="ru-RU" altLang="ru-RU" sz="2000" smtClean="0"/>
              <a:t>	</a:t>
            </a:r>
            <a:r>
              <a:rPr lang="ru-RU" altLang="ru-RU" sz="1600" smtClean="0">
                <a:solidFill>
                  <a:srgbClr val="990000"/>
                </a:solidFill>
              </a:rPr>
              <a:t>Например: ЛПК</a:t>
            </a:r>
            <a:r>
              <a:rPr lang="en-US" altLang="ru-RU" sz="1600" smtClean="0">
                <a:solidFill>
                  <a:srgbClr val="990000"/>
                </a:solidFill>
              </a:rPr>
              <a:t>/grace </a:t>
            </a:r>
            <a:r>
              <a:rPr lang="ru-RU" altLang="ru-RU" sz="1600" smtClean="0">
                <a:solidFill>
                  <a:srgbClr val="990000"/>
                </a:solidFill>
              </a:rPr>
              <a:t>период, ЗВР</a:t>
            </a:r>
            <a:r>
              <a:rPr lang="en-US" altLang="ru-RU" sz="1600" smtClean="0">
                <a:solidFill>
                  <a:srgbClr val="990000"/>
                </a:solidFill>
              </a:rPr>
              <a:t>/EPP</a:t>
            </a:r>
            <a:r>
              <a:rPr lang="ru-RU" altLang="ru-RU" sz="1600" smtClean="0">
                <a:solidFill>
                  <a:srgbClr val="990000"/>
                </a:solidFill>
              </a:rPr>
              <a:t> и т.д.</a:t>
            </a:r>
          </a:p>
          <a:p>
            <a:pPr>
              <a:buFont typeface="Wingdings 2" panose="05020102010507070707" pitchFamily="18" charset="2"/>
              <a:buNone/>
            </a:pPr>
            <a:endParaRPr lang="ru-RU" altLang="ru-RU" sz="1600" smtClean="0">
              <a:solidFill>
                <a:srgbClr val="990000"/>
              </a:solidFill>
            </a:endParaRPr>
          </a:p>
          <a:p>
            <a:pPr>
              <a:buFont typeface="Wingdings 2" panose="05020102010507070707" pitchFamily="18" charset="2"/>
              <a:buNone/>
            </a:pPr>
            <a:r>
              <a:rPr lang="ru-RU" altLang="ru-RU" sz="2000" smtClean="0"/>
              <a:t>		</a:t>
            </a:r>
            <a:r>
              <a:rPr lang="ru-RU" altLang="ru-RU" sz="2400" b="1" smtClean="0">
                <a:solidFill>
                  <a:srgbClr val="660066"/>
                </a:solidFill>
                <a:latin typeface="Times New Roman" panose="02020603050405020304" pitchFamily="18" charset="0"/>
              </a:rPr>
              <a:t>2. Не используйте простонародные слова</a:t>
            </a:r>
          </a:p>
          <a:p>
            <a:pPr>
              <a:buFont typeface="Wingdings 2" panose="05020102010507070707" pitchFamily="18" charset="2"/>
              <a:buNone/>
            </a:pPr>
            <a:r>
              <a:rPr lang="ru-RU" altLang="ru-RU" sz="2000" smtClean="0"/>
              <a:t>		Избегайте неформального ведения разговора, с использованием бытовой речи, так как в случае возникновения проблем Вы можете потерять доверие клиента.</a:t>
            </a:r>
          </a:p>
          <a:p>
            <a:pPr>
              <a:buFont typeface="Wingdings 2" panose="05020102010507070707" pitchFamily="18" charset="2"/>
              <a:buNone/>
            </a:pPr>
            <a:r>
              <a:rPr lang="ru-RU" altLang="ru-RU" sz="1600" smtClean="0">
                <a:solidFill>
                  <a:srgbClr val="990000"/>
                </a:solidFill>
              </a:rPr>
              <a:t>	Например: Погодите секундочку, супер и пр.</a:t>
            </a:r>
          </a:p>
          <a:p>
            <a:pPr>
              <a:buFont typeface="Wingdings 2" panose="05020102010507070707" pitchFamily="18" charset="2"/>
              <a:buNone/>
            </a:pPr>
            <a:endParaRPr lang="ru-RU" altLang="ru-RU" sz="2000" smtClean="0"/>
          </a:p>
        </p:txBody>
      </p:sp>
      <p:sp>
        <p:nvSpPr>
          <p:cNvPr id="54276" name="Text Box 4"/>
          <p:cNvSpPr txBox="1">
            <a:spLocks noChangeArrowheads="1"/>
          </p:cNvSpPr>
          <p:nvPr/>
        </p:nvSpPr>
        <p:spPr bwMode="auto">
          <a:xfrm>
            <a:off x="0" y="1412875"/>
            <a:ext cx="7056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b="1">
                <a:solidFill>
                  <a:srgbClr val="660066"/>
                </a:solidFill>
              </a:rPr>
              <a:t>	1. Не используйте сленг</a:t>
            </a:r>
          </a:p>
        </p:txBody>
      </p:sp>
      <p:pic>
        <p:nvPicPr>
          <p:cNvPr id="54277" name="Picture 5" descr="pre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2420938"/>
            <a:ext cx="4013200" cy="4176712"/>
          </a:xfrm>
          <a:prstGeom prst="rect">
            <a:avLst/>
          </a:prstGeom>
          <a:noFill/>
          <a:extLst>
            <a:ext uri="{909E8E84-426E-40DD-AFC4-6F175D3DCCD1}">
              <a14:hiddenFill xmlns:a14="http://schemas.microsoft.com/office/drawing/2010/main">
                <a:solidFill>
                  <a:srgbClr val="FFFFFF"/>
                </a:solidFill>
              </a14:hiddenFill>
            </a:ext>
          </a:extLst>
        </p:spPr>
      </p:pic>
      <p:pic>
        <p:nvPicPr>
          <p:cNvPr id="54280" name="Picture 4" descr="C:\Documents and Settings\Пользователь\Рабочий стол\citi.GIF"/>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6550" y="188913"/>
            <a:ext cx="955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1" name="Text Box 9"/>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a:xfrm>
            <a:off x="395288" y="692150"/>
            <a:ext cx="8229600" cy="720725"/>
          </a:xfrm>
        </p:spPr>
        <p:txBody>
          <a:bodyPr/>
          <a:lstStyle/>
          <a:p>
            <a:r>
              <a:rPr lang="ru-RU" altLang="ru-RU" sz="4000" b="1" smtClean="0">
                <a:effectLst>
                  <a:outerShdw blurRad="38100" dist="38100" dir="2700000" algn="tl">
                    <a:srgbClr val="C0C0C0"/>
                  </a:outerShdw>
                </a:effectLst>
              </a:rPr>
              <a:t>Вербальные компоненты общения</a:t>
            </a:r>
          </a:p>
        </p:txBody>
      </p:sp>
      <p:graphicFrame>
        <p:nvGraphicFramePr>
          <p:cNvPr id="51287" name="Group 87"/>
          <p:cNvGraphicFramePr>
            <a:graphicFrameLocks noGrp="1"/>
          </p:cNvGraphicFramePr>
          <p:nvPr>
            <p:ph idx="1"/>
          </p:nvPr>
        </p:nvGraphicFramePr>
        <p:xfrm>
          <a:off x="395288" y="2060575"/>
          <a:ext cx="8229600" cy="4006850"/>
        </p:xfrm>
        <a:graphic>
          <a:graphicData uri="http://schemas.openxmlformats.org/drawingml/2006/table">
            <a:tbl>
              <a:tblPr/>
              <a:tblGrid>
                <a:gridCol w="4032250">
                  <a:extLst>
                    <a:ext uri="{9D8B030D-6E8A-4147-A177-3AD203B41FA5}">
                      <a16:colId xmlns:a16="http://schemas.microsoft.com/office/drawing/2014/main" val="4062934840"/>
                    </a:ext>
                  </a:extLst>
                </a:gridCol>
                <a:gridCol w="4197350">
                  <a:extLst>
                    <a:ext uri="{9D8B030D-6E8A-4147-A177-3AD203B41FA5}">
                      <a16:colId xmlns:a16="http://schemas.microsoft.com/office/drawing/2014/main" val="4280088315"/>
                    </a:ext>
                  </a:extLst>
                </a:gridCol>
              </a:tblGrid>
              <a:tr h="431800">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1588">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3508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80645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62063">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192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764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336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908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600" b="1" i="0" u="none" strike="noStrike" cap="none" normalizeH="0" baseline="0" smtClean="0">
                          <a:ln>
                            <a:noFill/>
                          </a:ln>
                          <a:solidFill>
                            <a:schemeClr val="tx1"/>
                          </a:solidFill>
                          <a:effectLst/>
                          <a:latin typeface="Arial" panose="020B0604020202020204" pitchFamily="34" charset="0"/>
                        </a:rPr>
                        <a:t>Слова с негативным оттенком</a:t>
                      </a:r>
                      <a:endParaRPr kumimoji="0" lang="en-US" altLang="ru-RU" sz="1600" b="1"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1588">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3508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80645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62063">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192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764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336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908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600" b="1" i="0" u="none" strike="noStrike" cap="none" normalizeH="0" baseline="0" smtClean="0">
                          <a:ln>
                            <a:noFill/>
                          </a:ln>
                          <a:solidFill>
                            <a:schemeClr val="tx1"/>
                          </a:solidFill>
                          <a:effectLst/>
                          <a:latin typeface="Arial" panose="020B0604020202020204" pitchFamily="34" charset="0"/>
                        </a:rPr>
                        <a:t>Слова с позитивным оттенком</a:t>
                      </a:r>
                      <a:endParaRPr kumimoji="0" lang="en-US" altLang="ru-RU" sz="16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37019139"/>
                  </a:ext>
                </a:extLst>
              </a:tr>
              <a:tr h="244475">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1588">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3508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80645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62063">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192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764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336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908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200" b="0" i="1" u="none" strike="noStrike" cap="none" normalizeH="0" baseline="0" smtClean="0">
                          <a:ln>
                            <a:noFill/>
                          </a:ln>
                          <a:solidFill>
                            <a:schemeClr val="tx1"/>
                          </a:solidFill>
                          <a:effectLst/>
                          <a:latin typeface="Arial" panose="020B0604020202020204" pitchFamily="34" charset="0"/>
                        </a:rPr>
                        <a:t>Вас беспокоит, прошу прощения за беспокойство</a:t>
                      </a:r>
                      <a:endParaRPr kumimoji="0" lang="en-US" altLang="ru-RU" sz="1200" b="0" i="1"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1588">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3508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80645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62063">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192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764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336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908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200" b="0" i="1" u="none" strike="noStrike" cap="none" normalizeH="0" baseline="0" smtClean="0">
                          <a:ln>
                            <a:noFill/>
                          </a:ln>
                          <a:solidFill>
                            <a:schemeClr val="tx1"/>
                          </a:solidFill>
                          <a:effectLst/>
                          <a:latin typeface="Arial" panose="020B0604020202020204" pitchFamily="34" charset="0"/>
                        </a:rPr>
                        <a:t>Вам звонит, меня зовут...</a:t>
                      </a:r>
                      <a:endParaRPr kumimoji="0" lang="en-US" altLang="ru-RU" sz="1200" b="0" i="1"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80969788"/>
                  </a:ext>
                </a:extLst>
              </a:tr>
              <a:tr h="260350">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1588">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3508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80645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62063">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192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764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336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908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200" b="0" i="1" u="none" strike="noStrike" cap="none" normalizeH="0" baseline="0" smtClean="0">
                          <a:ln>
                            <a:noFill/>
                          </a:ln>
                          <a:solidFill>
                            <a:schemeClr val="tx1"/>
                          </a:solidFill>
                          <a:effectLst/>
                          <a:latin typeface="Arial" panose="020B0604020202020204" pitchFamily="34" charset="0"/>
                        </a:rPr>
                        <a:t>Если в дальнейшем будут возникать проблемы...</a:t>
                      </a:r>
                      <a:endParaRPr kumimoji="0" lang="en-US" altLang="ru-RU" sz="1200" b="0" i="1"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1588">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3508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80645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62063">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192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764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336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908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200" b="0" i="1" u="none" strike="noStrike" cap="none" normalizeH="0" baseline="0" smtClean="0">
                          <a:ln>
                            <a:noFill/>
                          </a:ln>
                          <a:solidFill>
                            <a:schemeClr val="tx1"/>
                          </a:solidFill>
                          <a:effectLst/>
                          <a:latin typeface="Arial" panose="020B0604020202020204" pitchFamily="34" charset="0"/>
                        </a:rPr>
                        <a:t>Это вопрос решается следующим образом...</a:t>
                      </a:r>
                      <a:endParaRPr kumimoji="0" lang="en-US" altLang="ru-RU" sz="1200" b="0" i="1"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58396110"/>
                  </a:ext>
                </a:extLst>
              </a:tr>
              <a:tr h="431800">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1588">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3508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80645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62063">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192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764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336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908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200" b="0" i="1" u="none" strike="noStrike" cap="none" normalizeH="0" baseline="0" smtClean="0">
                          <a:ln>
                            <a:noFill/>
                          </a:ln>
                          <a:solidFill>
                            <a:schemeClr val="tx1"/>
                          </a:solidFill>
                          <a:effectLst/>
                          <a:latin typeface="Arial" panose="020B0604020202020204" pitchFamily="34" charset="0"/>
                        </a:rPr>
                        <a:t>Не знаю, я здесь новенький…</a:t>
                      </a:r>
                      <a:endParaRPr kumimoji="0" lang="en-US" altLang="ru-RU" sz="1200" b="0" i="1"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1588">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3508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80645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62063">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192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764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336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908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200" b="0" i="1" u="none" strike="noStrike" cap="none" normalizeH="0" baseline="0" smtClean="0">
                          <a:ln>
                            <a:noFill/>
                          </a:ln>
                          <a:solidFill>
                            <a:schemeClr val="tx1"/>
                          </a:solidFill>
                          <a:effectLst/>
                          <a:latin typeface="Arial" panose="020B0604020202020204" pitchFamily="34" charset="0"/>
                        </a:rPr>
                        <a:t>Я должен уточнить этот вопрос, Вам удобно подождать на линии…</a:t>
                      </a:r>
                      <a:endParaRPr kumimoji="0" lang="en-US" altLang="ru-RU" sz="1200" b="0" i="1"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0866527"/>
                  </a:ext>
                </a:extLst>
              </a:tr>
              <a:tr h="265113">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1588">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3508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80645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62063">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192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764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336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908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200" b="0" i="1" u="none" strike="noStrike" cap="none" normalizeH="0" baseline="0" smtClean="0">
                          <a:ln>
                            <a:noFill/>
                          </a:ln>
                          <a:solidFill>
                            <a:schemeClr val="tx1"/>
                          </a:solidFill>
                          <a:effectLst/>
                          <a:latin typeface="Arial" panose="020B0604020202020204" pitchFamily="34" charset="0"/>
                        </a:rPr>
                        <a:t>Вам будет неудобно пользоваться...</a:t>
                      </a:r>
                      <a:endParaRPr kumimoji="0" lang="en-US" altLang="ru-RU" sz="1200" b="0" i="1"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1588">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3508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80645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62063">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192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764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336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908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200" b="0" i="1" u="none" strike="noStrike" cap="none" normalizeH="0" baseline="0" smtClean="0">
                          <a:ln>
                            <a:noFill/>
                          </a:ln>
                          <a:solidFill>
                            <a:schemeClr val="tx1"/>
                          </a:solidFill>
                          <a:effectLst/>
                          <a:latin typeface="Arial" panose="020B0604020202020204" pitchFamily="34" charset="0"/>
                        </a:rPr>
                        <a:t>Для удобства использования предлагаю Вам...</a:t>
                      </a:r>
                      <a:endParaRPr kumimoji="0" lang="en-US" altLang="ru-RU" sz="1200" b="0" i="1"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5644572"/>
                  </a:ext>
                </a:extLst>
              </a:tr>
              <a:tr h="279400">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1588">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3508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80645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62063">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192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764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336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908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200" b="0" i="1" u="none" strike="noStrike" cap="none" normalizeH="0" baseline="0" smtClean="0">
                          <a:ln>
                            <a:noFill/>
                          </a:ln>
                          <a:solidFill>
                            <a:schemeClr val="tx1"/>
                          </a:solidFill>
                          <a:effectLst/>
                          <a:latin typeface="Arial" panose="020B0604020202020204" pitchFamily="34" charset="0"/>
                        </a:rPr>
                        <a:t>Такова политика компании…</a:t>
                      </a:r>
                      <a:endParaRPr kumimoji="0" lang="en-US" altLang="ru-RU" sz="1200" b="0" i="1"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1588">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3508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80645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62063">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192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764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336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908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200" b="0" i="1" u="none" strike="noStrike" cap="none" normalizeH="0" baseline="0" smtClean="0">
                          <a:ln>
                            <a:noFill/>
                          </a:ln>
                          <a:solidFill>
                            <a:schemeClr val="tx1"/>
                          </a:solidFill>
                          <a:effectLst/>
                          <a:latin typeface="Arial" panose="020B0604020202020204" pitchFamily="34" charset="0"/>
                        </a:rPr>
                        <a:t>Это связано с тем, что…</a:t>
                      </a:r>
                      <a:endParaRPr kumimoji="0" lang="en-US" altLang="ru-RU" sz="1200" b="0" i="1"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4373387"/>
                  </a:ext>
                </a:extLst>
              </a:tr>
              <a:tr h="287338">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1588">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3508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80645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62063">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192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764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336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908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200" b="0" i="1" u="none" strike="noStrike" cap="none" normalizeH="0" baseline="0" smtClean="0">
                          <a:ln>
                            <a:noFill/>
                          </a:ln>
                          <a:solidFill>
                            <a:schemeClr val="tx1"/>
                          </a:solidFill>
                          <a:effectLst/>
                          <a:latin typeface="Arial" panose="020B0604020202020204" pitchFamily="34" charset="0"/>
                        </a:rPr>
                        <a:t>Что Вас не устраивает?</a:t>
                      </a:r>
                      <a:endParaRPr kumimoji="0" lang="en-US" altLang="ru-RU" sz="1200" b="0" i="1"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1588">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3508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80645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62063">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192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764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336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908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200" b="0" i="1" u="none" strike="noStrike" cap="none" normalizeH="0" baseline="0" smtClean="0">
                          <a:ln>
                            <a:noFill/>
                          </a:ln>
                          <a:solidFill>
                            <a:schemeClr val="tx1"/>
                          </a:solidFill>
                          <a:effectLst/>
                          <a:latin typeface="Arial" panose="020B0604020202020204" pitchFamily="34" charset="0"/>
                        </a:rPr>
                        <a:t>Что хотелось бы улучшить?</a:t>
                      </a:r>
                      <a:endParaRPr kumimoji="0" lang="en-US" altLang="ru-RU" sz="1200" b="0" i="1"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64543950"/>
                  </a:ext>
                </a:extLst>
              </a:tr>
              <a:tr h="288925">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1588">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3508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80645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62063">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192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764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336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908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200" b="0" i="1" u="none" strike="noStrike" cap="none" normalizeH="0" baseline="0" smtClean="0">
                          <a:ln>
                            <a:noFill/>
                          </a:ln>
                          <a:solidFill>
                            <a:schemeClr val="tx1"/>
                          </a:solidFill>
                          <a:effectLst/>
                          <a:latin typeface="Arial" panose="020B0604020202020204" pitchFamily="34" charset="0"/>
                        </a:rPr>
                        <a:t>Дорого…</a:t>
                      </a:r>
                      <a:endParaRPr kumimoji="0" lang="en-US" altLang="ru-RU" sz="1200" b="0" i="1"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1588">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3508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80645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62063">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192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764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336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908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200" b="0" i="1" u="none" strike="noStrike" cap="none" normalizeH="0" baseline="0" smtClean="0">
                          <a:ln>
                            <a:noFill/>
                          </a:ln>
                          <a:solidFill>
                            <a:schemeClr val="tx1"/>
                          </a:solidFill>
                          <a:effectLst/>
                          <a:latin typeface="Arial" panose="020B0604020202020204" pitchFamily="34" charset="0"/>
                        </a:rPr>
                        <a:t>Престижная цена, подтверждающая качество товара</a:t>
                      </a:r>
                      <a:endParaRPr kumimoji="0" lang="en-US" altLang="ru-RU" sz="1200" b="0" i="1"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32070716"/>
                  </a:ext>
                </a:extLst>
              </a:tr>
              <a:tr h="288925">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1588">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3508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80645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62063">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192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764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336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908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200" b="0" i="1" u="none" strike="noStrike" cap="none" normalizeH="0" baseline="0" smtClean="0">
                          <a:ln>
                            <a:noFill/>
                          </a:ln>
                          <a:solidFill>
                            <a:schemeClr val="tx1"/>
                          </a:solidFill>
                          <a:effectLst/>
                          <a:latin typeface="Arial" panose="020B0604020202020204" pitchFamily="34" charset="0"/>
                        </a:rPr>
                        <a:t>Мы не можем изменить Вам процентную ставку…</a:t>
                      </a:r>
                      <a:endParaRPr kumimoji="0" lang="en-US" altLang="ru-RU" sz="1200" b="0" i="1"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1588">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3508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80645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62063">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192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764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336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908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200" b="0" i="1" u="none" strike="noStrike" cap="none" normalizeH="0" baseline="0" smtClean="0">
                          <a:ln>
                            <a:noFill/>
                          </a:ln>
                          <a:solidFill>
                            <a:schemeClr val="tx1"/>
                          </a:solidFill>
                          <a:effectLst/>
                          <a:latin typeface="Arial" panose="020B0604020202020204" pitchFamily="34" charset="0"/>
                        </a:rPr>
                        <a:t>Мы можем предложить Вам льготный период…</a:t>
                      </a:r>
                      <a:endParaRPr kumimoji="0" lang="en-US" altLang="ru-RU" sz="1200" b="0" i="1"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65462417"/>
                  </a:ext>
                </a:extLst>
              </a:tr>
              <a:tr h="288925">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1588">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3508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80645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62063">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192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764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336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908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200" b="0" i="1" u="none" strike="noStrike" cap="none" normalizeH="0" baseline="0" smtClean="0">
                          <a:ln>
                            <a:noFill/>
                          </a:ln>
                          <a:solidFill>
                            <a:schemeClr val="tx1"/>
                          </a:solidFill>
                          <a:effectLst/>
                          <a:latin typeface="Arial" panose="020B0604020202020204" pitchFamily="34" charset="0"/>
                        </a:rPr>
                        <a:t>Вам придется перевыпускать карту</a:t>
                      </a:r>
                      <a:endParaRPr kumimoji="0" lang="en-US" altLang="ru-RU" sz="1200" b="0" i="1"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1588">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3508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80645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62063">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192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764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336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908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200" b="0" i="1" u="none" strike="noStrike" cap="none" normalizeH="0" baseline="0" smtClean="0">
                          <a:ln>
                            <a:noFill/>
                          </a:ln>
                          <a:solidFill>
                            <a:schemeClr val="tx1"/>
                          </a:solidFill>
                          <a:effectLst/>
                          <a:latin typeface="Arial" panose="020B0604020202020204" pitchFamily="34" charset="0"/>
                        </a:rPr>
                        <a:t>У вас есть возможность заказать перевыпуск …</a:t>
                      </a:r>
                      <a:endParaRPr kumimoji="0" lang="en-US" altLang="ru-RU" sz="1200" b="0" i="1"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0032343"/>
                  </a:ext>
                </a:extLst>
              </a:tr>
              <a:tr h="288925">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1588">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3508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80645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62063">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192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764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336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908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200" b="0" i="1" u="none" strike="noStrike" cap="none" normalizeH="0" baseline="0" smtClean="0">
                          <a:ln>
                            <a:noFill/>
                          </a:ln>
                          <a:solidFill>
                            <a:schemeClr val="tx1"/>
                          </a:solidFill>
                          <a:effectLst/>
                          <a:latin typeface="Arial" panose="020B0604020202020204" pitchFamily="34" charset="0"/>
                        </a:rPr>
                        <a:t>Я считаю…</a:t>
                      </a:r>
                      <a:endParaRPr kumimoji="0" lang="en-US" altLang="ru-RU" sz="1200" b="0" i="1"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1588">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3508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80645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62063">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192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764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336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908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200" b="0" i="1" u="none" strike="noStrike" cap="none" normalizeH="0" baseline="0" smtClean="0">
                          <a:ln>
                            <a:noFill/>
                          </a:ln>
                          <a:solidFill>
                            <a:schemeClr val="tx1"/>
                          </a:solidFill>
                          <a:effectLst/>
                          <a:latin typeface="Arial" panose="020B0604020202020204" pitchFamily="34" charset="0"/>
                        </a:rPr>
                        <a:t>Имеет смысл… Целесообразно…</a:t>
                      </a:r>
                      <a:endParaRPr kumimoji="0" lang="en-US" altLang="ru-RU" sz="1200" b="0" i="1"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8009479"/>
                  </a:ext>
                </a:extLst>
              </a:tr>
              <a:tr h="288925">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1588">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3508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80645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62063">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192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764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336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908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200" b="0" i="1" u="none" strike="noStrike" cap="none" normalizeH="0" baseline="0" smtClean="0">
                          <a:ln>
                            <a:noFill/>
                          </a:ln>
                          <a:solidFill>
                            <a:schemeClr val="tx1"/>
                          </a:solidFill>
                          <a:effectLst/>
                          <a:latin typeface="Arial" panose="020B0604020202020204" pitchFamily="34" charset="0"/>
                        </a:rPr>
                        <a:t>Если Вам понравится…</a:t>
                      </a:r>
                      <a:endParaRPr kumimoji="0" lang="en-US" altLang="ru-RU" sz="1200" b="0" i="1"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1588">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3508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80645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62063">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192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764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336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908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200" b="0" i="1" u="none" strike="noStrike" cap="none" normalizeH="0" baseline="0" smtClean="0">
                          <a:ln>
                            <a:noFill/>
                          </a:ln>
                          <a:solidFill>
                            <a:schemeClr val="tx1"/>
                          </a:solidFill>
                          <a:effectLst/>
                          <a:latin typeface="Arial" panose="020B0604020202020204" pitchFamily="34" charset="0"/>
                        </a:rPr>
                        <a:t>Когда Вы убедитесь, что…</a:t>
                      </a:r>
                      <a:endParaRPr kumimoji="0" lang="en-US" altLang="ru-RU" sz="1200" b="0" i="1"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51054665"/>
                  </a:ext>
                </a:extLst>
              </a:tr>
              <a:tr h="288925">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1588">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3508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80645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62063">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192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764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336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908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200" b="0" i="1" u="none" strike="noStrike" cap="none" normalizeH="0" baseline="0" smtClean="0">
                          <a:ln>
                            <a:noFill/>
                          </a:ln>
                          <a:solidFill>
                            <a:schemeClr val="tx1"/>
                          </a:solidFill>
                          <a:effectLst/>
                          <a:latin typeface="Arial" panose="020B0604020202020204" pitchFamily="34" charset="0"/>
                        </a:rPr>
                        <a:t>Мы этого не делаем…</a:t>
                      </a:r>
                      <a:endParaRPr kumimoji="0" lang="en-US" altLang="ru-RU" sz="1200" b="0" i="1"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1588">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3508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80645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62063">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192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764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336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90863"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200" b="0" i="1" u="none" strike="noStrike" cap="none" normalizeH="0" baseline="0" smtClean="0">
                          <a:ln>
                            <a:noFill/>
                          </a:ln>
                          <a:solidFill>
                            <a:schemeClr val="tx1"/>
                          </a:solidFill>
                          <a:effectLst/>
                          <a:latin typeface="Arial" panose="020B0604020202020204" pitchFamily="34" charset="0"/>
                        </a:rPr>
                        <a:t>Мы можем сделать следующее…</a:t>
                      </a:r>
                      <a:endParaRPr kumimoji="0" lang="en-US" altLang="ru-RU" sz="1200" b="0" i="1"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81305342"/>
                  </a:ext>
                </a:extLst>
              </a:tr>
            </a:tbl>
          </a:graphicData>
        </a:graphic>
      </p:graphicFrame>
      <p:sp>
        <p:nvSpPr>
          <p:cNvPr id="51228" name="Rectangle 28"/>
          <p:cNvSpPr>
            <a:spLocks noChangeArrowheads="1"/>
          </p:cNvSpPr>
          <p:nvPr/>
        </p:nvSpPr>
        <p:spPr bwMode="auto">
          <a:xfrm>
            <a:off x="1258888" y="6040438"/>
            <a:ext cx="75612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ru-RU" altLang="ru-RU" sz="2000" b="1">
                <a:solidFill>
                  <a:srgbClr val="FF0000"/>
                </a:solidFill>
              </a:rPr>
              <a:t> Используйте слова с позитивным зарядом, избегая слов, несущих негативный образ!</a:t>
            </a:r>
          </a:p>
        </p:txBody>
      </p:sp>
      <p:pic>
        <p:nvPicPr>
          <p:cNvPr id="51229" name="Picture 29" descr="atten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6165850"/>
            <a:ext cx="609600" cy="508000"/>
          </a:xfrm>
          <a:prstGeom prst="rect">
            <a:avLst/>
          </a:prstGeom>
          <a:noFill/>
          <a:extLst>
            <a:ext uri="{909E8E84-426E-40DD-AFC4-6F175D3DCCD1}">
              <a14:hiddenFill xmlns:a14="http://schemas.microsoft.com/office/drawing/2010/main">
                <a:solidFill>
                  <a:srgbClr val="FFFFFF"/>
                </a:solidFill>
              </a14:hiddenFill>
            </a:ext>
          </a:extLst>
        </p:spPr>
      </p:pic>
      <p:sp>
        <p:nvSpPr>
          <p:cNvPr id="51235" name="Text Box 35"/>
          <p:cNvSpPr txBox="1">
            <a:spLocks noChangeArrowheads="1"/>
          </p:cNvSpPr>
          <p:nvPr/>
        </p:nvSpPr>
        <p:spPr bwMode="auto">
          <a:xfrm>
            <a:off x="323850" y="1557338"/>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b="1">
                <a:solidFill>
                  <a:srgbClr val="660066"/>
                </a:solidFill>
              </a:rPr>
              <a:t>3. Использование слов с позитивным оттенком</a:t>
            </a:r>
          </a:p>
        </p:txBody>
      </p:sp>
      <p:pic>
        <p:nvPicPr>
          <p:cNvPr id="51289" name="Picture 4" descr="C:\Documents and Settings\Пользователь\Рабочий стол\citi.GIF"/>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6550" y="188913"/>
            <a:ext cx="955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0" name="Text Box 90"/>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60" name="Picture 4" descr="134"/>
          <p:cNvPicPr>
            <a:picLocks noChangeAspect="1" noChangeArrowheads="1"/>
          </p:cNvPicPr>
          <p:nvPr/>
        </p:nvPicPr>
        <p:blipFill>
          <a:blip r:embed="rId2">
            <a:lum bright="60000" contrast="-52000"/>
            <a:extLst>
              <a:ext uri="{28A0092B-C50C-407E-A947-70E740481C1C}">
                <a14:useLocalDpi xmlns:a14="http://schemas.microsoft.com/office/drawing/2010/main" val="0"/>
              </a:ext>
            </a:extLst>
          </a:blip>
          <a:srcRect/>
          <a:stretch>
            <a:fillRect/>
          </a:stretch>
        </p:blipFill>
        <p:spPr bwMode="auto">
          <a:xfrm>
            <a:off x="107950" y="1196975"/>
            <a:ext cx="8928100" cy="5643563"/>
          </a:xfrm>
          <a:prstGeom prst="rect">
            <a:avLst/>
          </a:prstGeom>
          <a:solidFill>
            <a:schemeClr val="bg1">
              <a:alpha val="10001"/>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0658" name="Rectangle 2"/>
          <p:cNvSpPr>
            <a:spLocks noGrp="1"/>
          </p:cNvSpPr>
          <p:nvPr>
            <p:ph type="title"/>
          </p:nvPr>
        </p:nvSpPr>
        <p:spPr>
          <a:xfrm>
            <a:off x="539750" y="765175"/>
            <a:ext cx="8229600" cy="722313"/>
          </a:xfrm>
        </p:spPr>
        <p:txBody>
          <a:bodyPr/>
          <a:lstStyle/>
          <a:p>
            <a:r>
              <a:rPr lang="ru-RU" altLang="ru-RU" sz="4000" b="1" smtClean="0">
                <a:effectLst>
                  <a:outerShdw blurRad="38100" dist="38100" dir="2700000" algn="tl">
                    <a:srgbClr val="C0C0C0"/>
                  </a:outerShdw>
                </a:effectLst>
              </a:rPr>
              <a:t>Вербальные компоненты общения</a:t>
            </a:r>
          </a:p>
        </p:txBody>
      </p:sp>
      <p:sp>
        <p:nvSpPr>
          <p:cNvPr id="70659" name="Rectangle 3"/>
          <p:cNvSpPr>
            <a:spLocks noGrp="1"/>
          </p:cNvSpPr>
          <p:nvPr>
            <p:ph type="body" idx="1"/>
          </p:nvPr>
        </p:nvSpPr>
        <p:spPr>
          <a:xfrm>
            <a:off x="468313" y="1916113"/>
            <a:ext cx="6840537" cy="3960812"/>
          </a:xfrm>
        </p:spPr>
        <p:txBody>
          <a:bodyPr/>
          <a:lstStyle/>
          <a:p>
            <a:pPr>
              <a:buFont typeface="Wingdings 2" panose="05020102010507070707" pitchFamily="18" charset="2"/>
              <a:buNone/>
            </a:pPr>
            <a:r>
              <a:rPr lang="ru-RU" altLang="ru-RU" sz="2400" b="1" smtClean="0">
                <a:solidFill>
                  <a:srgbClr val="660066"/>
                </a:solidFill>
                <a:latin typeface="Times New Roman" panose="02020603050405020304" pitchFamily="18" charset="0"/>
              </a:rPr>
              <a:t>4. Краткость – залог успешной продажи</a:t>
            </a:r>
          </a:p>
          <a:p>
            <a:r>
              <a:rPr lang="ru-RU" altLang="ru-RU" sz="2100" smtClean="0"/>
              <a:t>Пользуйтесь короткими предложениями простыми для восприятия клиента </a:t>
            </a:r>
          </a:p>
          <a:p>
            <a:r>
              <a:rPr lang="ru-RU" altLang="ru-RU" sz="2100" smtClean="0"/>
              <a:t>Будьте последовательны и логичны</a:t>
            </a:r>
          </a:p>
          <a:p>
            <a:r>
              <a:rPr lang="ru-RU" altLang="ru-RU" sz="2100" smtClean="0"/>
              <a:t>Обсуждайте одновременно только один вопрос</a:t>
            </a:r>
          </a:p>
          <a:p>
            <a:r>
              <a:rPr lang="ru-RU" altLang="ru-RU" sz="2100" smtClean="0"/>
              <a:t>Многословие – признак того, что оператору необходимо время на размышление:</a:t>
            </a:r>
          </a:p>
          <a:p>
            <a:pPr>
              <a:buFont typeface="Wingdings 2" panose="05020102010507070707" pitchFamily="18" charset="2"/>
              <a:buNone/>
            </a:pPr>
            <a:r>
              <a:rPr lang="ru-RU" altLang="ru-RU" sz="1600" b="1" i="1" smtClean="0">
                <a:solidFill>
                  <a:srgbClr val="990000"/>
                </a:solidFill>
              </a:rPr>
              <a:t>		«Сейчас» вместо «В данный момент времени…»</a:t>
            </a:r>
          </a:p>
          <a:p>
            <a:pPr>
              <a:buFont typeface="Wingdings 2" panose="05020102010507070707" pitchFamily="18" charset="2"/>
              <a:buNone/>
            </a:pPr>
            <a:r>
              <a:rPr lang="ru-RU" altLang="ru-RU" sz="1600" b="1" i="1" smtClean="0">
                <a:solidFill>
                  <a:srgbClr val="990000"/>
                </a:solidFill>
              </a:rPr>
              <a:t>		«Так же» вместо «Таким же образом…»</a:t>
            </a:r>
          </a:p>
          <a:p>
            <a:endParaRPr lang="ru-RU" altLang="ru-RU" sz="2200" smtClean="0"/>
          </a:p>
        </p:txBody>
      </p:sp>
      <p:sp>
        <p:nvSpPr>
          <p:cNvPr id="70661" name="Text Box 5"/>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a:xfrm>
            <a:off x="323850" y="1052513"/>
            <a:ext cx="8229600" cy="722312"/>
          </a:xfrm>
        </p:spPr>
        <p:txBody>
          <a:bodyPr/>
          <a:lstStyle/>
          <a:p>
            <a:r>
              <a:rPr lang="ru-RU" altLang="ru-RU" sz="4000" b="1" smtClean="0">
                <a:effectLst>
                  <a:outerShdw blurRad="38100" dist="38100" dir="2700000" algn="tl">
                    <a:srgbClr val="C0C0C0"/>
                  </a:outerShdw>
                </a:effectLst>
              </a:rPr>
              <a:t>Вербальные компоненты общения</a:t>
            </a:r>
            <a:endParaRPr lang="en-US" altLang="ru-RU" sz="4000" b="1" smtClean="0">
              <a:effectLst>
                <a:outerShdw blurRad="38100" dist="38100" dir="2700000" algn="tl">
                  <a:srgbClr val="C0C0C0"/>
                </a:outerShdw>
              </a:effectLst>
            </a:endParaRPr>
          </a:p>
        </p:txBody>
      </p:sp>
      <p:sp>
        <p:nvSpPr>
          <p:cNvPr id="62467" name="Rectangle 3"/>
          <p:cNvSpPr>
            <a:spLocks noGrp="1"/>
          </p:cNvSpPr>
          <p:nvPr>
            <p:ph type="body" idx="1"/>
          </p:nvPr>
        </p:nvSpPr>
        <p:spPr>
          <a:xfrm>
            <a:off x="0" y="2133600"/>
            <a:ext cx="6948488" cy="4518025"/>
          </a:xfrm>
        </p:spPr>
        <p:txBody>
          <a:bodyPr/>
          <a:lstStyle/>
          <a:p>
            <a:pPr>
              <a:buFont typeface="Wingdings 2" panose="05020102010507070707" pitchFamily="18" charset="2"/>
              <a:buNone/>
            </a:pPr>
            <a:r>
              <a:rPr lang="ru-RU" altLang="ru-RU" sz="2400" b="1" smtClean="0">
                <a:solidFill>
                  <a:srgbClr val="660066"/>
                </a:solidFill>
                <a:latin typeface="Times New Roman" panose="02020603050405020304" pitchFamily="18" charset="0"/>
              </a:rPr>
              <a:t>	5. Стремитесь избегать монологов</a:t>
            </a:r>
          </a:p>
          <a:p>
            <a:pPr lvl="1"/>
            <a:r>
              <a:rPr lang="ru-RU" altLang="ru-RU" smtClean="0"/>
              <a:t>Разговаривайте с клиентом, а не заговаривайте его!</a:t>
            </a:r>
          </a:p>
          <a:p>
            <a:pPr lvl="1"/>
            <a:r>
              <a:rPr lang="ru-RU" altLang="ru-RU" smtClean="0"/>
              <a:t>Диалог подразумевает обсуждение, а монолог – лекция. </a:t>
            </a:r>
          </a:p>
          <a:p>
            <a:pPr lvl="1"/>
            <a:r>
              <a:rPr lang="ru-RU" altLang="ru-RU" smtClean="0"/>
              <a:t>Введение диалога позволяет лучше понять собеседника посредством консультативного зондирования и скорректировать действия в зависимости от его типажа и дополнительных потребностей</a:t>
            </a:r>
          </a:p>
        </p:txBody>
      </p:sp>
      <p:pic>
        <p:nvPicPr>
          <p:cNvPr id="62471" name="Picture 4" descr="C:\Documents and Settings\Пользователь\Рабочий стол\citi.GIF"/>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6550" y="188913"/>
            <a:ext cx="955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2" name="Picture 8" descr="confid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2975" y="1773238"/>
            <a:ext cx="3121025" cy="5084762"/>
          </a:xfrm>
          <a:prstGeom prst="rect">
            <a:avLst/>
          </a:prstGeom>
          <a:noFill/>
          <a:extLst>
            <a:ext uri="{909E8E84-426E-40DD-AFC4-6F175D3DCCD1}">
              <a14:hiddenFill xmlns:a14="http://schemas.microsoft.com/office/drawing/2010/main">
                <a:solidFill>
                  <a:srgbClr val="FFFFFF"/>
                </a:solidFill>
              </a14:hiddenFill>
            </a:ext>
          </a:extLst>
        </p:spPr>
      </p:pic>
      <p:sp>
        <p:nvSpPr>
          <p:cNvPr id="62473" name="Text Box 9"/>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8" name="Picture 8" descr="Рисунок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3530600"/>
            <a:ext cx="4105275" cy="3138488"/>
          </a:xfrm>
          <a:prstGeom prst="rect">
            <a:avLst/>
          </a:prstGeom>
          <a:noFill/>
          <a:extLst>
            <a:ext uri="{909E8E84-426E-40DD-AFC4-6F175D3DCCD1}">
              <a14:hiddenFill xmlns:a14="http://schemas.microsoft.com/office/drawing/2010/main">
                <a:solidFill>
                  <a:srgbClr val="FFFFFF"/>
                </a:solidFill>
              </a14:hiddenFill>
            </a:ext>
          </a:extLst>
        </p:spPr>
      </p:pic>
      <p:sp>
        <p:nvSpPr>
          <p:cNvPr id="66562" name="Rectangle 2"/>
          <p:cNvSpPr>
            <a:spLocks noGrp="1"/>
          </p:cNvSpPr>
          <p:nvPr>
            <p:ph type="title"/>
          </p:nvPr>
        </p:nvSpPr>
        <p:spPr>
          <a:xfrm>
            <a:off x="457200" y="765175"/>
            <a:ext cx="8229600" cy="795338"/>
          </a:xfrm>
        </p:spPr>
        <p:txBody>
          <a:bodyPr/>
          <a:lstStyle/>
          <a:p>
            <a:r>
              <a:rPr lang="ru-RU" altLang="ru-RU" sz="4600" b="1" smtClean="0">
                <a:effectLst>
                  <a:outerShdw blurRad="38100" dist="38100" dir="2700000" algn="tl">
                    <a:srgbClr val="C0C0C0"/>
                  </a:outerShdw>
                </a:effectLst>
              </a:rPr>
              <a:t>Активное слушание</a:t>
            </a:r>
            <a:endParaRPr lang="en-US" altLang="ru-RU" sz="4600" b="1" smtClean="0">
              <a:effectLst>
                <a:outerShdw blurRad="38100" dist="38100" dir="2700000" algn="tl">
                  <a:srgbClr val="C0C0C0"/>
                </a:outerShdw>
              </a:effectLst>
            </a:endParaRPr>
          </a:p>
        </p:txBody>
      </p:sp>
      <p:sp>
        <p:nvSpPr>
          <p:cNvPr id="66563" name="Rectangle 3"/>
          <p:cNvSpPr>
            <a:spLocks noGrp="1"/>
          </p:cNvSpPr>
          <p:nvPr>
            <p:ph type="body" idx="1"/>
          </p:nvPr>
        </p:nvSpPr>
        <p:spPr>
          <a:xfrm>
            <a:off x="0" y="1557338"/>
            <a:ext cx="7164388" cy="2159000"/>
          </a:xfrm>
        </p:spPr>
        <p:txBody>
          <a:bodyPr/>
          <a:lstStyle/>
          <a:p>
            <a:pPr marL="381000" indent="-381000">
              <a:buFont typeface="Wingdings 2" panose="05020102010507070707" pitchFamily="18" charset="2"/>
              <a:buNone/>
            </a:pPr>
            <a:r>
              <a:rPr lang="ru-RU" altLang="ru-RU" sz="2000" smtClean="0">
                <a:latin typeface="Times New Roman" panose="02020603050405020304" pitchFamily="18" charset="0"/>
              </a:rPr>
              <a:t>	</a:t>
            </a:r>
            <a:r>
              <a:rPr lang="ru-RU" altLang="ru-RU" sz="2000" b="1" i="1" smtClean="0">
                <a:solidFill>
                  <a:srgbClr val="990000"/>
                </a:solidFill>
                <a:latin typeface="Times New Roman" panose="02020603050405020304" pitchFamily="18" charset="0"/>
              </a:rPr>
              <a:t>Активно слушать – это:</a:t>
            </a:r>
          </a:p>
          <a:p>
            <a:pPr marL="381000" indent="-381000">
              <a:buClr>
                <a:srgbClr val="990000"/>
              </a:buClr>
              <a:buFont typeface="Wingdings 2" panose="05020102010507070707" pitchFamily="18" charset="2"/>
              <a:buChar char=""/>
            </a:pPr>
            <a:r>
              <a:rPr lang="ru-RU" altLang="ru-RU" sz="2000" smtClean="0">
                <a:latin typeface="Times New Roman" panose="02020603050405020304" pitchFamily="18" charset="0"/>
              </a:rPr>
              <a:t>участвовать в разговоре и сообщать клиенту, что Вы услышали из того, что он вам рассказал;</a:t>
            </a:r>
          </a:p>
          <a:p>
            <a:pPr marL="381000" indent="-381000">
              <a:buClr>
                <a:srgbClr val="990000"/>
              </a:buClr>
              <a:buFont typeface="Wingdings 2" panose="05020102010507070707" pitchFamily="18" charset="2"/>
              <a:buChar char=""/>
            </a:pPr>
            <a:r>
              <a:rPr lang="ru-RU" altLang="ru-RU" sz="2000" smtClean="0">
                <a:latin typeface="Times New Roman" panose="02020603050405020304" pitchFamily="18" charset="0"/>
              </a:rPr>
              <a:t>сообщать клиенту о его чувствах и переживаниях, связанных с рассказом. </a:t>
            </a:r>
          </a:p>
        </p:txBody>
      </p:sp>
      <p:pic>
        <p:nvPicPr>
          <p:cNvPr id="66564" name="Picture 4" descr="C:\Documents and Settings\Пользователь\Рабочий стол\citi.GIF"/>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6550" y="188913"/>
            <a:ext cx="955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6" name="Text Box 6"/>
          <p:cNvSpPr txBox="1">
            <a:spLocks noChangeArrowheads="1"/>
          </p:cNvSpPr>
          <p:nvPr/>
        </p:nvSpPr>
        <p:spPr bwMode="auto">
          <a:xfrm>
            <a:off x="4284663" y="3063875"/>
            <a:ext cx="4645025"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i="1">
                <a:solidFill>
                  <a:srgbClr val="990000"/>
                </a:solidFill>
              </a:rPr>
              <a:t>Активное слушание помогает:</a:t>
            </a:r>
          </a:p>
          <a:p>
            <a:pPr>
              <a:spcBef>
                <a:spcPct val="50000"/>
              </a:spcBef>
              <a:buClr>
                <a:srgbClr val="990000"/>
              </a:buClr>
              <a:buSzPct val="95000"/>
              <a:buFont typeface="Wingdings 2" panose="05020102010507070707" pitchFamily="18" charset="2"/>
              <a:buChar char=""/>
            </a:pPr>
            <a:r>
              <a:rPr lang="ru-RU" altLang="ru-RU" sz="2000"/>
              <a:t> завоевать доверие клиента</a:t>
            </a:r>
          </a:p>
          <a:p>
            <a:pPr>
              <a:spcBef>
                <a:spcPct val="50000"/>
              </a:spcBef>
              <a:buClr>
                <a:srgbClr val="990000"/>
              </a:buClr>
              <a:buSzPct val="95000"/>
              <a:buFont typeface="Wingdings 2" panose="05020102010507070707" pitchFamily="18" charset="2"/>
              <a:buChar char=""/>
            </a:pPr>
            <a:r>
              <a:rPr lang="ru-RU" altLang="ru-RU" sz="2000"/>
              <a:t> получить больше информации о клиенте и его потребностях</a:t>
            </a:r>
          </a:p>
          <a:p>
            <a:pPr>
              <a:spcBef>
                <a:spcPct val="50000"/>
              </a:spcBef>
              <a:buClr>
                <a:srgbClr val="990000"/>
              </a:buClr>
              <a:buSzPct val="95000"/>
              <a:buFont typeface="Wingdings 2" panose="05020102010507070707" pitchFamily="18" charset="2"/>
              <a:buChar char=""/>
            </a:pPr>
            <a:r>
              <a:rPr lang="ru-RU" altLang="ru-RU" sz="2000"/>
              <a:t> активное слушание помогает клиенту безболезненно «выпустить пар»</a:t>
            </a:r>
          </a:p>
          <a:p>
            <a:pPr>
              <a:spcBef>
                <a:spcPct val="50000"/>
              </a:spcBef>
              <a:buClr>
                <a:srgbClr val="990000"/>
              </a:buClr>
              <a:buSzPct val="95000"/>
              <a:buFont typeface="Wingdings 2" panose="05020102010507070707" pitchFamily="18" charset="2"/>
              <a:buChar char=""/>
            </a:pPr>
            <a:r>
              <a:rPr lang="ru-RU" altLang="ru-RU" sz="2000"/>
              <a:t> воздействовать на решение клиента</a:t>
            </a:r>
          </a:p>
          <a:p>
            <a:pPr>
              <a:spcBef>
                <a:spcPct val="50000"/>
              </a:spcBef>
              <a:buClr>
                <a:srgbClr val="990000"/>
              </a:buClr>
              <a:buSzPct val="95000"/>
              <a:buFont typeface="Wingdings 2" panose="05020102010507070707" pitchFamily="18" charset="2"/>
              <a:buChar char=""/>
            </a:pPr>
            <a:r>
              <a:rPr lang="ru-RU" altLang="ru-RU" sz="2000"/>
              <a:t> внимательнее слушать клиента</a:t>
            </a:r>
          </a:p>
          <a:p>
            <a:pPr>
              <a:spcBef>
                <a:spcPct val="50000"/>
              </a:spcBef>
              <a:buClr>
                <a:srgbClr val="990000"/>
              </a:buClr>
              <a:buSzPct val="95000"/>
              <a:buFont typeface="Wingdings 2" panose="05020102010507070707" pitchFamily="18" charset="2"/>
              <a:buChar char=""/>
            </a:pPr>
            <a:r>
              <a:rPr lang="ru-RU" altLang="ru-RU" sz="2000"/>
              <a:t>Выиграть время для раздумий</a:t>
            </a:r>
            <a:endParaRPr lang="en-US" altLang="ru-RU" sz="2000"/>
          </a:p>
        </p:txBody>
      </p:sp>
      <p:sp>
        <p:nvSpPr>
          <p:cNvPr id="66569" name="Text Box 9"/>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a:xfrm>
            <a:off x="457200" y="-242888"/>
            <a:ext cx="8229600" cy="866776"/>
          </a:xfrm>
        </p:spPr>
        <p:txBody>
          <a:bodyPr/>
          <a:lstStyle/>
          <a:p>
            <a:r>
              <a:rPr lang="ru-RU" altLang="ru-RU" sz="4600" b="1" smtClean="0">
                <a:effectLst>
                  <a:outerShdw blurRad="38100" dist="38100" dir="2700000" algn="tl">
                    <a:srgbClr val="C0C0C0"/>
                  </a:outerShdw>
                </a:effectLst>
              </a:rPr>
              <a:t>Приемы активного слушания</a:t>
            </a:r>
            <a:endParaRPr lang="en-US" altLang="ru-RU" sz="4600" b="1" smtClean="0">
              <a:effectLst>
                <a:outerShdw blurRad="38100" dist="38100" dir="2700000" algn="tl">
                  <a:srgbClr val="C0C0C0"/>
                </a:outerShdw>
              </a:effectLst>
            </a:endParaRPr>
          </a:p>
        </p:txBody>
      </p:sp>
      <p:graphicFrame>
        <p:nvGraphicFramePr>
          <p:cNvPr id="67767" name="Group 183"/>
          <p:cNvGraphicFramePr>
            <a:graphicFrameLocks noGrp="1"/>
          </p:cNvGraphicFramePr>
          <p:nvPr>
            <p:ph idx="1"/>
          </p:nvPr>
        </p:nvGraphicFramePr>
        <p:xfrm>
          <a:off x="106363" y="620713"/>
          <a:ext cx="8929687" cy="5886450"/>
        </p:xfrm>
        <a:graphic>
          <a:graphicData uri="http://schemas.openxmlformats.org/drawingml/2006/table">
            <a:tbl>
              <a:tblPr/>
              <a:tblGrid>
                <a:gridCol w="1223962">
                  <a:extLst>
                    <a:ext uri="{9D8B030D-6E8A-4147-A177-3AD203B41FA5}">
                      <a16:colId xmlns:a16="http://schemas.microsoft.com/office/drawing/2014/main" val="3931967002"/>
                    </a:ext>
                  </a:extLst>
                </a:gridCol>
                <a:gridCol w="2736850">
                  <a:extLst>
                    <a:ext uri="{9D8B030D-6E8A-4147-A177-3AD203B41FA5}">
                      <a16:colId xmlns:a16="http://schemas.microsoft.com/office/drawing/2014/main" val="1275713125"/>
                    </a:ext>
                  </a:extLst>
                </a:gridCol>
                <a:gridCol w="1871663">
                  <a:extLst>
                    <a:ext uri="{9D8B030D-6E8A-4147-A177-3AD203B41FA5}">
                      <a16:colId xmlns:a16="http://schemas.microsoft.com/office/drawing/2014/main" val="2965785218"/>
                    </a:ext>
                  </a:extLst>
                </a:gridCol>
                <a:gridCol w="3097212">
                  <a:extLst>
                    <a:ext uri="{9D8B030D-6E8A-4147-A177-3AD203B41FA5}">
                      <a16:colId xmlns:a16="http://schemas.microsoft.com/office/drawing/2014/main" val="3835629456"/>
                    </a:ext>
                  </a:extLst>
                </a:gridCol>
              </a:tblGrid>
              <a:tr h="215900">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600" b="1" i="0" u="none" strike="noStrike" cap="none" normalizeH="0" baseline="0" smtClean="0">
                          <a:ln>
                            <a:noFill/>
                          </a:ln>
                          <a:solidFill>
                            <a:schemeClr val="tx1"/>
                          </a:solidFill>
                          <a:effectLst>
                            <a:outerShdw blurRad="38100" dist="38100" dir="2700000" algn="tl">
                              <a:srgbClr val="FFFFFF"/>
                            </a:outerShdw>
                          </a:effectLst>
                          <a:latin typeface="Constantia" panose="02030602050306030303" pitchFamily="18" charset="0"/>
                        </a:rPr>
                        <a:t>Прием</a:t>
                      </a:r>
                      <a:endParaRPr kumimoji="0" lang="en-US" altLang="ru-RU" sz="1600" b="1" i="0" u="none" strike="noStrike" cap="none" normalizeH="0" baseline="0" smtClean="0">
                        <a:ln>
                          <a:noFill/>
                        </a:ln>
                        <a:solidFill>
                          <a:schemeClr val="tx1"/>
                        </a:solidFill>
                        <a:effectLst>
                          <a:outerShdw blurRad="38100" dist="38100" dir="2700000" algn="tl">
                            <a:srgbClr val="FFFFFF"/>
                          </a:outerShdw>
                        </a:effectLst>
                        <a:latin typeface="Constantia" panose="02030602050306030303"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600" b="1" i="0" u="none" strike="noStrike" cap="none" normalizeH="0" baseline="0" smtClean="0">
                          <a:ln>
                            <a:noFill/>
                          </a:ln>
                          <a:solidFill>
                            <a:schemeClr val="tx1"/>
                          </a:solidFill>
                          <a:effectLst>
                            <a:outerShdw blurRad="38100" dist="38100" dir="2700000" algn="tl">
                              <a:srgbClr val="FFFFFF"/>
                            </a:outerShdw>
                          </a:effectLst>
                          <a:latin typeface="Constantia" panose="02030602050306030303" pitchFamily="18" charset="0"/>
                        </a:rPr>
                        <a:t>Цель</a:t>
                      </a:r>
                      <a:endParaRPr kumimoji="0" lang="en-US" altLang="ru-RU" sz="1600" b="1" i="0" u="none" strike="noStrike" cap="none" normalizeH="0" baseline="0" smtClean="0">
                        <a:ln>
                          <a:noFill/>
                        </a:ln>
                        <a:solidFill>
                          <a:schemeClr val="tx1"/>
                        </a:solidFill>
                        <a:effectLst>
                          <a:outerShdw blurRad="38100" dist="38100" dir="2700000" algn="tl">
                            <a:srgbClr val="FFFFFF"/>
                          </a:outerShdw>
                        </a:effectLst>
                        <a:latin typeface="Constantia" panose="02030602050306030303"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600" b="1" i="0" u="none" strike="noStrike" cap="none" normalizeH="0" baseline="0" smtClean="0">
                          <a:ln>
                            <a:noFill/>
                          </a:ln>
                          <a:solidFill>
                            <a:schemeClr val="tx1"/>
                          </a:solidFill>
                          <a:effectLst>
                            <a:outerShdw blurRad="38100" dist="38100" dir="2700000" algn="tl">
                              <a:srgbClr val="FFFFFF"/>
                            </a:outerShdw>
                          </a:effectLst>
                          <a:latin typeface="Constantia" panose="02030602050306030303" pitchFamily="18" charset="0"/>
                        </a:rPr>
                        <a:t>Метод </a:t>
                      </a:r>
                      <a:endParaRPr kumimoji="0" lang="en-US" altLang="ru-RU" sz="1600" b="1" i="0" u="none" strike="noStrike" cap="none" normalizeH="0" baseline="0" smtClean="0">
                        <a:ln>
                          <a:noFill/>
                        </a:ln>
                        <a:solidFill>
                          <a:schemeClr val="tx1"/>
                        </a:solidFill>
                        <a:effectLst>
                          <a:outerShdw blurRad="38100" dist="38100" dir="2700000" algn="tl">
                            <a:srgbClr val="FFFFFF"/>
                          </a:outerShdw>
                        </a:effectLst>
                        <a:latin typeface="Constantia" panose="02030602050306030303"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600" b="1" i="0" u="none" strike="noStrike" cap="none" normalizeH="0" baseline="0" smtClean="0">
                          <a:ln>
                            <a:noFill/>
                          </a:ln>
                          <a:solidFill>
                            <a:schemeClr val="tx1"/>
                          </a:solidFill>
                          <a:effectLst>
                            <a:outerShdw blurRad="38100" dist="38100" dir="2700000" algn="tl">
                              <a:srgbClr val="FFFFFF"/>
                            </a:outerShdw>
                          </a:effectLst>
                          <a:latin typeface="Constantia" panose="02030602050306030303" pitchFamily="18" charset="0"/>
                        </a:rPr>
                        <a:t>Пример</a:t>
                      </a:r>
                      <a:endParaRPr kumimoji="0" lang="en-US" altLang="ru-RU" sz="1600" b="1" i="0" u="none" strike="noStrike" cap="none" normalizeH="0" baseline="0" smtClean="0">
                        <a:ln>
                          <a:noFill/>
                        </a:ln>
                        <a:solidFill>
                          <a:schemeClr val="tx1"/>
                        </a:solidFill>
                        <a:effectLst>
                          <a:outerShdw blurRad="38100" dist="38100" dir="2700000" algn="tl">
                            <a:srgbClr val="FFFFFF"/>
                          </a:outerShdw>
                        </a:effectLst>
                        <a:latin typeface="Constantia" panose="02030602050306030303"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771670152"/>
                  </a:ext>
                </a:extLst>
              </a:tr>
              <a:tr h="769938">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Метод </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«Эхо-реакция»</a:t>
                      </a:r>
                      <a:endParaRPr kumimoji="0" lang="en-US" altLang="ru-RU" sz="1000" b="0" i="0" u="none" strike="noStrike" cap="none" normalizeH="0" baseline="0" smtClean="0">
                        <a:ln>
                          <a:noFill/>
                        </a:ln>
                        <a:solidFill>
                          <a:schemeClr val="tx1"/>
                        </a:solidFill>
                        <a:effectLst/>
                        <a:latin typeface="Constantia" panose="02030602050306030303"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1. Показать, что Вы слушаете клиента;</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2. Расположить клиента к разговору;</a:t>
                      </a:r>
                      <a:endParaRPr kumimoji="0" lang="en-US" altLang="ru-RU" sz="1000" b="0" i="0" u="none" strike="noStrike" cap="none" normalizeH="0" baseline="0" smtClean="0">
                        <a:ln>
                          <a:noFill/>
                        </a:ln>
                        <a:solidFill>
                          <a:schemeClr val="tx1"/>
                        </a:solidFill>
                        <a:effectLst/>
                        <a:latin typeface="Constantia" panose="02030602050306030303"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Повторение последнего слова клиента</a:t>
                      </a:r>
                      <a:endParaRPr kumimoji="0" lang="en-US" altLang="ru-RU" sz="1000" b="0" i="0" u="none" strike="noStrike" cap="none" normalizeH="0" baseline="0" smtClean="0">
                        <a:ln>
                          <a:noFill/>
                        </a:ln>
                        <a:solidFill>
                          <a:schemeClr val="tx1"/>
                        </a:solidFill>
                        <a:effectLst/>
                        <a:latin typeface="Constantia" panose="02030602050306030303"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Клиент: «Я бы хотел сначала почитать про льготный период»</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Оператор: «Льготный период? Это действительно выгодно и удобно».</a:t>
                      </a:r>
                      <a:endParaRPr kumimoji="0" lang="en-US" altLang="ru-RU" sz="1000" b="0" i="0" u="none" strike="noStrike" cap="none" normalizeH="0" baseline="0" smtClean="0">
                        <a:ln>
                          <a:noFill/>
                        </a:ln>
                        <a:solidFill>
                          <a:schemeClr val="tx1"/>
                        </a:solidFill>
                        <a:effectLst/>
                        <a:latin typeface="Constantia" panose="02030602050306030303"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29316648"/>
                  </a:ext>
                </a:extLst>
              </a:tr>
              <a:tr h="819150">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Метод </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«Зеркала»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1. Показать, что вы слушаете и понимаете, о чем идет речь;</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2. Проверить ваше понимание сути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Переспрашивайте, практически дословно повторяя слова клиента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Клиент: «У вас огромные проценты по кредитной карте!»</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Оператор: «Насколько я Вас понял, Вас смущает величина процентной ставки, не так ли?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41507419"/>
                  </a:ext>
                </a:extLst>
              </a:tr>
              <a:tr h="817563">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Метод </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«Парафраз»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1. Показать, что Вы слушаете клиента;</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2. Изменить смысл высказывания в позитивную сторону</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3. Получить время для раздумий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Переформулируйте высказывание клиента при помощи слов с положительной окраской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Клиент: «Я постоянно забываю когда формируется моя выписка...»</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Оператор: «Правильно ли я  понимаю, что вам было бы удобно постоянно иметь под рукой информацию о вашей выписке?...»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8980734"/>
                  </a:ext>
                </a:extLst>
              </a:tr>
              <a:tr h="574675">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Метод «Поощрение»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1. Выразить интерес;</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2. Поощрить клиента говорить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Не соглашайтесь, но и не спорьте. Используйте нейтральные слова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«Да-да», «Я вас слушаю», «Очень интересно», «Не могли бы вы рассказать мне об этом больше?»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65842123"/>
                  </a:ext>
                </a:extLst>
              </a:tr>
              <a:tr h="801688">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Метод</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«Резюме и логическое следствие»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1. Свести воедино важные моменты;</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2. Создать основу для дальнейшего обсуждения</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3. Направить клиента в нужное русло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Логически подытожьте высказывания клиента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«Следовательно, размер годового обслуживания является определяющим?'" </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"Если исходить из того, что Вы сказали, вас интересует...»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6720874"/>
                  </a:ext>
                </a:extLst>
              </a:tr>
              <a:tr h="608013">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Метод</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«Уточнение»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1. Помочь вам прояснить сказанное</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2. Помочь говорящему увидеть другие аспекты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Задавайте вопросы, помогающие уточнить отдельные положения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"Что вы имеете в виду, говоря о...?«</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«Я хочу убедится, что мы говорим об одном и том же. Какую процентную ставку…»</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353664"/>
                  </a:ext>
                </a:extLst>
              </a:tr>
              <a:tr h="819150">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Метод «Отражение эмоций»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1. Показать, что вы понимаете чувства и эмоции клиента, и признать их значимость;</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2. Помочь клиенту оценить собственные чувства</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3. Создать доверительный контакт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Используйте фразы отражающие эмоции клиента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Клиент: «Как я могу получать скидки?»</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Оператор: «Вас заинтересовали наши магазины партнеры?»</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Клиент: «Возмутительно…»</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000" b="0" i="0" u="none" strike="noStrike" cap="none" normalizeH="0" baseline="0" smtClean="0">
                          <a:ln>
                            <a:noFill/>
                          </a:ln>
                          <a:solidFill>
                            <a:schemeClr val="tx1"/>
                          </a:solidFill>
                          <a:effectLst/>
                          <a:latin typeface="Constantia" panose="02030602050306030303" pitchFamily="18" charset="0"/>
                        </a:rPr>
                        <a:t>Оператор: «Как клиенту мне бы тоже не понравилось…»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5223360"/>
                  </a:ext>
                </a:extLst>
              </a:tr>
            </a:tbl>
          </a:graphicData>
        </a:graphic>
      </p:graphicFrame>
      <p:sp>
        <p:nvSpPr>
          <p:cNvPr id="67768" name="Text Box 184"/>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ru-RU" altLang="ru-RU" sz="4000" b="1" smtClean="0">
                <a:effectLst>
                  <a:outerShdw blurRad="38100" dist="38100" dir="2700000" algn="tl">
                    <a:srgbClr val="C0C0C0"/>
                  </a:outerShdw>
                </a:effectLst>
              </a:rPr>
              <a:t>Цель тренинга:</a:t>
            </a:r>
            <a:endParaRPr lang="ru-RU" altLang="ru-RU" sz="4900" smtClean="0">
              <a:effectLst>
                <a:outerShdw blurRad="38100" dist="38100" dir="2700000" algn="tl">
                  <a:srgbClr val="C0C0C0"/>
                </a:outerShdw>
              </a:effectLst>
            </a:endParaRPr>
          </a:p>
        </p:txBody>
      </p:sp>
      <p:sp>
        <p:nvSpPr>
          <p:cNvPr id="1029" name="Rectangle 3"/>
          <p:cNvSpPr>
            <a:spLocks noGrp="1" noChangeArrowheads="1"/>
          </p:cNvSpPr>
          <p:nvPr>
            <p:ph idx="1"/>
          </p:nvPr>
        </p:nvSpPr>
        <p:spPr>
          <a:xfrm>
            <a:off x="468313" y="1916113"/>
            <a:ext cx="5759450" cy="3241675"/>
          </a:xfrm>
        </p:spPr>
        <p:txBody>
          <a:bodyPr/>
          <a:lstStyle/>
          <a:p>
            <a:pPr eaLnBrk="1" hangingPunct="1">
              <a:buFont typeface="Wingdings 2" panose="05020102010507070707" pitchFamily="18" charset="2"/>
              <a:buNone/>
            </a:pPr>
            <a:r>
              <a:rPr lang="ru-RU" altLang="ru-RU" sz="2000" smtClean="0">
                <a:latin typeface="Times New Roman" panose="02020603050405020304" pitchFamily="18" charset="0"/>
                <a:cs typeface="Times New Roman" panose="02020603050405020304" pitchFamily="18" charset="0"/>
              </a:rPr>
              <a:t>		</a:t>
            </a:r>
            <a:r>
              <a:rPr lang="ru-RU" altLang="ru-RU" sz="2800" b="1" i="1" smtClean="0">
                <a:solidFill>
                  <a:srgbClr val="000066"/>
                </a:solidFill>
                <a:latin typeface="Times New Roman" panose="02020603050405020304" pitchFamily="18" charset="0"/>
                <a:cs typeface="Times New Roman" panose="02020603050405020304" pitchFamily="18" charset="0"/>
              </a:rPr>
              <a:t>Повышение эффективности и результативности продаж в результате отработки основных техник и навыков продвижения банковских продуктов на исходящих звонках</a:t>
            </a:r>
          </a:p>
        </p:txBody>
      </p:sp>
      <p:sp>
        <p:nvSpPr>
          <p:cNvPr id="1026" name="AutoShape 5"/>
          <p:cNvSpPr>
            <a:spLocks noChangeAspect="1" noChangeArrowheads="1"/>
          </p:cNvSpPr>
          <p:nvPr/>
        </p:nvSpPr>
        <p:spPr bwMode="auto">
          <a:xfrm>
            <a:off x="3500438" y="2339975"/>
            <a:ext cx="2143125" cy="217805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ru-RU"/>
          </a:p>
        </p:txBody>
      </p:sp>
      <p:pic>
        <p:nvPicPr>
          <p:cNvPr id="1096" name="Picture 72" descr="targ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2276475"/>
            <a:ext cx="2493963" cy="2427288"/>
          </a:xfrm>
          <a:prstGeom prst="rect">
            <a:avLst/>
          </a:prstGeom>
          <a:noFill/>
          <a:extLst>
            <a:ext uri="{909E8E84-426E-40DD-AFC4-6F175D3DCCD1}">
              <a14:hiddenFill xmlns:a14="http://schemas.microsoft.com/office/drawing/2010/main">
                <a:solidFill>
                  <a:srgbClr val="FFFFFF"/>
                </a:solidFill>
              </a14:hiddenFill>
            </a:ext>
          </a:extLst>
        </p:spPr>
      </p:pic>
      <p:pic>
        <p:nvPicPr>
          <p:cNvPr id="1097" name="Picture 4" descr="C:\Documents and Settings\Пользователь\Рабочий стол\citi.GIF"/>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6550" y="188913"/>
            <a:ext cx="955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8" name="Text Box 74"/>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xfrm>
            <a:off x="457200" y="981075"/>
            <a:ext cx="8229600" cy="866775"/>
          </a:xfrm>
        </p:spPr>
        <p:txBody>
          <a:bodyPr/>
          <a:lstStyle/>
          <a:p>
            <a:r>
              <a:rPr lang="ru-RU" altLang="ru-RU" sz="4600" b="1" smtClean="0">
                <a:effectLst>
                  <a:outerShdw blurRad="38100" dist="38100" dir="2700000" algn="tl">
                    <a:srgbClr val="C0C0C0"/>
                  </a:outerShdw>
                </a:effectLst>
              </a:rPr>
              <a:t>Основы телефонных общения</a:t>
            </a:r>
            <a:endParaRPr lang="en-US" altLang="ru-RU" sz="4600" b="1" smtClean="0">
              <a:effectLst>
                <a:outerShdw blurRad="38100" dist="38100" dir="2700000" algn="tl">
                  <a:srgbClr val="C0C0C0"/>
                </a:outerShdw>
              </a:effectLst>
            </a:endParaRPr>
          </a:p>
        </p:txBody>
      </p:sp>
      <p:sp>
        <p:nvSpPr>
          <p:cNvPr id="63491" name="Rectangle 3"/>
          <p:cNvSpPr>
            <a:spLocks noGrp="1"/>
          </p:cNvSpPr>
          <p:nvPr>
            <p:ph type="body" idx="1"/>
          </p:nvPr>
        </p:nvSpPr>
        <p:spPr>
          <a:xfrm>
            <a:off x="0" y="2133600"/>
            <a:ext cx="8964613" cy="4518025"/>
          </a:xfrm>
        </p:spPr>
        <p:txBody>
          <a:bodyPr/>
          <a:lstStyle/>
          <a:p>
            <a:pPr marL="381000" indent="-381000">
              <a:lnSpc>
                <a:spcPct val="90000"/>
              </a:lnSpc>
              <a:buFont typeface="Wingdings 2" panose="05020102010507070707" pitchFamily="18" charset="2"/>
              <a:buAutoNum type="arabicPeriod"/>
            </a:pPr>
            <a:r>
              <a:rPr lang="ru-RU" altLang="ru-RU" sz="2000" smtClean="0">
                <a:latin typeface="Times New Roman" panose="02020603050405020304" pitchFamily="18" charset="0"/>
              </a:rPr>
              <a:t>Вы ответственны за решение проблем клиента</a:t>
            </a:r>
          </a:p>
          <a:p>
            <a:pPr marL="381000" indent="-381000">
              <a:lnSpc>
                <a:spcPct val="90000"/>
              </a:lnSpc>
              <a:buFont typeface="Wingdings 2" panose="05020102010507070707" pitchFamily="18" charset="2"/>
              <a:buAutoNum type="arabicPeriod"/>
            </a:pPr>
            <a:r>
              <a:rPr lang="ru-RU" altLang="ru-RU" sz="2000" smtClean="0">
                <a:latin typeface="Times New Roman" panose="02020603050405020304" pitchFamily="18" charset="0"/>
              </a:rPr>
              <a:t>Соблюдение этикета телефонного общения говорит о корпоративной культуре компании</a:t>
            </a:r>
          </a:p>
          <a:p>
            <a:pPr marL="381000" indent="-381000">
              <a:lnSpc>
                <a:spcPct val="90000"/>
              </a:lnSpc>
              <a:buFont typeface="Wingdings 2" panose="05020102010507070707" pitchFamily="18" charset="2"/>
              <a:buAutoNum type="arabicPeriod"/>
            </a:pPr>
            <a:r>
              <a:rPr lang="ru-RU" altLang="ru-RU" sz="2000" smtClean="0">
                <a:latin typeface="Times New Roman" panose="02020603050405020304" pitchFamily="18" charset="0"/>
              </a:rPr>
              <a:t>Реакции на вопросы и жалобы клиента- тест на профессионализм оператора</a:t>
            </a:r>
          </a:p>
          <a:p>
            <a:pPr marL="381000" indent="-381000">
              <a:lnSpc>
                <a:spcPct val="90000"/>
              </a:lnSpc>
              <a:buFont typeface="Wingdings 2" panose="05020102010507070707" pitchFamily="18" charset="2"/>
              <a:buAutoNum type="arabicPeriod"/>
            </a:pPr>
            <a:r>
              <a:rPr lang="ru-RU" altLang="ru-RU" sz="2000" smtClean="0">
                <a:latin typeface="Times New Roman" panose="02020603050405020304" pitchFamily="18" charset="0"/>
              </a:rPr>
              <a:t>Используйте техники активного слушания для вовлечения клиента в разговор</a:t>
            </a:r>
          </a:p>
          <a:p>
            <a:pPr marL="381000" indent="-381000">
              <a:lnSpc>
                <a:spcPct val="90000"/>
              </a:lnSpc>
              <a:buFont typeface="Wingdings 2" panose="05020102010507070707" pitchFamily="18" charset="2"/>
              <a:buAutoNum type="arabicPeriod"/>
            </a:pPr>
            <a:r>
              <a:rPr lang="ru-RU" altLang="ru-RU" sz="2000" smtClean="0">
                <a:latin typeface="Times New Roman" panose="02020603050405020304" pitchFamily="18" charset="0"/>
              </a:rPr>
              <a:t>Введите диалог по установленной схеме, контролируя эмоциональность, длительность и содержание разговора</a:t>
            </a:r>
          </a:p>
          <a:p>
            <a:pPr marL="381000" indent="-381000">
              <a:lnSpc>
                <a:spcPct val="90000"/>
              </a:lnSpc>
              <a:buFont typeface="Wingdings 2" panose="05020102010507070707" pitchFamily="18" charset="2"/>
              <a:buAutoNum type="arabicPeriod"/>
            </a:pPr>
            <a:r>
              <a:rPr lang="ru-RU" altLang="ru-RU" sz="2000" smtClean="0">
                <a:latin typeface="Times New Roman" panose="02020603050405020304" pitchFamily="18" charset="0"/>
              </a:rPr>
              <a:t>Подчеркните значимость клиента: Ваш интерес к собеседнику, порождает ответный интерес к Вашему предложению</a:t>
            </a:r>
          </a:p>
          <a:p>
            <a:pPr marL="381000" indent="-381000">
              <a:lnSpc>
                <a:spcPct val="90000"/>
              </a:lnSpc>
              <a:buFont typeface="Wingdings 2" panose="05020102010507070707" pitchFamily="18" charset="2"/>
              <a:buAutoNum type="arabicPeriod"/>
            </a:pPr>
            <a:r>
              <a:rPr lang="ru-RU" altLang="ru-RU" sz="2000" smtClean="0">
                <a:latin typeface="Times New Roman" panose="02020603050405020304" pitchFamily="18" charset="0"/>
              </a:rPr>
              <a:t>Не заставляйте клиента ждать. Время- один из главных компонентов качественного обслуживания</a:t>
            </a:r>
          </a:p>
          <a:p>
            <a:pPr marL="381000" indent="-381000">
              <a:lnSpc>
                <a:spcPct val="90000"/>
              </a:lnSpc>
              <a:buFont typeface="Wingdings 2" panose="05020102010507070707" pitchFamily="18" charset="2"/>
              <a:buAutoNum type="arabicPeriod"/>
            </a:pPr>
            <a:r>
              <a:rPr lang="ru-RU" altLang="ru-RU" sz="2000" smtClean="0">
                <a:latin typeface="Times New Roman" panose="02020603050405020304" pitchFamily="18" charset="0"/>
              </a:rPr>
              <a:t>Клиенты склонны эмоционально запоминать начало разговора и принимать как руководство к действию его конец</a:t>
            </a:r>
          </a:p>
        </p:txBody>
      </p:sp>
      <p:pic>
        <p:nvPicPr>
          <p:cNvPr id="63492" name="Picture 4" descr="C:\Documents and Settings\Пользователь\Рабочий стол\citi.GIF"/>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6550" y="188913"/>
            <a:ext cx="955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Text Box 5"/>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0" name="Picture 10" descr="cpl0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2147888"/>
            <a:ext cx="2336800" cy="3513137"/>
          </a:xfrm>
          <a:prstGeom prst="rect">
            <a:avLst/>
          </a:prstGeom>
          <a:noFill/>
          <a:extLst>
            <a:ext uri="{909E8E84-426E-40DD-AFC4-6F175D3DCCD1}">
              <a14:hiddenFill xmlns:a14="http://schemas.microsoft.com/office/drawing/2010/main">
                <a:solidFill>
                  <a:srgbClr val="FFFFFF"/>
                </a:solidFill>
              </a14:hiddenFill>
            </a:ext>
          </a:extLst>
        </p:spPr>
      </p:pic>
      <p:sp>
        <p:nvSpPr>
          <p:cNvPr id="71682" name="Rectangle 2"/>
          <p:cNvSpPr>
            <a:spLocks noGrp="1"/>
          </p:cNvSpPr>
          <p:nvPr>
            <p:ph type="title"/>
          </p:nvPr>
        </p:nvSpPr>
        <p:spPr>
          <a:xfrm>
            <a:off x="503238" y="549275"/>
            <a:ext cx="6516687" cy="792163"/>
          </a:xfrm>
        </p:spPr>
        <p:txBody>
          <a:bodyPr/>
          <a:lstStyle/>
          <a:p>
            <a:r>
              <a:rPr lang="ru-RU" altLang="ru-RU" sz="4000" b="1" smtClean="0"/>
              <a:t>Искусство задавать вопросы</a:t>
            </a:r>
          </a:p>
        </p:txBody>
      </p:sp>
      <p:sp>
        <p:nvSpPr>
          <p:cNvPr id="71684" name="Text Box 4"/>
          <p:cNvSpPr txBox="1">
            <a:spLocks noChangeArrowheads="1"/>
          </p:cNvSpPr>
          <p:nvPr/>
        </p:nvSpPr>
        <p:spPr bwMode="auto">
          <a:xfrm>
            <a:off x="1008063" y="1484313"/>
            <a:ext cx="67325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i="1">
                <a:solidFill>
                  <a:srgbClr val="FF0000"/>
                </a:solidFill>
                <a:latin typeface="Arial Black" panose="020B0A04020102020204" pitchFamily="34" charset="0"/>
              </a:rPr>
              <a:t>Искусство убеждения есть умение задавать правильные вопросы</a:t>
            </a:r>
          </a:p>
        </p:txBody>
      </p:sp>
      <p:sp>
        <p:nvSpPr>
          <p:cNvPr id="71685" name="Text Box 5"/>
          <p:cNvSpPr txBox="1">
            <a:spLocks noChangeArrowheads="1"/>
          </p:cNvSpPr>
          <p:nvPr/>
        </p:nvSpPr>
        <p:spPr bwMode="auto">
          <a:xfrm>
            <a:off x="250825" y="2276475"/>
            <a:ext cx="67691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ru-RU" altLang="ru-RU" sz="2000" b="1" i="1">
                <a:solidFill>
                  <a:srgbClr val="990000"/>
                </a:solidFill>
              </a:rPr>
              <a:t>	</a:t>
            </a:r>
            <a:r>
              <a:rPr lang="ru-RU" altLang="ru-RU" sz="2000" b="1" i="1" u="sng">
                <a:solidFill>
                  <a:srgbClr val="990000"/>
                </a:solidFill>
              </a:rPr>
              <a:t>Вопросы дают возможность:</a:t>
            </a:r>
          </a:p>
          <a:p>
            <a:pPr>
              <a:spcBef>
                <a:spcPct val="50000"/>
              </a:spcBef>
              <a:buClr>
                <a:srgbClr val="990000"/>
              </a:buClr>
              <a:buSzPct val="150000"/>
              <a:buFontTx/>
              <a:buChar char="•"/>
            </a:pPr>
            <a:r>
              <a:rPr lang="ru-RU" altLang="ru-RU" sz="2000"/>
              <a:t>вовлечь клиента в разговор;</a:t>
            </a:r>
          </a:p>
          <a:p>
            <a:pPr>
              <a:spcBef>
                <a:spcPct val="50000"/>
              </a:spcBef>
              <a:buClr>
                <a:srgbClr val="990000"/>
              </a:buClr>
              <a:buSzPct val="150000"/>
              <a:buFontTx/>
              <a:buChar char="•"/>
            </a:pPr>
            <a:r>
              <a:rPr lang="ru-RU" altLang="ru-RU" sz="2000"/>
              <a:t>почувствовать клиенту свою значимость;</a:t>
            </a:r>
          </a:p>
          <a:p>
            <a:pPr>
              <a:spcBef>
                <a:spcPct val="50000"/>
              </a:spcBef>
              <a:buClr>
                <a:srgbClr val="990000"/>
              </a:buClr>
              <a:buSzPct val="150000"/>
              <a:buFontTx/>
              <a:buChar char="•"/>
            </a:pPr>
            <a:r>
              <a:rPr lang="ru-RU" altLang="ru-RU" sz="2000"/>
              <a:t>получить больше информации о потребностях клиента;</a:t>
            </a:r>
          </a:p>
          <a:p>
            <a:pPr>
              <a:spcBef>
                <a:spcPct val="50000"/>
              </a:spcBef>
              <a:buClr>
                <a:srgbClr val="990000"/>
              </a:buClr>
              <a:buSzPct val="150000"/>
              <a:buFontTx/>
              <a:buChar char="•"/>
            </a:pPr>
            <a:r>
              <a:rPr lang="ru-RU" altLang="ru-RU" sz="2000"/>
              <a:t>прояснить сомнения клиента;</a:t>
            </a:r>
          </a:p>
          <a:p>
            <a:pPr>
              <a:spcBef>
                <a:spcPct val="50000"/>
              </a:spcBef>
              <a:buClr>
                <a:srgbClr val="990000"/>
              </a:buClr>
              <a:buSzPct val="150000"/>
              <a:buFontTx/>
              <a:buChar char="•"/>
            </a:pPr>
            <a:r>
              <a:rPr lang="ru-RU" altLang="ru-RU" sz="2000"/>
              <a:t>придать разговору ощущение цели и направления;</a:t>
            </a:r>
          </a:p>
          <a:p>
            <a:pPr>
              <a:spcBef>
                <a:spcPct val="50000"/>
              </a:spcBef>
              <a:buClr>
                <a:srgbClr val="990000"/>
              </a:buClr>
              <a:buSzPct val="150000"/>
              <a:buFontTx/>
              <a:buChar char="•"/>
            </a:pPr>
            <a:r>
              <a:rPr lang="ru-RU" altLang="ru-RU" sz="2000"/>
              <a:t>предугадать возможные возражения;</a:t>
            </a:r>
          </a:p>
          <a:p>
            <a:pPr>
              <a:spcBef>
                <a:spcPct val="50000"/>
              </a:spcBef>
              <a:buClr>
                <a:srgbClr val="990000"/>
              </a:buClr>
              <a:buSzPct val="150000"/>
              <a:buFontTx/>
              <a:buChar char="•"/>
            </a:pPr>
            <a:r>
              <a:rPr lang="ru-RU" altLang="ru-RU" sz="2000"/>
              <a:t>получить согласие клиента на ваши предложения</a:t>
            </a:r>
          </a:p>
        </p:txBody>
      </p:sp>
      <p:pic>
        <p:nvPicPr>
          <p:cNvPr id="71686" name="Picture 6" descr="atten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1552575"/>
            <a:ext cx="609600" cy="508000"/>
          </a:xfrm>
          <a:prstGeom prst="rect">
            <a:avLst/>
          </a:prstGeom>
          <a:noFill/>
          <a:extLst>
            <a:ext uri="{909E8E84-426E-40DD-AFC4-6F175D3DCCD1}">
              <a14:hiddenFill xmlns:a14="http://schemas.microsoft.com/office/drawing/2010/main">
                <a:solidFill>
                  <a:srgbClr val="FFFFFF"/>
                </a:solidFill>
              </a14:hiddenFill>
            </a:ext>
          </a:extLst>
        </p:spPr>
      </p:pic>
      <p:sp>
        <p:nvSpPr>
          <p:cNvPr id="71687" name="Text Box 7"/>
          <p:cNvSpPr txBox="1">
            <a:spLocks noChangeArrowheads="1"/>
          </p:cNvSpPr>
          <p:nvPr/>
        </p:nvSpPr>
        <p:spPr bwMode="auto">
          <a:xfrm>
            <a:off x="1114425" y="5956300"/>
            <a:ext cx="74183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i="1">
                <a:solidFill>
                  <a:schemeClr val="tx2"/>
                </a:solidFill>
              </a:rPr>
              <a:t>От того как Вы задали вопрос часто зависит результат. Правильный вопрос бывает эффективнее весомого аргумента</a:t>
            </a:r>
          </a:p>
        </p:txBody>
      </p:sp>
      <p:pic>
        <p:nvPicPr>
          <p:cNvPr id="71688" name="Picture 8" descr="inf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5878513"/>
            <a:ext cx="863600" cy="863600"/>
          </a:xfrm>
          <a:prstGeom prst="rect">
            <a:avLst/>
          </a:prstGeom>
          <a:noFill/>
          <a:extLst>
            <a:ext uri="{909E8E84-426E-40DD-AFC4-6F175D3DCCD1}">
              <a14:hiddenFill xmlns:a14="http://schemas.microsoft.com/office/drawing/2010/main">
                <a:solidFill>
                  <a:srgbClr val="FFFFFF"/>
                </a:solidFill>
              </a14:hiddenFill>
            </a:ext>
          </a:extLst>
        </p:spPr>
      </p:pic>
      <p:sp>
        <p:nvSpPr>
          <p:cNvPr id="71691" name="Text Box 11"/>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24" name="Picture 20" descr="720499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888" y="979488"/>
            <a:ext cx="2041525" cy="3744912"/>
          </a:xfrm>
          <a:prstGeom prst="rect">
            <a:avLst/>
          </a:prstGeom>
          <a:noFill/>
          <a:extLst>
            <a:ext uri="{909E8E84-426E-40DD-AFC4-6F175D3DCCD1}">
              <a14:hiddenFill xmlns:a14="http://schemas.microsoft.com/office/drawing/2010/main">
                <a:solidFill>
                  <a:srgbClr val="FFFFFF"/>
                </a:solidFill>
              </a14:hiddenFill>
            </a:ext>
          </a:extLst>
        </p:spPr>
      </p:pic>
      <p:sp>
        <p:nvSpPr>
          <p:cNvPr id="72706" name="Rectangle 2"/>
          <p:cNvSpPr>
            <a:spLocks noGrp="1"/>
          </p:cNvSpPr>
          <p:nvPr>
            <p:ph type="title"/>
          </p:nvPr>
        </p:nvSpPr>
        <p:spPr>
          <a:xfrm>
            <a:off x="457200" y="473075"/>
            <a:ext cx="6275388" cy="795338"/>
          </a:xfrm>
        </p:spPr>
        <p:txBody>
          <a:bodyPr/>
          <a:lstStyle/>
          <a:p>
            <a:r>
              <a:rPr lang="ru-RU" altLang="ru-RU" sz="4000" b="1" smtClean="0"/>
              <a:t>Классификация вопросов</a:t>
            </a:r>
          </a:p>
        </p:txBody>
      </p:sp>
      <p:sp>
        <p:nvSpPr>
          <p:cNvPr id="72709" name="Text Box 5"/>
          <p:cNvSpPr txBox="1">
            <a:spLocks noChangeArrowheads="1"/>
          </p:cNvSpPr>
          <p:nvPr/>
        </p:nvSpPr>
        <p:spPr bwMode="auto">
          <a:xfrm>
            <a:off x="1330325" y="5949950"/>
            <a:ext cx="72739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i="1">
                <a:solidFill>
                  <a:schemeClr val="tx2"/>
                </a:solidFill>
              </a:rPr>
              <a:t>Секрет успешной продажи заключается в умении задавать правильные вопросы и отвечать на них</a:t>
            </a:r>
          </a:p>
        </p:txBody>
      </p:sp>
      <p:pic>
        <p:nvPicPr>
          <p:cNvPr id="72710" name="Picture 6" descr="inf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5878513"/>
            <a:ext cx="863600" cy="863600"/>
          </a:xfrm>
          <a:prstGeom prst="rect">
            <a:avLst/>
          </a:prstGeom>
          <a:noFill/>
          <a:extLst>
            <a:ext uri="{909E8E84-426E-40DD-AFC4-6F175D3DCCD1}">
              <a14:hiddenFill xmlns:a14="http://schemas.microsoft.com/office/drawing/2010/main">
                <a:solidFill>
                  <a:srgbClr val="FFFFFF"/>
                </a:solidFill>
              </a14:hiddenFill>
            </a:ext>
          </a:extLst>
        </p:spPr>
      </p:pic>
      <p:sp>
        <p:nvSpPr>
          <p:cNvPr id="72714" name="AutoShape 10"/>
          <p:cNvSpPr>
            <a:spLocks noChangeArrowheads="1"/>
          </p:cNvSpPr>
          <p:nvPr/>
        </p:nvSpPr>
        <p:spPr bwMode="auto">
          <a:xfrm>
            <a:off x="865188" y="1882775"/>
            <a:ext cx="3673475" cy="2735263"/>
          </a:xfrm>
          <a:custGeom>
            <a:avLst/>
            <a:gdLst>
              <a:gd name="G0" fmla="+- 5629 0 0"/>
              <a:gd name="G1" fmla="+- 5629 0 0"/>
              <a:gd name="G2" fmla="+- 2357 0 0"/>
              <a:gd name="G3" fmla="+- 10109 0 0"/>
              <a:gd name="G4" fmla="+- 21600 0 5629"/>
              <a:gd name="G5" fmla="+- 21600 0 10109"/>
              <a:gd name="G6" fmla="+- 5629 21600 0"/>
              <a:gd name="G7" fmla="*/ G6 1 2"/>
              <a:gd name="G8" fmla="+- 21600 0 5629"/>
              <a:gd name="G9" fmla="+- 21600 0 2357"/>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a:moveTo>
                  <a:pt x="5629" y="5629"/>
                </a:moveTo>
                <a:lnTo>
                  <a:pt x="10109" y="5629"/>
                </a:lnTo>
                <a:lnTo>
                  <a:pt x="10109" y="2357"/>
                </a:lnTo>
                <a:lnTo>
                  <a:pt x="5629" y="2357"/>
                </a:lnTo>
                <a:lnTo>
                  <a:pt x="10800" y="0"/>
                </a:lnTo>
                <a:lnTo>
                  <a:pt x="15971" y="2357"/>
                </a:lnTo>
                <a:lnTo>
                  <a:pt x="11491" y="2357"/>
                </a:lnTo>
                <a:lnTo>
                  <a:pt x="11491" y="5629"/>
                </a:lnTo>
                <a:lnTo>
                  <a:pt x="15971" y="5629"/>
                </a:lnTo>
                <a:lnTo>
                  <a:pt x="15971" y="10109"/>
                </a:lnTo>
                <a:lnTo>
                  <a:pt x="19243" y="10109"/>
                </a:lnTo>
                <a:lnTo>
                  <a:pt x="19243" y="5629"/>
                </a:lnTo>
                <a:lnTo>
                  <a:pt x="21600" y="10800"/>
                </a:lnTo>
                <a:lnTo>
                  <a:pt x="19243" y="15971"/>
                </a:lnTo>
                <a:lnTo>
                  <a:pt x="19243" y="11491"/>
                </a:lnTo>
                <a:lnTo>
                  <a:pt x="15971" y="11491"/>
                </a:lnTo>
                <a:lnTo>
                  <a:pt x="15971" y="15971"/>
                </a:lnTo>
                <a:lnTo>
                  <a:pt x="11491" y="15971"/>
                </a:lnTo>
                <a:lnTo>
                  <a:pt x="11491" y="19243"/>
                </a:lnTo>
                <a:lnTo>
                  <a:pt x="15971" y="19243"/>
                </a:lnTo>
                <a:lnTo>
                  <a:pt x="10800" y="21600"/>
                </a:lnTo>
                <a:lnTo>
                  <a:pt x="5629" y="19243"/>
                </a:lnTo>
                <a:lnTo>
                  <a:pt x="10109" y="19243"/>
                </a:lnTo>
                <a:lnTo>
                  <a:pt x="10109" y="15971"/>
                </a:lnTo>
                <a:lnTo>
                  <a:pt x="5629" y="15971"/>
                </a:lnTo>
                <a:lnTo>
                  <a:pt x="5629" y="11491"/>
                </a:lnTo>
                <a:lnTo>
                  <a:pt x="2357" y="11491"/>
                </a:lnTo>
                <a:lnTo>
                  <a:pt x="2357" y="15971"/>
                </a:lnTo>
                <a:lnTo>
                  <a:pt x="0" y="10800"/>
                </a:lnTo>
                <a:lnTo>
                  <a:pt x="2357" y="5629"/>
                </a:lnTo>
                <a:lnTo>
                  <a:pt x="2357" y="10109"/>
                </a:lnTo>
                <a:lnTo>
                  <a:pt x="5629" y="10109"/>
                </a:lnTo>
                <a:close/>
              </a:path>
            </a:pathLst>
          </a:cu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ru-RU" altLang="ru-RU">
                <a:solidFill>
                  <a:srgbClr val="000066"/>
                </a:solidFill>
                <a:latin typeface="Arial Black" panose="020B0A04020102020204" pitchFamily="34" charset="0"/>
              </a:rPr>
              <a:t>типы </a:t>
            </a:r>
          </a:p>
          <a:p>
            <a:pPr algn="ctr"/>
            <a:r>
              <a:rPr lang="ru-RU" altLang="ru-RU">
                <a:solidFill>
                  <a:srgbClr val="000066"/>
                </a:solidFill>
                <a:latin typeface="Arial Black" panose="020B0A04020102020204" pitchFamily="34" charset="0"/>
              </a:rPr>
              <a:t>вопросов</a:t>
            </a:r>
          </a:p>
        </p:txBody>
      </p:sp>
      <p:sp>
        <p:nvSpPr>
          <p:cNvPr id="72718" name="Text Box 14"/>
          <p:cNvSpPr txBox="1">
            <a:spLocks noChangeArrowheads="1"/>
          </p:cNvSpPr>
          <p:nvPr/>
        </p:nvSpPr>
        <p:spPr bwMode="auto">
          <a:xfrm>
            <a:off x="1009650" y="1449388"/>
            <a:ext cx="3455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i="1">
                <a:solidFill>
                  <a:srgbClr val="000066"/>
                </a:solidFill>
                <a:latin typeface="Arial Black" panose="020B0A04020102020204" pitchFamily="34" charset="0"/>
              </a:rPr>
              <a:t>Закрытые и открытые</a:t>
            </a:r>
          </a:p>
        </p:txBody>
      </p:sp>
      <p:sp>
        <p:nvSpPr>
          <p:cNvPr id="72719" name="Text Box 15"/>
          <p:cNvSpPr txBox="1">
            <a:spLocks noChangeArrowheads="1"/>
          </p:cNvSpPr>
          <p:nvPr/>
        </p:nvSpPr>
        <p:spPr bwMode="auto">
          <a:xfrm>
            <a:off x="1441450" y="4760913"/>
            <a:ext cx="2808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i="1">
                <a:solidFill>
                  <a:srgbClr val="000066"/>
                </a:solidFill>
                <a:latin typeface="Arial Black" panose="020B0A04020102020204" pitchFamily="34" charset="0"/>
              </a:rPr>
              <a:t>Альтернативные</a:t>
            </a:r>
          </a:p>
        </p:txBody>
      </p:sp>
      <p:sp>
        <p:nvSpPr>
          <p:cNvPr id="72720" name="Text Box 16"/>
          <p:cNvSpPr txBox="1">
            <a:spLocks noChangeArrowheads="1"/>
          </p:cNvSpPr>
          <p:nvPr/>
        </p:nvSpPr>
        <p:spPr bwMode="auto">
          <a:xfrm rot="16200000">
            <a:off x="-242093" y="3077369"/>
            <a:ext cx="1817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i="1">
                <a:solidFill>
                  <a:srgbClr val="000066"/>
                </a:solidFill>
                <a:latin typeface="Arial Black" panose="020B0A04020102020204" pitchFamily="34" charset="0"/>
              </a:rPr>
              <a:t>Наводящие </a:t>
            </a:r>
          </a:p>
        </p:txBody>
      </p:sp>
      <p:sp>
        <p:nvSpPr>
          <p:cNvPr id="72721" name="Text Box 17"/>
          <p:cNvSpPr txBox="1">
            <a:spLocks noChangeArrowheads="1"/>
          </p:cNvSpPr>
          <p:nvPr/>
        </p:nvSpPr>
        <p:spPr bwMode="auto">
          <a:xfrm rot="5400000">
            <a:off x="3521869" y="3042444"/>
            <a:ext cx="27352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i="1">
                <a:solidFill>
                  <a:srgbClr val="000066"/>
                </a:solidFill>
                <a:latin typeface="Arial Black" panose="020B0A04020102020204" pitchFamily="34" charset="0"/>
              </a:rPr>
              <a:t>Побуждающие и гипотетические</a:t>
            </a:r>
          </a:p>
        </p:txBody>
      </p:sp>
      <p:sp>
        <p:nvSpPr>
          <p:cNvPr id="72722" name="Text Box 18"/>
          <p:cNvSpPr txBox="1">
            <a:spLocks noChangeArrowheads="1"/>
          </p:cNvSpPr>
          <p:nvPr/>
        </p:nvSpPr>
        <p:spPr bwMode="auto">
          <a:xfrm>
            <a:off x="5364163" y="4581525"/>
            <a:ext cx="37798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b="1">
                <a:solidFill>
                  <a:srgbClr val="FF0000"/>
                </a:solidFill>
              </a:rPr>
              <a:t>	</a:t>
            </a:r>
            <a:r>
              <a:rPr lang="ru-RU" altLang="ru-RU" b="1" i="1">
                <a:solidFill>
                  <a:srgbClr val="FF0000"/>
                </a:solidFill>
              </a:rPr>
              <a:t>Как выбрать наиболее эффективный тип вопроса?</a:t>
            </a:r>
            <a:r>
              <a:rPr lang="ru-RU" altLang="ru-RU" b="1" i="1"/>
              <a:t> </a:t>
            </a:r>
          </a:p>
        </p:txBody>
      </p:sp>
      <p:sp>
        <p:nvSpPr>
          <p:cNvPr id="72725" name="Text Box 21"/>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a:xfrm>
            <a:off x="468313" y="549275"/>
            <a:ext cx="5975350" cy="863600"/>
          </a:xfrm>
        </p:spPr>
        <p:txBody>
          <a:bodyPr/>
          <a:lstStyle/>
          <a:p>
            <a:r>
              <a:rPr lang="ru-RU" altLang="ru-RU" sz="4800" b="1" smtClean="0"/>
              <a:t>Закрытые вопросы</a:t>
            </a:r>
          </a:p>
        </p:txBody>
      </p:sp>
      <p:sp>
        <p:nvSpPr>
          <p:cNvPr id="73731" name="Rectangle 3"/>
          <p:cNvSpPr>
            <a:spLocks noGrp="1"/>
          </p:cNvSpPr>
          <p:nvPr>
            <p:ph type="body" idx="1"/>
          </p:nvPr>
        </p:nvSpPr>
        <p:spPr>
          <a:xfrm>
            <a:off x="179388" y="3357563"/>
            <a:ext cx="8316912" cy="3241675"/>
          </a:xfrm>
        </p:spPr>
        <p:txBody>
          <a:bodyPr/>
          <a:lstStyle/>
          <a:p>
            <a:pPr>
              <a:lnSpc>
                <a:spcPct val="80000"/>
              </a:lnSpc>
              <a:buFont typeface="Wingdings 2" panose="05020102010507070707" pitchFamily="18" charset="2"/>
              <a:buNone/>
            </a:pPr>
            <a:r>
              <a:rPr lang="ru-RU" altLang="ru-RU" sz="2200" b="1" i="1" smtClean="0">
                <a:solidFill>
                  <a:srgbClr val="660066"/>
                </a:solidFill>
              </a:rPr>
              <a:t>	</a:t>
            </a:r>
            <a:r>
              <a:rPr lang="ru-RU" altLang="ru-RU" sz="2200" b="1" i="1" u="sng" smtClean="0">
                <a:solidFill>
                  <a:srgbClr val="660066"/>
                </a:solidFill>
                <a:effectLst>
                  <a:outerShdw blurRad="38100" dist="38100" dir="2700000" algn="tl">
                    <a:srgbClr val="C0C0C0"/>
                  </a:outerShdw>
                </a:effectLst>
              </a:rPr>
              <a:t>Закрытые вопросы</a:t>
            </a:r>
            <a:r>
              <a:rPr lang="ru-RU" altLang="ru-RU" sz="2200" smtClean="0"/>
              <a:t> – это вопросы, на которые клиент с одинаковой вероятностью может дать только два ответа «Да» или «Нет»</a:t>
            </a:r>
          </a:p>
          <a:p>
            <a:pPr>
              <a:lnSpc>
                <a:spcPct val="80000"/>
              </a:lnSpc>
              <a:buFont typeface="Wingdings 2" panose="05020102010507070707" pitchFamily="18" charset="2"/>
              <a:buNone/>
            </a:pPr>
            <a:r>
              <a:rPr lang="ru-RU" altLang="ru-RU" sz="2200" b="1" i="1" smtClean="0">
                <a:solidFill>
                  <a:srgbClr val="660066"/>
                </a:solidFill>
                <a:effectLst>
                  <a:outerShdw blurRad="38100" dist="38100" dir="2700000" algn="tl">
                    <a:srgbClr val="C0C0C0"/>
                  </a:outerShdw>
                </a:effectLst>
              </a:rPr>
              <a:t>	</a:t>
            </a:r>
            <a:r>
              <a:rPr lang="ru-RU" altLang="ru-RU" sz="2200" b="1" i="1" u="sng" smtClean="0">
                <a:solidFill>
                  <a:srgbClr val="660066"/>
                </a:solidFill>
                <a:effectLst>
                  <a:outerShdw blurRad="38100" dist="38100" dir="2700000" algn="tl">
                    <a:srgbClr val="C0C0C0"/>
                  </a:outerShdw>
                </a:effectLst>
              </a:rPr>
              <a:t>Цель:</a:t>
            </a:r>
            <a:r>
              <a:rPr lang="ru-RU" altLang="ru-RU" sz="2200" smtClean="0"/>
              <a:t> выяснить факты, получить согласие или подтверждение полученной информации, сократить ответ разговорчивого клиента</a:t>
            </a:r>
          </a:p>
          <a:p>
            <a:pPr>
              <a:lnSpc>
                <a:spcPct val="80000"/>
              </a:lnSpc>
              <a:buFont typeface="Wingdings 2" panose="05020102010507070707" pitchFamily="18" charset="2"/>
              <a:buNone/>
            </a:pPr>
            <a:r>
              <a:rPr lang="ru-RU" altLang="ru-RU" sz="2200" b="1" i="1" smtClean="0">
                <a:effectLst>
                  <a:outerShdw blurRad="38100" dist="38100" dir="2700000" algn="tl">
                    <a:srgbClr val="C0C0C0"/>
                  </a:outerShdw>
                </a:effectLst>
              </a:rPr>
              <a:t>	</a:t>
            </a:r>
            <a:r>
              <a:rPr lang="ru-RU" altLang="ru-RU" sz="2200" b="1" i="1" u="sng" smtClean="0">
                <a:solidFill>
                  <a:srgbClr val="660066"/>
                </a:solidFill>
                <a:effectLst>
                  <a:outerShdw blurRad="38100" dist="38100" dir="2700000" algn="tl">
                    <a:srgbClr val="C0C0C0"/>
                  </a:outerShdw>
                </a:effectLst>
              </a:rPr>
              <a:t>Совет:</a:t>
            </a:r>
            <a:r>
              <a:rPr lang="ru-RU" altLang="ru-RU" sz="2200" smtClean="0"/>
              <a:t> закрытые вопросы следует применять лишь тогда, когда мы хотим выяснить факты</a:t>
            </a:r>
          </a:p>
          <a:p>
            <a:pPr>
              <a:lnSpc>
                <a:spcPct val="80000"/>
              </a:lnSpc>
              <a:buFont typeface="Wingdings 2" panose="05020102010507070707" pitchFamily="18" charset="2"/>
              <a:buNone/>
            </a:pPr>
            <a:r>
              <a:rPr lang="ru-RU" altLang="ru-RU" sz="2200" smtClean="0"/>
              <a:t>	</a:t>
            </a:r>
            <a:r>
              <a:rPr lang="ru-RU" altLang="ru-RU" sz="2200" smtClean="0">
                <a:solidFill>
                  <a:srgbClr val="990000"/>
                </a:solidFill>
              </a:rPr>
              <a:t>Например:</a:t>
            </a:r>
            <a:r>
              <a:rPr lang="ru-RU" altLang="ru-RU" sz="2200" smtClean="0"/>
              <a:t> «Вы пользуетесь кредитными продуктами?»</a:t>
            </a:r>
          </a:p>
          <a:p>
            <a:pPr>
              <a:lnSpc>
                <a:spcPct val="80000"/>
              </a:lnSpc>
              <a:buFont typeface="Wingdings 2" panose="05020102010507070707" pitchFamily="18" charset="2"/>
              <a:buNone/>
            </a:pPr>
            <a:r>
              <a:rPr lang="ru-RU" altLang="ru-RU" sz="2200" smtClean="0"/>
              <a:t>	</a:t>
            </a:r>
          </a:p>
          <a:p>
            <a:pPr>
              <a:lnSpc>
                <a:spcPct val="80000"/>
              </a:lnSpc>
              <a:buFont typeface="Wingdings 2" panose="05020102010507070707" pitchFamily="18" charset="2"/>
              <a:buNone/>
            </a:pPr>
            <a:endParaRPr lang="ru-RU" altLang="ru-RU" sz="2200" smtClean="0"/>
          </a:p>
        </p:txBody>
      </p:sp>
      <p:pic>
        <p:nvPicPr>
          <p:cNvPr id="73732" name="Picture 4" descr="712768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1412875"/>
            <a:ext cx="3095625" cy="1981200"/>
          </a:xfrm>
          <a:prstGeom prst="rect">
            <a:avLst/>
          </a:prstGeom>
          <a:noFill/>
          <a:extLst>
            <a:ext uri="{909E8E84-426E-40DD-AFC4-6F175D3DCCD1}">
              <a14:hiddenFill xmlns:a14="http://schemas.microsoft.com/office/drawing/2010/main">
                <a:solidFill>
                  <a:srgbClr val="FFFFFF"/>
                </a:solidFill>
              </a14:hiddenFill>
            </a:ext>
          </a:extLst>
        </p:spPr>
      </p:pic>
      <p:sp>
        <p:nvSpPr>
          <p:cNvPr id="73733" name="Text Box 5"/>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6" name="Picture 4" descr="825671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1773238"/>
            <a:ext cx="2743200" cy="3143250"/>
          </a:xfrm>
          <a:prstGeom prst="rect">
            <a:avLst/>
          </a:prstGeom>
          <a:noFill/>
          <a:extLst>
            <a:ext uri="{909E8E84-426E-40DD-AFC4-6F175D3DCCD1}">
              <a14:hiddenFill xmlns:a14="http://schemas.microsoft.com/office/drawing/2010/main">
                <a:solidFill>
                  <a:srgbClr val="FFFFFF"/>
                </a:solidFill>
              </a14:hiddenFill>
            </a:ext>
          </a:extLst>
        </p:spPr>
      </p:pic>
      <p:sp>
        <p:nvSpPr>
          <p:cNvPr id="74754" name="Rectangle 2"/>
          <p:cNvSpPr>
            <a:spLocks noGrp="1"/>
          </p:cNvSpPr>
          <p:nvPr>
            <p:ph type="title"/>
          </p:nvPr>
        </p:nvSpPr>
        <p:spPr>
          <a:xfrm>
            <a:off x="468313" y="549275"/>
            <a:ext cx="5975350" cy="863600"/>
          </a:xfrm>
        </p:spPr>
        <p:txBody>
          <a:bodyPr/>
          <a:lstStyle/>
          <a:p>
            <a:r>
              <a:rPr lang="ru-RU" altLang="ru-RU" sz="4800" b="1" smtClean="0"/>
              <a:t>Наводящие вопросы</a:t>
            </a:r>
          </a:p>
        </p:txBody>
      </p:sp>
      <p:sp>
        <p:nvSpPr>
          <p:cNvPr id="74755" name="Rectangle 3"/>
          <p:cNvSpPr>
            <a:spLocks noGrp="1"/>
          </p:cNvSpPr>
          <p:nvPr>
            <p:ph type="body" idx="1"/>
          </p:nvPr>
        </p:nvSpPr>
        <p:spPr>
          <a:xfrm>
            <a:off x="-180975" y="1916113"/>
            <a:ext cx="6707188" cy="3654425"/>
          </a:xfrm>
        </p:spPr>
        <p:txBody>
          <a:bodyPr/>
          <a:lstStyle/>
          <a:p>
            <a:pPr>
              <a:lnSpc>
                <a:spcPct val="80000"/>
              </a:lnSpc>
              <a:buFont typeface="Wingdings 2" panose="05020102010507070707" pitchFamily="18" charset="2"/>
              <a:buNone/>
            </a:pPr>
            <a:r>
              <a:rPr lang="ru-RU" altLang="ru-RU" sz="1700" b="1" i="1" smtClean="0">
                <a:solidFill>
                  <a:srgbClr val="660066"/>
                </a:solidFill>
              </a:rPr>
              <a:t>	</a:t>
            </a:r>
            <a:r>
              <a:rPr lang="ru-RU" altLang="ru-RU" sz="1700" b="1" i="1" u="sng" smtClean="0">
                <a:solidFill>
                  <a:srgbClr val="660066"/>
                </a:solidFill>
                <a:effectLst>
                  <a:outerShdw blurRad="38100" dist="38100" dir="2700000" algn="tl">
                    <a:srgbClr val="C0C0C0"/>
                  </a:outerShdw>
                </a:effectLst>
              </a:rPr>
              <a:t>Наводящие вопросы</a:t>
            </a:r>
            <a:r>
              <a:rPr lang="ru-RU" altLang="ru-RU" sz="1700" smtClean="0"/>
              <a:t> – это особый вид закрытых вопросов с гарантированным согласием клиента «Да».</a:t>
            </a:r>
          </a:p>
          <a:p>
            <a:pPr>
              <a:lnSpc>
                <a:spcPct val="80000"/>
              </a:lnSpc>
              <a:buFont typeface="Wingdings 2" panose="05020102010507070707" pitchFamily="18" charset="2"/>
              <a:buNone/>
            </a:pPr>
            <a:r>
              <a:rPr lang="ru-RU" altLang="ru-RU" sz="1700" b="1" i="1" smtClean="0">
                <a:solidFill>
                  <a:srgbClr val="660066"/>
                </a:solidFill>
                <a:effectLst>
                  <a:outerShdw blurRad="38100" dist="38100" dir="2700000" algn="tl">
                    <a:srgbClr val="C0C0C0"/>
                  </a:outerShdw>
                </a:effectLst>
              </a:rPr>
              <a:t>	</a:t>
            </a:r>
            <a:r>
              <a:rPr lang="ru-RU" altLang="ru-RU" sz="1700" b="1" i="1" u="sng" smtClean="0">
                <a:solidFill>
                  <a:srgbClr val="660066"/>
                </a:solidFill>
                <a:effectLst>
                  <a:outerShdw blurRad="38100" dist="38100" dir="2700000" algn="tl">
                    <a:srgbClr val="C0C0C0"/>
                  </a:outerShdw>
                </a:effectLst>
              </a:rPr>
              <a:t>Цель:</a:t>
            </a:r>
            <a:r>
              <a:rPr lang="ru-RU" altLang="ru-RU" sz="1700" smtClean="0"/>
              <a:t> получить подтверждение или согласие клиента по очевидным преимуществам и обеспечить вовлечение клиента в обсуждение</a:t>
            </a:r>
          </a:p>
          <a:p>
            <a:pPr>
              <a:lnSpc>
                <a:spcPct val="80000"/>
              </a:lnSpc>
              <a:buFont typeface="Wingdings 2" panose="05020102010507070707" pitchFamily="18" charset="2"/>
              <a:buNone/>
            </a:pPr>
            <a:r>
              <a:rPr lang="ru-RU" altLang="ru-RU" sz="1700" b="1" i="1" smtClean="0">
                <a:effectLst>
                  <a:outerShdw blurRad="38100" dist="38100" dir="2700000" algn="tl">
                    <a:srgbClr val="C0C0C0"/>
                  </a:outerShdw>
                </a:effectLst>
              </a:rPr>
              <a:t>	</a:t>
            </a:r>
            <a:r>
              <a:rPr lang="ru-RU" altLang="ru-RU" sz="1700" b="1" i="1" smtClean="0">
                <a:solidFill>
                  <a:srgbClr val="660066"/>
                </a:solidFill>
                <a:effectLst>
                  <a:outerShdw blurRad="38100" dist="38100" dir="2700000" algn="tl">
                    <a:srgbClr val="C0C0C0"/>
                  </a:outerShdw>
                </a:effectLst>
              </a:rPr>
              <a:t>Совет:</a:t>
            </a:r>
            <a:r>
              <a:rPr lang="ru-RU" altLang="ru-RU" sz="1700" b="1" i="1" smtClean="0">
                <a:effectLst>
                  <a:outerShdw blurRad="38100" dist="38100" dir="2700000" algn="tl">
                    <a:srgbClr val="C0C0C0"/>
                  </a:outerShdw>
                </a:effectLst>
              </a:rPr>
              <a:t> </a:t>
            </a:r>
            <a:r>
              <a:rPr lang="ru-RU" altLang="ru-RU" sz="1700" smtClean="0"/>
              <a:t>Клиент, который несколько раз согласился с продавцом, более расположен к приобретению товара или услуги. Будьте осторожны – клиенты могут счесть наводящие вопросы манипуляционными!  </a:t>
            </a:r>
          </a:p>
          <a:p>
            <a:pPr>
              <a:lnSpc>
                <a:spcPct val="80000"/>
              </a:lnSpc>
              <a:buFont typeface="Wingdings 2" panose="05020102010507070707" pitchFamily="18" charset="2"/>
              <a:buNone/>
            </a:pPr>
            <a:r>
              <a:rPr lang="ru-RU" altLang="ru-RU" sz="1400" smtClean="0">
                <a:solidFill>
                  <a:srgbClr val="990000"/>
                </a:solidFill>
              </a:rPr>
              <a:t>	Например:</a:t>
            </a:r>
            <a:r>
              <a:rPr lang="ru-RU" altLang="ru-RU" sz="1400" smtClean="0"/>
              <a:t> </a:t>
            </a:r>
          </a:p>
          <a:p>
            <a:pPr>
              <a:lnSpc>
                <a:spcPct val="80000"/>
              </a:lnSpc>
              <a:buFont typeface="Wingdings 2" panose="05020102010507070707" pitchFamily="18" charset="2"/>
              <a:buNone/>
            </a:pPr>
            <a:r>
              <a:rPr lang="ru-RU" altLang="ru-RU" sz="1400" i="1" smtClean="0"/>
              <a:t>	«Таким образом, Вы можете пользоваться деньгами банка абсолютно бесплатно и при этом  зарабатывать бонусные мили, согласитесь это выгодно?»</a:t>
            </a:r>
          </a:p>
          <a:p>
            <a:pPr>
              <a:lnSpc>
                <a:spcPct val="80000"/>
              </a:lnSpc>
              <a:buFont typeface="Wingdings 2" panose="05020102010507070707" pitchFamily="18" charset="2"/>
              <a:buNone/>
            </a:pPr>
            <a:r>
              <a:rPr lang="ru-RU" altLang="ru-RU" sz="1400" i="1" smtClean="0"/>
              <a:t>	«Вам нужны инновационные банковские продукты по приемлемой цене, не так ли?» </a:t>
            </a:r>
          </a:p>
        </p:txBody>
      </p:sp>
      <p:sp>
        <p:nvSpPr>
          <p:cNvPr id="74757" name="Text Box 5"/>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81" name="Picture 5" descr="BCN_0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1727200"/>
            <a:ext cx="3384550" cy="2111375"/>
          </a:xfrm>
          <a:prstGeom prst="rect">
            <a:avLst/>
          </a:prstGeom>
          <a:noFill/>
          <a:extLst>
            <a:ext uri="{909E8E84-426E-40DD-AFC4-6F175D3DCCD1}">
              <a14:hiddenFill xmlns:a14="http://schemas.microsoft.com/office/drawing/2010/main">
                <a:solidFill>
                  <a:srgbClr val="FFFFFF"/>
                </a:solidFill>
              </a14:hiddenFill>
            </a:ext>
          </a:extLst>
        </p:spPr>
      </p:pic>
      <p:sp>
        <p:nvSpPr>
          <p:cNvPr id="75778" name="Rectangle 2"/>
          <p:cNvSpPr>
            <a:spLocks noGrp="1"/>
          </p:cNvSpPr>
          <p:nvPr>
            <p:ph type="title"/>
          </p:nvPr>
        </p:nvSpPr>
        <p:spPr/>
        <p:txBody>
          <a:bodyPr/>
          <a:lstStyle/>
          <a:p>
            <a:r>
              <a:rPr lang="ru-RU" altLang="ru-RU" sz="4800" b="1" smtClean="0"/>
              <a:t>Открытые вопросы</a:t>
            </a:r>
          </a:p>
        </p:txBody>
      </p:sp>
      <p:sp>
        <p:nvSpPr>
          <p:cNvPr id="75779" name="Rectangle 3"/>
          <p:cNvSpPr>
            <a:spLocks noGrp="1"/>
          </p:cNvSpPr>
          <p:nvPr>
            <p:ph type="body" idx="1"/>
          </p:nvPr>
        </p:nvSpPr>
        <p:spPr>
          <a:xfrm>
            <a:off x="0" y="1989138"/>
            <a:ext cx="8820150" cy="4389437"/>
          </a:xfrm>
        </p:spPr>
        <p:txBody>
          <a:bodyPr/>
          <a:lstStyle/>
          <a:p>
            <a:pPr>
              <a:buFont typeface="Wingdings 2" panose="05020102010507070707" pitchFamily="18" charset="2"/>
              <a:buNone/>
            </a:pPr>
            <a:r>
              <a:rPr lang="ru-RU" altLang="ru-RU" sz="2000" b="1" i="1" smtClean="0">
                <a:solidFill>
                  <a:srgbClr val="660066"/>
                </a:solidFill>
              </a:rPr>
              <a:t>	</a:t>
            </a:r>
            <a:r>
              <a:rPr lang="ru-RU" altLang="ru-RU" sz="2000" b="1" i="1" u="sng" smtClean="0">
                <a:solidFill>
                  <a:srgbClr val="660066"/>
                </a:solidFill>
              </a:rPr>
              <a:t>Открытые вопросы</a:t>
            </a:r>
            <a:r>
              <a:rPr lang="ru-RU" altLang="ru-RU" sz="2000" smtClean="0"/>
              <a:t> – это вопросы, </a:t>
            </a:r>
            <a:endParaRPr lang="en-US" altLang="ru-RU" sz="2000" smtClean="0"/>
          </a:p>
          <a:p>
            <a:pPr>
              <a:buFont typeface="Wingdings 2" panose="05020102010507070707" pitchFamily="18" charset="2"/>
              <a:buNone/>
            </a:pPr>
            <a:r>
              <a:rPr lang="en-US" altLang="ru-RU" sz="2000" smtClean="0"/>
              <a:t>	</a:t>
            </a:r>
            <a:r>
              <a:rPr lang="ru-RU" altLang="ru-RU" sz="2000" smtClean="0"/>
              <a:t>предполагающие развернутый ответ клиента. </a:t>
            </a:r>
          </a:p>
          <a:p>
            <a:pPr>
              <a:buFont typeface="Wingdings 2" panose="05020102010507070707" pitchFamily="18" charset="2"/>
              <a:buNone/>
            </a:pPr>
            <a:r>
              <a:rPr lang="ru-RU" altLang="ru-RU" sz="2000" b="1" i="1" smtClean="0">
                <a:solidFill>
                  <a:srgbClr val="660066"/>
                </a:solidFill>
              </a:rPr>
              <a:t>	</a:t>
            </a:r>
            <a:r>
              <a:rPr lang="ru-RU" altLang="ru-RU" sz="2000" b="1" i="1" u="sng" smtClean="0">
                <a:solidFill>
                  <a:srgbClr val="660066"/>
                </a:solidFill>
              </a:rPr>
              <a:t>Цель</a:t>
            </a:r>
            <a:r>
              <a:rPr lang="ru-RU" altLang="ru-RU" sz="2000" smtClean="0"/>
              <a:t>: получить максимальное количество </a:t>
            </a:r>
            <a:endParaRPr lang="en-US" altLang="ru-RU" sz="2000" smtClean="0"/>
          </a:p>
          <a:p>
            <a:pPr>
              <a:buFont typeface="Wingdings 2" panose="05020102010507070707" pitchFamily="18" charset="2"/>
              <a:buNone/>
            </a:pPr>
            <a:r>
              <a:rPr lang="en-US" altLang="ru-RU" sz="2000" smtClean="0"/>
              <a:t>	</a:t>
            </a:r>
            <a:r>
              <a:rPr lang="ru-RU" altLang="ru-RU" sz="2000" smtClean="0"/>
              <a:t>информации о клиенте и понять его </a:t>
            </a:r>
            <a:endParaRPr lang="en-US" altLang="ru-RU" sz="2000" smtClean="0"/>
          </a:p>
          <a:p>
            <a:pPr>
              <a:buFont typeface="Wingdings 2" panose="05020102010507070707" pitchFamily="18" charset="2"/>
              <a:buNone/>
            </a:pPr>
            <a:r>
              <a:rPr lang="en-US" altLang="ru-RU" sz="2000" smtClean="0"/>
              <a:t>	</a:t>
            </a:r>
            <a:r>
              <a:rPr lang="ru-RU" altLang="ru-RU" sz="2000" smtClean="0"/>
              <a:t>потребности</a:t>
            </a:r>
          </a:p>
          <a:p>
            <a:pPr>
              <a:buFont typeface="Wingdings 2" panose="05020102010507070707" pitchFamily="18" charset="2"/>
              <a:buNone/>
            </a:pPr>
            <a:r>
              <a:rPr lang="ru-RU" altLang="ru-RU" sz="2000" b="1" i="1" smtClean="0">
                <a:solidFill>
                  <a:srgbClr val="660066"/>
                </a:solidFill>
              </a:rPr>
              <a:t>	</a:t>
            </a:r>
            <a:r>
              <a:rPr lang="ru-RU" altLang="ru-RU" sz="2000" b="1" i="1" u="sng" smtClean="0">
                <a:solidFill>
                  <a:srgbClr val="660066"/>
                </a:solidFill>
              </a:rPr>
              <a:t>Совет:</a:t>
            </a:r>
            <a:r>
              <a:rPr lang="ru-RU" altLang="ru-RU" sz="2000" smtClean="0"/>
              <a:t> Используйте в начале разговора, чтобы</a:t>
            </a:r>
            <a:r>
              <a:rPr lang="en-US" altLang="ru-RU" sz="2000" smtClean="0"/>
              <a:t> </a:t>
            </a:r>
            <a:r>
              <a:rPr lang="ru-RU" altLang="ru-RU" sz="2000" smtClean="0"/>
              <a:t>дать возможность клиенту внести свой вклад в беседу. Открытые вопросы действенны, когда нужно не столько оказать влияние, сколько лучше понять потребности клиента Закрытый вопрос превращается в открытый добавлением ключевых слов «Как», «Какой», «Сколько», «Почему», «Где» и др. </a:t>
            </a:r>
          </a:p>
          <a:p>
            <a:pPr>
              <a:buFont typeface="Wingdings 2" panose="05020102010507070707" pitchFamily="18" charset="2"/>
              <a:buNone/>
            </a:pPr>
            <a:r>
              <a:rPr lang="ru-RU" altLang="ru-RU" sz="2000" smtClean="0"/>
              <a:t>	</a:t>
            </a:r>
            <a:r>
              <a:rPr lang="ru-RU" altLang="ru-RU" sz="1600" b="1" smtClean="0">
                <a:solidFill>
                  <a:srgbClr val="990000"/>
                </a:solidFill>
              </a:rPr>
              <a:t>Например:</a:t>
            </a:r>
            <a:r>
              <a:rPr lang="ru-RU" altLang="ru-RU" sz="1600" smtClean="0"/>
              <a:t> </a:t>
            </a:r>
            <a:r>
              <a:rPr lang="ru-RU" altLang="ru-RU" sz="1600" i="1" smtClean="0"/>
              <a:t>«Каким образом Вы организуете Ваши туристические поездки?» или «Сколько времени у Вас занимает оплата коммунальных счетов?»</a:t>
            </a:r>
          </a:p>
        </p:txBody>
      </p:sp>
      <p:sp>
        <p:nvSpPr>
          <p:cNvPr id="75782" name="Text Box 6"/>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4" name="Picture 4" descr="831127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1743075"/>
            <a:ext cx="3282950" cy="3990975"/>
          </a:xfrm>
          <a:prstGeom prst="rect">
            <a:avLst/>
          </a:prstGeom>
          <a:noFill/>
          <a:extLst>
            <a:ext uri="{909E8E84-426E-40DD-AFC4-6F175D3DCCD1}">
              <a14:hiddenFill xmlns:a14="http://schemas.microsoft.com/office/drawing/2010/main">
                <a:solidFill>
                  <a:srgbClr val="FFFFFF"/>
                </a:solidFill>
              </a14:hiddenFill>
            </a:ext>
          </a:extLst>
        </p:spPr>
      </p:pic>
      <p:sp>
        <p:nvSpPr>
          <p:cNvPr id="76802" name="Rectangle 2"/>
          <p:cNvSpPr>
            <a:spLocks noGrp="1"/>
          </p:cNvSpPr>
          <p:nvPr>
            <p:ph type="title"/>
          </p:nvPr>
        </p:nvSpPr>
        <p:spPr>
          <a:xfrm>
            <a:off x="468313" y="549275"/>
            <a:ext cx="6696075" cy="863600"/>
          </a:xfrm>
        </p:spPr>
        <p:txBody>
          <a:bodyPr/>
          <a:lstStyle/>
          <a:p>
            <a:r>
              <a:rPr lang="ru-RU" altLang="ru-RU" sz="4400" b="1" smtClean="0"/>
              <a:t>Альтернативные  вопросы</a:t>
            </a:r>
          </a:p>
        </p:txBody>
      </p:sp>
      <p:sp>
        <p:nvSpPr>
          <p:cNvPr id="76803" name="Rectangle 3"/>
          <p:cNvSpPr>
            <a:spLocks noGrp="1"/>
          </p:cNvSpPr>
          <p:nvPr>
            <p:ph type="body" idx="1"/>
          </p:nvPr>
        </p:nvSpPr>
        <p:spPr>
          <a:xfrm>
            <a:off x="0" y="1916113"/>
            <a:ext cx="6707188" cy="3654425"/>
          </a:xfrm>
        </p:spPr>
        <p:txBody>
          <a:bodyPr/>
          <a:lstStyle/>
          <a:p>
            <a:pPr>
              <a:lnSpc>
                <a:spcPct val="90000"/>
              </a:lnSpc>
              <a:buFont typeface="Wingdings 2" panose="05020102010507070707" pitchFamily="18" charset="2"/>
              <a:buNone/>
            </a:pPr>
            <a:r>
              <a:rPr lang="ru-RU" altLang="ru-RU" sz="2000" b="1" i="1" smtClean="0">
                <a:solidFill>
                  <a:srgbClr val="660066"/>
                </a:solidFill>
              </a:rPr>
              <a:t>	</a:t>
            </a:r>
            <a:r>
              <a:rPr lang="ru-RU" altLang="ru-RU" sz="2000" b="1" i="1" u="sng" smtClean="0">
                <a:solidFill>
                  <a:srgbClr val="660066"/>
                </a:solidFill>
                <a:effectLst>
                  <a:outerShdw blurRad="38100" dist="38100" dir="2700000" algn="tl">
                    <a:srgbClr val="C0C0C0"/>
                  </a:outerShdw>
                </a:effectLst>
              </a:rPr>
              <a:t>Альтернативные вопросы</a:t>
            </a:r>
            <a:r>
              <a:rPr lang="ru-RU" altLang="ru-RU" sz="2000" smtClean="0"/>
              <a:t> – это вопросы, которые предлагают клиенту два возможных ответа, каждый из которых устраивает продавца </a:t>
            </a:r>
          </a:p>
          <a:p>
            <a:pPr>
              <a:lnSpc>
                <a:spcPct val="90000"/>
              </a:lnSpc>
              <a:buFont typeface="Wingdings 2" panose="05020102010507070707" pitchFamily="18" charset="2"/>
              <a:buNone/>
            </a:pPr>
            <a:r>
              <a:rPr lang="ru-RU" altLang="ru-RU" sz="2000" b="1" i="1" smtClean="0">
                <a:solidFill>
                  <a:srgbClr val="660066"/>
                </a:solidFill>
                <a:effectLst>
                  <a:outerShdw blurRad="38100" dist="38100" dir="2700000" algn="tl">
                    <a:srgbClr val="C0C0C0"/>
                  </a:outerShdw>
                </a:effectLst>
              </a:rPr>
              <a:t>	</a:t>
            </a:r>
            <a:r>
              <a:rPr lang="ru-RU" altLang="ru-RU" sz="2000" b="1" i="1" u="sng" smtClean="0">
                <a:solidFill>
                  <a:srgbClr val="660066"/>
                </a:solidFill>
                <a:effectLst>
                  <a:outerShdw blurRad="38100" dist="38100" dir="2700000" algn="tl">
                    <a:srgbClr val="C0C0C0"/>
                  </a:outerShdw>
                </a:effectLst>
              </a:rPr>
              <a:t>Цель:</a:t>
            </a:r>
            <a:r>
              <a:rPr lang="ru-RU" altLang="ru-RU" sz="2000" smtClean="0"/>
              <a:t> стимулировать клиента принять</a:t>
            </a:r>
            <a:r>
              <a:rPr lang="en-US" altLang="ru-RU" sz="2000" smtClean="0"/>
              <a:t> </a:t>
            </a:r>
            <a:r>
              <a:rPr lang="ru-RU" altLang="ru-RU" sz="2000" smtClean="0"/>
              <a:t>решение, направить разговор в нужном направлении</a:t>
            </a:r>
          </a:p>
          <a:p>
            <a:pPr>
              <a:lnSpc>
                <a:spcPct val="90000"/>
              </a:lnSpc>
              <a:buFont typeface="Wingdings 2" panose="05020102010507070707" pitchFamily="18" charset="2"/>
              <a:buNone/>
            </a:pPr>
            <a:r>
              <a:rPr lang="ru-RU" altLang="ru-RU" sz="2000" b="1" i="1" smtClean="0">
                <a:effectLst>
                  <a:outerShdw blurRad="38100" dist="38100" dir="2700000" algn="tl">
                    <a:srgbClr val="C0C0C0"/>
                  </a:outerShdw>
                </a:effectLst>
              </a:rPr>
              <a:t>	</a:t>
            </a:r>
            <a:r>
              <a:rPr lang="ru-RU" altLang="ru-RU" sz="2000" b="1" i="1" u="sng" smtClean="0">
                <a:solidFill>
                  <a:srgbClr val="660066"/>
                </a:solidFill>
                <a:effectLst>
                  <a:outerShdw blurRad="38100" dist="38100" dir="2700000" algn="tl">
                    <a:srgbClr val="C0C0C0"/>
                  </a:outerShdw>
                </a:effectLst>
              </a:rPr>
              <a:t>Совет:</a:t>
            </a:r>
            <a:r>
              <a:rPr lang="ru-RU" altLang="ru-RU" sz="2000" smtClean="0"/>
              <a:t> Альтернативные вопросы один из самых эффективных видов влияние и убеждения при продажах </a:t>
            </a:r>
          </a:p>
          <a:p>
            <a:pPr>
              <a:lnSpc>
                <a:spcPct val="90000"/>
              </a:lnSpc>
              <a:buFont typeface="Wingdings 2" panose="05020102010507070707" pitchFamily="18" charset="2"/>
              <a:buNone/>
            </a:pPr>
            <a:r>
              <a:rPr lang="ru-RU" altLang="ru-RU" sz="2000" smtClean="0"/>
              <a:t>	</a:t>
            </a:r>
            <a:r>
              <a:rPr lang="ru-RU" altLang="ru-RU" sz="2000" smtClean="0">
                <a:solidFill>
                  <a:srgbClr val="990000"/>
                </a:solidFill>
              </a:rPr>
              <a:t>Например:</a:t>
            </a:r>
            <a:r>
              <a:rPr lang="ru-RU" altLang="ru-RU" sz="2000" smtClean="0"/>
              <a:t> </a:t>
            </a:r>
            <a:r>
              <a:rPr lang="ru-RU" altLang="ru-RU" sz="2000" i="1" smtClean="0"/>
              <a:t>«Вам важна только стоимость годового обслуживания или качественные характеристики кредитной карты тоже имеют значение?»</a:t>
            </a:r>
          </a:p>
          <a:p>
            <a:pPr>
              <a:lnSpc>
                <a:spcPct val="90000"/>
              </a:lnSpc>
              <a:buFont typeface="Wingdings 2" panose="05020102010507070707" pitchFamily="18" charset="2"/>
              <a:buNone/>
            </a:pPr>
            <a:r>
              <a:rPr lang="ru-RU" altLang="ru-RU" sz="2000" smtClean="0"/>
              <a:t>	</a:t>
            </a:r>
          </a:p>
          <a:p>
            <a:pPr>
              <a:lnSpc>
                <a:spcPct val="90000"/>
              </a:lnSpc>
              <a:buFont typeface="Wingdings 2" panose="05020102010507070707" pitchFamily="18" charset="2"/>
              <a:buNone/>
            </a:pPr>
            <a:endParaRPr lang="ru-RU" altLang="ru-RU" sz="2000" smtClean="0"/>
          </a:p>
        </p:txBody>
      </p:sp>
      <p:sp>
        <p:nvSpPr>
          <p:cNvPr id="76805" name="Text Box 5"/>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a:xfrm>
            <a:off x="468313" y="549275"/>
            <a:ext cx="8351837" cy="863600"/>
          </a:xfrm>
        </p:spPr>
        <p:txBody>
          <a:bodyPr/>
          <a:lstStyle/>
          <a:p>
            <a:r>
              <a:rPr lang="ru-RU" altLang="ru-RU" sz="4400" b="1" smtClean="0"/>
              <a:t>Виды альтернативных  вопросов</a:t>
            </a:r>
          </a:p>
        </p:txBody>
      </p:sp>
      <p:sp>
        <p:nvSpPr>
          <p:cNvPr id="77827" name="Rectangle 3"/>
          <p:cNvSpPr>
            <a:spLocks noGrp="1"/>
          </p:cNvSpPr>
          <p:nvPr>
            <p:ph type="body" idx="1"/>
          </p:nvPr>
        </p:nvSpPr>
        <p:spPr>
          <a:xfrm>
            <a:off x="0" y="1628775"/>
            <a:ext cx="8964613" cy="3654425"/>
          </a:xfrm>
        </p:spPr>
        <p:txBody>
          <a:bodyPr/>
          <a:lstStyle/>
          <a:p>
            <a:pPr>
              <a:buFont typeface="Wingdings 2" panose="05020102010507070707" pitchFamily="18" charset="2"/>
              <a:buNone/>
            </a:pPr>
            <a:r>
              <a:rPr lang="ru-RU" altLang="ru-RU" sz="2200" b="1" i="1" smtClean="0">
                <a:solidFill>
                  <a:srgbClr val="660066"/>
                </a:solidFill>
              </a:rPr>
              <a:t>	1. Альтернативный вопрос с заданным выбором</a:t>
            </a:r>
          </a:p>
          <a:p>
            <a:pPr>
              <a:buFont typeface="Wingdings 2" panose="05020102010507070707" pitchFamily="18" charset="2"/>
              <a:buNone/>
            </a:pPr>
            <a:r>
              <a:rPr lang="ru-RU" altLang="ru-RU" sz="2000" b="1" i="1" smtClean="0">
                <a:solidFill>
                  <a:srgbClr val="660066"/>
                </a:solidFill>
                <a:effectLst>
                  <a:outerShdw blurRad="38100" dist="38100" dir="2700000" algn="tl">
                    <a:srgbClr val="C0C0C0"/>
                  </a:outerShdw>
                </a:effectLst>
              </a:rPr>
              <a:t>	</a:t>
            </a:r>
            <a:r>
              <a:rPr lang="ru-RU" altLang="ru-RU" sz="2000" b="1" i="1" u="sng" smtClean="0">
                <a:solidFill>
                  <a:srgbClr val="660066"/>
                </a:solidFill>
                <a:effectLst>
                  <a:outerShdw blurRad="38100" dist="38100" dir="2700000" algn="tl">
                    <a:srgbClr val="C0C0C0"/>
                  </a:outerShdw>
                </a:effectLst>
              </a:rPr>
              <a:t>Цель:</a:t>
            </a:r>
            <a:r>
              <a:rPr lang="ru-RU" altLang="ru-RU" sz="2000" smtClean="0"/>
              <a:t> получить подтверждение клиента о том, что он заинтересован в вашем предложении</a:t>
            </a:r>
          </a:p>
          <a:p>
            <a:pPr>
              <a:buFont typeface="Wingdings 2" panose="05020102010507070707" pitchFamily="18" charset="2"/>
              <a:buNone/>
            </a:pPr>
            <a:r>
              <a:rPr lang="ru-RU" altLang="ru-RU" sz="2000" b="1" smtClean="0">
                <a:solidFill>
                  <a:srgbClr val="990000"/>
                </a:solidFill>
              </a:rPr>
              <a:t>	</a:t>
            </a:r>
            <a:r>
              <a:rPr lang="ru-RU" altLang="ru-RU" sz="2000" b="1" i="1" u="sng" smtClean="0">
                <a:solidFill>
                  <a:srgbClr val="660066"/>
                </a:solidFill>
                <a:effectLst>
                  <a:outerShdw blurRad="38100" dist="38100" dir="2700000" algn="tl">
                    <a:srgbClr val="C0C0C0"/>
                  </a:outerShdw>
                </a:effectLst>
              </a:rPr>
              <a:t>Совет:</a:t>
            </a:r>
            <a:r>
              <a:rPr lang="ru-RU" altLang="ru-RU" sz="2000" smtClean="0"/>
              <a:t> Формулируя такие вопросы, помните, что обе альтернативы должны быть выгодны Вам!	</a:t>
            </a:r>
          </a:p>
          <a:p>
            <a:pPr>
              <a:buFont typeface="Wingdings 2" panose="05020102010507070707" pitchFamily="18" charset="2"/>
              <a:buNone/>
            </a:pPr>
            <a:r>
              <a:rPr lang="ru-RU" altLang="ru-RU" sz="2000" b="1" smtClean="0">
                <a:solidFill>
                  <a:srgbClr val="990000"/>
                </a:solidFill>
              </a:rPr>
              <a:t>	Например:</a:t>
            </a:r>
            <a:r>
              <a:rPr lang="ru-RU" altLang="ru-RU" sz="2000" smtClean="0"/>
              <a:t> </a:t>
            </a:r>
          </a:p>
          <a:p>
            <a:pPr>
              <a:buFont typeface="Wingdings 2" panose="05020102010507070707" pitchFamily="18" charset="2"/>
              <a:buNone/>
            </a:pPr>
            <a:r>
              <a:rPr lang="ru-RU" altLang="ru-RU" sz="2000" smtClean="0"/>
              <a:t>	</a:t>
            </a:r>
            <a:r>
              <a:rPr lang="ru-RU" altLang="ru-RU" sz="1800" i="1" smtClean="0"/>
              <a:t>«Мы можем принять окончательное решение прямо сейчас или завтра, когда вы детальнее ознакомитесь с условиями обслуживания по кредитным картам?»</a:t>
            </a:r>
          </a:p>
          <a:p>
            <a:pPr>
              <a:buFont typeface="Wingdings 2" panose="05020102010507070707" pitchFamily="18" charset="2"/>
              <a:buNone/>
            </a:pPr>
            <a:r>
              <a:rPr lang="ru-RU" altLang="ru-RU" sz="1800" i="1" smtClean="0"/>
              <a:t>	«Подскажите, Вы оформляли кредитную карту на случай непредвиденных расходов или планировали какие-то определенные покупки?» </a:t>
            </a:r>
          </a:p>
        </p:txBody>
      </p:sp>
      <p:sp>
        <p:nvSpPr>
          <p:cNvPr id="77828" name="Text Box 4"/>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p:nvPr>
        </p:nvSpPr>
        <p:spPr>
          <a:xfrm>
            <a:off x="468313" y="549275"/>
            <a:ext cx="8351837" cy="863600"/>
          </a:xfrm>
        </p:spPr>
        <p:txBody>
          <a:bodyPr/>
          <a:lstStyle/>
          <a:p>
            <a:r>
              <a:rPr lang="ru-RU" altLang="ru-RU" sz="4400" b="1" smtClean="0"/>
              <a:t>Виды альтернативных  вопросов</a:t>
            </a:r>
          </a:p>
        </p:txBody>
      </p:sp>
      <p:sp>
        <p:nvSpPr>
          <p:cNvPr id="78851" name="Rectangle 3"/>
          <p:cNvSpPr>
            <a:spLocks noGrp="1"/>
          </p:cNvSpPr>
          <p:nvPr>
            <p:ph type="body" idx="1"/>
          </p:nvPr>
        </p:nvSpPr>
        <p:spPr>
          <a:xfrm>
            <a:off x="0" y="1628775"/>
            <a:ext cx="8964613" cy="4321175"/>
          </a:xfrm>
        </p:spPr>
        <p:txBody>
          <a:bodyPr/>
          <a:lstStyle/>
          <a:p>
            <a:pPr>
              <a:lnSpc>
                <a:spcPct val="90000"/>
              </a:lnSpc>
              <a:buFont typeface="Wingdings 2" panose="05020102010507070707" pitchFamily="18" charset="2"/>
              <a:buNone/>
            </a:pPr>
            <a:r>
              <a:rPr lang="ru-RU" altLang="ru-RU" sz="2200" b="1" i="1" smtClean="0">
                <a:solidFill>
                  <a:srgbClr val="660066"/>
                </a:solidFill>
              </a:rPr>
              <a:t>	2. Альтернативный вопрос с более привлекательным вариантом – работа на контрасте</a:t>
            </a:r>
          </a:p>
          <a:p>
            <a:pPr>
              <a:lnSpc>
                <a:spcPct val="90000"/>
              </a:lnSpc>
              <a:buFont typeface="Wingdings 2" panose="05020102010507070707" pitchFamily="18" charset="2"/>
              <a:buNone/>
            </a:pPr>
            <a:r>
              <a:rPr lang="ru-RU" altLang="ru-RU" sz="1800" smtClean="0"/>
              <a:t>	</a:t>
            </a:r>
            <a:r>
              <a:rPr lang="ru-RU" altLang="ru-RU" sz="2000" b="1" i="1" u="sng" smtClean="0">
                <a:solidFill>
                  <a:srgbClr val="660066"/>
                </a:solidFill>
                <a:effectLst>
                  <a:outerShdw blurRad="38100" dist="38100" dir="2700000" algn="tl">
                    <a:srgbClr val="C0C0C0"/>
                  </a:outerShdw>
                </a:effectLst>
              </a:rPr>
              <a:t>Цель:</a:t>
            </a:r>
            <a:r>
              <a:rPr lang="ru-RU" altLang="ru-RU" sz="2000" smtClean="0"/>
              <a:t> разрушить стереотипы клиента или перевести его на более выгодный для вас вариант сотрудничества</a:t>
            </a:r>
          </a:p>
          <a:p>
            <a:pPr>
              <a:lnSpc>
                <a:spcPct val="90000"/>
              </a:lnSpc>
              <a:buFont typeface="Wingdings 2" panose="05020102010507070707" pitchFamily="18" charset="2"/>
              <a:buNone/>
            </a:pPr>
            <a:endParaRPr lang="ru-RU" altLang="ru-RU" sz="2000" smtClean="0"/>
          </a:p>
          <a:p>
            <a:pPr>
              <a:lnSpc>
                <a:spcPct val="90000"/>
              </a:lnSpc>
              <a:buFont typeface="Wingdings 2" panose="05020102010507070707" pitchFamily="18" charset="2"/>
              <a:buNone/>
            </a:pPr>
            <a:r>
              <a:rPr lang="ru-RU" altLang="ru-RU" sz="2000" b="1" i="1" smtClean="0">
                <a:solidFill>
                  <a:srgbClr val="660066"/>
                </a:solidFill>
                <a:effectLst>
                  <a:outerShdw blurRad="38100" dist="38100" dir="2700000" algn="tl">
                    <a:srgbClr val="C0C0C0"/>
                  </a:outerShdw>
                </a:effectLst>
              </a:rPr>
              <a:t>	</a:t>
            </a:r>
            <a:r>
              <a:rPr lang="ru-RU" altLang="ru-RU" sz="2000" b="1" i="1" u="sng" smtClean="0">
                <a:solidFill>
                  <a:srgbClr val="660066"/>
                </a:solidFill>
                <a:effectLst>
                  <a:outerShdw blurRad="38100" dist="38100" dir="2700000" algn="tl">
                    <a:srgbClr val="C0C0C0"/>
                  </a:outerShdw>
                </a:effectLst>
              </a:rPr>
              <a:t>Совет:</a:t>
            </a:r>
            <a:r>
              <a:rPr lang="ru-RU" altLang="ru-RU" sz="2000" b="1" i="1" smtClean="0">
                <a:solidFill>
                  <a:srgbClr val="660066"/>
                </a:solidFill>
                <a:effectLst>
                  <a:outerShdw blurRad="38100" dist="38100" dir="2700000" algn="tl">
                    <a:srgbClr val="C0C0C0"/>
                  </a:outerShdw>
                </a:effectLst>
              </a:rPr>
              <a:t> </a:t>
            </a:r>
            <a:r>
              <a:rPr lang="ru-RU" altLang="ru-RU" sz="2000" smtClean="0"/>
              <a:t>Работайте на контрасте,</a:t>
            </a:r>
            <a:r>
              <a:rPr lang="ru-RU" altLang="ru-RU" sz="2000" b="1" i="1" smtClean="0">
                <a:solidFill>
                  <a:srgbClr val="660066"/>
                </a:solidFill>
                <a:effectLst>
                  <a:outerShdw blurRad="38100" dist="38100" dir="2700000" algn="tl">
                    <a:srgbClr val="C0C0C0"/>
                  </a:outerShdw>
                </a:effectLst>
              </a:rPr>
              <a:t> </a:t>
            </a:r>
            <a:r>
              <a:rPr lang="ru-RU" altLang="ru-RU" sz="2000" smtClean="0"/>
              <a:t>подчеркивая привлекательность наиболее выгодного для Вас варианта!</a:t>
            </a:r>
          </a:p>
          <a:p>
            <a:pPr>
              <a:lnSpc>
                <a:spcPct val="90000"/>
              </a:lnSpc>
              <a:buFont typeface="Wingdings 2" panose="05020102010507070707" pitchFamily="18" charset="2"/>
              <a:buNone/>
            </a:pPr>
            <a:r>
              <a:rPr lang="ru-RU" altLang="ru-RU" sz="2000" smtClean="0"/>
              <a:t>	</a:t>
            </a:r>
          </a:p>
          <a:p>
            <a:pPr>
              <a:lnSpc>
                <a:spcPct val="90000"/>
              </a:lnSpc>
              <a:buFont typeface="Wingdings 2" panose="05020102010507070707" pitchFamily="18" charset="2"/>
              <a:buNone/>
            </a:pPr>
            <a:r>
              <a:rPr lang="ru-RU" altLang="ru-RU" sz="2000" smtClean="0"/>
              <a:t>	</a:t>
            </a:r>
            <a:r>
              <a:rPr lang="ru-RU" altLang="ru-RU" sz="2000" b="1" smtClean="0">
                <a:solidFill>
                  <a:srgbClr val="990000"/>
                </a:solidFill>
              </a:rPr>
              <a:t>	Например:</a:t>
            </a:r>
            <a:r>
              <a:rPr lang="ru-RU" altLang="ru-RU" sz="2000" smtClean="0"/>
              <a:t> </a:t>
            </a:r>
          </a:p>
          <a:p>
            <a:pPr>
              <a:lnSpc>
                <a:spcPct val="90000"/>
              </a:lnSpc>
              <a:buFont typeface="Wingdings 2" panose="05020102010507070707" pitchFamily="18" charset="2"/>
              <a:buNone/>
            </a:pPr>
            <a:r>
              <a:rPr lang="ru-RU" altLang="ru-RU" sz="2000" smtClean="0"/>
              <a:t>	</a:t>
            </a:r>
            <a:r>
              <a:rPr lang="ru-RU" altLang="ru-RU" sz="1800" i="1" smtClean="0"/>
              <a:t>«Вам удобнее активировать карту сейчас или потратить свое личное время разбираясь в автоматической телефонной системе?»</a:t>
            </a:r>
          </a:p>
          <a:p>
            <a:pPr>
              <a:lnSpc>
                <a:spcPct val="90000"/>
              </a:lnSpc>
              <a:buFont typeface="Wingdings 2" panose="05020102010507070707" pitchFamily="18" charset="2"/>
              <a:buNone/>
            </a:pPr>
            <a:r>
              <a:rPr lang="ru-RU" altLang="ru-RU" sz="1800" i="1" smtClean="0"/>
              <a:t>	«Скажите, Вам важен размер процентной ставки как таковой или то, сколько Вы сможете сэкономить используя вашу ко-брендовую карту?» </a:t>
            </a:r>
          </a:p>
        </p:txBody>
      </p:sp>
      <p:sp>
        <p:nvSpPr>
          <p:cNvPr id="78852" name="Text Box 4"/>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a:xfrm>
            <a:off x="468313" y="549275"/>
            <a:ext cx="8351837" cy="863600"/>
          </a:xfrm>
        </p:spPr>
        <p:txBody>
          <a:bodyPr/>
          <a:lstStyle/>
          <a:p>
            <a:r>
              <a:rPr lang="ru-RU" altLang="ru-RU" sz="4400" b="1" smtClean="0"/>
              <a:t>Виды альтернативных  вопросов</a:t>
            </a:r>
          </a:p>
        </p:txBody>
      </p:sp>
      <p:sp>
        <p:nvSpPr>
          <p:cNvPr id="79875" name="Rectangle 3"/>
          <p:cNvSpPr>
            <a:spLocks noGrp="1"/>
          </p:cNvSpPr>
          <p:nvPr>
            <p:ph type="body" idx="1"/>
          </p:nvPr>
        </p:nvSpPr>
        <p:spPr>
          <a:xfrm>
            <a:off x="250825" y="1484313"/>
            <a:ext cx="6877050" cy="4608512"/>
          </a:xfrm>
        </p:spPr>
        <p:txBody>
          <a:bodyPr/>
          <a:lstStyle/>
          <a:p>
            <a:pPr>
              <a:buFont typeface="Wingdings 2" panose="05020102010507070707" pitchFamily="18" charset="2"/>
              <a:buNone/>
            </a:pPr>
            <a:r>
              <a:rPr lang="ru-RU" altLang="ru-RU" b="1" i="1" smtClean="0">
                <a:solidFill>
                  <a:srgbClr val="660066"/>
                </a:solidFill>
              </a:rPr>
              <a:t>	3. Альтернативный вопрос при ограниченном выборе</a:t>
            </a:r>
          </a:p>
          <a:p>
            <a:pPr>
              <a:buFont typeface="Wingdings 2" panose="05020102010507070707" pitchFamily="18" charset="2"/>
              <a:buNone/>
            </a:pPr>
            <a:r>
              <a:rPr lang="ru-RU" altLang="ru-RU" sz="2400" b="1" i="1" smtClean="0">
                <a:solidFill>
                  <a:srgbClr val="660066"/>
                </a:solidFill>
                <a:effectLst>
                  <a:outerShdw blurRad="38100" dist="38100" dir="2700000" algn="tl">
                    <a:srgbClr val="C0C0C0"/>
                  </a:outerShdw>
                </a:effectLst>
              </a:rPr>
              <a:t>	</a:t>
            </a:r>
            <a:r>
              <a:rPr lang="ru-RU" altLang="ru-RU" sz="2400" b="1" i="1" u="sng" smtClean="0">
                <a:solidFill>
                  <a:srgbClr val="660066"/>
                </a:solidFill>
                <a:effectLst>
                  <a:outerShdw blurRad="38100" dist="38100" dir="2700000" algn="tl">
                    <a:srgbClr val="C0C0C0"/>
                  </a:outerShdw>
                </a:effectLst>
              </a:rPr>
              <a:t>Цель:</a:t>
            </a:r>
            <a:r>
              <a:rPr lang="ru-RU" altLang="ru-RU" sz="2400" smtClean="0"/>
              <a:t> с фокусировать внимание клиента только на доступных варианта</a:t>
            </a:r>
          </a:p>
          <a:p>
            <a:pPr>
              <a:buFont typeface="Wingdings 2" panose="05020102010507070707" pitchFamily="18" charset="2"/>
              <a:buNone/>
            </a:pPr>
            <a:r>
              <a:rPr lang="ru-RU" altLang="ru-RU" sz="2400" b="1" i="1" smtClean="0">
                <a:solidFill>
                  <a:srgbClr val="660066"/>
                </a:solidFill>
                <a:effectLst>
                  <a:outerShdw blurRad="38100" dist="38100" dir="2700000" algn="tl">
                    <a:srgbClr val="C0C0C0"/>
                  </a:outerShdw>
                </a:effectLst>
              </a:rPr>
              <a:t>	</a:t>
            </a:r>
            <a:r>
              <a:rPr lang="ru-RU" altLang="ru-RU" sz="2400" b="1" i="1" u="sng" smtClean="0">
                <a:solidFill>
                  <a:srgbClr val="660066"/>
                </a:solidFill>
                <a:effectLst>
                  <a:outerShdw blurRad="38100" dist="38100" dir="2700000" algn="tl">
                    <a:srgbClr val="C0C0C0"/>
                  </a:outerShdw>
                </a:effectLst>
              </a:rPr>
              <a:t>Совет:</a:t>
            </a:r>
            <a:r>
              <a:rPr lang="ru-RU" altLang="ru-RU" sz="2400" smtClean="0"/>
              <a:t> формулируя такие вопросы, помните, что обе альтернативы должны быть выгодны Вам!	</a:t>
            </a:r>
          </a:p>
          <a:p>
            <a:pPr>
              <a:buFont typeface="Wingdings 2" panose="05020102010507070707" pitchFamily="18" charset="2"/>
              <a:buNone/>
            </a:pPr>
            <a:r>
              <a:rPr lang="ru-RU" altLang="ru-RU" sz="2400" b="1" smtClean="0">
                <a:solidFill>
                  <a:srgbClr val="990000"/>
                </a:solidFill>
              </a:rPr>
              <a:t>	Например:</a:t>
            </a:r>
            <a:r>
              <a:rPr lang="ru-RU" altLang="ru-RU" sz="2400" smtClean="0"/>
              <a:t> </a:t>
            </a:r>
          </a:p>
          <a:p>
            <a:pPr>
              <a:buFont typeface="Wingdings 2" panose="05020102010507070707" pitchFamily="18" charset="2"/>
              <a:buNone/>
            </a:pPr>
            <a:r>
              <a:rPr lang="ru-RU" altLang="ru-RU" sz="2400" smtClean="0"/>
              <a:t>	</a:t>
            </a:r>
            <a:r>
              <a:rPr lang="ru-RU" altLang="ru-RU" sz="2000" i="1" smtClean="0"/>
              <a:t>«Подскажите, когда я могу перезвонить вам: сегодня до шести вечера или завтра утром?»  </a:t>
            </a:r>
          </a:p>
        </p:txBody>
      </p:sp>
      <p:pic>
        <p:nvPicPr>
          <p:cNvPr id="79877" name="Picture 5" descr="73091867"/>
          <p:cNvPicPr>
            <a:picLocks noChangeAspect="1" noChangeArrowheads="1"/>
          </p:cNvPicPr>
          <p:nvPr/>
        </p:nvPicPr>
        <p:blipFill>
          <a:blip r:embed="rId2">
            <a:lum bright="14000"/>
            <a:extLst>
              <a:ext uri="{28A0092B-C50C-407E-A947-70E740481C1C}">
                <a14:useLocalDpi xmlns:a14="http://schemas.microsoft.com/office/drawing/2010/main" val="0"/>
              </a:ext>
            </a:extLst>
          </a:blip>
          <a:srcRect/>
          <a:stretch>
            <a:fillRect/>
          </a:stretch>
        </p:blipFill>
        <p:spPr bwMode="auto">
          <a:xfrm>
            <a:off x="6011863" y="1700213"/>
            <a:ext cx="2979737"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Text Box 6"/>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3" name="Picture 5" descr="call_20centre_20cou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7413" y="1958975"/>
            <a:ext cx="4267200" cy="2838450"/>
          </a:xfrm>
          <a:prstGeom prst="rect">
            <a:avLst/>
          </a:prstGeom>
          <a:noFill/>
          <a:extLst>
            <a:ext uri="{909E8E84-426E-40DD-AFC4-6F175D3DCCD1}">
              <a14:hiddenFill xmlns:a14="http://schemas.microsoft.com/office/drawing/2010/main">
                <a:solidFill>
                  <a:srgbClr val="FFFFFF"/>
                </a:solidFill>
              </a14:hiddenFill>
            </a:ext>
          </a:extLst>
        </p:spPr>
      </p:pic>
      <p:sp>
        <p:nvSpPr>
          <p:cNvPr id="48130" name="Rectangle 2"/>
          <p:cNvSpPr>
            <a:spLocks noGrp="1"/>
          </p:cNvSpPr>
          <p:nvPr>
            <p:ph type="title"/>
          </p:nvPr>
        </p:nvSpPr>
        <p:spPr/>
        <p:txBody>
          <a:bodyPr/>
          <a:lstStyle/>
          <a:p>
            <a:r>
              <a:rPr lang="ru-RU" altLang="ru-RU" b="1" smtClean="0">
                <a:effectLst>
                  <a:outerShdw blurRad="38100" dist="38100" dir="2700000" algn="tl">
                    <a:srgbClr val="C0C0C0"/>
                  </a:outerShdw>
                </a:effectLst>
              </a:rPr>
              <a:t>Структура продажи:</a:t>
            </a:r>
          </a:p>
        </p:txBody>
      </p:sp>
      <p:sp>
        <p:nvSpPr>
          <p:cNvPr id="48131" name="Rectangle 3"/>
          <p:cNvSpPr>
            <a:spLocks noGrp="1"/>
          </p:cNvSpPr>
          <p:nvPr>
            <p:ph type="body" idx="1"/>
          </p:nvPr>
        </p:nvSpPr>
        <p:spPr/>
        <p:txBody>
          <a:bodyPr/>
          <a:lstStyle/>
          <a:p>
            <a:pPr marL="495300" indent="-495300">
              <a:buFont typeface="Wingdings 2" panose="05020102010507070707" pitchFamily="18" charset="2"/>
              <a:buAutoNum type="arabicPeriod"/>
            </a:pPr>
            <a:r>
              <a:rPr lang="ru-RU" altLang="ru-RU" smtClean="0"/>
              <a:t>Подготовка к звонку;</a:t>
            </a:r>
          </a:p>
          <a:p>
            <a:pPr marL="495300" indent="-495300">
              <a:buFont typeface="Wingdings 2" panose="05020102010507070707" pitchFamily="18" charset="2"/>
              <a:buAutoNum type="arabicPeriod"/>
            </a:pPr>
            <a:r>
              <a:rPr lang="ru-RU" altLang="ru-RU" smtClean="0"/>
              <a:t>Установление контакта;</a:t>
            </a:r>
          </a:p>
          <a:p>
            <a:pPr marL="495300" indent="-495300">
              <a:buFont typeface="Wingdings 2" panose="05020102010507070707" pitchFamily="18" charset="2"/>
              <a:buAutoNum type="arabicPeriod"/>
            </a:pPr>
            <a:r>
              <a:rPr lang="ru-RU" altLang="ru-RU" smtClean="0"/>
              <a:t>Выявление потребностей;</a:t>
            </a:r>
          </a:p>
          <a:p>
            <a:pPr marL="495300" indent="-495300">
              <a:buFont typeface="Wingdings 2" panose="05020102010507070707" pitchFamily="18" charset="2"/>
              <a:buAutoNum type="arabicPeriod"/>
            </a:pPr>
            <a:r>
              <a:rPr lang="ru-RU" altLang="ru-RU" smtClean="0"/>
              <a:t>Презентация продукта;</a:t>
            </a:r>
          </a:p>
          <a:p>
            <a:pPr marL="495300" indent="-495300">
              <a:buFont typeface="Wingdings 2" panose="05020102010507070707" pitchFamily="18" charset="2"/>
              <a:buAutoNum type="arabicPeriod"/>
            </a:pPr>
            <a:r>
              <a:rPr lang="ru-RU" altLang="ru-RU" smtClean="0"/>
              <a:t>Работа с возражениями;</a:t>
            </a:r>
          </a:p>
          <a:p>
            <a:pPr marL="495300" indent="-495300">
              <a:buFont typeface="Wingdings 2" panose="05020102010507070707" pitchFamily="18" charset="2"/>
              <a:buAutoNum type="arabicPeriod"/>
            </a:pPr>
            <a:r>
              <a:rPr lang="ru-RU" altLang="ru-RU" smtClean="0"/>
              <a:t>Завершение продажи</a:t>
            </a:r>
          </a:p>
        </p:txBody>
      </p:sp>
      <p:pic>
        <p:nvPicPr>
          <p:cNvPr id="48135" name="Picture 4" descr="C:\Documents and Settings\Пользователь\Рабочий стол\citi.GIF"/>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6550" y="188913"/>
            <a:ext cx="955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6" name="Text Box 8"/>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p:nvPr>
        </p:nvSpPr>
        <p:spPr>
          <a:xfrm>
            <a:off x="468313" y="549275"/>
            <a:ext cx="8351837" cy="863600"/>
          </a:xfrm>
        </p:spPr>
        <p:txBody>
          <a:bodyPr/>
          <a:lstStyle/>
          <a:p>
            <a:r>
              <a:rPr lang="ru-RU" altLang="ru-RU" sz="4800" b="1" smtClean="0"/>
              <a:t>Побуждающие вопросы</a:t>
            </a:r>
          </a:p>
        </p:txBody>
      </p:sp>
      <p:sp>
        <p:nvSpPr>
          <p:cNvPr id="80899" name="Rectangle 3"/>
          <p:cNvSpPr>
            <a:spLocks noGrp="1"/>
          </p:cNvSpPr>
          <p:nvPr>
            <p:ph type="body" idx="1"/>
          </p:nvPr>
        </p:nvSpPr>
        <p:spPr>
          <a:xfrm>
            <a:off x="0" y="1628775"/>
            <a:ext cx="8964613" cy="3654425"/>
          </a:xfrm>
        </p:spPr>
        <p:txBody>
          <a:bodyPr/>
          <a:lstStyle/>
          <a:p>
            <a:pPr>
              <a:buFont typeface="Wingdings 2" panose="05020102010507070707" pitchFamily="18" charset="2"/>
              <a:buNone/>
            </a:pPr>
            <a:r>
              <a:rPr lang="ru-RU" altLang="ru-RU" sz="2000" b="1" i="1" smtClean="0">
                <a:solidFill>
                  <a:srgbClr val="660066"/>
                </a:solidFill>
                <a:effectLst>
                  <a:outerShdw blurRad="38100" dist="38100" dir="2700000" algn="tl">
                    <a:srgbClr val="C0C0C0"/>
                  </a:outerShdw>
                </a:effectLst>
              </a:rPr>
              <a:t>	</a:t>
            </a:r>
            <a:r>
              <a:rPr lang="ru-RU" altLang="ru-RU" sz="2000" b="1" i="1" u="sng" smtClean="0">
                <a:solidFill>
                  <a:srgbClr val="660066"/>
                </a:solidFill>
                <a:effectLst>
                  <a:outerShdw blurRad="38100" dist="38100" dir="2700000" algn="tl">
                    <a:srgbClr val="C0C0C0"/>
                  </a:outerShdw>
                </a:effectLst>
              </a:rPr>
              <a:t>Цель:</a:t>
            </a:r>
            <a:r>
              <a:rPr lang="ru-RU" altLang="ru-RU" sz="2000" smtClean="0"/>
              <a:t> побудить необщительных клиентов быть более разговорчивыми</a:t>
            </a:r>
          </a:p>
          <a:p>
            <a:pPr>
              <a:buFont typeface="Wingdings 2" panose="05020102010507070707" pitchFamily="18" charset="2"/>
              <a:buNone/>
            </a:pPr>
            <a:r>
              <a:rPr lang="ru-RU" altLang="ru-RU" sz="2000" b="1" i="1" smtClean="0">
                <a:solidFill>
                  <a:srgbClr val="660066"/>
                </a:solidFill>
                <a:effectLst>
                  <a:outerShdw blurRad="38100" dist="38100" dir="2700000" algn="tl">
                    <a:srgbClr val="C0C0C0"/>
                  </a:outerShdw>
                </a:effectLst>
              </a:rPr>
              <a:t>	</a:t>
            </a:r>
            <a:r>
              <a:rPr lang="ru-RU" altLang="ru-RU" sz="2000" b="1" i="1" u="sng" smtClean="0">
                <a:solidFill>
                  <a:srgbClr val="660066"/>
                </a:solidFill>
                <a:effectLst>
                  <a:outerShdw blurRad="38100" dist="38100" dir="2700000" algn="tl">
                    <a:srgbClr val="C0C0C0"/>
                  </a:outerShdw>
                </a:effectLst>
              </a:rPr>
              <a:t>Совет:</a:t>
            </a:r>
            <a:r>
              <a:rPr lang="ru-RU" altLang="ru-RU" sz="2000" smtClean="0"/>
              <a:t> полезно иметь портфолио необходимых вопросов, которые помогут вам поддержать разговор	</a:t>
            </a:r>
          </a:p>
          <a:p>
            <a:pPr>
              <a:buFont typeface="Wingdings 2" panose="05020102010507070707" pitchFamily="18" charset="2"/>
              <a:buNone/>
            </a:pPr>
            <a:r>
              <a:rPr lang="ru-RU" altLang="ru-RU" sz="2000" b="1" smtClean="0">
                <a:solidFill>
                  <a:srgbClr val="990000"/>
                </a:solidFill>
              </a:rPr>
              <a:t>	Например:</a:t>
            </a:r>
            <a:r>
              <a:rPr lang="ru-RU" altLang="ru-RU" sz="2000" smtClean="0"/>
              <a:t> </a:t>
            </a:r>
          </a:p>
          <a:p>
            <a:pPr>
              <a:buFont typeface="Wingdings 2" panose="05020102010507070707" pitchFamily="18" charset="2"/>
              <a:buNone/>
            </a:pPr>
            <a:r>
              <a:rPr lang="ru-RU" altLang="ru-RU" sz="2000" smtClean="0"/>
              <a:t>	</a:t>
            </a:r>
            <a:r>
              <a:rPr lang="ru-RU" altLang="ru-RU" sz="1800" i="1" smtClean="0"/>
              <a:t>«ИО, руководство банка очень трепетно относится к каждому клиенту и постоянно разрабатывает меры по улучшению качества обслуживания, основываясь на отзывах со стороны клиентов. Именно поэтому нам очень важно знать, что останавливает Вас от активации кредитной карты?»  </a:t>
            </a:r>
          </a:p>
          <a:p>
            <a:pPr>
              <a:buFont typeface="Wingdings 2" panose="05020102010507070707" pitchFamily="18" charset="2"/>
              <a:buNone/>
            </a:pPr>
            <a:r>
              <a:rPr lang="ru-RU" altLang="ru-RU" sz="1800" i="1" smtClean="0"/>
              <a:t>	«Вы затронули очень важный вопрос. Расскажите подробнее, что именно вас смущает?»</a:t>
            </a:r>
          </a:p>
        </p:txBody>
      </p:sp>
      <p:pic>
        <p:nvPicPr>
          <p:cNvPr id="80903" name="Picture 7" descr="712778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488" y="4797425"/>
            <a:ext cx="4537075" cy="1993900"/>
          </a:xfrm>
          <a:prstGeom prst="rect">
            <a:avLst/>
          </a:prstGeom>
          <a:noFill/>
          <a:extLst>
            <a:ext uri="{909E8E84-426E-40DD-AFC4-6F175D3DCCD1}">
              <a14:hiddenFill xmlns:a14="http://schemas.microsoft.com/office/drawing/2010/main">
                <a:solidFill>
                  <a:srgbClr val="FFFFFF"/>
                </a:solidFill>
              </a14:hiddenFill>
            </a:ext>
          </a:extLst>
        </p:spPr>
      </p:pic>
      <p:sp>
        <p:nvSpPr>
          <p:cNvPr id="80904" name="Text Box 8"/>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a:xfrm>
            <a:off x="468313" y="549275"/>
            <a:ext cx="8351837" cy="863600"/>
          </a:xfrm>
        </p:spPr>
        <p:txBody>
          <a:bodyPr/>
          <a:lstStyle/>
          <a:p>
            <a:r>
              <a:rPr lang="ru-RU" altLang="ru-RU" sz="4800" b="1" smtClean="0"/>
              <a:t>Гипотетические вопросы</a:t>
            </a:r>
          </a:p>
        </p:txBody>
      </p:sp>
      <p:sp>
        <p:nvSpPr>
          <p:cNvPr id="81923" name="Rectangle 3"/>
          <p:cNvSpPr>
            <a:spLocks noGrp="1"/>
          </p:cNvSpPr>
          <p:nvPr>
            <p:ph type="body" idx="1"/>
          </p:nvPr>
        </p:nvSpPr>
        <p:spPr>
          <a:xfrm>
            <a:off x="0" y="1628775"/>
            <a:ext cx="8964613" cy="3654425"/>
          </a:xfrm>
        </p:spPr>
        <p:txBody>
          <a:bodyPr/>
          <a:lstStyle/>
          <a:p>
            <a:pPr>
              <a:buFont typeface="Wingdings 2" panose="05020102010507070707" pitchFamily="18" charset="2"/>
              <a:buNone/>
            </a:pPr>
            <a:r>
              <a:rPr lang="ru-RU" altLang="ru-RU" sz="2000" b="1" i="1" smtClean="0">
                <a:solidFill>
                  <a:srgbClr val="660066"/>
                </a:solidFill>
                <a:effectLst>
                  <a:outerShdw blurRad="38100" dist="38100" dir="2700000" algn="tl">
                    <a:srgbClr val="C0C0C0"/>
                  </a:outerShdw>
                </a:effectLst>
              </a:rPr>
              <a:t>	</a:t>
            </a:r>
            <a:r>
              <a:rPr lang="ru-RU" altLang="ru-RU" sz="2000" b="1" i="1" u="sng" smtClean="0">
                <a:solidFill>
                  <a:srgbClr val="660066"/>
                </a:solidFill>
                <a:effectLst>
                  <a:outerShdw blurRad="38100" dist="38100" dir="2700000" algn="tl">
                    <a:srgbClr val="C0C0C0"/>
                  </a:outerShdw>
                </a:effectLst>
              </a:rPr>
              <a:t>Цель:</a:t>
            </a:r>
            <a:r>
              <a:rPr lang="ru-RU" altLang="ru-RU" sz="2000" smtClean="0"/>
              <a:t> отвести клиента в сторону от негативны мыслей, проиллюстрировав наиболее яркие преимущества кредитной карты Ситибанка</a:t>
            </a:r>
          </a:p>
          <a:p>
            <a:pPr>
              <a:buFont typeface="Wingdings 2" panose="05020102010507070707" pitchFamily="18" charset="2"/>
              <a:buNone/>
            </a:pPr>
            <a:r>
              <a:rPr lang="ru-RU" altLang="ru-RU" sz="2000" b="1" i="1" smtClean="0">
                <a:solidFill>
                  <a:srgbClr val="660066"/>
                </a:solidFill>
                <a:effectLst>
                  <a:outerShdw blurRad="38100" dist="38100" dir="2700000" algn="tl">
                    <a:srgbClr val="C0C0C0"/>
                  </a:outerShdw>
                </a:effectLst>
              </a:rPr>
              <a:t>	</a:t>
            </a:r>
            <a:r>
              <a:rPr lang="ru-RU" altLang="ru-RU" sz="2000" b="1" i="1" u="sng" smtClean="0">
                <a:solidFill>
                  <a:srgbClr val="660066"/>
                </a:solidFill>
                <a:effectLst>
                  <a:outerShdw blurRad="38100" dist="38100" dir="2700000" algn="tl">
                    <a:srgbClr val="C0C0C0"/>
                  </a:outerShdw>
                </a:effectLst>
              </a:rPr>
              <a:t>Совет:</a:t>
            </a:r>
            <a:r>
              <a:rPr lang="ru-RU" altLang="ru-RU" sz="2000" smtClean="0"/>
              <a:t> гипотетические вопросы отлично подходят для начала беседы и в качестве средства выхода из тупиковых ситуаций	</a:t>
            </a:r>
          </a:p>
          <a:p>
            <a:pPr>
              <a:buFont typeface="Wingdings 2" panose="05020102010507070707" pitchFamily="18" charset="2"/>
              <a:buNone/>
            </a:pPr>
            <a:r>
              <a:rPr lang="ru-RU" altLang="ru-RU" sz="2000" b="1" smtClean="0">
                <a:solidFill>
                  <a:srgbClr val="990000"/>
                </a:solidFill>
              </a:rPr>
              <a:t>	Например:</a:t>
            </a:r>
            <a:r>
              <a:rPr lang="ru-RU" altLang="ru-RU" sz="2000" smtClean="0"/>
              <a:t> </a:t>
            </a:r>
          </a:p>
          <a:p>
            <a:pPr>
              <a:buFont typeface="Wingdings 2" panose="05020102010507070707" pitchFamily="18" charset="2"/>
              <a:buNone/>
            </a:pPr>
            <a:r>
              <a:rPr lang="ru-RU" altLang="ru-RU" sz="2000" smtClean="0"/>
              <a:t>	</a:t>
            </a:r>
            <a:r>
              <a:rPr lang="ru-RU" altLang="ru-RU" sz="1800" i="1" smtClean="0"/>
              <a:t>«Давайте предположим, что Вы стоите у кассы и обнаруживаете, что забыли деньги дома, но у вас есть кредитная карта Ситибанка! Только представьте как вам будет неудобно, а главное небезопасно активировать ее в публичном месте»</a:t>
            </a:r>
          </a:p>
        </p:txBody>
      </p:sp>
      <p:pic>
        <p:nvPicPr>
          <p:cNvPr id="81924" name="Picture 4" descr="750437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4724400"/>
            <a:ext cx="3960812" cy="2058988"/>
          </a:xfrm>
          <a:prstGeom prst="rect">
            <a:avLst/>
          </a:prstGeom>
          <a:noFill/>
          <a:extLst>
            <a:ext uri="{909E8E84-426E-40DD-AFC4-6F175D3DCCD1}">
              <a14:hiddenFill xmlns:a14="http://schemas.microsoft.com/office/drawing/2010/main">
                <a:solidFill>
                  <a:srgbClr val="FFFFFF"/>
                </a:solidFill>
              </a14:hiddenFill>
            </a:ext>
          </a:extLst>
        </p:spPr>
      </p:pic>
      <p:sp>
        <p:nvSpPr>
          <p:cNvPr id="81925" name="Text Box 5"/>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457200" y="620713"/>
            <a:ext cx="8229600" cy="866775"/>
          </a:xfrm>
        </p:spPr>
        <p:txBody>
          <a:bodyPr/>
          <a:lstStyle/>
          <a:p>
            <a:r>
              <a:rPr lang="ru-RU" altLang="ru-RU" sz="4800" b="1" smtClean="0"/>
              <a:t>Порядок вопросов</a:t>
            </a:r>
          </a:p>
        </p:txBody>
      </p:sp>
      <p:grpSp>
        <p:nvGrpSpPr>
          <p:cNvPr id="85009" name="Group 17"/>
          <p:cNvGrpSpPr>
            <a:grpSpLocks/>
          </p:cNvGrpSpPr>
          <p:nvPr/>
        </p:nvGrpSpPr>
        <p:grpSpPr bwMode="auto">
          <a:xfrm>
            <a:off x="304800" y="2133600"/>
            <a:ext cx="4411663" cy="4608513"/>
            <a:chOff x="612" y="1434"/>
            <a:chExt cx="2779" cy="2324"/>
          </a:xfrm>
        </p:grpSpPr>
        <p:sp>
          <p:nvSpPr>
            <p:cNvPr id="84997" name="AutoShape 5"/>
            <p:cNvSpPr>
              <a:spLocks noChangeArrowheads="1"/>
            </p:cNvSpPr>
            <p:nvPr/>
          </p:nvSpPr>
          <p:spPr bwMode="auto">
            <a:xfrm>
              <a:off x="612" y="1888"/>
              <a:ext cx="2779" cy="16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ru-RU" altLang="ru-RU" sz="1800" b="1">
                  <a:solidFill>
                    <a:srgbClr val="000099"/>
                  </a:solidFill>
                  <a:latin typeface="Tahoma" panose="020B0604030504040204" pitchFamily="34" charset="0"/>
                </a:rPr>
                <a:t>Открытые вопросы</a:t>
              </a:r>
            </a:p>
            <a:p>
              <a:pPr algn="ctr" eaLnBrk="1" hangingPunct="1"/>
              <a:endParaRPr lang="ru-RU" altLang="ru-RU" sz="1800" b="1">
                <a:solidFill>
                  <a:srgbClr val="000099"/>
                </a:solidFill>
                <a:latin typeface="Tahoma" panose="020B0604030504040204" pitchFamily="34" charset="0"/>
              </a:endParaRPr>
            </a:p>
            <a:p>
              <a:pPr algn="ctr" eaLnBrk="1" hangingPunct="1"/>
              <a:r>
                <a:rPr lang="ru-RU" altLang="ru-RU" sz="1800" b="1">
                  <a:solidFill>
                    <a:srgbClr val="000099"/>
                  </a:solidFill>
                  <a:latin typeface="Tahoma" panose="020B0604030504040204" pitchFamily="34" charset="0"/>
                </a:rPr>
                <a:t>Побуждающие</a:t>
              </a:r>
            </a:p>
            <a:p>
              <a:pPr algn="ctr" eaLnBrk="1" hangingPunct="1"/>
              <a:endParaRPr lang="ru-RU" altLang="ru-RU" sz="1800" b="1">
                <a:solidFill>
                  <a:srgbClr val="000099"/>
                </a:solidFill>
                <a:latin typeface="Tahoma" panose="020B0604030504040204" pitchFamily="34" charset="0"/>
              </a:endParaRPr>
            </a:p>
            <a:p>
              <a:pPr algn="ctr" eaLnBrk="1" hangingPunct="1"/>
              <a:r>
                <a:rPr lang="ru-RU" altLang="ru-RU" sz="1800" b="1">
                  <a:solidFill>
                    <a:srgbClr val="000099"/>
                  </a:solidFill>
                  <a:latin typeface="Tahoma" panose="020B0604030504040204" pitchFamily="34" charset="0"/>
                </a:rPr>
                <a:t>Гипотетические</a:t>
              </a:r>
            </a:p>
            <a:p>
              <a:pPr algn="ctr" eaLnBrk="1" hangingPunct="1"/>
              <a:endParaRPr lang="ru-RU" altLang="ru-RU" sz="1800" b="1">
                <a:solidFill>
                  <a:srgbClr val="000099"/>
                </a:solidFill>
                <a:latin typeface="Tahoma" panose="020B0604030504040204" pitchFamily="34" charset="0"/>
              </a:endParaRPr>
            </a:p>
            <a:p>
              <a:pPr algn="ctr" eaLnBrk="1" hangingPunct="1"/>
              <a:r>
                <a:rPr lang="ru-RU" altLang="ru-RU" sz="1800" b="1">
                  <a:solidFill>
                    <a:srgbClr val="000099"/>
                  </a:solidFill>
                  <a:latin typeface="Tahoma" panose="020B0604030504040204" pitchFamily="34" charset="0"/>
                </a:rPr>
                <a:t>Закрытые</a:t>
              </a:r>
            </a:p>
            <a:p>
              <a:pPr algn="ctr" eaLnBrk="1" hangingPunct="1"/>
              <a:endParaRPr lang="ru-RU" altLang="ru-RU" sz="1800" b="1">
                <a:solidFill>
                  <a:srgbClr val="000099"/>
                </a:solidFill>
                <a:latin typeface="Tahoma" panose="020B0604030504040204" pitchFamily="34" charset="0"/>
              </a:endParaRPr>
            </a:p>
            <a:p>
              <a:pPr algn="ctr" eaLnBrk="1" hangingPunct="1"/>
              <a:r>
                <a:rPr lang="ru-RU" altLang="ru-RU" sz="1800" b="1">
                  <a:solidFill>
                    <a:srgbClr val="000099"/>
                  </a:solidFill>
                  <a:latin typeface="Tahoma" panose="020B0604030504040204" pitchFamily="34" charset="0"/>
                </a:rPr>
                <a:t>Наводящие</a:t>
              </a:r>
            </a:p>
            <a:p>
              <a:pPr algn="ctr" eaLnBrk="1" hangingPunct="1"/>
              <a:endParaRPr lang="ru-RU" altLang="ru-RU" sz="1800" b="1">
                <a:solidFill>
                  <a:srgbClr val="000099"/>
                </a:solidFill>
                <a:latin typeface="Tahoma" panose="020B0604030504040204" pitchFamily="34" charset="0"/>
              </a:endParaRPr>
            </a:p>
            <a:p>
              <a:pPr algn="ctr" eaLnBrk="1" hangingPunct="1"/>
              <a:r>
                <a:rPr lang="ru-RU" altLang="ru-RU" sz="1800" b="1">
                  <a:solidFill>
                    <a:srgbClr val="000099"/>
                  </a:solidFill>
                  <a:latin typeface="Tahoma" panose="020B0604030504040204" pitchFamily="34" charset="0"/>
                </a:rPr>
                <a:t>Альтернативные</a:t>
              </a:r>
            </a:p>
            <a:p>
              <a:pPr algn="ctr" eaLnBrk="1" hangingPunct="1"/>
              <a:endParaRPr lang="ru-RU" altLang="ru-RU" sz="1800">
                <a:solidFill>
                  <a:srgbClr val="000099"/>
                </a:solidFill>
                <a:latin typeface="Tahoma" panose="020B0604030504040204" pitchFamily="34" charset="0"/>
              </a:endParaRPr>
            </a:p>
          </p:txBody>
        </p:sp>
        <p:sp>
          <p:nvSpPr>
            <p:cNvPr id="84998" name="Line 6"/>
            <p:cNvSpPr>
              <a:spLocks noChangeShapeType="1"/>
            </p:cNvSpPr>
            <p:nvPr/>
          </p:nvSpPr>
          <p:spPr bwMode="auto">
            <a:xfrm>
              <a:off x="2938" y="1434"/>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4999" name="Line 7"/>
            <p:cNvSpPr>
              <a:spLocks noChangeShapeType="1"/>
            </p:cNvSpPr>
            <p:nvPr/>
          </p:nvSpPr>
          <p:spPr bwMode="auto">
            <a:xfrm>
              <a:off x="1066" y="1434"/>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5000" name="Line 8"/>
            <p:cNvSpPr>
              <a:spLocks noChangeShapeType="1"/>
            </p:cNvSpPr>
            <p:nvPr/>
          </p:nvSpPr>
          <p:spPr bwMode="auto">
            <a:xfrm>
              <a:off x="1642" y="1434"/>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5001" name="Line 9"/>
            <p:cNvSpPr>
              <a:spLocks noChangeShapeType="1"/>
            </p:cNvSpPr>
            <p:nvPr/>
          </p:nvSpPr>
          <p:spPr bwMode="auto">
            <a:xfrm>
              <a:off x="2362" y="1434"/>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5002" name="Line 10"/>
            <p:cNvSpPr>
              <a:spLocks noChangeShapeType="1"/>
            </p:cNvSpPr>
            <p:nvPr/>
          </p:nvSpPr>
          <p:spPr bwMode="auto">
            <a:xfrm>
              <a:off x="1565" y="3566"/>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5003" name="Line 11"/>
            <p:cNvSpPr>
              <a:spLocks noChangeShapeType="1"/>
            </p:cNvSpPr>
            <p:nvPr/>
          </p:nvSpPr>
          <p:spPr bwMode="auto">
            <a:xfrm>
              <a:off x="2477" y="3566"/>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5007" name="Text Box 15"/>
            <p:cNvSpPr txBox="1">
              <a:spLocks noChangeArrowheads="1"/>
            </p:cNvSpPr>
            <p:nvPr/>
          </p:nvSpPr>
          <p:spPr bwMode="auto">
            <a:xfrm>
              <a:off x="1100" y="3130"/>
              <a:ext cx="10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endParaRPr lang="ru-RU" altLang="ru-RU">
                <a:solidFill>
                  <a:srgbClr val="000099"/>
                </a:solidFill>
                <a:latin typeface="Tahoma" panose="020B0604030504040204" pitchFamily="34" charset="0"/>
              </a:endParaRPr>
            </a:p>
          </p:txBody>
        </p:sp>
      </p:grpSp>
      <p:sp>
        <p:nvSpPr>
          <p:cNvPr id="85010" name="AutoShape 18"/>
          <p:cNvSpPr>
            <a:spLocks/>
          </p:cNvSpPr>
          <p:nvPr/>
        </p:nvSpPr>
        <p:spPr bwMode="auto">
          <a:xfrm>
            <a:off x="4716463" y="3068638"/>
            <a:ext cx="358775" cy="1439862"/>
          </a:xfrm>
          <a:prstGeom prst="rightBrace">
            <a:avLst>
              <a:gd name="adj1" fmla="val 3344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5011" name="Text Box 19"/>
          <p:cNvSpPr txBox="1">
            <a:spLocks noChangeArrowheads="1"/>
          </p:cNvSpPr>
          <p:nvPr/>
        </p:nvSpPr>
        <p:spPr bwMode="auto">
          <a:xfrm>
            <a:off x="5003800" y="3573463"/>
            <a:ext cx="338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1800" b="1">
                <a:solidFill>
                  <a:srgbClr val="000066"/>
                </a:solidFill>
              </a:rPr>
              <a:t>Выявление потребности</a:t>
            </a:r>
          </a:p>
        </p:txBody>
      </p:sp>
      <p:sp>
        <p:nvSpPr>
          <p:cNvPr id="85012" name="Text Box 20"/>
          <p:cNvSpPr txBox="1">
            <a:spLocks noChangeArrowheads="1"/>
          </p:cNvSpPr>
          <p:nvPr/>
        </p:nvSpPr>
        <p:spPr bwMode="auto">
          <a:xfrm>
            <a:off x="5003800" y="4652963"/>
            <a:ext cx="4032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1800" b="1">
                <a:solidFill>
                  <a:srgbClr val="000066"/>
                </a:solidFill>
              </a:rPr>
              <a:t>Уточнение</a:t>
            </a:r>
          </a:p>
        </p:txBody>
      </p:sp>
      <p:sp>
        <p:nvSpPr>
          <p:cNvPr id="85013" name="Text Box 21"/>
          <p:cNvSpPr txBox="1">
            <a:spLocks noChangeArrowheads="1"/>
          </p:cNvSpPr>
          <p:nvPr/>
        </p:nvSpPr>
        <p:spPr bwMode="auto">
          <a:xfrm>
            <a:off x="5003800" y="5195888"/>
            <a:ext cx="4032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1800" b="1">
                <a:solidFill>
                  <a:srgbClr val="000066"/>
                </a:solidFill>
              </a:rPr>
              <a:t>Заинтересованность в предложении</a:t>
            </a:r>
          </a:p>
        </p:txBody>
      </p:sp>
      <p:sp>
        <p:nvSpPr>
          <p:cNvPr id="85014" name="Text Box 22"/>
          <p:cNvSpPr txBox="1">
            <a:spLocks noChangeArrowheads="1"/>
          </p:cNvSpPr>
          <p:nvPr/>
        </p:nvSpPr>
        <p:spPr bwMode="auto">
          <a:xfrm>
            <a:off x="5003800" y="5726113"/>
            <a:ext cx="4032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1800" b="1">
                <a:solidFill>
                  <a:srgbClr val="000066"/>
                </a:solidFill>
              </a:rPr>
              <a:t>Завершение продажи</a:t>
            </a:r>
          </a:p>
        </p:txBody>
      </p:sp>
      <p:sp>
        <p:nvSpPr>
          <p:cNvPr id="85015" name="Text Box 23"/>
          <p:cNvSpPr txBox="1">
            <a:spLocks noChangeArrowheads="1"/>
          </p:cNvSpPr>
          <p:nvPr/>
        </p:nvSpPr>
        <p:spPr bwMode="auto">
          <a:xfrm>
            <a:off x="5003800" y="1557338"/>
            <a:ext cx="42481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1800" i="1"/>
              <a:t>В начале задавайте открытые побуждающие вопросы. По мере развития диалога, задавайте больше  конкретных вопросов и структурируйте их в виде воронки, ведущей к конкретной потребности</a:t>
            </a:r>
          </a:p>
        </p:txBody>
      </p:sp>
      <p:sp>
        <p:nvSpPr>
          <p:cNvPr id="85016" name="Text Box 24"/>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p:nvPr>
        </p:nvSpPr>
        <p:spPr>
          <a:xfrm>
            <a:off x="468313" y="549275"/>
            <a:ext cx="8351837" cy="863600"/>
          </a:xfrm>
        </p:spPr>
        <p:txBody>
          <a:bodyPr/>
          <a:lstStyle/>
          <a:p>
            <a:r>
              <a:rPr lang="ru-RU" altLang="ru-RU" sz="4800" b="1" smtClean="0"/>
              <a:t>Продажи по методу </a:t>
            </a:r>
            <a:r>
              <a:rPr lang="en-US" altLang="ru-RU" sz="4800" b="1" smtClean="0"/>
              <a:t>SPIN</a:t>
            </a:r>
            <a:endParaRPr lang="ru-RU" altLang="ru-RU" sz="4800" b="1" smtClean="0"/>
          </a:p>
        </p:txBody>
      </p:sp>
      <p:sp>
        <p:nvSpPr>
          <p:cNvPr id="82947" name="Rectangle 3"/>
          <p:cNvSpPr>
            <a:spLocks noGrp="1"/>
          </p:cNvSpPr>
          <p:nvPr>
            <p:ph type="body" idx="1"/>
          </p:nvPr>
        </p:nvSpPr>
        <p:spPr>
          <a:xfrm>
            <a:off x="0" y="1628775"/>
            <a:ext cx="8964613" cy="3654425"/>
          </a:xfrm>
        </p:spPr>
        <p:txBody>
          <a:bodyPr/>
          <a:lstStyle/>
          <a:p>
            <a:pPr>
              <a:lnSpc>
                <a:spcPct val="90000"/>
              </a:lnSpc>
              <a:buFont typeface="Wingdings 2" panose="05020102010507070707" pitchFamily="18" charset="2"/>
              <a:buNone/>
            </a:pPr>
            <a:r>
              <a:rPr lang="ru-RU" altLang="ru-RU" sz="2400" b="1" i="1" smtClean="0">
                <a:solidFill>
                  <a:srgbClr val="660066"/>
                </a:solidFill>
                <a:effectLst>
                  <a:outerShdw blurRad="38100" dist="38100" dir="2700000" algn="tl">
                    <a:srgbClr val="C0C0C0"/>
                  </a:outerShdw>
                </a:effectLst>
              </a:rPr>
              <a:t>	</a:t>
            </a:r>
            <a:r>
              <a:rPr lang="ru-RU" altLang="ru-RU" sz="2400" b="1" smtClean="0">
                <a:solidFill>
                  <a:srgbClr val="FF0000"/>
                </a:solidFill>
                <a:effectLst>
                  <a:outerShdw blurRad="38100" dist="38100" dir="2700000" algn="tl">
                    <a:srgbClr val="C0C0C0"/>
                  </a:outerShdw>
                </a:effectLst>
              </a:rPr>
              <a:t>СПИН</a:t>
            </a:r>
            <a:r>
              <a:rPr lang="ru-RU" altLang="ru-RU" sz="2400" smtClean="0"/>
              <a:t> – это метод работы с потребностями покупателя, которые развиваются благодаря системе последовательных вопросов.</a:t>
            </a:r>
          </a:p>
          <a:p>
            <a:pPr>
              <a:lnSpc>
                <a:spcPct val="90000"/>
              </a:lnSpc>
              <a:buFont typeface="Wingdings 2" panose="05020102010507070707" pitchFamily="18" charset="2"/>
              <a:buNone/>
            </a:pPr>
            <a:r>
              <a:rPr lang="ru-RU" altLang="ru-RU" sz="2400" smtClean="0"/>
              <a:t>	</a:t>
            </a:r>
            <a:r>
              <a:rPr lang="ru-RU" altLang="ru-RU" sz="2400" b="1" i="1" u="sng" smtClean="0">
                <a:solidFill>
                  <a:srgbClr val="660066"/>
                </a:solidFill>
                <a:effectLst>
                  <a:outerShdw blurRad="38100" dist="38100" dir="2700000" algn="tl">
                    <a:srgbClr val="C0C0C0"/>
                  </a:outerShdw>
                </a:effectLst>
              </a:rPr>
              <a:t>Цель:</a:t>
            </a:r>
            <a:r>
              <a:rPr lang="ru-RU" altLang="ru-RU" sz="2400" smtClean="0"/>
              <a:t> подвести клиента к осознанию необходимости приобрести тот товар, который сначала даже не вызывал интереса последовательно задавая правильные вопросы:</a:t>
            </a:r>
          </a:p>
          <a:p>
            <a:pPr lvl="1">
              <a:lnSpc>
                <a:spcPct val="90000"/>
              </a:lnSpc>
              <a:buFont typeface="Wingdings 2" panose="05020102010507070707" pitchFamily="18" charset="2"/>
              <a:buNone/>
            </a:pPr>
            <a:r>
              <a:rPr lang="ru-RU" altLang="ru-RU" sz="2200" b="1" i="1" smtClean="0">
                <a:solidFill>
                  <a:srgbClr val="FF0000"/>
                </a:solidFill>
                <a:effectLst>
                  <a:outerShdw blurRad="38100" dist="38100" dir="2700000" algn="tl">
                    <a:srgbClr val="C0C0C0"/>
                  </a:outerShdw>
                </a:effectLst>
              </a:rPr>
              <a:t>С </a:t>
            </a:r>
            <a:r>
              <a:rPr lang="ru-RU" altLang="ru-RU" sz="2000" smtClean="0"/>
              <a:t>– ситуационный вопрос </a:t>
            </a:r>
            <a:r>
              <a:rPr lang="en-US" altLang="ru-RU" sz="2000" smtClean="0"/>
              <a:t>(</a:t>
            </a:r>
            <a:r>
              <a:rPr lang="ru-RU" altLang="ru-RU" sz="2000" smtClean="0"/>
              <a:t>поиск потребности)</a:t>
            </a:r>
          </a:p>
          <a:p>
            <a:pPr lvl="1">
              <a:lnSpc>
                <a:spcPct val="90000"/>
              </a:lnSpc>
              <a:buFont typeface="Wingdings 2" panose="05020102010507070707" pitchFamily="18" charset="2"/>
              <a:buNone/>
            </a:pPr>
            <a:r>
              <a:rPr lang="ru-RU" altLang="ru-RU" sz="2200" b="1" i="1" smtClean="0">
                <a:solidFill>
                  <a:srgbClr val="FF0000"/>
                </a:solidFill>
                <a:effectLst>
                  <a:outerShdw blurRad="38100" dist="38100" dir="2700000" algn="tl">
                    <a:srgbClr val="C0C0C0"/>
                  </a:outerShdw>
                </a:effectLst>
              </a:rPr>
              <a:t>П</a:t>
            </a:r>
            <a:r>
              <a:rPr lang="ru-RU" altLang="ru-RU" sz="2200" b="1" i="1" smtClean="0">
                <a:solidFill>
                  <a:srgbClr val="660066"/>
                </a:solidFill>
                <a:effectLst>
                  <a:outerShdw blurRad="38100" dist="38100" dir="2700000" algn="tl">
                    <a:srgbClr val="C0C0C0"/>
                  </a:outerShdw>
                </a:effectLst>
              </a:rPr>
              <a:t> – </a:t>
            </a:r>
            <a:r>
              <a:rPr lang="ru-RU" altLang="ru-RU" sz="2000" smtClean="0"/>
              <a:t>проблемный вопрос (фиксация потребности)</a:t>
            </a:r>
          </a:p>
          <a:p>
            <a:pPr lvl="1">
              <a:lnSpc>
                <a:spcPct val="90000"/>
              </a:lnSpc>
              <a:buFont typeface="Wingdings 2" panose="05020102010507070707" pitchFamily="18" charset="2"/>
              <a:buNone/>
            </a:pPr>
            <a:r>
              <a:rPr lang="ru-RU" altLang="ru-RU" sz="2200" b="1" i="1" smtClean="0">
                <a:solidFill>
                  <a:srgbClr val="FF0000"/>
                </a:solidFill>
                <a:effectLst>
                  <a:outerShdw blurRad="38100" dist="38100" dir="2700000" algn="tl">
                    <a:srgbClr val="C0C0C0"/>
                  </a:outerShdw>
                </a:effectLst>
              </a:rPr>
              <a:t>И </a:t>
            </a:r>
            <a:r>
              <a:rPr lang="ru-RU" altLang="ru-RU" sz="2000" smtClean="0"/>
              <a:t>– извлекающий вопрос (перевод скрытой потребности в явную)</a:t>
            </a:r>
          </a:p>
          <a:p>
            <a:pPr lvl="1">
              <a:lnSpc>
                <a:spcPct val="90000"/>
              </a:lnSpc>
              <a:buFont typeface="Wingdings 2" panose="05020102010507070707" pitchFamily="18" charset="2"/>
              <a:buNone/>
            </a:pPr>
            <a:r>
              <a:rPr lang="ru-RU" altLang="ru-RU" sz="2200" b="1" i="1" smtClean="0">
                <a:solidFill>
                  <a:srgbClr val="FF0000"/>
                </a:solidFill>
                <a:effectLst>
                  <a:outerShdw blurRad="38100" dist="38100" dir="2700000" algn="tl">
                    <a:srgbClr val="C0C0C0"/>
                  </a:outerShdw>
                </a:effectLst>
              </a:rPr>
              <a:t>Н </a:t>
            </a:r>
            <a:r>
              <a:rPr lang="ru-RU" altLang="ru-RU" sz="2000" smtClean="0"/>
              <a:t>– направляющий вопрос (способ удовлетворения потребности)</a:t>
            </a:r>
          </a:p>
          <a:p>
            <a:pPr>
              <a:lnSpc>
                <a:spcPct val="90000"/>
              </a:lnSpc>
              <a:buFont typeface="Wingdings 2" panose="05020102010507070707" pitchFamily="18" charset="2"/>
              <a:buNone/>
            </a:pPr>
            <a:endParaRPr lang="ru-RU" altLang="ru-RU" sz="2400" b="1" i="1" smtClean="0">
              <a:solidFill>
                <a:srgbClr val="660066"/>
              </a:solidFill>
              <a:effectLst>
                <a:outerShdw blurRad="38100" dist="38100" dir="2700000" algn="tl">
                  <a:srgbClr val="C0C0C0"/>
                </a:outerShdw>
              </a:effectLst>
            </a:endParaRPr>
          </a:p>
        </p:txBody>
      </p:sp>
      <p:sp>
        <p:nvSpPr>
          <p:cNvPr id="82948" name="Text Box 4"/>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a:xfrm>
            <a:off x="468313" y="549275"/>
            <a:ext cx="8351837" cy="863600"/>
          </a:xfrm>
        </p:spPr>
        <p:txBody>
          <a:bodyPr/>
          <a:lstStyle/>
          <a:p>
            <a:r>
              <a:rPr lang="ru-RU" altLang="ru-RU" sz="4400" b="1" smtClean="0"/>
              <a:t>Пример продажи по методу </a:t>
            </a:r>
            <a:r>
              <a:rPr lang="en-US" altLang="ru-RU" sz="4400" b="1" smtClean="0"/>
              <a:t>SPIN</a:t>
            </a:r>
            <a:endParaRPr lang="ru-RU" altLang="ru-RU" sz="4400" b="1" smtClean="0"/>
          </a:p>
        </p:txBody>
      </p:sp>
      <p:sp>
        <p:nvSpPr>
          <p:cNvPr id="83972" name="Rectangle 4"/>
          <p:cNvSpPr>
            <a:spLocks noGrp="1"/>
          </p:cNvSpPr>
          <p:nvPr>
            <p:ph type="body" idx="1"/>
          </p:nvPr>
        </p:nvSpPr>
        <p:spPr>
          <a:xfrm>
            <a:off x="107950" y="1773238"/>
            <a:ext cx="8713788" cy="4767262"/>
          </a:xfrm>
        </p:spPr>
        <p:txBody>
          <a:bodyPr/>
          <a:lstStyle/>
          <a:p>
            <a:pPr>
              <a:lnSpc>
                <a:spcPct val="80000"/>
              </a:lnSpc>
              <a:buFont typeface="Wingdings 2" panose="05020102010507070707" pitchFamily="18" charset="2"/>
              <a:buNone/>
            </a:pPr>
            <a:r>
              <a:rPr lang="ru-RU" altLang="ru-RU" sz="1100" smtClean="0"/>
              <a:t>	</a:t>
            </a:r>
            <a:r>
              <a:rPr lang="ru-RU" altLang="ru-RU" sz="1100" b="1" i="1" smtClean="0">
                <a:solidFill>
                  <a:srgbClr val="FF0000"/>
                </a:solidFill>
              </a:rPr>
              <a:t>Оператор:</a:t>
            </a:r>
            <a:r>
              <a:rPr lang="ru-RU" altLang="ru-RU" sz="1100" smtClean="0"/>
              <a:t> Подскажите, как часто Вы пользуетесь кредитными продуктами других банков и в каких именно формах? (С)</a:t>
            </a:r>
          </a:p>
          <a:p>
            <a:pPr>
              <a:lnSpc>
                <a:spcPct val="80000"/>
              </a:lnSpc>
              <a:buFont typeface="Wingdings 2" panose="05020102010507070707" pitchFamily="18" charset="2"/>
              <a:buNone/>
            </a:pPr>
            <a:r>
              <a:rPr lang="ru-RU" altLang="ru-RU" sz="1100" smtClean="0"/>
              <a:t>	</a:t>
            </a:r>
            <a:r>
              <a:rPr lang="ru-RU" altLang="ru-RU" sz="1100" b="1" i="1" smtClean="0">
                <a:solidFill>
                  <a:schemeClr val="tx2"/>
                </a:solidFill>
              </a:rPr>
              <a:t>Клиент:</a:t>
            </a:r>
            <a:r>
              <a:rPr lang="ru-RU" altLang="ru-RU" sz="1100" smtClean="0"/>
              <a:t> Ну, раза два три в год. В основном это касается покупки бытовой техники, мобильных телефонов и другой электроники</a:t>
            </a:r>
          </a:p>
          <a:p>
            <a:pPr>
              <a:lnSpc>
                <a:spcPct val="80000"/>
              </a:lnSpc>
              <a:buFont typeface="Wingdings 2" panose="05020102010507070707" pitchFamily="18" charset="2"/>
              <a:buNone/>
            </a:pPr>
            <a:r>
              <a:rPr lang="ru-RU" altLang="ru-RU" sz="1100" smtClean="0"/>
              <a:t>	</a:t>
            </a:r>
            <a:r>
              <a:rPr lang="ru-RU" altLang="ru-RU" sz="1100" b="1" i="1" smtClean="0">
                <a:solidFill>
                  <a:srgbClr val="FF0000"/>
                </a:solidFill>
              </a:rPr>
              <a:t>Оператор:</a:t>
            </a:r>
            <a:r>
              <a:rPr lang="ru-RU" altLang="ru-RU" sz="1100" smtClean="0"/>
              <a:t> С учетом того, как быстро развиваются технологии и устаревают те же самые мобильные телефоны, потребность в замене старой техники на более современную существует практически постоянно, не так ли? (С)</a:t>
            </a:r>
          </a:p>
          <a:p>
            <a:pPr>
              <a:lnSpc>
                <a:spcPct val="80000"/>
              </a:lnSpc>
              <a:buFont typeface="Wingdings 2" panose="05020102010507070707" pitchFamily="18" charset="2"/>
              <a:buNone/>
            </a:pPr>
            <a:r>
              <a:rPr lang="ru-RU" altLang="ru-RU" sz="1100" smtClean="0"/>
              <a:t>	</a:t>
            </a:r>
            <a:r>
              <a:rPr lang="ru-RU" altLang="ru-RU" sz="1100" b="1" i="1" smtClean="0">
                <a:solidFill>
                  <a:schemeClr val="tx2"/>
                </a:solidFill>
              </a:rPr>
              <a:t>Клиент</a:t>
            </a:r>
            <a:r>
              <a:rPr lang="ru-RU" altLang="ru-RU" sz="1100" smtClean="0"/>
              <a:t>: Да, но сейчас потребности в замене домашней техники значительно снизились </a:t>
            </a:r>
          </a:p>
          <a:p>
            <a:pPr>
              <a:lnSpc>
                <a:spcPct val="80000"/>
              </a:lnSpc>
              <a:buFont typeface="Wingdings 2" panose="05020102010507070707" pitchFamily="18" charset="2"/>
              <a:buNone/>
            </a:pPr>
            <a:r>
              <a:rPr lang="ru-RU" altLang="ru-RU" sz="1100" smtClean="0"/>
              <a:t>	</a:t>
            </a:r>
            <a:r>
              <a:rPr lang="ru-RU" altLang="ru-RU" sz="1100" b="1" i="1" smtClean="0">
                <a:solidFill>
                  <a:srgbClr val="FF0000"/>
                </a:solidFill>
              </a:rPr>
              <a:t>Оператор:</a:t>
            </a:r>
            <a:r>
              <a:rPr lang="ru-RU" altLang="ru-RU" sz="1100" smtClean="0"/>
              <a:t> Подскажите, а как вы сейчас решаете вопрос с кредитованием в случае необходимости? (С)</a:t>
            </a:r>
          </a:p>
          <a:p>
            <a:pPr>
              <a:lnSpc>
                <a:spcPct val="80000"/>
              </a:lnSpc>
              <a:buFont typeface="Wingdings 2" panose="05020102010507070707" pitchFamily="18" charset="2"/>
              <a:buNone/>
            </a:pPr>
            <a:r>
              <a:rPr lang="ru-RU" altLang="ru-RU" sz="1100" smtClean="0"/>
              <a:t>	</a:t>
            </a:r>
            <a:r>
              <a:rPr lang="ru-RU" altLang="ru-RU" sz="1100" b="1" i="1" smtClean="0">
                <a:solidFill>
                  <a:schemeClr val="tx2"/>
                </a:solidFill>
              </a:rPr>
              <a:t>Клиент:</a:t>
            </a:r>
            <a:r>
              <a:rPr lang="ru-RU" altLang="ru-RU" sz="1100" smtClean="0"/>
              <a:t> Ну я оформляю кредит прямо в магазине</a:t>
            </a:r>
          </a:p>
          <a:p>
            <a:pPr>
              <a:lnSpc>
                <a:spcPct val="80000"/>
              </a:lnSpc>
              <a:buFont typeface="Wingdings 2" panose="05020102010507070707" pitchFamily="18" charset="2"/>
              <a:buNone/>
            </a:pPr>
            <a:r>
              <a:rPr lang="ru-RU" altLang="ru-RU" sz="1100" smtClean="0"/>
              <a:t>	</a:t>
            </a:r>
            <a:r>
              <a:rPr lang="ru-RU" altLang="ru-RU" sz="1100" b="1" i="1" smtClean="0">
                <a:solidFill>
                  <a:srgbClr val="FF0000"/>
                </a:solidFill>
              </a:rPr>
              <a:t>Оператор:</a:t>
            </a:r>
            <a:r>
              <a:rPr lang="ru-RU" altLang="ru-RU" sz="1100" smtClean="0"/>
              <a:t>  Так как вы уже брали потребительские кредиты в магазинах, подскажите, чем вы были довольны, а что хотели бы улучшить в процессе кредитования? (С+П)</a:t>
            </a:r>
          </a:p>
          <a:p>
            <a:pPr>
              <a:lnSpc>
                <a:spcPct val="80000"/>
              </a:lnSpc>
              <a:buFont typeface="Wingdings 2" panose="05020102010507070707" pitchFamily="18" charset="2"/>
              <a:buNone/>
            </a:pPr>
            <a:r>
              <a:rPr lang="ru-RU" altLang="ru-RU" sz="1100" smtClean="0"/>
              <a:t>	</a:t>
            </a:r>
            <a:r>
              <a:rPr lang="ru-RU" altLang="ru-RU" sz="1100" b="1" i="1" smtClean="0">
                <a:solidFill>
                  <a:schemeClr val="tx2"/>
                </a:solidFill>
              </a:rPr>
              <a:t>Клиент:</a:t>
            </a:r>
            <a:r>
              <a:rPr lang="ru-RU" altLang="ru-RU" sz="1100" smtClean="0"/>
              <a:t> Ну в принципе, я всем доволен. Хотя конечно, это может занять довольно много времени, да и не всегда под рукой могут быть необходимые документы. Плюс довольно сложно сориентироваться в предлагаемых условиях кредитования на месте</a:t>
            </a:r>
          </a:p>
          <a:p>
            <a:pPr>
              <a:lnSpc>
                <a:spcPct val="80000"/>
              </a:lnSpc>
              <a:buFont typeface="Wingdings 2" panose="05020102010507070707" pitchFamily="18" charset="2"/>
              <a:buNone/>
            </a:pPr>
            <a:r>
              <a:rPr lang="ru-RU" altLang="ru-RU" sz="1100" smtClean="0"/>
              <a:t>	</a:t>
            </a:r>
            <a:r>
              <a:rPr lang="ru-RU" altLang="ru-RU" sz="1100" b="1" i="1" smtClean="0">
                <a:solidFill>
                  <a:srgbClr val="FF0000"/>
                </a:solidFill>
              </a:rPr>
              <a:t>Оператор</a:t>
            </a:r>
            <a:r>
              <a:rPr lang="ru-RU" altLang="ru-RU" sz="1100" smtClean="0"/>
              <a:t>: То есть вы тратили на ожидание решения по кредиту много времени и не до конца понимали на каких условиях вам его дают? (П)</a:t>
            </a:r>
          </a:p>
          <a:p>
            <a:pPr>
              <a:lnSpc>
                <a:spcPct val="80000"/>
              </a:lnSpc>
              <a:buFont typeface="Wingdings 2" panose="05020102010507070707" pitchFamily="18" charset="2"/>
              <a:buNone/>
            </a:pPr>
            <a:r>
              <a:rPr lang="ru-RU" altLang="ru-RU" sz="1100" smtClean="0"/>
              <a:t>	</a:t>
            </a:r>
            <a:r>
              <a:rPr lang="ru-RU" altLang="ru-RU" sz="1100" b="1" i="1" smtClean="0">
                <a:solidFill>
                  <a:schemeClr val="tx2"/>
                </a:solidFill>
              </a:rPr>
              <a:t>Клиент:</a:t>
            </a:r>
            <a:r>
              <a:rPr lang="ru-RU" altLang="ru-RU" sz="1100" smtClean="0"/>
              <a:t> Именно так</a:t>
            </a:r>
          </a:p>
          <a:p>
            <a:pPr>
              <a:lnSpc>
                <a:spcPct val="80000"/>
              </a:lnSpc>
              <a:buFont typeface="Wingdings 2" panose="05020102010507070707" pitchFamily="18" charset="2"/>
              <a:buNone/>
            </a:pPr>
            <a:r>
              <a:rPr lang="ru-RU" altLang="ru-RU" sz="1100" smtClean="0"/>
              <a:t>	</a:t>
            </a:r>
            <a:r>
              <a:rPr lang="ru-RU" altLang="ru-RU" sz="1100" b="1" i="1" smtClean="0">
                <a:solidFill>
                  <a:srgbClr val="FF0000"/>
                </a:solidFill>
              </a:rPr>
              <a:t>Оператор:</a:t>
            </a:r>
            <a:r>
              <a:rPr lang="ru-RU" altLang="ru-RU" sz="1100" smtClean="0"/>
              <a:t> Подскажите, возникали ли у вас ситуации, когда после совершения покупки, Вы сожалели о том, что поспешили взять кредит в данном банке? (И)</a:t>
            </a:r>
          </a:p>
          <a:p>
            <a:pPr>
              <a:lnSpc>
                <a:spcPct val="80000"/>
              </a:lnSpc>
              <a:buFont typeface="Wingdings 2" panose="05020102010507070707" pitchFamily="18" charset="2"/>
              <a:buNone/>
            </a:pPr>
            <a:r>
              <a:rPr lang="ru-RU" altLang="ru-RU" sz="1100" smtClean="0"/>
              <a:t>	</a:t>
            </a:r>
            <a:r>
              <a:rPr lang="ru-RU" altLang="ru-RU" sz="1100" b="1" i="1" smtClean="0">
                <a:solidFill>
                  <a:schemeClr val="tx2"/>
                </a:solidFill>
              </a:rPr>
              <a:t>Клиент:</a:t>
            </a:r>
            <a:r>
              <a:rPr lang="ru-RU" altLang="ru-RU" sz="1100" smtClean="0"/>
              <a:t> Вы знаете, несколько раз я действительно оформлял кредит второпях из-за чего выбрал не самые удачные условия</a:t>
            </a:r>
          </a:p>
          <a:p>
            <a:pPr>
              <a:lnSpc>
                <a:spcPct val="80000"/>
              </a:lnSpc>
              <a:buFont typeface="Wingdings 2" panose="05020102010507070707" pitchFamily="18" charset="2"/>
              <a:buNone/>
            </a:pPr>
            <a:r>
              <a:rPr lang="ru-RU" altLang="ru-RU" sz="1100" smtClean="0"/>
              <a:t>	</a:t>
            </a:r>
            <a:r>
              <a:rPr lang="ru-RU" altLang="ru-RU" sz="1100" b="1" i="1" smtClean="0">
                <a:solidFill>
                  <a:srgbClr val="FF0000"/>
                </a:solidFill>
              </a:rPr>
              <a:t>Оператор:</a:t>
            </a:r>
            <a:r>
              <a:rPr lang="ru-RU" altLang="ru-RU" sz="1100" smtClean="0"/>
              <a:t> Как вы считаете, в данном случае наличие под рукой готового кредитного продукта с уже известными условиями помогло бы вам совершить покупку с меньшими затратами сил и времени? (П)</a:t>
            </a:r>
          </a:p>
          <a:p>
            <a:pPr>
              <a:lnSpc>
                <a:spcPct val="80000"/>
              </a:lnSpc>
              <a:buFont typeface="Wingdings 2" panose="05020102010507070707" pitchFamily="18" charset="2"/>
              <a:buNone/>
            </a:pPr>
            <a:r>
              <a:rPr lang="ru-RU" altLang="ru-RU" sz="1100" smtClean="0"/>
              <a:t>	</a:t>
            </a:r>
            <a:r>
              <a:rPr lang="ru-RU" altLang="ru-RU" sz="1100" b="1" i="1" smtClean="0">
                <a:solidFill>
                  <a:schemeClr val="tx2"/>
                </a:solidFill>
              </a:rPr>
              <a:t>Клиент:</a:t>
            </a:r>
            <a:r>
              <a:rPr lang="ru-RU" altLang="ru-RU" sz="1100" smtClean="0"/>
              <a:t> Полагаю, что да.</a:t>
            </a:r>
          </a:p>
          <a:p>
            <a:pPr>
              <a:lnSpc>
                <a:spcPct val="80000"/>
              </a:lnSpc>
              <a:buFont typeface="Wingdings 2" panose="05020102010507070707" pitchFamily="18" charset="2"/>
              <a:buNone/>
            </a:pPr>
            <a:r>
              <a:rPr lang="ru-RU" altLang="ru-RU" sz="1100" smtClean="0"/>
              <a:t>	</a:t>
            </a:r>
            <a:r>
              <a:rPr lang="ru-RU" altLang="ru-RU" sz="1100" b="1" i="1" smtClean="0">
                <a:solidFill>
                  <a:srgbClr val="FF0000"/>
                </a:solidFill>
              </a:rPr>
              <a:t>Оператор:</a:t>
            </a:r>
            <a:r>
              <a:rPr lang="ru-RU" altLang="ru-RU" sz="1100" smtClean="0"/>
              <a:t> А как вы думаете, факт наличия активированной и готовой к использования кредитной карты Ситибанка как-то ограничивает вас в выборе других партнеров по кредитованию? (П)</a:t>
            </a:r>
          </a:p>
          <a:p>
            <a:pPr>
              <a:lnSpc>
                <a:spcPct val="80000"/>
              </a:lnSpc>
              <a:buFont typeface="Wingdings 2" panose="05020102010507070707" pitchFamily="18" charset="2"/>
              <a:buNone/>
            </a:pPr>
            <a:r>
              <a:rPr lang="ru-RU" altLang="ru-RU" sz="1100" smtClean="0"/>
              <a:t>	</a:t>
            </a:r>
            <a:r>
              <a:rPr lang="ru-RU" altLang="ru-RU" sz="1100" b="1" i="1" smtClean="0">
                <a:solidFill>
                  <a:schemeClr val="tx2"/>
                </a:solidFill>
              </a:rPr>
              <a:t>Клиент:</a:t>
            </a:r>
            <a:r>
              <a:rPr lang="ru-RU" altLang="ru-RU" sz="1100" smtClean="0"/>
              <a:t> В принципе нет, но определенно, я чувствовал бы себя увереннее.</a:t>
            </a:r>
          </a:p>
        </p:txBody>
      </p:sp>
      <p:sp>
        <p:nvSpPr>
          <p:cNvPr id="83973" name="Text Box 5"/>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p:nvPr>
        </p:nvSpPr>
        <p:spPr>
          <a:xfrm>
            <a:off x="323850" y="762000"/>
            <a:ext cx="8569325" cy="722313"/>
          </a:xfrm>
        </p:spPr>
        <p:txBody>
          <a:bodyPr/>
          <a:lstStyle/>
          <a:p>
            <a:r>
              <a:rPr lang="ru-RU" altLang="ru-RU" sz="4400" b="1" smtClean="0"/>
              <a:t>Алгоритм работы с возражениями</a:t>
            </a:r>
          </a:p>
        </p:txBody>
      </p:sp>
      <p:grpSp>
        <p:nvGrpSpPr>
          <p:cNvPr id="86020" name="Group 4"/>
          <p:cNvGrpSpPr>
            <a:grpSpLocks/>
          </p:cNvGrpSpPr>
          <p:nvPr/>
        </p:nvGrpSpPr>
        <p:grpSpPr bwMode="auto">
          <a:xfrm>
            <a:off x="684213" y="1700213"/>
            <a:ext cx="8075612" cy="2849562"/>
            <a:chOff x="518" y="1492"/>
            <a:chExt cx="5087" cy="1795"/>
          </a:xfrm>
        </p:grpSpPr>
        <p:sp>
          <p:nvSpPr>
            <p:cNvPr id="86021" name="Rectangle 5"/>
            <p:cNvSpPr>
              <a:spLocks noChangeArrowheads="1"/>
            </p:cNvSpPr>
            <p:nvPr/>
          </p:nvSpPr>
          <p:spPr bwMode="auto">
            <a:xfrm>
              <a:off x="3316" y="1492"/>
              <a:ext cx="1513" cy="36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ru-RU" altLang="ru-RU" sz="3200" b="1" i="1">
                  <a:solidFill>
                    <a:srgbClr val="000099"/>
                  </a:solidFill>
                  <a:latin typeface="Arial" panose="020B0604020202020204" pitchFamily="34" charset="0"/>
                </a:rPr>
                <a:t>Уточнить</a:t>
              </a:r>
              <a:endParaRPr lang="en-US" altLang="ru-RU" sz="3200" b="1" i="1">
                <a:solidFill>
                  <a:srgbClr val="000099"/>
                </a:solidFill>
                <a:latin typeface="Arial" panose="020B0604020202020204" pitchFamily="34" charset="0"/>
              </a:endParaRPr>
            </a:p>
          </p:txBody>
        </p:sp>
        <p:sp>
          <p:nvSpPr>
            <p:cNvPr id="86022" name="Rectangle 6"/>
            <p:cNvSpPr>
              <a:spLocks noChangeArrowheads="1"/>
            </p:cNvSpPr>
            <p:nvPr/>
          </p:nvSpPr>
          <p:spPr bwMode="auto">
            <a:xfrm>
              <a:off x="3114" y="2615"/>
              <a:ext cx="2491" cy="67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ru-RU" altLang="ru-RU" sz="3200" b="1" i="1">
                  <a:solidFill>
                    <a:srgbClr val="000099"/>
                  </a:solidFill>
                  <a:latin typeface="Arial" panose="020B0604020202020204" pitchFamily="34" charset="0"/>
                </a:rPr>
                <a:t>Согласиться</a:t>
              </a:r>
            </a:p>
            <a:p>
              <a:pPr algn="ctr"/>
              <a:r>
                <a:rPr lang="ru-RU" altLang="ru-RU" sz="3200" b="1" i="1">
                  <a:solidFill>
                    <a:srgbClr val="000099"/>
                  </a:solidFill>
                  <a:latin typeface="Arial" panose="020B0604020202020204" pitchFamily="34" charset="0"/>
                </a:rPr>
                <a:t> с частью правды</a:t>
              </a:r>
              <a:endParaRPr lang="en-US" altLang="ru-RU" sz="3200" b="1" i="1">
                <a:solidFill>
                  <a:srgbClr val="000099"/>
                </a:solidFill>
                <a:latin typeface="Arial" panose="020B0604020202020204" pitchFamily="34" charset="0"/>
              </a:endParaRPr>
            </a:p>
          </p:txBody>
        </p:sp>
        <p:sp>
          <p:nvSpPr>
            <p:cNvPr id="86023" name="Rectangle 7"/>
            <p:cNvSpPr>
              <a:spLocks noChangeArrowheads="1"/>
            </p:cNvSpPr>
            <p:nvPr/>
          </p:nvSpPr>
          <p:spPr bwMode="auto">
            <a:xfrm>
              <a:off x="518" y="2788"/>
              <a:ext cx="1828" cy="36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ru-RU" altLang="ru-RU" sz="3200" b="1" i="1">
                  <a:solidFill>
                    <a:srgbClr val="000099"/>
                  </a:solidFill>
                  <a:latin typeface="Arial" panose="020B0604020202020204" pitchFamily="34" charset="0"/>
                </a:rPr>
                <a:t>Дать выход</a:t>
              </a:r>
              <a:endParaRPr lang="en-US" altLang="ru-RU" sz="3200" b="1" i="1">
                <a:solidFill>
                  <a:srgbClr val="000099"/>
                </a:solidFill>
                <a:latin typeface="Arial" panose="020B0604020202020204" pitchFamily="34" charset="0"/>
              </a:endParaRPr>
            </a:p>
          </p:txBody>
        </p:sp>
        <p:sp>
          <p:nvSpPr>
            <p:cNvPr id="86024" name="Rectangle 8"/>
            <p:cNvSpPr>
              <a:spLocks noChangeArrowheads="1"/>
            </p:cNvSpPr>
            <p:nvPr/>
          </p:nvSpPr>
          <p:spPr bwMode="auto">
            <a:xfrm>
              <a:off x="614" y="1511"/>
              <a:ext cx="1728" cy="36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ru-RU" altLang="ru-RU" sz="3200" b="1" i="1">
                  <a:solidFill>
                    <a:srgbClr val="000099"/>
                  </a:solidFill>
                  <a:latin typeface="Arial" panose="020B0604020202020204" pitchFamily="34" charset="0"/>
                </a:rPr>
                <a:t>Выслушать</a:t>
              </a:r>
              <a:endParaRPr lang="en-US" altLang="ru-RU" sz="3200" b="1" i="1">
                <a:solidFill>
                  <a:srgbClr val="000099"/>
                </a:solidFill>
                <a:latin typeface="Arial" panose="020B0604020202020204" pitchFamily="34" charset="0"/>
              </a:endParaRPr>
            </a:p>
          </p:txBody>
        </p:sp>
        <p:sp>
          <p:nvSpPr>
            <p:cNvPr id="86025" name="AutoShape 9"/>
            <p:cNvSpPr>
              <a:spLocks noChangeArrowheads="1"/>
            </p:cNvSpPr>
            <p:nvPr/>
          </p:nvSpPr>
          <p:spPr bwMode="auto">
            <a:xfrm>
              <a:off x="2496" y="1565"/>
              <a:ext cx="624" cy="297"/>
            </a:xfrm>
            <a:prstGeom prst="rightArrow">
              <a:avLst>
                <a:gd name="adj1" fmla="val 50000"/>
                <a:gd name="adj2" fmla="val 52525"/>
              </a:avLst>
            </a:prstGeom>
            <a:solidFill>
              <a:srgbClr val="FFCC99"/>
            </a:solidFill>
            <a:ln w="12700">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endParaRPr lang="ru-RU" altLang="ru-RU" sz="1200">
                <a:solidFill>
                  <a:srgbClr val="000099"/>
                </a:solidFill>
                <a:latin typeface="Tahoma" panose="020B0604030504040204" pitchFamily="34" charset="0"/>
              </a:endParaRPr>
            </a:p>
          </p:txBody>
        </p:sp>
        <p:sp>
          <p:nvSpPr>
            <p:cNvPr id="86026" name="AutoShape 10"/>
            <p:cNvSpPr>
              <a:spLocks noChangeArrowheads="1"/>
            </p:cNvSpPr>
            <p:nvPr/>
          </p:nvSpPr>
          <p:spPr bwMode="auto">
            <a:xfrm rot="-5385364">
              <a:off x="1199" y="2122"/>
              <a:ext cx="624" cy="258"/>
            </a:xfrm>
            <a:prstGeom prst="rightArrow">
              <a:avLst>
                <a:gd name="adj1" fmla="val 50000"/>
                <a:gd name="adj2" fmla="val 60465"/>
              </a:avLst>
            </a:prstGeom>
            <a:solidFill>
              <a:srgbClr val="FFCC99"/>
            </a:solidFill>
            <a:ln w="12700">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ru-RU"/>
            </a:p>
          </p:txBody>
        </p:sp>
        <p:sp>
          <p:nvSpPr>
            <p:cNvPr id="86027" name="AutoShape 11"/>
            <p:cNvSpPr>
              <a:spLocks noChangeArrowheads="1"/>
            </p:cNvSpPr>
            <p:nvPr/>
          </p:nvSpPr>
          <p:spPr bwMode="auto">
            <a:xfrm rot="-10800000">
              <a:off x="2390" y="2803"/>
              <a:ext cx="615" cy="306"/>
            </a:xfrm>
            <a:prstGeom prst="rightArrow">
              <a:avLst>
                <a:gd name="adj1" fmla="val 50000"/>
                <a:gd name="adj2" fmla="val 50245"/>
              </a:avLst>
            </a:prstGeom>
            <a:solidFill>
              <a:srgbClr val="FFCC99"/>
            </a:solidFill>
            <a:ln w="12700">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sp>
          <p:nvSpPr>
            <p:cNvPr id="86028" name="AutoShape 12"/>
            <p:cNvSpPr>
              <a:spLocks noChangeArrowheads="1"/>
            </p:cNvSpPr>
            <p:nvPr/>
          </p:nvSpPr>
          <p:spPr bwMode="auto">
            <a:xfrm rot="-16200000">
              <a:off x="3915" y="2094"/>
              <a:ext cx="615" cy="306"/>
            </a:xfrm>
            <a:prstGeom prst="rightArrow">
              <a:avLst>
                <a:gd name="adj1" fmla="val 50000"/>
                <a:gd name="adj2" fmla="val 50245"/>
              </a:avLst>
            </a:prstGeom>
            <a:solidFill>
              <a:srgbClr val="FFCC99"/>
            </a:solidFill>
            <a:ln w="12700">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ru-RU"/>
            </a:p>
          </p:txBody>
        </p:sp>
      </p:grpSp>
      <p:sp>
        <p:nvSpPr>
          <p:cNvPr id="86029" name="Text Box 13"/>
          <p:cNvSpPr txBox="1">
            <a:spLocks noChangeArrowheads="1"/>
          </p:cNvSpPr>
          <p:nvPr/>
        </p:nvSpPr>
        <p:spPr bwMode="auto">
          <a:xfrm>
            <a:off x="1619250" y="5159375"/>
            <a:ext cx="7345363"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i="1">
                <a:solidFill>
                  <a:schemeClr val="tx2"/>
                </a:solidFill>
              </a:rPr>
              <a:t>Относитесь к возражениям не как к проявлению агрессии у клиента, а как к его запросу к более полной информации относительно Вашего предложения! </a:t>
            </a:r>
          </a:p>
          <a:p>
            <a:pPr>
              <a:spcBef>
                <a:spcPct val="50000"/>
              </a:spcBef>
            </a:pPr>
            <a:r>
              <a:rPr lang="ru-RU" altLang="ru-RU" sz="2000" b="1" i="1">
                <a:solidFill>
                  <a:schemeClr val="tx2"/>
                </a:solidFill>
              </a:rPr>
              <a:t>Возражения- признак заинтересованности клиента товаром!</a:t>
            </a:r>
          </a:p>
        </p:txBody>
      </p:sp>
      <p:pic>
        <p:nvPicPr>
          <p:cNvPr id="86030" name="Picture 14" descr="inf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5229225"/>
            <a:ext cx="863600" cy="863600"/>
          </a:xfrm>
          <a:prstGeom prst="rect">
            <a:avLst/>
          </a:prstGeom>
          <a:noFill/>
          <a:extLst>
            <a:ext uri="{909E8E84-426E-40DD-AFC4-6F175D3DCCD1}">
              <a14:hiddenFill xmlns:a14="http://schemas.microsoft.com/office/drawing/2010/main">
                <a:solidFill>
                  <a:srgbClr val="FFFFFF"/>
                </a:solidFill>
              </a14:hiddenFill>
            </a:ext>
          </a:extLst>
        </p:spPr>
      </p:pic>
      <p:sp>
        <p:nvSpPr>
          <p:cNvPr id="86031" name="Text Box 15"/>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p:nvPr>
        </p:nvSpPr>
        <p:spPr/>
        <p:txBody>
          <a:bodyPr/>
          <a:lstStyle/>
          <a:p>
            <a:r>
              <a:rPr lang="ru-RU" altLang="ru-RU" sz="4400" b="1" smtClean="0"/>
              <a:t>Пример работы с возражениями</a:t>
            </a:r>
          </a:p>
        </p:txBody>
      </p:sp>
      <p:graphicFrame>
        <p:nvGraphicFramePr>
          <p:cNvPr id="87093" name="Group 53"/>
          <p:cNvGraphicFramePr>
            <a:graphicFrameLocks noGrp="1"/>
          </p:cNvGraphicFramePr>
          <p:nvPr>
            <p:ph idx="1"/>
          </p:nvPr>
        </p:nvGraphicFramePr>
        <p:xfrm>
          <a:off x="457200" y="1935163"/>
          <a:ext cx="8229600" cy="4570412"/>
        </p:xfrm>
        <a:graphic>
          <a:graphicData uri="http://schemas.openxmlformats.org/drawingml/2006/table">
            <a:tbl>
              <a:tblPr/>
              <a:tblGrid>
                <a:gridCol w="4114800">
                  <a:extLst>
                    <a:ext uri="{9D8B030D-6E8A-4147-A177-3AD203B41FA5}">
                      <a16:colId xmlns:a16="http://schemas.microsoft.com/office/drawing/2014/main" val="2438616270"/>
                    </a:ext>
                  </a:extLst>
                </a:gridCol>
                <a:gridCol w="4114800">
                  <a:extLst>
                    <a:ext uri="{9D8B030D-6E8A-4147-A177-3AD203B41FA5}">
                      <a16:colId xmlns:a16="http://schemas.microsoft.com/office/drawing/2014/main" val="1590639831"/>
                    </a:ext>
                  </a:extLst>
                </a:gridCol>
              </a:tblGrid>
              <a:tr h="1062038">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3200" b="1" i="0" u="none" strike="noStrike" cap="none" normalizeH="0" baseline="0" smtClean="0">
                          <a:ln>
                            <a:noFill/>
                          </a:ln>
                          <a:solidFill>
                            <a:srgbClr val="000066"/>
                          </a:solidFill>
                          <a:effectLst/>
                          <a:latin typeface="Constantia" panose="02030602050306030303" pitchFamily="18" charset="0"/>
                        </a:rPr>
                        <a:t>Выслушать</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2200" b="0" i="1" u="none" strike="noStrike" cap="none" normalizeH="0" baseline="0" smtClean="0">
                          <a:ln>
                            <a:noFill/>
                          </a:ln>
                          <a:solidFill>
                            <a:schemeClr val="tx1"/>
                          </a:solidFill>
                          <a:effectLst/>
                          <a:latin typeface="Constantia" panose="02030602050306030303" pitchFamily="18" charset="0"/>
                        </a:rPr>
                        <a:t>У вас очень высокая процентная ставка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06205955"/>
                  </a:ext>
                </a:extLst>
              </a:tr>
              <a:tr h="1098550">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3200" b="1" i="0" u="none" strike="noStrike" cap="none" normalizeH="0" baseline="0" smtClean="0">
                          <a:ln>
                            <a:noFill/>
                          </a:ln>
                          <a:solidFill>
                            <a:srgbClr val="000066"/>
                          </a:solidFill>
                          <a:effectLst/>
                          <a:latin typeface="Constantia" panose="02030602050306030303" pitchFamily="18" charset="0"/>
                        </a:rPr>
                        <a:t>Уточнить</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600" b="0" i="1" u="none" strike="noStrike" cap="none" normalizeH="0" baseline="0" smtClean="0">
                          <a:ln>
                            <a:noFill/>
                          </a:ln>
                          <a:solidFill>
                            <a:schemeClr val="tx1"/>
                          </a:solidFill>
                          <a:effectLst/>
                          <a:latin typeface="Constantia" panose="02030602050306030303" pitchFamily="18" charset="0"/>
                        </a:rPr>
                        <a:t>Подскажите, вы сравниваете нашу процентную ставку с другими банками или изначально рассчитывали на меньший процент?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90755316"/>
                  </a:ext>
                </a:extLst>
              </a:tr>
              <a:tr h="1096963">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3200" b="1" i="0" u="none" strike="noStrike" cap="none" normalizeH="0" baseline="0" smtClean="0">
                          <a:ln>
                            <a:noFill/>
                          </a:ln>
                          <a:solidFill>
                            <a:srgbClr val="000066"/>
                          </a:solidFill>
                          <a:effectLst/>
                          <a:latin typeface="Constantia" panose="02030602050306030303" pitchFamily="18" charset="0"/>
                        </a:rPr>
                        <a:t>Согласиться с частью правды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600" b="0" i="1" u="none" strike="noStrike" cap="none" normalizeH="0" baseline="0" smtClean="0">
                          <a:ln>
                            <a:noFill/>
                          </a:ln>
                          <a:solidFill>
                            <a:schemeClr val="tx1"/>
                          </a:solidFill>
                          <a:effectLst/>
                          <a:latin typeface="Constantia" panose="02030602050306030303" pitchFamily="18" charset="0"/>
                        </a:rPr>
                        <a:t>Безусловно, существуют банки, у которых процентные ставки ниже, чем  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9000672"/>
                  </a:ext>
                </a:extLst>
              </a:tr>
              <a:tr h="1096963">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ctr"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3200" b="1" i="0" u="none" strike="noStrike" cap="none" normalizeH="0" baseline="0" smtClean="0">
                          <a:ln>
                            <a:noFill/>
                          </a:ln>
                          <a:solidFill>
                            <a:srgbClr val="000066"/>
                          </a:solidFill>
                          <a:effectLst/>
                          <a:latin typeface="Constantia" panose="02030602050306030303" pitchFamily="18" charset="0"/>
                        </a:rPr>
                        <a:t>Дать выход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marL="393700">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marL="668338">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marL="977900">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marL="1252538">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marL="17097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marL="21669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marL="26241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marL="3081338"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600" b="0" i="1" u="none" strike="noStrike" cap="none" normalizeH="0" baseline="0" smtClean="0">
                          <a:ln>
                            <a:noFill/>
                          </a:ln>
                          <a:solidFill>
                            <a:schemeClr val="tx1"/>
                          </a:solidFill>
                          <a:effectLst/>
                          <a:latin typeface="Constantia" panose="02030602050306030303" pitchFamily="18" charset="0"/>
                        </a:rPr>
                        <a:t>При этом Ситибанк предлагает период, в котором процент за пользование банковскими деньгами равен 0, а также возможность понижения ставки до 18%. Это было бы для Вас интересно?</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5687101"/>
                  </a:ext>
                </a:extLst>
              </a:tr>
            </a:tbl>
          </a:graphicData>
        </a:graphic>
      </p:graphicFrame>
      <p:sp>
        <p:nvSpPr>
          <p:cNvPr id="87094" name="Text Box 54"/>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9" name="Picture 7" descr="57354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2062163"/>
            <a:ext cx="3894138" cy="2587625"/>
          </a:xfrm>
          <a:prstGeom prst="rect">
            <a:avLst/>
          </a:prstGeom>
          <a:noFill/>
          <a:extLst>
            <a:ext uri="{909E8E84-426E-40DD-AFC4-6F175D3DCCD1}">
              <a14:hiddenFill xmlns:a14="http://schemas.microsoft.com/office/drawing/2010/main">
                <a:solidFill>
                  <a:srgbClr val="FFFFFF"/>
                </a:solidFill>
              </a14:hiddenFill>
            </a:ext>
          </a:extLst>
        </p:spPr>
      </p:pic>
      <p:sp>
        <p:nvSpPr>
          <p:cNvPr id="59394" name="Rectangle 2"/>
          <p:cNvSpPr>
            <a:spLocks noGrp="1"/>
          </p:cNvSpPr>
          <p:nvPr>
            <p:ph type="title"/>
          </p:nvPr>
        </p:nvSpPr>
        <p:spPr>
          <a:xfrm>
            <a:off x="538163" y="1196975"/>
            <a:ext cx="8497887" cy="506413"/>
          </a:xfrm>
        </p:spPr>
        <p:txBody>
          <a:bodyPr/>
          <a:lstStyle/>
          <a:p>
            <a:r>
              <a:rPr lang="ru-RU" altLang="ru-RU" sz="3200" b="1" smtClean="0">
                <a:effectLst>
                  <a:outerShdw blurRad="38100" dist="38100" dir="2700000" algn="tl">
                    <a:srgbClr val="C0C0C0"/>
                  </a:outerShdw>
                </a:effectLst>
              </a:rPr>
              <a:t>Базовые принципы работы с возражениями</a:t>
            </a:r>
            <a:endParaRPr lang="en-US" altLang="ru-RU" sz="3200" b="1" smtClean="0">
              <a:effectLst>
                <a:outerShdw blurRad="38100" dist="38100" dir="2700000" algn="tl">
                  <a:srgbClr val="C0C0C0"/>
                </a:outerShdw>
              </a:effectLst>
            </a:endParaRPr>
          </a:p>
        </p:txBody>
      </p:sp>
      <p:sp>
        <p:nvSpPr>
          <p:cNvPr id="59395" name="Rectangle 3"/>
          <p:cNvSpPr>
            <a:spLocks noGrp="1"/>
          </p:cNvSpPr>
          <p:nvPr>
            <p:ph type="body" idx="1"/>
          </p:nvPr>
        </p:nvSpPr>
        <p:spPr>
          <a:xfrm>
            <a:off x="322263" y="2132013"/>
            <a:ext cx="5186362" cy="2376487"/>
          </a:xfrm>
          <a:noFill/>
          <a:ln/>
        </p:spPr>
        <p:txBody>
          <a:bodyPr/>
          <a:lstStyle/>
          <a:p>
            <a:pPr>
              <a:lnSpc>
                <a:spcPct val="90000"/>
              </a:lnSpc>
              <a:buFont typeface="Wingdings 2" panose="05020102010507070707" pitchFamily="18" charset="2"/>
              <a:buNone/>
            </a:pPr>
            <a:r>
              <a:rPr lang="ru-RU" altLang="ru-RU" sz="1800" b="1" i="1" smtClean="0">
                <a:solidFill>
                  <a:srgbClr val="660066"/>
                </a:solidFill>
                <a:effectLst>
                  <a:outerShdw blurRad="38100" dist="38100" dir="2700000" algn="tl">
                    <a:srgbClr val="C0C0C0"/>
                  </a:outerShdw>
                </a:effectLst>
                <a:latin typeface="Times New Roman" panose="02020603050405020304" pitchFamily="18" charset="0"/>
              </a:rPr>
              <a:t>	Не перебивайте и не спорьте с клиентом</a:t>
            </a:r>
          </a:p>
          <a:p>
            <a:pPr>
              <a:lnSpc>
                <a:spcPct val="90000"/>
              </a:lnSpc>
            </a:pPr>
            <a:r>
              <a:rPr lang="ru-RU" altLang="ru-RU" sz="1800" smtClean="0"/>
              <a:t>Человек, чувствующий давление на свои убеждения, начинает воспринимать ситуацию как угрожающую, и это заставит его начать открытую борьбу с вами.</a:t>
            </a:r>
          </a:p>
          <a:p>
            <a:pPr>
              <a:lnSpc>
                <a:spcPct val="90000"/>
              </a:lnSpc>
            </a:pPr>
            <a:r>
              <a:rPr lang="ru-RU" altLang="ru-RU" sz="1800" smtClean="0"/>
              <a:t>Даже самый раздраженный человек быстро успокоится, если перед ним стоит вежливый и сдержанный профессионал.</a:t>
            </a:r>
          </a:p>
          <a:p>
            <a:pPr>
              <a:lnSpc>
                <a:spcPct val="90000"/>
              </a:lnSpc>
            </a:pPr>
            <a:endParaRPr lang="ru-RU" altLang="ru-RU" sz="1800" smtClean="0"/>
          </a:p>
        </p:txBody>
      </p:sp>
      <p:pic>
        <p:nvPicPr>
          <p:cNvPr id="59397" name="Picture 4" descr="C:\Documents and Settings\Пользователь\Рабочий стол\citi.GIF"/>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6550" y="188913"/>
            <a:ext cx="955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0" name="Text Box 8"/>
          <p:cNvSpPr txBox="1">
            <a:spLocks noChangeArrowheads="1"/>
          </p:cNvSpPr>
          <p:nvPr/>
        </p:nvSpPr>
        <p:spPr bwMode="auto">
          <a:xfrm>
            <a:off x="323850" y="4397375"/>
            <a:ext cx="83883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20000"/>
              </a:spcBef>
              <a:buClr>
                <a:srgbClr val="0BD0D9"/>
              </a:buClr>
              <a:buSzPct val="95000"/>
              <a:buFont typeface="Wingdings 2" panose="05020102010507070707" pitchFamily="18" charset="2"/>
              <a:buChar char=""/>
            </a:pPr>
            <a:r>
              <a:rPr lang="ru-RU" altLang="ru-RU" sz="1800">
                <a:latin typeface="Constantia" panose="02030602050306030303" pitchFamily="18" charset="0"/>
              </a:rPr>
              <a:t> В агрессивном состоянии человек не способен адекватно воспринимать слова собеседника</a:t>
            </a:r>
          </a:p>
          <a:p>
            <a:pPr>
              <a:lnSpc>
                <a:spcPct val="80000"/>
              </a:lnSpc>
              <a:spcBef>
                <a:spcPct val="20000"/>
              </a:spcBef>
              <a:buClr>
                <a:srgbClr val="0BD0D9"/>
              </a:buClr>
              <a:buSzPct val="95000"/>
              <a:buFont typeface="Wingdings 2" panose="05020102010507070707" pitchFamily="18" charset="2"/>
              <a:buChar char=""/>
            </a:pPr>
            <a:r>
              <a:rPr lang="ru-RU" altLang="ru-RU" sz="1800">
                <a:latin typeface="Constantia" panose="02030602050306030303" pitchFamily="18" charset="0"/>
              </a:rPr>
              <a:t> Не спорьте с клиентов. Ваша задача - решение проблемы, а не победа в риторическом состязании</a:t>
            </a:r>
          </a:p>
          <a:p>
            <a:pPr>
              <a:lnSpc>
                <a:spcPct val="80000"/>
              </a:lnSpc>
              <a:spcBef>
                <a:spcPct val="20000"/>
              </a:spcBef>
              <a:buClr>
                <a:srgbClr val="0BD0D9"/>
              </a:buClr>
              <a:buSzPct val="95000"/>
              <a:buFont typeface="Wingdings 2" panose="05020102010507070707" pitchFamily="18" charset="2"/>
              <a:buChar char=""/>
            </a:pPr>
            <a:r>
              <a:rPr lang="ru-RU" altLang="ru-RU" sz="1800">
                <a:latin typeface="Constantia" panose="02030602050306030303" pitchFamily="18" charset="0"/>
              </a:rPr>
              <a:t> Главное для вас </a:t>
            </a:r>
            <a:r>
              <a:rPr lang="ru-RU" altLang="ru-RU" sz="1800"/>
              <a:t>–</a:t>
            </a:r>
            <a:r>
              <a:rPr lang="ru-RU" altLang="ru-RU" sz="1800">
                <a:latin typeface="Constantia" panose="02030602050306030303" pitchFamily="18" charset="0"/>
              </a:rPr>
              <a:t> среди бури эмоций уловить суть недовольства.</a:t>
            </a:r>
          </a:p>
          <a:p>
            <a:pPr>
              <a:lnSpc>
                <a:spcPct val="80000"/>
              </a:lnSpc>
              <a:spcBef>
                <a:spcPct val="20000"/>
              </a:spcBef>
              <a:buClr>
                <a:srgbClr val="0BD0D9"/>
              </a:buClr>
              <a:buSzPct val="95000"/>
              <a:buFont typeface="Wingdings 2" panose="05020102010507070707" pitchFamily="18" charset="2"/>
              <a:buChar char=""/>
            </a:pPr>
            <a:r>
              <a:rPr lang="ru-RU" altLang="ru-RU" sz="1800">
                <a:latin typeface="Constantia" panose="02030602050306030303" pitchFamily="18" charset="0"/>
              </a:rPr>
              <a:t>Не реагируйте на тон голоса, слушайте смысл высказывания. Сохраняйте собранность и спокойствие</a:t>
            </a:r>
          </a:p>
          <a:p>
            <a:pPr>
              <a:lnSpc>
                <a:spcPct val="80000"/>
              </a:lnSpc>
              <a:spcBef>
                <a:spcPct val="20000"/>
              </a:spcBef>
              <a:buClr>
                <a:srgbClr val="0BD0D9"/>
              </a:buClr>
              <a:buSzPct val="95000"/>
              <a:buFont typeface="Wingdings 2" panose="05020102010507070707" pitchFamily="18" charset="2"/>
              <a:buChar char=""/>
            </a:pPr>
            <a:r>
              <a:rPr lang="ru-RU" altLang="ru-RU" sz="1800">
                <a:latin typeface="Constantia" panose="02030602050306030303" pitchFamily="18" charset="0"/>
              </a:rPr>
              <a:t>Показывайте заинтересованность и сохраняйте лицо, не стремитесь доказать, что клиент не прав</a:t>
            </a:r>
          </a:p>
        </p:txBody>
      </p:sp>
      <p:sp>
        <p:nvSpPr>
          <p:cNvPr id="59401" name="Text Box 9"/>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p:cNvSpPr>
          <p:nvPr>
            <p:ph type="title"/>
          </p:nvPr>
        </p:nvSpPr>
        <p:spPr>
          <a:xfrm>
            <a:off x="646113" y="908050"/>
            <a:ext cx="8497887" cy="506413"/>
          </a:xfrm>
        </p:spPr>
        <p:txBody>
          <a:bodyPr/>
          <a:lstStyle/>
          <a:p>
            <a:r>
              <a:rPr lang="ru-RU" altLang="ru-RU" sz="3200" b="1" smtClean="0">
                <a:effectLst>
                  <a:outerShdw blurRad="38100" dist="38100" dir="2700000" algn="tl">
                    <a:srgbClr val="C0C0C0"/>
                  </a:outerShdw>
                </a:effectLst>
              </a:rPr>
              <a:t>Основные ошибки при продажах</a:t>
            </a:r>
            <a:endParaRPr lang="en-US" altLang="ru-RU" sz="3200" b="1" smtClean="0">
              <a:effectLst>
                <a:outerShdw blurRad="38100" dist="38100" dir="2700000" algn="tl">
                  <a:srgbClr val="C0C0C0"/>
                </a:outerShdw>
              </a:effectLst>
            </a:endParaRPr>
          </a:p>
        </p:txBody>
      </p:sp>
      <p:pic>
        <p:nvPicPr>
          <p:cNvPr id="89093" name="Picture 4" descr="C:\Documents and Settings\Пользователь\Рабочий стол\citi.GIF"/>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6550" y="188913"/>
            <a:ext cx="955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6" name="Text Box 8"/>
          <p:cNvSpPr txBox="1">
            <a:spLocks noChangeArrowheads="1"/>
          </p:cNvSpPr>
          <p:nvPr/>
        </p:nvSpPr>
        <p:spPr bwMode="auto">
          <a:xfrm>
            <a:off x="395288" y="1628775"/>
            <a:ext cx="7777162"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2"/>
              </a:buClr>
              <a:buSzPct val="150000"/>
              <a:buFontTx/>
              <a:buChar char="•"/>
            </a:pPr>
            <a:r>
              <a:rPr lang="ru-RU" altLang="ru-RU" sz="1800" b="1" i="1">
                <a:solidFill>
                  <a:srgbClr val="000066"/>
                </a:solidFill>
              </a:rPr>
              <a:t>Вы превращаете продажу в </a:t>
            </a:r>
            <a:r>
              <a:rPr lang="ru-RU" altLang="ru-RU" sz="1800" b="1" i="1" u="sng">
                <a:solidFill>
                  <a:srgbClr val="FF0000"/>
                </a:solidFill>
              </a:rPr>
              <a:t>однонаправленное говорение</a:t>
            </a:r>
          </a:p>
          <a:p>
            <a:pPr>
              <a:spcBef>
                <a:spcPct val="50000"/>
              </a:spcBef>
              <a:buClr>
                <a:schemeClr val="tx2"/>
              </a:buClr>
              <a:buSzPct val="150000"/>
              <a:buFontTx/>
              <a:buChar char="•"/>
            </a:pPr>
            <a:r>
              <a:rPr lang="ru-RU" altLang="ru-RU" sz="1800" b="1" i="1">
                <a:solidFill>
                  <a:srgbClr val="000066"/>
                </a:solidFill>
              </a:rPr>
              <a:t>Вы </a:t>
            </a:r>
            <a:r>
              <a:rPr lang="ru-RU" altLang="ru-RU" sz="1800" b="1" i="1" u="sng">
                <a:solidFill>
                  <a:srgbClr val="FF0000"/>
                </a:solidFill>
              </a:rPr>
              <a:t>прерываете клиента</a:t>
            </a:r>
            <a:r>
              <a:rPr lang="ru-RU" altLang="ru-RU" sz="1800" b="1" i="1">
                <a:solidFill>
                  <a:srgbClr val="000066"/>
                </a:solidFill>
              </a:rPr>
              <a:t> на полуслове</a:t>
            </a:r>
          </a:p>
          <a:p>
            <a:pPr>
              <a:spcBef>
                <a:spcPct val="50000"/>
              </a:spcBef>
              <a:buClr>
                <a:schemeClr val="tx2"/>
              </a:buClr>
              <a:buSzPct val="150000"/>
              <a:buFontTx/>
              <a:buChar char="•"/>
            </a:pPr>
            <a:r>
              <a:rPr lang="ru-RU" altLang="ru-RU" sz="1800" b="1" i="1">
                <a:solidFill>
                  <a:srgbClr val="000066"/>
                </a:solidFill>
              </a:rPr>
              <a:t>Вы ничем </a:t>
            </a:r>
            <a:r>
              <a:rPr lang="ru-RU" altLang="ru-RU" sz="1800" b="1" i="1" u="sng">
                <a:solidFill>
                  <a:srgbClr val="FF0000"/>
                </a:solidFill>
              </a:rPr>
              <a:t>не показываете, что слушаете клиента</a:t>
            </a:r>
          </a:p>
          <a:p>
            <a:pPr>
              <a:spcBef>
                <a:spcPct val="50000"/>
              </a:spcBef>
              <a:buClr>
                <a:schemeClr val="tx2"/>
              </a:buClr>
              <a:buSzPct val="150000"/>
              <a:buFontTx/>
              <a:buChar char="•"/>
            </a:pPr>
            <a:r>
              <a:rPr lang="ru-RU" altLang="ru-RU" sz="1800" b="1" i="1">
                <a:solidFill>
                  <a:srgbClr val="000066"/>
                </a:solidFill>
              </a:rPr>
              <a:t>Вы </a:t>
            </a:r>
            <a:r>
              <a:rPr lang="ru-RU" altLang="ru-RU" sz="1800" b="1" i="1" u="sng">
                <a:solidFill>
                  <a:srgbClr val="FF0000"/>
                </a:solidFill>
              </a:rPr>
              <a:t>не используете</a:t>
            </a:r>
            <a:r>
              <a:rPr lang="ru-RU" altLang="ru-RU" sz="1800" b="1" i="1">
                <a:solidFill>
                  <a:srgbClr val="000066"/>
                </a:solidFill>
              </a:rPr>
              <a:t> должным образом </a:t>
            </a:r>
            <a:r>
              <a:rPr lang="ru-RU" altLang="ru-RU" sz="1800" b="1" i="1" u="sng">
                <a:solidFill>
                  <a:srgbClr val="FF0000"/>
                </a:solidFill>
              </a:rPr>
              <a:t>интонацию</a:t>
            </a:r>
          </a:p>
          <a:p>
            <a:pPr>
              <a:spcBef>
                <a:spcPct val="50000"/>
              </a:spcBef>
              <a:buClr>
                <a:schemeClr val="tx2"/>
              </a:buClr>
              <a:buSzPct val="150000"/>
              <a:buFontTx/>
              <a:buChar char="•"/>
            </a:pPr>
            <a:r>
              <a:rPr lang="ru-RU" altLang="ru-RU" sz="1800" b="1" i="1">
                <a:solidFill>
                  <a:srgbClr val="000066"/>
                </a:solidFill>
              </a:rPr>
              <a:t>Вы </a:t>
            </a:r>
            <a:r>
              <a:rPr lang="ru-RU" altLang="ru-RU" sz="1800" b="1" i="1" u="sng">
                <a:solidFill>
                  <a:srgbClr val="FF0000"/>
                </a:solidFill>
              </a:rPr>
              <a:t>начинаете спорить</a:t>
            </a:r>
            <a:r>
              <a:rPr lang="ru-RU" altLang="ru-RU" sz="1800" b="1" i="1">
                <a:solidFill>
                  <a:srgbClr val="000066"/>
                </a:solidFill>
              </a:rPr>
              <a:t> с клиентом</a:t>
            </a:r>
          </a:p>
          <a:p>
            <a:pPr>
              <a:spcBef>
                <a:spcPct val="50000"/>
              </a:spcBef>
              <a:buClr>
                <a:schemeClr val="tx2"/>
              </a:buClr>
              <a:buSzPct val="150000"/>
              <a:buFontTx/>
              <a:buChar char="•"/>
            </a:pPr>
            <a:r>
              <a:rPr lang="ru-RU" altLang="ru-RU" sz="1800" b="1" i="1">
                <a:solidFill>
                  <a:srgbClr val="000066"/>
                </a:solidFill>
              </a:rPr>
              <a:t>Вы </a:t>
            </a:r>
            <a:r>
              <a:rPr lang="ru-RU" altLang="ru-RU" sz="1800" b="1" i="1" u="sng">
                <a:solidFill>
                  <a:srgbClr val="FF0000"/>
                </a:solidFill>
              </a:rPr>
              <a:t>не делаете пауз</a:t>
            </a:r>
          </a:p>
          <a:p>
            <a:pPr>
              <a:spcBef>
                <a:spcPct val="50000"/>
              </a:spcBef>
              <a:buClr>
                <a:schemeClr val="tx2"/>
              </a:buClr>
              <a:buSzPct val="150000"/>
              <a:buFontTx/>
              <a:buChar char="•"/>
            </a:pPr>
            <a:r>
              <a:rPr lang="ru-RU" altLang="ru-RU" sz="1800" b="1" i="1">
                <a:solidFill>
                  <a:srgbClr val="000066"/>
                </a:solidFill>
              </a:rPr>
              <a:t>Вы пытаетесь слишком </a:t>
            </a:r>
            <a:r>
              <a:rPr lang="ru-RU" altLang="ru-RU" sz="1800" b="1" i="1" u="sng">
                <a:solidFill>
                  <a:srgbClr val="FF0000"/>
                </a:solidFill>
              </a:rPr>
              <a:t>жестко контролировать ситуацию</a:t>
            </a:r>
          </a:p>
          <a:p>
            <a:pPr>
              <a:spcBef>
                <a:spcPct val="50000"/>
              </a:spcBef>
              <a:buClr>
                <a:schemeClr val="tx2"/>
              </a:buClr>
              <a:buSzPct val="150000"/>
              <a:buFontTx/>
              <a:buChar char="•"/>
            </a:pPr>
            <a:r>
              <a:rPr lang="ru-RU" altLang="ru-RU" sz="1800" b="1" i="1">
                <a:solidFill>
                  <a:srgbClr val="000066"/>
                </a:solidFill>
              </a:rPr>
              <a:t>Вы </a:t>
            </a:r>
            <a:r>
              <a:rPr lang="ru-RU" altLang="ru-RU" sz="1800" b="1" i="1" u="sng">
                <a:solidFill>
                  <a:srgbClr val="FF0000"/>
                </a:solidFill>
              </a:rPr>
              <a:t>не называете ценные качества товара</a:t>
            </a:r>
            <a:r>
              <a:rPr lang="ru-RU" altLang="ru-RU" sz="1800" b="1" i="1">
                <a:solidFill>
                  <a:srgbClr val="000066"/>
                </a:solidFill>
              </a:rPr>
              <a:t> в ответ на заявленные клиентом потребности</a:t>
            </a:r>
          </a:p>
          <a:p>
            <a:pPr>
              <a:spcBef>
                <a:spcPct val="50000"/>
              </a:spcBef>
              <a:buClr>
                <a:schemeClr val="tx2"/>
              </a:buClr>
              <a:buSzPct val="150000"/>
              <a:buFontTx/>
              <a:buChar char="•"/>
            </a:pPr>
            <a:r>
              <a:rPr lang="ru-RU" altLang="ru-RU" sz="1800" b="1" i="1">
                <a:solidFill>
                  <a:srgbClr val="000066"/>
                </a:solidFill>
              </a:rPr>
              <a:t>Вы </a:t>
            </a:r>
            <a:r>
              <a:rPr lang="ru-RU" altLang="ru-RU" sz="1800" b="1" i="1" u="sng">
                <a:solidFill>
                  <a:srgbClr val="FF0000"/>
                </a:solidFill>
              </a:rPr>
              <a:t>не распознаете потребности</a:t>
            </a:r>
            <a:r>
              <a:rPr lang="ru-RU" altLang="ru-RU" sz="1800" b="1" i="1">
                <a:solidFill>
                  <a:srgbClr val="000066"/>
                </a:solidFill>
              </a:rPr>
              <a:t> и </a:t>
            </a:r>
            <a:r>
              <a:rPr lang="ru-RU" altLang="ru-RU" sz="1800" b="1" i="1" u="sng">
                <a:solidFill>
                  <a:srgbClr val="FF0000"/>
                </a:solidFill>
              </a:rPr>
              <a:t>преждевременно говорите</a:t>
            </a:r>
            <a:r>
              <a:rPr lang="ru-RU" altLang="ru-RU" sz="1800" b="1" i="1">
                <a:solidFill>
                  <a:srgbClr val="000066"/>
                </a:solidFill>
              </a:rPr>
              <a:t> о достоинствах товара</a:t>
            </a:r>
          </a:p>
          <a:p>
            <a:pPr>
              <a:spcBef>
                <a:spcPct val="50000"/>
              </a:spcBef>
              <a:buClr>
                <a:schemeClr val="tx2"/>
              </a:buClr>
              <a:buSzPct val="150000"/>
              <a:buFontTx/>
              <a:buChar char="•"/>
            </a:pPr>
            <a:r>
              <a:rPr lang="ru-RU" altLang="ru-RU" sz="1800" b="1" i="1">
                <a:solidFill>
                  <a:srgbClr val="000066"/>
                </a:solidFill>
              </a:rPr>
              <a:t>Вы делаете неудачные попытки завершить сделку: </a:t>
            </a:r>
            <a:r>
              <a:rPr lang="ru-RU" altLang="ru-RU" sz="1800" b="1" i="1" u="sng">
                <a:solidFill>
                  <a:srgbClr val="FF0000"/>
                </a:solidFill>
              </a:rPr>
              <a:t>не улавливаете момент</a:t>
            </a:r>
            <a:r>
              <a:rPr lang="ru-RU" altLang="ru-RU" sz="1800" b="1" i="1">
                <a:solidFill>
                  <a:srgbClr val="000066"/>
                </a:solidFill>
              </a:rPr>
              <a:t> или неправильно выбираете способ заключения сделки</a:t>
            </a:r>
          </a:p>
        </p:txBody>
      </p:sp>
      <p:sp>
        <p:nvSpPr>
          <p:cNvPr id="89097" name="Text Box 9"/>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41" name="Picture 5" descr="j03008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5638" y="5140325"/>
            <a:ext cx="1814512" cy="1528763"/>
          </a:xfrm>
          <a:prstGeom prst="rect">
            <a:avLst/>
          </a:prstGeom>
          <a:noFill/>
          <a:extLst>
            <a:ext uri="{909E8E84-426E-40DD-AFC4-6F175D3DCCD1}">
              <a14:hiddenFill xmlns:a14="http://schemas.microsoft.com/office/drawing/2010/main">
                <a:solidFill>
                  <a:srgbClr val="FFFFFF"/>
                </a:solidFill>
              </a14:hiddenFill>
            </a:ext>
          </a:extLst>
        </p:spPr>
      </p:pic>
      <p:sp>
        <p:nvSpPr>
          <p:cNvPr id="91138" name="Rectangle 2"/>
          <p:cNvSpPr>
            <a:spLocks noGrp="1"/>
          </p:cNvSpPr>
          <p:nvPr>
            <p:ph type="title"/>
          </p:nvPr>
        </p:nvSpPr>
        <p:spPr>
          <a:xfrm>
            <a:off x="468313" y="619125"/>
            <a:ext cx="8604250" cy="722313"/>
          </a:xfrm>
        </p:spPr>
        <p:txBody>
          <a:bodyPr/>
          <a:lstStyle/>
          <a:p>
            <a:r>
              <a:rPr lang="ru-RU" altLang="ru-RU" sz="4000" b="1" smtClean="0"/>
              <a:t>Приемы эффективной работы с ценой</a:t>
            </a:r>
          </a:p>
        </p:txBody>
      </p:sp>
      <p:sp>
        <p:nvSpPr>
          <p:cNvPr id="91139" name="Rectangle 3"/>
          <p:cNvSpPr>
            <a:spLocks noGrp="1"/>
          </p:cNvSpPr>
          <p:nvPr>
            <p:ph type="body" idx="1"/>
          </p:nvPr>
        </p:nvSpPr>
        <p:spPr>
          <a:xfrm>
            <a:off x="395288" y="2276475"/>
            <a:ext cx="7848600" cy="3624263"/>
          </a:xfrm>
        </p:spPr>
        <p:txBody>
          <a:bodyPr/>
          <a:lstStyle/>
          <a:p>
            <a:pPr>
              <a:lnSpc>
                <a:spcPct val="80000"/>
              </a:lnSpc>
            </a:pPr>
            <a:r>
              <a:rPr lang="ru-RU" altLang="ru-RU" sz="2200" smtClean="0"/>
              <a:t>«</a:t>
            </a:r>
            <a:r>
              <a:rPr lang="ru-RU" altLang="ru-RU" sz="2200" i="1" smtClean="0"/>
              <a:t>Вы можете сэкономить на годовом обслуживании, но потратите в два раза больше времени и усилий, для того чтобы… Разве Ваше время ничего не стоит?»</a:t>
            </a:r>
          </a:p>
          <a:p>
            <a:pPr>
              <a:lnSpc>
                <a:spcPct val="80000"/>
              </a:lnSpc>
            </a:pPr>
            <a:r>
              <a:rPr lang="ru-RU" altLang="ru-RU" sz="2200" i="1" smtClean="0"/>
              <a:t>«Вы можете попробовать найти кредитную карту с чуть более низкими годовым обслуживанием. Но разве то время, которые вы на это потратите, ничего не стоит?» </a:t>
            </a:r>
          </a:p>
          <a:p>
            <a:pPr>
              <a:lnSpc>
                <a:spcPct val="80000"/>
              </a:lnSpc>
            </a:pPr>
            <a:r>
              <a:rPr lang="ru-RU" altLang="ru-RU" sz="2200" i="1" smtClean="0"/>
              <a:t>«Вы заплатите всего 3,5% за снятие наличных, но сможете получить необходимую сумму в любом банкомате мира, сэкономив свое личное время, а может даже и деньги на дороге к какому-то определенному банкомату»</a:t>
            </a:r>
          </a:p>
        </p:txBody>
      </p:sp>
      <p:sp>
        <p:nvSpPr>
          <p:cNvPr id="91140" name="Text Box 4"/>
          <p:cNvSpPr txBox="1">
            <a:spLocks noChangeArrowheads="1"/>
          </p:cNvSpPr>
          <p:nvPr/>
        </p:nvSpPr>
        <p:spPr bwMode="auto">
          <a:xfrm>
            <a:off x="539750" y="1628775"/>
            <a:ext cx="8135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b="1" i="1">
                <a:solidFill>
                  <a:srgbClr val="990000"/>
                </a:solidFill>
              </a:rPr>
              <a:t>Цена по сравнению с другими затратами</a:t>
            </a:r>
          </a:p>
        </p:txBody>
      </p:sp>
      <p:sp>
        <p:nvSpPr>
          <p:cNvPr id="91142" name="Text Box 6"/>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p:txBody>
          <a:bodyPr/>
          <a:lstStyle/>
          <a:p>
            <a:r>
              <a:rPr lang="ru-RU" altLang="ru-RU" sz="4000" b="1" smtClean="0">
                <a:effectLst>
                  <a:outerShdw blurRad="38100" dist="38100" dir="2700000" algn="tl">
                    <a:srgbClr val="C0C0C0"/>
                  </a:outerShdw>
                </a:effectLst>
              </a:rPr>
              <a:t>Подготовка к телефонной продаже</a:t>
            </a:r>
          </a:p>
        </p:txBody>
      </p:sp>
      <p:sp>
        <p:nvSpPr>
          <p:cNvPr id="49155" name="Rectangle 3"/>
          <p:cNvSpPr>
            <a:spLocks noGrp="1"/>
          </p:cNvSpPr>
          <p:nvPr>
            <p:ph type="body" idx="1"/>
          </p:nvPr>
        </p:nvSpPr>
        <p:spPr/>
        <p:txBody>
          <a:bodyPr/>
          <a:lstStyle/>
          <a:p>
            <a:pPr marL="495300" indent="-495300">
              <a:buFont typeface="Wingdings 2" panose="05020102010507070707" pitchFamily="18" charset="2"/>
              <a:buAutoNum type="arabicPeriod"/>
            </a:pPr>
            <a:r>
              <a:rPr lang="ru-RU" altLang="ru-RU" sz="2800" b="1" i="1" smtClean="0">
                <a:solidFill>
                  <a:srgbClr val="660066"/>
                </a:solidFill>
              </a:rPr>
              <a:t>Настройтесь на позитивный лад:</a:t>
            </a:r>
          </a:p>
          <a:p>
            <a:pPr marL="850900" lvl="1" indent="-457200"/>
            <a:r>
              <a:rPr lang="ru-RU" altLang="ru-RU" sz="2000" b="1" i="1" smtClean="0"/>
              <a:t>Предстоящий звонок завершится успешной продажей;</a:t>
            </a:r>
          </a:p>
          <a:p>
            <a:pPr marL="850900" lvl="1" indent="-457200"/>
            <a:r>
              <a:rPr lang="ru-RU" altLang="ru-RU" sz="2000" b="1" i="1" smtClean="0"/>
              <a:t>Оставьте плохое настроение за пределами офиса;</a:t>
            </a:r>
          </a:p>
          <a:p>
            <a:pPr marL="850900" lvl="1" indent="-457200"/>
            <a:r>
              <a:rPr lang="ru-RU" altLang="ru-RU" sz="2000" b="1" i="1" smtClean="0"/>
              <a:t>Поставьте перед собой четкую задачу на день</a:t>
            </a:r>
          </a:p>
          <a:p>
            <a:pPr marL="495300" indent="-495300">
              <a:buFont typeface="Wingdings 2" panose="05020102010507070707" pitchFamily="18" charset="2"/>
              <a:buAutoNum type="arabicPeriod"/>
            </a:pPr>
            <a:r>
              <a:rPr lang="ru-RU" altLang="ru-RU" sz="2800" b="1" i="1" smtClean="0">
                <a:solidFill>
                  <a:srgbClr val="660066"/>
                </a:solidFill>
              </a:rPr>
              <a:t>Предварительно изучите клиента</a:t>
            </a:r>
          </a:p>
          <a:p>
            <a:pPr marL="495300" indent="-495300">
              <a:buFont typeface="Wingdings 2" panose="05020102010507070707" pitchFamily="18" charset="2"/>
              <a:buAutoNum type="arabicPeriod"/>
            </a:pPr>
            <a:r>
              <a:rPr lang="ru-RU" altLang="ru-RU" sz="2800" b="1" i="1" smtClean="0">
                <a:solidFill>
                  <a:srgbClr val="660066"/>
                </a:solidFill>
              </a:rPr>
              <a:t>Не бойтесь услышать отказ</a:t>
            </a:r>
          </a:p>
          <a:p>
            <a:pPr marL="850900" lvl="1" indent="-457200"/>
            <a:r>
              <a:rPr lang="ru-RU" altLang="ru-RU" sz="1800" b="1" i="1" smtClean="0"/>
              <a:t>От того, что Вам отказали, Вы не становитесь хуже, вы становитесь опытней, получая шанс исправить свои ошибки (если такие были) и применить приобретенные навыки на других клиентах.</a:t>
            </a:r>
          </a:p>
        </p:txBody>
      </p:sp>
      <p:pic>
        <p:nvPicPr>
          <p:cNvPr id="49156" name="Picture 4" descr="smil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3141663"/>
            <a:ext cx="1285875" cy="1219200"/>
          </a:xfrm>
          <a:prstGeom prst="rect">
            <a:avLst/>
          </a:prstGeom>
          <a:noFill/>
          <a:extLst>
            <a:ext uri="{909E8E84-426E-40DD-AFC4-6F175D3DCCD1}">
              <a14:hiddenFill xmlns:a14="http://schemas.microsoft.com/office/drawing/2010/main">
                <a:solidFill>
                  <a:srgbClr val="FFFFFF"/>
                </a:solidFill>
              </a14:hiddenFill>
            </a:ext>
          </a:extLst>
        </p:spPr>
      </p:pic>
      <p:pic>
        <p:nvPicPr>
          <p:cNvPr id="49157" name="Picture 5" descr="otka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8" y="4508500"/>
            <a:ext cx="1266825" cy="1790700"/>
          </a:xfrm>
          <a:prstGeom prst="rect">
            <a:avLst/>
          </a:prstGeom>
          <a:noFill/>
          <a:extLst>
            <a:ext uri="{909E8E84-426E-40DD-AFC4-6F175D3DCCD1}">
              <a14:hiddenFill xmlns:a14="http://schemas.microsoft.com/office/drawing/2010/main">
                <a:solidFill>
                  <a:srgbClr val="FFFFFF"/>
                </a:solidFill>
              </a14:hiddenFill>
            </a:ext>
          </a:extLst>
        </p:spPr>
      </p:pic>
      <p:pic>
        <p:nvPicPr>
          <p:cNvPr id="49159" name="Picture 4" descr="C:\Documents and Settings\Пользователь\Рабочий стол\citi.GIF"/>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6550" y="188913"/>
            <a:ext cx="955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Text Box 8"/>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a:xfrm>
            <a:off x="468313" y="619125"/>
            <a:ext cx="8604250" cy="722313"/>
          </a:xfrm>
        </p:spPr>
        <p:txBody>
          <a:bodyPr/>
          <a:lstStyle/>
          <a:p>
            <a:r>
              <a:rPr lang="ru-RU" altLang="ru-RU" sz="4000" b="1" smtClean="0"/>
              <a:t>Приемы эффективной работы с ценой</a:t>
            </a:r>
          </a:p>
        </p:txBody>
      </p:sp>
      <p:sp>
        <p:nvSpPr>
          <p:cNvPr id="90115" name="Rectangle 3"/>
          <p:cNvSpPr>
            <a:spLocks noGrp="1"/>
          </p:cNvSpPr>
          <p:nvPr>
            <p:ph type="body" idx="1"/>
          </p:nvPr>
        </p:nvSpPr>
        <p:spPr>
          <a:xfrm>
            <a:off x="395288" y="2276475"/>
            <a:ext cx="7848600" cy="3624263"/>
          </a:xfrm>
        </p:spPr>
        <p:txBody>
          <a:bodyPr/>
          <a:lstStyle/>
          <a:p>
            <a:r>
              <a:rPr lang="ru-RU" altLang="ru-RU" sz="2200" smtClean="0"/>
              <a:t>«</a:t>
            </a:r>
            <a:r>
              <a:rPr lang="ru-RU" altLang="ru-RU" sz="2200" i="1" smtClean="0"/>
              <a:t>Вы заплатите чуть больше за годовое обслуживание, но при этом сэкономите значительно больше времени и средств на бесплатных коммунальных платежах и на скидках в магазинах партнерах!»</a:t>
            </a:r>
          </a:p>
          <a:p>
            <a:r>
              <a:rPr lang="ru-RU" altLang="ru-RU" sz="2200" i="1" smtClean="0"/>
              <a:t>	«Вы можете заплатить в год на 3% больше и получить гарантированное  бесплатное сервисное обслуживание по многим вопросам. В то время как в стороннем банке Вы можете переплатить гораздо больше, например, за перевыпуск карты в случае ее утери или за изменение кодов безопасности!»</a:t>
            </a:r>
          </a:p>
        </p:txBody>
      </p:sp>
      <p:sp>
        <p:nvSpPr>
          <p:cNvPr id="90116" name="Text Box 4"/>
          <p:cNvSpPr txBox="1">
            <a:spLocks noChangeArrowheads="1"/>
          </p:cNvSpPr>
          <p:nvPr/>
        </p:nvSpPr>
        <p:spPr bwMode="auto">
          <a:xfrm>
            <a:off x="539750" y="1628775"/>
            <a:ext cx="8135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b="1" i="1">
                <a:solidFill>
                  <a:srgbClr val="990000"/>
                </a:solidFill>
              </a:rPr>
              <a:t>Цена по сравнению с экономией</a:t>
            </a:r>
          </a:p>
        </p:txBody>
      </p:sp>
      <p:pic>
        <p:nvPicPr>
          <p:cNvPr id="90117" name="Picture 5" descr="j02220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50" y="4941888"/>
            <a:ext cx="1779588" cy="1787525"/>
          </a:xfrm>
          <a:prstGeom prst="rect">
            <a:avLst/>
          </a:prstGeom>
          <a:noFill/>
          <a:extLst>
            <a:ext uri="{909E8E84-426E-40DD-AFC4-6F175D3DCCD1}">
              <a14:hiddenFill xmlns:a14="http://schemas.microsoft.com/office/drawing/2010/main">
                <a:solidFill>
                  <a:srgbClr val="FFFFFF"/>
                </a:solidFill>
              </a14:hiddenFill>
            </a:ext>
          </a:extLst>
        </p:spPr>
      </p:pic>
      <p:sp>
        <p:nvSpPr>
          <p:cNvPr id="90118" name="Text Box 6"/>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a:xfrm>
            <a:off x="468313" y="619125"/>
            <a:ext cx="8604250" cy="722313"/>
          </a:xfrm>
        </p:spPr>
        <p:txBody>
          <a:bodyPr/>
          <a:lstStyle/>
          <a:p>
            <a:r>
              <a:rPr lang="ru-RU" altLang="ru-RU" sz="4000" b="1" smtClean="0"/>
              <a:t>Приемы эффективной работы с ценой</a:t>
            </a:r>
          </a:p>
        </p:txBody>
      </p:sp>
      <p:sp>
        <p:nvSpPr>
          <p:cNvPr id="92163" name="Rectangle 3"/>
          <p:cNvSpPr>
            <a:spLocks noGrp="1"/>
          </p:cNvSpPr>
          <p:nvPr>
            <p:ph type="body" idx="1"/>
          </p:nvPr>
        </p:nvSpPr>
        <p:spPr>
          <a:xfrm>
            <a:off x="395288" y="2276475"/>
            <a:ext cx="7848600" cy="3624263"/>
          </a:xfrm>
        </p:spPr>
        <p:txBody>
          <a:bodyPr/>
          <a:lstStyle/>
          <a:p>
            <a:r>
              <a:rPr lang="ru-RU" altLang="ru-RU" sz="2200" i="1" smtClean="0"/>
              <a:t>«Если посчитать сколько Вам будет обходиться ежедневное использование карты, мы получим всего 3 рубля в день! В наше время за эти деньги нельзя купить даже коробок спичек! Согласитесь, что ваш финансовый комфорт и независимость от жизненных обстоятельств все-таки стоят того?!»</a:t>
            </a:r>
          </a:p>
          <a:p>
            <a:r>
              <a:rPr lang="ru-RU" altLang="ru-RU" sz="2200" i="1" smtClean="0"/>
              <a:t>«Таким образом, фактическая переплата в месяц составит 2,49%. Для наглядности, это всего лишь 25 рублей в месяц за 1000 рублей использованного кредитного лимита!»  </a:t>
            </a:r>
          </a:p>
        </p:txBody>
      </p:sp>
      <p:sp>
        <p:nvSpPr>
          <p:cNvPr id="92164" name="Text Box 4"/>
          <p:cNvSpPr txBox="1">
            <a:spLocks noChangeArrowheads="1"/>
          </p:cNvSpPr>
          <p:nvPr/>
        </p:nvSpPr>
        <p:spPr bwMode="auto">
          <a:xfrm>
            <a:off x="539750" y="1628775"/>
            <a:ext cx="8135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b="1" i="1">
                <a:solidFill>
                  <a:srgbClr val="990000"/>
                </a:solidFill>
              </a:rPr>
              <a:t>Дробление цены на срок использования</a:t>
            </a:r>
          </a:p>
        </p:txBody>
      </p:sp>
      <p:sp>
        <p:nvSpPr>
          <p:cNvPr id="92166" name="Text Box 6"/>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p:nvPr>
        </p:nvSpPr>
        <p:spPr>
          <a:xfrm>
            <a:off x="468313" y="619125"/>
            <a:ext cx="8604250" cy="722313"/>
          </a:xfrm>
        </p:spPr>
        <p:txBody>
          <a:bodyPr/>
          <a:lstStyle/>
          <a:p>
            <a:r>
              <a:rPr lang="ru-RU" altLang="ru-RU" sz="4000" b="1" smtClean="0"/>
              <a:t>Приемы эффективной работы с ценой</a:t>
            </a:r>
          </a:p>
        </p:txBody>
      </p:sp>
      <p:sp>
        <p:nvSpPr>
          <p:cNvPr id="93187" name="Rectangle 3"/>
          <p:cNvSpPr>
            <a:spLocks noGrp="1"/>
          </p:cNvSpPr>
          <p:nvPr>
            <p:ph type="body" idx="1"/>
          </p:nvPr>
        </p:nvSpPr>
        <p:spPr>
          <a:xfrm>
            <a:off x="395288" y="2276475"/>
            <a:ext cx="7848600" cy="1081088"/>
          </a:xfrm>
        </p:spPr>
        <p:txBody>
          <a:bodyPr/>
          <a:lstStyle/>
          <a:p>
            <a:pPr>
              <a:lnSpc>
                <a:spcPct val="90000"/>
              </a:lnSpc>
              <a:buFont typeface="Wingdings 2" panose="05020102010507070707" pitchFamily="18" charset="2"/>
              <a:buNone/>
            </a:pPr>
            <a:r>
              <a:rPr lang="ru-RU" altLang="ru-RU" sz="2200" i="1" smtClean="0"/>
              <a:t>	«Вам повезло и вы успели оформить кредитную карту со скидкой на годовое обслуживание, для новых клиентов подобные подобное предложение уже недоступно!»</a:t>
            </a:r>
          </a:p>
        </p:txBody>
      </p:sp>
      <p:sp>
        <p:nvSpPr>
          <p:cNvPr id="93188" name="Text Box 4"/>
          <p:cNvSpPr txBox="1">
            <a:spLocks noChangeArrowheads="1"/>
          </p:cNvSpPr>
          <p:nvPr/>
        </p:nvSpPr>
        <p:spPr bwMode="auto">
          <a:xfrm>
            <a:off x="539750" y="1628775"/>
            <a:ext cx="8135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b="1" i="1">
                <a:solidFill>
                  <a:srgbClr val="990000"/>
                </a:solidFill>
              </a:rPr>
              <a:t>Раньше это стоило…</a:t>
            </a:r>
          </a:p>
        </p:txBody>
      </p:sp>
      <p:sp>
        <p:nvSpPr>
          <p:cNvPr id="93189" name="Text Box 5"/>
          <p:cNvSpPr txBox="1">
            <a:spLocks noChangeArrowheads="1"/>
          </p:cNvSpPr>
          <p:nvPr/>
        </p:nvSpPr>
        <p:spPr bwMode="auto">
          <a:xfrm>
            <a:off x="612775" y="3284538"/>
            <a:ext cx="8135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b="1" i="1">
                <a:solidFill>
                  <a:srgbClr val="990000"/>
                </a:solidFill>
              </a:rPr>
              <a:t>В чем причина низкой цены?</a:t>
            </a:r>
          </a:p>
        </p:txBody>
      </p:sp>
      <p:sp>
        <p:nvSpPr>
          <p:cNvPr id="93191" name="Text Box 7"/>
          <p:cNvSpPr txBox="1">
            <a:spLocks noChangeArrowheads="1"/>
          </p:cNvSpPr>
          <p:nvPr/>
        </p:nvSpPr>
        <p:spPr bwMode="auto">
          <a:xfrm>
            <a:off x="611188" y="3933825"/>
            <a:ext cx="806450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200" i="1">
                <a:latin typeface="Constantia" panose="02030602050306030303" pitchFamily="18" charset="0"/>
              </a:rPr>
              <a:t>«Как вы считаете, если в другом банке более низкая процентная ставка по кредитным продуктам, за счет чего это может быть? Купите ли Вы французские духи за 100 рублей во флаконе среднего размера? А почему нет? Наши тарифы отражают высокое качество предоставляемых банковских услуг и их престижность на мировом рынке!» </a:t>
            </a:r>
          </a:p>
        </p:txBody>
      </p:sp>
      <p:sp>
        <p:nvSpPr>
          <p:cNvPr id="93192" name="Text Box 8"/>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a:xfrm>
            <a:off x="468313" y="619125"/>
            <a:ext cx="8604250" cy="722313"/>
          </a:xfrm>
        </p:spPr>
        <p:txBody>
          <a:bodyPr/>
          <a:lstStyle/>
          <a:p>
            <a:r>
              <a:rPr lang="ru-RU" altLang="ru-RU" sz="4400" b="1" smtClean="0"/>
              <a:t>Методы завершения продажи</a:t>
            </a:r>
          </a:p>
        </p:txBody>
      </p:sp>
      <p:sp>
        <p:nvSpPr>
          <p:cNvPr id="94212" name="Text Box 4"/>
          <p:cNvSpPr txBox="1">
            <a:spLocks noChangeArrowheads="1"/>
          </p:cNvSpPr>
          <p:nvPr/>
        </p:nvSpPr>
        <p:spPr bwMode="auto">
          <a:xfrm>
            <a:off x="539750" y="1628775"/>
            <a:ext cx="8135938"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FontTx/>
              <a:buAutoNum type="arabicPeriod"/>
            </a:pPr>
            <a:r>
              <a:rPr lang="ru-RU" altLang="ru-RU" b="1" i="1">
                <a:solidFill>
                  <a:schemeClr val="tx2"/>
                </a:solidFill>
              </a:rPr>
              <a:t>Альтернативный вопрос</a:t>
            </a:r>
          </a:p>
          <a:p>
            <a:pPr>
              <a:spcBef>
                <a:spcPct val="50000"/>
              </a:spcBef>
            </a:pPr>
            <a:r>
              <a:rPr lang="ru-RU" altLang="ru-RU" sz="1800"/>
              <a:t>	Мы не навязываем клиенту свое мнение, а предлагаем право выбора того, что полезно нам.</a:t>
            </a:r>
          </a:p>
          <a:p>
            <a:pPr>
              <a:spcBef>
                <a:spcPct val="50000"/>
              </a:spcBef>
            </a:pPr>
            <a:r>
              <a:rPr lang="ru-RU" altLang="ru-RU" sz="1800">
                <a:solidFill>
                  <a:srgbClr val="990000"/>
                </a:solidFill>
              </a:rPr>
              <a:t>	Например:</a:t>
            </a:r>
            <a:r>
              <a:rPr lang="ru-RU" altLang="ru-RU" sz="1800"/>
              <a:t> </a:t>
            </a:r>
            <a:r>
              <a:rPr lang="ru-RU" altLang="ru-RU" sz="1800" i="1"/>
              <a:t>Вы готовы активировать карту прямо сейчас или вам требуется дополнительная информация?</a:t>
            </a:r>
          </a:p>
          <a:p>
            <a:pPr>
              <a:spcBef>
                <a:spcPct val="50000"/>
              </a:spcBef>
            </a:pPr>
            <a:r>
              <a:rPr lang="ru-RU" altLang="ru-RU" b="1" i="1">
                <a:solidFill>
                  <a:schemeClr val="tx2"/>
                </a:solidFill>
              </a:rPr>
              <a:t>2. Выгода от принятия решения сейчас</a:t>
            </a:r>
          </a:p>
          <a:p>
            <a:pPr>
              <a:spcBef>
                <a:spcPct val="50000"/>
              </a:spcBef>
            </a:pPr>
            <a:r>
              <a:rPr lang="ru-RU" altLang="ru-RU" b="1" i="1">
                <a:solidFill>
                  <a:schemeClr val="tx2"/>
                </a:solidFill>
              </a:rPr>
              <a:t>	 </a:t>
            </a:r>
            <a:r>
              <a:rPr lang="ru-RU" altLang="ru-RU" sz="1800"/>
              <a:t>Прием эффективен только с теми покупателями, которые склонны к принятию импульсивных решений</a:t>
            </a:r>
            <a:r>
              <a:rPr lang="ru-RU" altLang="ru-RU" b="1" i="1">
                <a:solidFill>
                  <a:schemeClr val="tx2"/>
                </a:solidFill>
              </a:rPr>
              <a:t> </a:t>
            </a:r>
          </a:p>
          <a:p>
            <a:pPr>
              <a:spcBef>
                <a:spcPct val="50000"/>
              </a:spcBef>
            </a:pPr>
            <a:r>
              <a:rPr lang="ru-RU" altLang="ru-RU" sz="1800">
                <a:solidFill>
                  <a:srgbClr val="990000"/>
                </a:solidFill>
              </a:rPr>
              <a:t>	Например:</a:t>
            </a:r>
            <a:r>
              <a:rPr lang="ru-RU" altLang="ru-RU" b="1" i="1">
                <a:solidFill>
                  <a:schemeClr val="tx2"/>
                </a:solidFill>
              </a:rPr>
              <a:t> </a:t>
            </a:r>
            <a:r>
              <a:rPr lang="ru-RU" altLang="ru-RU" sz="1800" i="1"/>
              <a:t>Самостоятельная активация требует большего внимания и введения более 40 цифровых комбинаций! Активируя кредитную карту сейчас на звонке, Вы значительно упростите данный процесс, сэкономив ваше личное время </a:t>
            </a:r>
          </a:p>
          <a:p>
            <a:pPr>
              <a:spcBef>
                <a:spcPct val="50000"/>
              </a:spcBef>
            </a:pPr>
            <a:endParaRPr lang="ru-RU" altLang="ru-RU" sz="1800" i="1"/>
          </a:p>
        </p:txBody>
      </p:sp>
      <p:sp>
        <p:nvSpPr>
          <p:cNvPr id="94216" name="Text Box 8"/>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p:nvPr>
        </p:nvSpPr>
        <p:spPr>
          <a:xfrm>
            <a:off x="468313" y="619125"/>
            <a:ext cx="8604250" cy="722313"/>
          </a:xfrm>
        </p:spPr>
        <p:txBody>
          <a:bodyPr/>
          <a:lstStyle/>
          <a:p>
            <a:r>
              <a:rPr lang="ru-RU" altLang="ru-RU" sz="4400" b="1" smtClean="0"/>
              <a:t>Методы завершения продажи</a:t>
            </a:r>
          </a:p>
        </p:txBody>
      </p:sp>
      <p:sp>
        <p:nvSpPr>
          <p:cNvPr id="95235" name="Text Box 3"/>
          <p:cNvSpPr txBox="1">
            <a:spLocks noChangeArrowheads="1"/>
          </p:cNvSpPr>
          <p:nvPr/>
        </p:nvSpPr>
        <p:spPr bwMode="auto">
          <a:xfrm>
            <a:off x="539750" y="1341438"/>
            <a:ext cx="8135938"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ru-RU" altLang="ru-RU" b="1" i="1">
                <a:solidFill>
                  <a:schemeClr val="tx2"/>
                </a:solidFill>
              </a:rPr>
              <a:t>3. Сужение вопроса</a:t>
            </a:r>
          </a:p>
          <a:p>
            <a:pPr>
              <a:spcBef>
                <a:spcPct val="50000"/>
              </a:spcBef>
            </a:pPr>
            <a:r>
              <a:rPr lang="ru-RU" altLang="ru-RU" sz="1800"/>
              <a:t>	Подведите позитивные итоги и обозначьте узкий вопрос, требующий решения. По контрасту с тем, что уже было обсуждено, вопрос воспринимается легче, чем само решение.</a:t>
            </a:r>
          </a:p>
          <a:p>
            <a:pPr>
              <a:spcBef>
                <a:spcPct val="50000"/>
              </a:spcBef>
            </a:pPr>
            <a:r>
              <a:rPr lang="ru-RU" altLang="ru-RU" sz="1800">
                <a:solidFill>
                  <a:srgbClr val="990000"/>
                </a:solidFill>
              </a:rPr>
              <a:t>	Например:</a:t>
            </a:r>
            <a:r>
              <a:rPr lang="ru-RU" altLang="ru-RU" sz="1800"/>
              <a:t> </a:t>
            </a:r>
            <a:r>
              <a:rPr lang="ru-RU" altLang="ru-RU" sz="1800" i="1"/>
              <a:t>ИО, мы с вами обсудили наиболее важные моменты и согласились в том, что цена вполне соответствует уровню товара, осталось только договориться о технических моментах активации – вам удобнее активировать карту в автоматической системе или при помощи оператора?  </a:t>
            </a:r>
          </a:p>
          <a:p>
            <a:pPr>
              <a:spcBef>
                <a:spcPct val="50000"/>
              </a:spcBef>
            </a:pPr>
            <a:r>
              <a:rPr lang="ru-RU" altLang="ru-RU" b="1" i="1">
                <a:solidFill>
                  <a:schemeClr val="tx2"/>
                </a:solidFill>
              </a:rPr>
              <a:t>4. Вовлечение</a:t>
            </a:r>
          </a:p>
          <a:p>
            <a:pPr>
              <a:spcBef>
                <a:spcPct val="50000"/>
              </a:spcBef>
            </a:pPr>
            <a:r>
              <a:rPr lang="ru-RU" altLang="ru-RU" b="1" i="1">
                <a:solidFill>
                  <a:schemeClr val="tx2"/>
                </a:solidFill>
              </a:rPr>
              <a:t>	</a:t>
            </a:r>
            <a:r>
              <a:rPr lang="ru-RU" altLang="ru-RU" sz="1800"/>
              <a:t>Прием основан на эффекте «примерки». Обсуждайте те выгоды, которые получит клиент от использования кредитной карты, словно вопрос активации уже решен.</a:t>
            </a:r>
            <a:r>
              <a:rPr lang="ru-RU" altLang="ru-RU" b="1" i="1">
                <a:solidFill>
                  <a:schemeClr val="tx2"/>
                </a:solidFill>
              </a:rPr>
              <a:t> </a:t>
            </a:r>
          </a:p>
          <a:p>
            <a:pPr>
              <a:spcBef>
                <a:spcPct val="50000"/>
              </a:spcBef>
            </a:pPr>
            <a:r>
              <a:rPr lang="ru-RU" altLang="ru-RU" sz="1800">
                <a:solidFill>
                  <a:srgbClr val="990000"/>
                </a:solidFill>
              </a:rPr>
              <a:t>	Например: «</a:t>
            </a:r>
            <a:r>
              <a:rPr lang="ru-RU" altLang="ru-RU" sz="1800" i="1"/>
              <a:t>Вам больше не зачем стоять в километровых очередях, пытаясь оплатить коммунальные услуги! Достаточно просто…»</a:t>
            </a:r>
          </a:p>
        </p:txBody>
      </p:sp>
      <p:sp>
        <p:nvSpPr>
          <p:cNvPr id="95236" name="Text Box 4"/>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p:nvPr>
        </p:nvSpPr>
        <p:spPr>
          <a:xfrm>
            <a:off x="468313" y="619125"/>
            <a:ext cx="8604250" cy="722313"/>
          </a:xfrm>
        </p:spPr>
        <p:txBody>
          <a:bodyPr/>
          <a:lstStyle/>
          <a:p>
            <a:r>
              <a:rPr lang="ru-RU" altLang="ru-RU" sz="4400" b="1" smtClean="0"/>
              <a:t>Методы завершения продажи</a:t>
            </a:r>
          </a:p>
        </p:txBody>
      </p:sp>
      <p:sp>
        <p:nvSpPr>
          <p:cNvPr id="96259" name="Text Box 3"/>
          <p:cNvSpPr txBox="1">
            <a:spLocks noChangeArrowheads="1"/>
          </p:cNvSpPr>
          <p:nvPr/>
        </p:nvSpPr>
        <p:spPr bwMode="auto">
          <a:xfrm>
            <a:off x="539750" y="1341438"/>
            <a:ext cx="8135938" cy="52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ru-RU" altLang="ru-RU" b="1" i="1">
                <a:solidFill>
                  <a:schemeClr val="tx2"/>
                </a:solidFill>
              </a:rPr>
              <a:t>4. Частичная уступка, скидка, подарок</a:t>
            </a:r>
          </a:p>
          <a:p>
            <a:pPr>
              <a:spcBef>
                <a:spcPct val="50000"/>
              </a:spcBef>
            </a:pPr>
            <a:r>
              <a:rPr lang="ru-RU" altLang="ru-RU" sz="1800"/>
              <a:t>	Используется в тех случаях, когда клиента нужно подтолкнуть к покупке. Клиент явно заинтересован, но не готов принять решение.</a:t>
            </a:r>
          </a:p>
          <a:p>
            <a:pPr>
              <a:spcBef>
                <a:spcPct val="50000"/>
              </a:spcBef>
            </a:pPr>
            <a:r>
              <a:rPr lang="ru-RU" altLang="ru-RU" sz="1800">
                <a:solidFill>
                  <a:srgbClr val="990000"/>
                </a:solidFill>
              </a:rPr>
              <a:t>	Например:</a:t>
            </a:r>
            <a:r>
              <a:rPr lang="ru-RU" altLang="ru-RU" sz="1800"/>
              <a:t> </a:t>
            </a:r>
            <a:r>
              <a:rPr lang="ru-RU" altLang="ru-RU" sz="1800" i="1"/>
              <a:t>ИО, более того сегодня проводится уникальная акция, активируя кредитную карту сейчас на звонке, Вы можете выиграть…»  </a:t>
            </a:r>
          </a:p>
          <a:p>
            <a:pPr>
              <a:spcBef>
                <a:spcPct val="50000"/>
              </a:spcBef>
            </a:pPr>
            <a:r>
              <a:rPr lang="ru-RU" altLang="ru-RU" b="1" i="1">
                <a:solidFill>
                  <a:schemeClr val="tx2"/>
                </a:solidFill>
              </a:rPr>
              <a:t>5. Суммирование достоинств</a:t>
            </a:r>
          </a:p>
          <a:p>
            <a:pPr>
              <a:spcBef>
                <a:spcPct val="50000"/>
              </a:spcBef>
            </a:pPr>
            <a:r>
              <a:rPr lang="ru-RU" altLang="ru-RU" b="1" i="1">
                <a:solidFill>
                  <a:schemeClr val="tx2"/>
                </a:solidFill>
              </a:rPr>
              <a:t>	</a:t>
            </a:r>
            <a:r>
              <a:rPr lang="ru-RU" altLang="ru-RU" sz="1800"/>
              <a:t>Суммируйте все обсужденные ранее достоинства кредитной карты для клиента, ссылаясь на его мнение.</a:t>
            </a:r>
            <a:r>
              <a:rPr lang="ru-RU" altLang="ru-RU" b="1" i="1">
                <a:solidFill>
                  <a:schemeClr val="tx2"/>
                </a:solidFill>
              </a:rPr>
              <a:t> </a:t>
            </a:r>
          </a:p>
          <a:p>
            <a:pPr>
              <a:spcBef>
                <a:spcPct val="50000"/>
              </a:spcBef>
            </a:pPr>
            <a:r>
              <a:rPr lang="ru-RU" altLang="ru-RU" b="1" i="1">
                <a:solidFill>
                  <a:schemeClr val="tx2"/>
                </a:solidFill>
              </a:rPr>
              <a:t>	</a:t>
            </a:r>
            <a:r>
              <a:rPr lang="ru-RU" altLang="ru-RU" sz="1800">
                <a:solidFill>
                  <a:srgbClr val="990000"/>
                </a:solidFill>
              </a:rPr>
              <a:t>Например: </a:t>
            </a:r>
            <a:r>
              <a:rPr lang="ru-RU" altLang="ru-RU" sz="1800" i="1"/>
              <a:t>«Насколько я помню, вам крайне важен размер процентной ставки. Как вы могли убедиться, Вы можете пользоваться деньгами банка вообще не платя никаких процентов. Кроме того,  существенный для вас вопрос логики погашения задолженности мы тоже решили. Как вы считаете, совокупности этих факторов достаточно для принятия положительного решения?»</a:t>
            </a:r>
          </a:p>
        </p:txBody>
      </p:sp>
      <p:sp>
        <p:nvSpPr>
          <p:cNvPr id="96260" name="Text Box 4"/>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p:txBody>
          <a:bodyPr/>
          <a:lstStyle/>
          <a:p>
            <a:r>
              <a:rPr lang="ru-RU" altLang="ru-RU" b="1" smtClean="0">
                <a:effectLst>
                  <a:outerShdw blurRad="38100" dist="38100" dir="2700000" algn="tl">
                    <a:srgbClr val="C0C0C0"/>
                  </a:outerShdw>
                </a:effectLst>
              </a:rPr>
              <a:t>Установление контакта</a:t>
            </a:r>
          </a:p>
        </p:txBody>
      </p:sp>
      <p:sp>
        <p:nvSpPr>
          <p:cNvPr id="50179" name="Rectangle 3"/>
          <p:cNvSpPr>
            <a:spLocks noGrp="1"/>
          </p:cNvSpPr>
          <p:nvPr>
            <p:ph type="body" idx="1"/>
          </p:nvPr>
        </p:nvSpPr>
        <p:spPr>
          <a:xfrm>
            <a:off x="250825" y="1773238"/>
            <a:ext cx="8713788" cy="4014787"/>
          </a:xfrm>
        </p:spPr>
        <p:txBody>
          <a:bodyPr/>
          <a:lstStyle/>
          <a:p>
            <a:pPr marL="495300" indent="-495300">
              <a:lnSpc>
                <a:spcPct val="90000"/>
              </a:lnSpc>
              <a:buFont typeface="Wingdings 2" panose="05020102010507070707" pitchFamily="18" charset="2"/>
              <a:buNone/>
            </a:pPr>
            <a:r>
              <a:rPr lang="ru-RU" altLang="ru-RU" sz="2800" b="1" i="1" smtClean="0">
                <a:solidFill>
                  <a:srgbClr val="660066"/>
                </a:solidFill>
              </a:rPr>
              <a:t>	Правило сорока секунд:</a:t>
            </a:r>
          </a:p>
          <a:p>
            <a:pPr marL="495300" indent="-495300">
              <a:lnSpc>
                <a:spcPct val="90000"/>
              </a:lnSpc>
              <a:buFont typeface="Wingdings 2" panose="05020102010507070707" pitchFamily="18" charset="2"/>
              <a:buNone/>
            </a:pPr>
            <a:r>
              <a:rPr lang="ru-RU" altLang="ru-RU" sz="2400" b="1" i="1" smtClean="0">
                <a:solidFill>
                  <a:srgbClr val="FF0000"/>
                </a:solidFill>
              </a:rPr>
              <a:t>	</a:t>
            </a:r>
            <a:r>
              <a:rPr lang="ru-RU" altLang="ru-RU" sz="2200" b="1" i="1" smtClean="0">
                <a:solidFill>
                  <a:srgbClr val="FF0000"/>
                </a:solidFill>
              </a:rPr>
              <a:t>«У нас никогда не будет второго шанса произвести первое впечатление…»</a:t>
            </a:r>
          </a:p>
          <a:p>
            <a:pPr marL="495300" indent="-495300">
              <a:lnSpc>
                <a:spcPct val="90000"/>
              </a:lnSpc>
              <a:buFont typeface="Wingdings 2" panose="05020102010507070707" pitchFamily="18" charset="2"/>
              <a:buNone/>
            </a:pPr>
            <a:r>
              <a:rPr lang="ru-RU" altLang="ru-RU" sz="2800" b="1" i="1" smtClean="0">
                <a:solidFill>
                  <a:srgbClr val="660066"/>
                </a:solidFill>
              </a:rPr>
              <a:t>	Приветствие:</a:t>
            </a:r>
          </a:p>
          <a:p>
            <a:pPr marL="495300" indent="-495300">
              <a:lnSpc>
                <a:spcPct val="90000"/>
              </a:lnSpc>
              <a:buFont typeface="Wingdings 2" panose="05020102010507070707" pitchFamily="18" charset="2"/>
              <a:buAutoNum type="arabicPeriod"/>
            </a:pPr>
            <a:r>
              <a:rPr lang="ru-RU" altLang="ru-RU" sz="2000" b="1" i="1" smtClean="0"/>
              <a:t>Представьтесь от лица компании</a:t>
            </a:r>
          </a:p>
          <a:p>
            <a:pPr marL="495300" indent="-495300">
              <a:lnSpc>
                <a:spcPct val="90000"/>
              </a:lnSpc>
              <a:buFont typeface="Wingdings 2" panose="05020102010507070707" pitchFamily="18" charset="2"/>
              <a:buAutoNum type="arabicPeriod"/>
            </a:pPr>
            <a:r>
              <a:rPr lang="ru-RU" altLang="ru-RU" sz="2000" b="1" i="1" smtClean="0"/>
              <a:t>Обращайтесь к клиенту по имени</a:t>
            </a:r>
          </a:p>
          <a:p>
            <a:pPr marL="495300" indent="-495300">
              <a:lnSpc>
                <a:spcPct val="90000"/>
              </a:lnSpc>
              <a:buFont typeface="Wingdings 2" panose="05020102010507070707" pitchFamily="18" charset="2"/>
              <a:buAutoNum type="arabicPeriod"/>
            </a:pPr>
            <a:r>
              <a:rPr lang="ru-RU" altLang="ru-RU" sz="2000" b="1" i="1" smtClean="0"/>
              <a:t>Уточните удобно ли клиенту говорить</a:t>
            </a:r>
          </a:p>
          <a:p>
            <a:pPr marL="495300" indent="-495300">
              <a:lnSpc>
                <a:spcPct val="90000"/>
              </a:lnSpc>
              <a:buFont typeface="Wingdings 2" panose="05020102010507070707" pitchFamily="18" charset="2"/>
              <a:buAutoNum type="arabicPeriod"/>
            </a:pPr>
            <a:r>
              <a:rPr lang="ru-RU" altLang="ru-RU" sz="2000" b="1" i="1" smtClean="0"/>
              <a:t>Четко обозначьте цель звонка</a:t>
            </a:r>
          </a:p>
          <a:p>
            <a:pPr marL="495300" indent="-495300">
              <a:lnSpc>
                <a:spcPct val="90000"/>
              </a:lnSpc>
              <a:buFont typeface="Wingdings 2" panose="05020102010507070707" pitchFamily="18" charset="2"/>
              <a:buNone/>
            </a:pPr>
            <a:r>
              <a:rPr lang="ru-RU" altLang="ru-RU" sz="2000" b="1" i="1" smtClean="0"/>
              <a:t>	</a:t>
            </a:r>
            <a:r>
              <a:rPr lang="ru-RU" altLang="ru-RU" sz="1800" b="1" i="1" u="sng" smtClean="0">
                <a:solidFill>
                  <a:srgbClr val="FF0000"/>
                </a:solidFill>
              </a:rPr>
              <a:t>Например:</a:t>
            </a:r>
            <a:r>
              <a:rPr lang="ru-RU" altLang="ru-RU" sz="2000" b="1" i="1" smtClean="0"/>
              <a:t> </a:t>
            </a:r>
          </a:p>
          <a:p>
            <a:pPr marL="495300" indent="-495300">
              <a:lnSpc>
                <a:spcPct val="90000"/>
              </a:lnSpc>
              <a:buFont typeface="Wingdings 2" panose="05020102010507070707" pitchFamily="18" charset="2"/>
              <a:buNone/>
            </a:pPr>
            <a:r>
              <a:rPr lang="ru-RU" altLang="ru-RU" sz="2000" b="1" i="1" smtClean="0"/>
              <a:t>	</a:t>
            </a:r>
            <a:r>
              <a:rPr lang="ru-RU" altLang="ru-RU" sz="1200" b="1" i="1" smtClean="0"/>
              <a:t>Иван Иванович? Здравствуйте, меня зовут Василий. Я звоню Вам из Ситибанка, Департамент управления кредитными картами. Вам удобно сейчас говорить?</a:t>
            </a:r>
            <a:endParaRPr lang="ru-RU" altLang="ru-RU" sz="2800" b="1" i="1" smtClean="0">
              <a:solidFill>
                <a:srgbClr val="660066"/>
              </a:solidFill>
            </a:endParaRPr>
          </a:p>
        </p:txBody>
      </p:sp>
      <p:pic>
        <p:nvPicPr>
          <p:cNvPr id="50182" name="Picture 6" descr="telefone_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888" y="2751138"/>
            <a:ext cx="28575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50187" name="Picture 4" descr="C:\Documents and Settings\Пользователь\Рабочий стол\citi.GIF"/>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6550" y="188913"/>
            <a:ext cx="955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8" name="Text Box 12"/>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xfrm>
            <a:off x="457200" y="1131888"/>
            <a:ext cx="8229600" cy="715962"/>
          </a:xfrm>
          <a:noFill/>
        </p:spPr>
        <p:txBody>
          <a:bodyPr>
            <a:spAutoFit/>
          </a:bodyPr>
          <a:lstStyle/>
          <a:p>
            <a:r>
              <a:rPr lang="ru-RU" altLang="ru-RU" sz="4400" b="1" smtClean="0">
                <a:effectLst>
                  <a:outerShdw blurRad="38100" dist="38100" dir="2700000" algn="tl">
                    <a:srgbClr val="C0C0C0"/>
                  </a:outerShdw>
                </a:effectLst>
              </a:rPr>
              <a:t>Оператор – это голос банка</a:t>
            </a:r>
          </a:p>
        </p:txBody>
      </p:sp>
      <p:sp>
        <p:nvSpPr>
          <p:cNvPr id="53251" name="Rectangle 3"/>
          <p:cNvSpPr>
            <a:spLocks noGrp="1"/>
          </p:cNvSpPr>
          <p:nvPr>
            <p:ph type="body" idx="1"/>
          </p:nvPr>
        </p:nvSpPr>
        <p:spPr>
          <a:xfrm>
            <a:off x="3276600" y="1844675"/>
            <a:ext cx="5616575" cy="3455988"/>
          </a:xfrm>
        </p:spPr>
        <p:txBody>
          <a:bodyPr/>
          <a:lstStyle/>
          <a:p>
            <a:pPr marL="495300" indent="-495300">
              <a:lnSpc>
                <a:spcPct val="90000"/>
              </a:lnSpc>
              <a:buFont typeface="Wingdings 2" panose="05020102010507070707" pitchFamily="18" charset="2"/>
              <a:buNone/>
            </a:pPr>
            <a:r>
              <a:rPr lang="ru-RU" altLang="ru-RU" smtClean="0"/>
              <a:t>		</a:t>
            </a:r>
            <a:r>
              <a:rPr lang="ru-RU" altLang="ru-RU" sz="2400" smtClean="0"/>
              <a:t>Оператор говорит с клиентом от лица целого банка, формируя в сознании клиента представление о самой компании! Если оператор не оправдает ожиданий клиента в начале звонка, к опыту его общения с  банком добавятся негативные моменты, а уровень его удовлетворенности сервисом упадет.</a:t>
            </a:r>
          </a:p>
          <a:p>
            <a:pPr marL="495300" indent="-495300">
              <a:lnSpc>
                <a:spcPct val="90000"/>
              </a:lnSpc>
              <a:buFont typeface="Wingdings 2" panose="05020102010507070707" pitchFamily="18" charset="2"/>
              <a:buNone/>
            </a:pPr>
            <a:endParaRPr lang="ru-RU" altLang="ru-RU" sz="2400" smtClean="0"/>
          </a:p>
        </p:txBody>
      </p:sp>
      <p:pic>
        <p:nvPicPr>
          <p:cNvPr id="53252" name="Picture 4" descr="vo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413000"/>
            <a:ext cx="2952750" cy="2578100"/>
          </a:xfrm>
          <a:prstGeom prst="rect">
            <a:avLst/>
          </a:prstGeom>
          <a:noFill/>
          <a:extLst>
            <a:ext uri="{909E8E84-426E-40DD-AFC4-6F175D3DCCD1}">
              <a14:hiddenFill xmlns:a14="http://schemas.microsoft.com/office/drawing/2010/main">
                <a:solidFill>
                  <a:srgbClr val="FFFFFF"/>
                </a:solidFill>
              </a14:hiddenFill>
            </a:ext>
          </a:extLst>
        </p:spPr>
      </p:pic>
      <p:sp>
        <p:nvSpPr>
          <p:cNvPr id="53253" name="Text Box 5"/>
          <p:cNvSpPr txBox="1">
            <a:spLocks noChangeArrowheads="1"/>
          </p:cNvSpPr>
          <p:nvPr/>
        </p:nvSpPr>
        <p:spPr bwMode="auto">
          <a:xfrm>
            <a:off x="1189038" y="5449888"/>
            <a:ext cx="777557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200" b="1">
                <a:solidFill>
                  <a:srgbClr val="FF0000"/>
                </a:solidFill>
              </a:rPr>
              <a:t>Время разговора ограничено, поэтому важно каждое слово!</a:t>
            </a:r>
          </a:p>
        </p:txBody>
      </p:sp>
      <p:pic>
        <p:nvPicPr>
          <p:cNvPr id="53255" name="Picture 7" descr="atten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88" y="5368925"/>
            <a:ext cx="609600" cy="508000"/>
          </a:xfrm>
          <a:prstGeom prst="rect">
            <a:avLst/>
          </a:prstGeom>
          <a:noFill/>
          <a:extLst>
            <a:ext uri="{909E8E84-426E-40DD-AFC4-6F175D3DCCD1}">
              <a14:hiddenFill xmlns:a14="http://schemas.microsoft.com/office/drawing/2010/main">
                <a:solidFill>
                  <a:srgbClr val="FFFFFF"/>
                </a:solidFill>
              </a14:hiddenFill>
            </a:ext>
          </a:extLst>
        </p:spPr>
      </p:pic>
      <p:pic>
        <p:nvPicPr>
          <p:cNvPr id="53257" name="Picture 4" descr="C:\Documents and Settings\Пользователь\Рабочий стол\citi.GIF"/>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6550" y="188913"/>
            <a:ext cx="955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8" name="Text Box 10"/>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57" name="Picture 45" descr="Рисунок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8700" y="3789363"/>
            <a:ext cx="3000375" cy="3024187"/>
          </a:xfrm>
          <a:prstGeom prst="rect">
            <a:avLst/>
          </a:prstGeom>
          <a:noFill/>
          <a:extLst>
            <a:ext uri="{909E8E84-426E-40DD-AFC4-6F175D3DCCD1}">
              <a14:hiddenFill xmlns:a14="http://schemas.microsoft.com/office/drawing/2010/main">
                <a:solidFill>
                  <a:srgbClr val="FFFFFF"/>
                </a:solidFill>
              </a14:hiddenFill>
            </a:ext>
          </a:extLst>
        </p:spPr>
      </p:pic>
      <p:sp>
        <p:nvSpPr>
          <p:cNvPr id="64514" name="Rectangle 2"/>
          <p:cNvSpPr>
            <a:spLocks noGrp="1"/>
          </p:cNvSpPr>
          <p:nvPr>
            <p:ph type="title"/>
          </p:nvPr>
        </p:nvSpPr>
        <p:spPr>
          <a:xfrm>
            <a:off x="468313" y="765175"/>
            <a:ext cx="8229600" cy="650875"/>
          </a:xfrm>
        </p:spPr>
        <p:txBody>
          <a:bodyPr/>
          <a:lstStyle/>
          <a:p>
            <a:r>
              <a:rPr lang="ru-RU" altLang="ru-RU" sz="3600" b="1" smtClean="0">
                <a:effectLst>
                  <a:outerShdw blurRad="38100" dist="38100" dir="2700000" algn="tl">
                    <a:srgbClr val="C0C0C0"/>
                  </a:outerShdw>
                </a:effectLst>
              </a:rPr>
              <a:t>Компоненты телефонного общения</a:t>
            </a:r>
          </a:p>
        </p:txBody>
      </p:sp>
      <p:sp>
        <p:nvSpPr>
          <p:cNvPr id="64517" name="Text Box 5"/>
          <p:cNvSpPr txBox="1">
            <a:spLocks noChangeArrowheads="1"/>
          </p:cNvSpPr>
          <p:nvPr/>
        </p:nvSpPr>
        <p:spPr bwMode="auto">
          <a:xfrm>
            <a:off x="1260475" y="5229225"/>
            <a:ext cx="5688013" cy="147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1400" i="1" u="sng">
                <a:solidFill>
                  <a:schemeClr val="accent1"/>
                </a:solidFill>
              </a:rPr>
              <a:t>Согласно статистическим данным внимание собеседника распределяется следующим образом:</a:t>
            </a:r>
          </a:p>
          <a:p>
            <a:pPr>
              <a:spcBef>
                <a:spcPct val="50000"/>
              </a:spcBef>
            </a:pPr>
            <a:r>
              <a:rPr lang="ru-RU" altLang="ru-RU" sz="1400" i="1">
                <a:solidFill>
                  <a:schemeClr val="accent1"/>
                </a:solidFill>
              </a:rPr>
              <a:t>7% - смысл слов</a:t>
            </a:r>
          </a:p>
          <a:p>
            <a:pPr>
              <a:spcBef>
                <a:spcPct val="50000"/>
              </a:spcBef>
            </a:pPr>
            <a:r>
              <a:rPr lang="ru-RU" altLang="ru-RU" sz="1400" i="1">
                <a:solidFill>
                  <a:schemeClr val="accent1"/>
                </a:solidFill>
              </a:rPr>
              <a:t>38% - интонация</a:t>
            </a:r>
          </a:p>
          <a:p>
            <a:pPr>
              <a:spcBef>
                <a:spcPct val="50000"/>
              </a:spcBef>
            </a:pPr>
            <a:r>
              <a:rPr lang="ru-RU" altLang="ru-RU" sz="1400" i="1">
                <a:solidFill>
                  <a:schemeClr val="accent1"/>
                </a:solidFill>
              </a:rPr>
              <a:t>55% - невербальный компонент</a:t>
            </a:r>
          </a:p>
        </p:txBody>
      </p:sp>
      <p:pic>
        <p:nvPicPr>
          <p:cNvPr id="64519" name="Picture 4" descr="C:\Documents and Settings\Пользователь\Рабочий стол\citi.GIF"/>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6550" y="188913"/>
            <a:ext cx="955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4555" name="Group 43"/>
          <p:cNvGraphicFramePr>
            <a:graphicFrameLocks noGrp="1"/>
          </p:cNvGraphicFramePr>
          <p:nvPr>
            <p:ph sz="half" idx="2"/>
          </p:nvPr>
        </p:nvGraphicFramePr>
        <p:xfrm>
          <a:off x="312738" y="1557338"/>
          <a:ext cx="8435975" cy="2198687"/>
        </p:xfrm>
        <a:graphic>
          <a:graphicData uri="http://schemas.openxmlformats.org/drawingml/2006/table">
            <a:tbl>
              <a:tblPr/>
              <a:tblGrid>
                <a:gridCol w="2506662">
                  <a:extLst>
                    <a:ext uri="{9D8B030D-6E8A-4147-A177-3AD203B41FA5}">
                      <a16:colId xmlns:a16="http://schemas.microsoft.com/office/drawing/2014/main" val="2319753261"/>
                    </a:ext>
                  </a:extLst>
                </a:gridCol>
                <a:gridCol w="3425825">
                  <a:extLst>
                    <a:ext uri="{9D8B030D-6E8A-4147-A177-3AD203B41FA5}">
                      <a16:colId xmlns:a16="http://schemas.microsoft.com/office/drawing/2014/main" val="2403041729"/>
                    </a:ext>
                  </a:extLst>
                </a:gridCol>
                <a:gridCol w="2503488">
                  <a:extLst>
                    <a:ext uri="{9D8B030D-6E8A-4147-A177-3AD203B41FA5}">
                      <a16:colId xmlns:a16="http://schemas.microsoft.com/office/drawing/2014/main" val="1023010980"/>
                    </a:ext>
                  </a:extLst>
                </a:gridCol>
              </a:tblGrid>
              <a:tr h="415925">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2000" b="1" i="1" u="sng" strike="noStrike" cap="none" normalizeH="0" baseline="0" smtClean="0">
                          <a:ln>
                            <a:noFill/>
                          </a:ln>
                          <a:solidFill>
                            <a:srgbClr val="000099"/>
                          </a:solidFill>
                          <a:effectLst/>
                          <a:latin typeface="Arial" panose="020B0604020202020204" pitchFamily="34" charset="0"/>
                        </a:rPr>
                        <a:t>Вербальные</a:t>
                      </a:r>
                      <a:endParaRPr kumimoji="0" lang="en-US" altLang="ru-RU" sz="2000" b="1" i="1" u="sng" strike="noStrike" cap="none" normalizeH="0" baseline="0" smtClean="0">
                        <a:ln>
                          <a:noFill/>
                        </a:ln>
                        <a:solidFill>
                          <a:srgbClr val="000099"/>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2000" b="1" i="1" u="sng" strike="noStrike" cap="none" normalizeH="0" baseline="0" smtClean="0">
                          <a:ln>
                            <a:noFill/>
                          </a:ln>
                          <a:solidFill>
                            <a:srgbClr val="000099"/>
                          </a:solidFill>
                          <a:effectLst/>
                          <a:latin typeface="Arial" panose="020B0604020202020204" pitchFamily="34" charset="0"/>
                        </a:rPr>
                        <a:t>Акустические</a:t>
                      </a:r>
                      <a:endParaRPr kumimoji="0" lang="en-US" altLang="ru-RU" sz="2000" b="1" i="1" u="sng" strike="noStrike" cap="none" normalizeH="0" baseline="0" smtClean="0">
                        <a:ln>
                          <a:noFill/>
                        </a:ln>
                        <a:solidFill>
                          <a:srgbClr val="000099"/>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2000" b="1" i="1" u="sng" strike="noStrike" cap="none" normalizeH="0" baseline="0" smtClean="0">
                          <a:ln>
                            <a:noFill/>
                          </a:ln>
                          <a:solidFill>
                            <a:srgbClr val="000099"/>
                          </a:solidFill>
                          <a:effectLst/>
                          <a:latin typeface="Arial" panose="020B0604020202020204" pitchFamily="34" charset="0"/>
                        </a:rPr>
                        <a:t>Невербальные</a:t>
                      </a:r>
                      <a:endParaRPr kumimoji="0" lang="en-US" altLang="ru-RU" sz="2000" b="1" i="1" u="sng" strike="noStrike" cap="none" normalizeH="0" baseline="0" smtClean="0">
                        <a:ln>
                          <a:noFill/>
                        </a:ln>
                        <a:solidFill>
                          <a:srgbClr val="000099"/>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47015488"/>
                  </a:ext>
                </a:extLst>
              </a:tr>
              <a:tr h="1657350">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500" b="1" i="0" u="none" strike="noStrike" cap="none" normalizeH="0" baseline="0" smtClean="0">
                          <a:ln>
                            <a:noFill/>
                          </a:ln>
                          <a:solidFill>
                            <a:srgbClr val="000099"/>
                          </a:solidFill>
                          <a:effectLst/>
                          <a:latin typeface="Arial" panose="020B0604020202020204" pitchFamily="34" charset="0"/>
                        </a:rPr>
                        <a:t>Словарь</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500" b="1" i="0" u="none" strike="noStrike" cap="none" normalizeH="0" baseline="0" smtClean="0">
                          <a:ln>
                            <a:noFill/>
                          </a:ln>
                          <a:solidFill>
                            <a:srgbClr val="000099"/>
                          </a:solidFill>
                          <a:effectLst/>
                          <a:latin typeface="Constantia" panose="02030602050306030303" pitchFamily="18" charset="0"/>
                        </a:rPr>
                        <a:t>«</a:t>
                      </a:r>
                      <a:r>
                        <a:rPr kumimoji="0" lang="ru-RU" altLang="ru-RU" sz="1500" b="1" i="0" u="none" strike="noStrike" cap="none" normalizeH="0" baseline="0" smtClean="0">
                          <a:ln>
                            <a:noFill/>
                          </a:ln>
                          <a:solidFill>
                            <a:srgbClr val="000099"/>
                          </a:solidFill>
                          <a:effectLst/>
                          <a:latin typeface="Arial" panose="020B0604020202020204" pitchFamily="34" charset="0"/>
                        </a:rPr>
                        <a:t>Грамматика</a:t>
                      </a:r>
                      <a:r>
                        <a:rPr kumimoji="0" lang="ru-RU" altLang="ru-RU" sz="1500" b="1" i="0" u="none" strike="noStrike" cap="none" normalizeH="0" baseline="0" smtClean="0">
                          <a:ln>
                            <a:noFill/>
                          </a:ln>
                          <a:solidFill>
                            <a:srgbClr val="000099"/>
                          </a:solidFill>
                          <a:effectLst/>
                          <a:latin typeface="Constantia" panose="02030602050306030303" pitchFamily="18" charset="0"/>
                        </a:rPr>
                        <a:t>»</a:t>
                      </a:r>
                      <a:r>
                        <a:rPr kumimoji="0" lang="ru-RU" altLang="ru-RU" sz="1500" b="1" i="0" u="none" strike="noStrike" cap="none" normalizeH="0" baseline="0" smtClean="0">
                          <a:ln>
                            <a:noFill/>
                          </a:ln>
                          <a:solidFill>
                            <a:srgbClr val="000099"/>
                          </a:solidFill>
                          <a:effectLst/>
                          <a:latin typeface="Arial" panose="020B0604020202020204" pitchFamily="34" charset="0"/>
                        </a:rPr>
                        <a:t> - </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500" b="1" i="0" u="none" strike="noStrike" cap="none" normalizeH="0" baseline="0" smtClean="0">
                          <a:ln>
                            <a:noFill/>
                          </a:ln>
                          <a:solidFill>
                            <a:srgbClr val="000099"/>
                          </a:solidFill>
                          <a:effectLst/>
                          <a:latin typeface="Arial" panose="020B0604020202020204" pitchFamily="34" charset="0"/>
                        </a:rPr>
                        <a:t>(порядок слов,</a:t>
                      </a:r>
                      <a:r>
                        <a:rPr kumimoji="0" lang="en-US" altLang="ru-RU" sz="1500" b="1" i="0" u="none" strike="noStrike" cap="none" normalizeH="0" baseline="0" smtClean="0">
                          <a:ln>
                            <a:noFill/>
                          </a:ln>
                          <a:solidFill>
                            <a:srgbClr val="000099"/>
                          </a:solidFill>
                          <a:effectLst/>
                          <a:latin typeface="Arial" panose="020B0604020202020204" pitchFamily="34" charset="0"/>
                        </a:rPr>
                        <a:t> </a:t>
                      </a:r>
                      <a:r>
                        <a:rPr kumimoji="0" lang="ru-RU" altLang="ru-RU" sz="1500" b="1" i="0" u="none" strike="noStrike" cap="none" normalizeH="0" baseline="0" smtClean="0">
                          <a:ln>
                            <a:noFill/>
                          </a:ln>
                          <a:solidFill>
                            <a:srgbClr val="000099"/>
                          </a:solidFill>
                          <a:effectLst/>
                          <a:latin typeface="Arial" panose="020B0604020202020204" pitchFamily="34" charset="0"/>
                        </a:rPr>
                        <a:t>используемые грамматические конструкции, активное слушание)</a:t>
                      </a:r>
                      <a:endParaRPr kumimoji="0" lang="en-US" altLang="ru-RU" sz="1500" b="0" i="0" u="none" strike="noStrike" cap="none" normalizeH="0" baseline="0" smtClean="0">
                        <a:ln>
                          <a:noFill/>
                        </a:ln>
                        <a:solidFill>
                          <a:srgbClr val="000099"/>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500" b="1" i="0" u="none" strike="noStrike" cap="none" normalizeH="0" baseline="0" smtClean="0">
                          <a:ln>
                            <a:noFill/>
                          </a:ln>
                          <a:solidFill>
                            <a:srgbClr val="000099"/>
                          </a:solidFill>
                          <a:effectLst/>
                          <a:latin typeface="Arial" panose="020B0604020202020204" pitchFamily="34" charset="0"/>
                        </a:rPr>
                        <a:t>Громкость речи</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500" b="1" i="0" u="none" strike="noStrike" cap="none" normalizeH="0" baseline="0" smtClean="0">
                          <a:ln>
                            <a:noFill/>
                          </a:ln>
                          <a:solidFill>
                            <a:srgbClr val="000099"/>
                          </a:solidFill>
                          <a:effectLst/>
                          <a:latin typeface="Arial" panose="020B0604020202020204" pitchFamily="34" charset="0"/>
                        </a:rPr>
                        <a:t>Темп</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500" b="1" i="0" u="none" strike="noStrike" cap="none" normalizeH="0" baseline="0" smtClean="0">
                          <a:ln>
                            <a:noFill/>
                          </a:ln>
                          <a:solidFill>
                            <a:srgbClr val="000099"/>
                          </a:solidFill>
                          <a:effectLst/>
                          <a:latin typeface="Arial" panose="020B0604020202020204" pitchFamily="34" charset="0"/>
                        </a:rPr>
                        <a:t>Паузы</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500" b="1" i="0" u="none" strike="noStrike" cap="none" normalizeH="0" baseline="0" smtClean="0">
                          <a:ln>
                            <a:noFill/>
                          </a:ln>
                          <a:solidFill>
                            <a:srgbClr val="000099"/>
                          </a:solidFill>
                          <a:effectLst/>
                          <a:latin typeface="Arial" panose="020B0604020202020204" pitchFamily="34" charset="0"/>
                        </a:rPr>
                        <a:t>Тембр</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500" b="1" i="0" u="none" strike="noStrike" cap="none" normalizeH="0" baseline="0" smtClean="0">
                          <a:ln>
                            <a:noFill/>
                          </a:ln>
                          <a:solidFill>
                            <a:srgbClr val="000099"/>
                          </a:solidFill>
                          <a:effectLst/>
                          <a:latin typeface="Arial" panose="020B0604020202020204" pitchFamily="34" charset="0"/>
                        </a:rPr>
                        <a:t>Интонации</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500" b="1" i="0" u="none" strike="noStrike" cap="none" normalizeH="0" baseline="0" smtClean="0">
                          <a:ln>
                            <a:noFill/>
                          </a:ln>
                          <a:solidFill>
                            <a:srgbClr val="000099"/>
                          </a:solidFill>
                          <a:effectLst/>
                          <a:latin typeface="Arial" panose="020B0604020202020204" pitchFamily="34" charset="0"/>
                        </a:rPr>
                        <a:t>Динамика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BD0D9"/>
                        </a:buClr>
                        <a:buSzPct val="95000"/>
                        <a:buFont typeface="Wingdings 2" panose="05020102010507070707" pitchFamily="18" charset="2"/>
                        <a:defRPr sz="2200">
                          <a:solidFill>
                            <a:schemeClr val="tx1"/>
                          </a:solidFill>
                          <a:latin typeface="Constantia" panose="02030602050306030303" pitchFamily="18" charset="0"/>
                        </a:defRPr>
                      </a:lvl1pPr>
                      <a:lvl2pPr>
                        <a:spcBef>
                          <a:spcPct val="20000"/>
                        </a:spcBef>
                        <a:buClr>
                          <a:schemeClr val="accent1"/>
                        </a:buClr>
                        <a:buSzPct val="85000"/>
                        <a:buFont typeface="Wingdings 2" panose="05020102010507070707" pitchFamily="18" charset="2"/>
                        <a:defRPr sz="2000">
                          <a:solidFill>
                            <a:schemeClr val="tx1"/>
                          </a:solidFill>
                          <a:latin typeface="Constantia" panose="02030602050306030303" pitchFamily="18" charset="0"/>
                        </a:defRPr>
                      </a:lvl2pPr>
                      <a:lvl3pPr>
                        <a:spcBef>
                          <a:spcPct val="20000"/>
                        </a:spcBef>
                        <a:buClr>
                          <a:schemeClr val="accent2"/>
                        </a:buClr>
                        <a:buSzPct val="70000"/>
                        <a:buFont typeface="Wingdings 2" panose="05020102010507070707" pitchFamily="18" charset="2"/>
                        <a:defRPr sz="1900">
                          <a:solidFill>
                            <a:schemeClr val="tx1"/>
                          </a:solidFill>
                          <a:latin typeface="Constantia" panose="02030602050306030303" pitchFamily="18" charset="0"/>
                        </a:defRPr>
                      </a:lvl3pPr>
                      <a:lvl4pPr>
                        <a:spcBef>
                          <a:spcPct val="20000"/>
                        </a:spcBef>
                        <a:buClr>
                          <a:srgbClr val="0BD0D9"/>
                        </a:buClr>
                        <a:buSzPct val="65000"/>
                        <a:buFont typeface="Wingdings 2" panose="05020102010507070707" pitchFamily="18" charset="2"/>
                        <a:defRPr>
                          <a:solidFill>
                            <a:schemeClr val="tx1"/>
                          </a:solidFill>
                          <a:latin typeface="Constantia" panose="02030602050306030303" pitchFamily="18" charset="0"/>
                        </a:defRPr>
                      </a:lvl4pPr>
                      <a:lvl5pPr>
                        <a:spcBef>
                          <a:spcPct val="20000"/>
                        </a:spcBef>
                        <a:buClr>
                          <a:srgbClr val="10CF9B"/>
                        </a:buClr>
                        <a:buSzPct val="65000"/>
                        <a:buFont typeface="Wingdings 2" panose="05020102010507070707" pitchFamily="18" charset="2"/>
                        <a:defRPr>
                          <a:solidFill>
                            <a:schemeClr val="tx1"/>
                          </a:solidFill>
                          <a:latin typeface="Constantia" panose="02030602050306030303" pitchFamily="18" charset="0"/>
                        </a:defRPr>
                      </a:lvl5pPr>
                      <a:lvl6pPr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6pPr>
                      <a:lvl7pPr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7pPr>
                      <a:lvl8pPr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8pPr>
                      <a:lvl9pPr eaLnBrk="0" fontAlgn="base" hangingPunct="0">
                        <a:spcBef>
                          <a:spcPct val="20000"/>
                        </a:spcBef>
                        <a:spcAft>
                          <a:spcPct val="0"/>
                        </a:spcAft>
                        <a:buClr>
                          <a:srgbClr val="10CF9B"/>
                        </a:buClr>
                        <a:buSzPct val="65000"/>
                        <a:buFont typeface="Wingdings 2" panose="05020102010507070707" pitchFamily="18" charset="2"/>
                        <a:defRPr>
                          <a:solidFill>
                            <a:schemeClr val="tx1"/>
                          </a:solidFill>
                          <a:latin typeface="Constantia" panose="02030602050306030303" pitchFamily="18" charset="0"/>
                        </a:defRPr>
                      </a:lvl9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500" b="1" i="0" u="none" strike="noStrike" cap="none" normalizeH="0" baseline="0" smtClean="0">
                          <a:ln>
                            <a:noFill/>
                          </a:ln>
                          <a:solidFill>
                            <a:srgbClr val="000099"/>
                          </a:solidFill>
                          <a:effectLst/>
                          <a:latin typeface="Arial" panose="020B0604020202020204" pitchFamily="34" charset="0"/>
                        </a:rPr>
                        <a:t>Поза</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500" b="1" i="0" u="none" strike="noStrike" cap="none" normalizeH="0" baseline="0" smtClean="0">
                          <a:ln>
                            <a:noFill/>
                          </a:ln>
                          <a:solidFill>
                            <a:srgbClr val="000099"/>
                          </a:solidFill>
                          <a:effectLst/>
                          <a:latin typeface="Arial" panose="020B0604020202020204" pitchFamily="34" charset="0"/>
                        </a:rPr>
                        <a:t>Смена поз</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500" b="1" i="0" u="none" strike="noStrike" cap="none" normalizeH="0" baseline="0" smtClean="0">
                          <a:ln>
                            <a:noFill/>
                          </a:ln>
                          <a:solidFill>
                            <a:srgbClr val="000099"/>
                          </a:solidFill>
                          <a:effectLst/>
                          <a:latin typeface="Arial" panose="020B0604020202020204" pitchFamily="34" charset="0"/>
                        </a:rPr>
                        <a:t>Жесты</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500" b="1" i="0" u="none" strike="noStrike" cap="none" normalizeH="0" baseline="0" smtClean="0">
                          <a:ln>
                            <a:noFill/>
                          </a:ln>
                          <a:solidFill>
                            <a:srgbClr val="000099"/>
                          </a:solidFill>
                          <a:effectLst/>
                          <a:latin typeface="Arial" panose="020B0604020202020204" pitchFamily="34" charset="0"/>
                        </a:rPr>
                        <a:t>Мимика</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r>
                        <a:rPr kumimoji="0" lang="ru-RU" altLang="ru-RU" sz="1500" b="1" i="0" u="none" strike="noStrike" cap="none" normalizeH="0" baseline="0" smtClean="0">
                          <a:ln>
                            <a:noFill/>
                          </a:ln>
                          <a:solidFill>
                            <a:srgbClr val="000099"/>
                          </a:solidFill>
                          <a:effectLst/>
                          <a:latin typeface="Arial" panose="020B0604020202020204" pitchFamily="34" charset="0"/>
                        </a:rPr>
                        <a:t>Улыбка</a:t>
                      </a: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tabLst/>
                      </a:pPr>
                      <a:endParaRPr kumimoji="0" lang="en-US" altLang="ru-RU" sz="1500" b="1" i="0" u="none" strike="noStrike" cap="none" normalizeH="0" baseline="0" smtClean="0">
                        <a:ln>
                          <a:noFill/>
                        </a:ln>
                        <a:solidFill>
                          <a:srgbClr val="000099"/>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5358667"/>
                  </a:ext>
                </a:extLst>
              </a:tr>
            </a:tbl>
          </a:graphicData>
        </a:graphic>
      </p:graphicFrame>
      <p:sp>
        <p:nvSpPr>
          <p:cNvPr id="64550" name="Text Box 38"/>
          <p:cNvSpPr txBox="1">
            <a:spLocks noChangeArrowheads="1"/>
          </p:cNvSpPr>
          <p:nvPr/>
        </p:nvSpPr>
        <p:spPr bwMode="auto">
          <a:xfrm>
            <a:off x="-252413" y="3789363"/>
            <a:ext cx="7956551" cy="129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1600" b="1" i="1">
                <a:solidFill>
                  <a:srgbClr val="990000"/>
                </a:solidFill>
              </a:rPr>
              <a:t>	</a:t>
            </a:r>
            <a:r>
              <a:rPr lang="ru-RU" altLang="ru-RU" sz="1600" b="1" i="1" u="sng">
                <a:solidFill>
                  <a:srgbClr val="990000"/>
                </a:solidFill>
              </a:rPr>
              <a:t>Чтение невербальных сигналов – важное условие эффективного общения:</a:t>
            </a:r>
          </a:p>
          <a:p>
            <a:pPr lvl="1">
              <a:spcBef>
                <a:spcPct val="50000"/>
              </a:spcBef>
              <a:buFontTx/>
              <a:buChar char="•"/>
            </a:pPr>
            <a:r>
              <a:rPr lang="ru-RU" altLang="ru-RU" sz="1400" b="1"/>
              <a:t> 70% информации человек воспринимает зрительно (визуально); </a:t>
            </a:r>
          </a:p>
          <a:p>
            <a:pPr lvl="1">
              <a:spcBef>
                <a:spcPct val="50000"/>
              </a:spcBef>
              <a:buFontTx/>
              <a:buChar char="•"/>
            </a:pPr>
            <a:r>
              <a:rPr lang="ru-RU" altLang="ru-RU" sz="1400" b="1"/>
              <a:t> невербальные сигналы позволяют понять истинные мысли собеседника; </a:t>
            </a:r>
          </a:p>
          <a:p>
            <a:pPr lvl="1">
              <a:spcBef>
                <a:spcPct val="50000"/>
              </a:spcBef>
              <a:buFontTx/>
              <a:buChar char="•"/>
            </a:pPr>
            <a:r>
              <a:rPr lang="ru-RU" altLang="ru-RU" sz="1400" b="1"/>
              <a:t> первое впечатление формируется под воздействием невербальных факторов.</a:t>
            </a:r>
          </a:p>
        </p:txBody>
      </p:sp>
      <p:pic>
        <p:nvPicPr>
          <p:cNvPr id="64551" name="Picture 39" descr="inf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5516563"/>
            <a:ext cx="863600" cy="863600"/>
          </a:xfrm>
          <a:prstGeom prst="rect">
            <a:avLst/>
          </a:prstGeom>
          <a:noFill/>
          <a:extLst>
            <a:ext uri="{909E8E84-426E-40DD-AFC4-6F175D3DCCD1}">
              <a14:hiddenFill xmlns:a14="http://schemas.microsoft.com/office/drawing/2010/main">
                <a:solidFill>
                  <a:srgbClr val="FFFFFF"/>
                </a:solidFill>
              </a14:hiddenFill>
            </a:ext>
          </a:extLst>
        </p:spPr>
      </p:pic>
      <p:sp>
        <p:nvSpPr>
          <p:cNvPr id="64558" name="Text Box 46"/>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9" name="Picture 9" descr="ope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1484313"/>
            <a:ext cx="3517900" cy="4968875"/>
          </a:xfrm>
          <a:prstGeom prst="rect">
            <a:avLst/>
          </a:prstGeom>
          <a:noFill/>
          <a:extLst>
            <a:ext uri="{909E8E84-426E-40DD-AFC4-6F175D3DCCD1}">
              <a14:hiddenFill xmlns:a14="http://schemas.microsoft.com/office/drawing/2010/main">
                <a:solidFill>
                  <a:srgbClr val="FFFFFF"/>
                </a:solidFill>
              </a14:hiddenFill>
            </a:ext>
          </a:extLst>
        </p:spPr>
      </p:pic>
      <p:sp>
        <p:nvSpPr>
          <p:cNvPr id="56322" name="Rectangle 2"/>
          <p:cNvSpPr>
            <a:spLocks noGrp="1"/>
          </p:cNvSpPr>
          <p:nvPr>
            <p:ph type="title"/>
          </p:nvPr>
        </p:nvSpPr>
        <p:spPr>
          <a:xfrm>
            <a:off x="468313" y="549275"/>
            <a:ext cx="8229600" cy="866775"/>
          </a:xfrm>
        </p:spPr>
        <p:txBody>
          <a:bodyPr/>
          <a:lstStyle/>
          <a:p>
            <a:r>
              <a:rPr lang="ru-RU" altLang="ru-RU" sz="4600" b="1" smtClean="0">
                <a:effectLst>
                  <a:outerShdw blurRad="38100" dist="38100" dir="2700000" algn="tl">
                    <a:srgbClr val="C0C0C0"/>
                  </a:outerShdw>
                </a:effectLst>
              </a:rPr>
              <a:t>Невербальное общение</a:t>
            </a:r>
          </a:p>
        </p:txBody>
      </p:sp>
      <p:sp>
        <p:nvSpPr>
          <p:cNvPr id="56323" name="Rectangle 3"/>
          <p:cNvSpPr>
            <a:spLocks noGrp="1"/>
          </p:cNvSpPr>
          <p:nvPr>
            <p:ph type="body" idx="1"/>
          </p:nvPr>
        </p:nvSpPr>
        <p:spPr>
          <a:xfrm>
            <a:off x="179388" y="1412875"/>
            <a:ext cx="6264275" cy="5445125"/>
          </a:xfrm>
        </p:spPr>
        <p:txBody>
          <a:bodyPr/>
          <a:lstStyle/>
          <a:p>
            <a:pPr>
              <a:buFont typeface="Wingdings 2" panose="05020102010507070707" pitchFamily="18" charset="2"/>
              <a:buNone/>
            </a:pPr>
            <a:r>
              <a:rPr lang="ru-RU" altLang="ru-RU" sz="2000" b="1" smtClean="0">
                <a:solidFill>
                  <a:srgbClr val="660066"/>
                </a:solidFill>
                <a:latin typeface="Times New Roman" panose="02020603050405020304" pitchFamily="18" charset="0"/>
              </a:rPr>
              <a:t>	1. Используйте технику телефонной улыбки</a:t>
            </a:r>
          </a:p>
          <a:p>
            <a:r>
              <a:rPr lang="ru-RU" altLang="ru-RU" sz="2000" b="1" smtClean="0">
                <a:solidFill>
                  <a:srgbClr val="660066"/>
                </a:solidFill>
                <a:latin typeface="Times New Roman" panose="02020603050405020304" pitchFamily="18" charset="0"/>
              </a:rPr>
              <a:t>	</a:t>
            </a:r>
            <a:r>
              <a:rPr lang="ru-RU" altLang="ru-RU" sz="2000" b="1" smtClean="0">
                <a:solidFill>
                  <a:srgbClr val="A50021"/>
                </a:solidFill>
              </a:rPr>
              <a:t>Энтузиазм заразителен</a:t>
            </a:r>
            <a:r>
              <a:rPr lang="ru-RU" altLang="ru-RU" sz="2000" smtClean="0"/>
              <a:t>	</a:t>
            </a:r>
          </a:p>
          <a:p>
            <a:pPr>
              <a:buFont typeface="Wingdings 2" panose="05020102010507070707" pitchFamily="18" charset="2"/>
              <a:buNone/>
            </a:pPr>
            <a:r>
              <a:rPr lang="ru-RU" altLang="ru-RU" sz="2000" smtClean="0"/>
              <a:t>	Улыбка во время телефонного разговора меняет интонацию вашего голоса, придавая ему заинтересованность и энтузиазм. </a:t>
            </a:r>
          </a:p>
          <a:p>
            <a:r>
              <a:rPr lang="ru-RU" altLang="ru-RU" sz="2000" smtClean="0"/>
              <a:t>	</a:t>
            </a:r>
            <a:r>
              <a:rPr lang="ru-RU" altLang="ru-RU" sz="2000" b="1" smtClean="0">
                <a:solidFill>
                  <a:srgbClr val="A50021"/>
                </a:solidFill>
              </a:rPr>
              <a:t>Улыбка – располагает к общению</a:t>
            </a:r>
          </a:p>
          <a:p>
            <a:pPr>
              <a:buFont typeface="Wingdings 2" panose="05020102010507070707" pitchFamily="18" charset="2"/>
              <a:buNone/>
            </a:pPr>
            <a:r>
              <a:rPr lang="ru-RU" altLang="ru-RU" sz="2000" smtClean="0"/>
              <a:t>	Сложно придать теплоту голосу не улыбаясь. Если вы не улыбаетесь вообще, или ваша улыбка выглядит как болезненная гримаса, между вами и клиентом в мгновение ока вырастет стена недоверия.</a:t>
            </a:r>
          </a:p>
          <a:p>
            <a:r>
              <a:rPr lang="ru-RU" altLang="ru-RU" sz="2000" smtClean="0"/>
              <a:t>	</a:t>
            </a:r>
            <a:r>
              <a:rPr lang="ru-RU" altLang="ru-RU" sz="2000" b="1" smtClean="0">
                <a:solidFill>
                  <a:srgbClr val="A50021"/>
                </a:solidFill>
              </a:rPr>
              <a:t>«Проверяйте Ваше выражения лица»</a:t>
            </a:r>
          </a:p>
          <a:p>
            <a:pPr>
              <a:buFont typeface="Wingdings 2" panose="05020102010507070707" pitchFamily="18" charset="2"/>
              <a:buNone/>
            </a:pPr>
            <a:r>
              <a:rPr lang="ru-RU" altLang="ru-RU" sz="2000" smtClean="0"/>
              <a:t>	Наблюдайте за собой во время работы, чтобы контролировать выражения своего лица и настроение при разговоре с клиентом.</a:t>
            </a:r>
          </a:p>
        </p:txBody>
      </p:sp>
      <p:pic>
        <p:nvPicPr>
          <p:cNvPr id="56328" name="Picture 4" descr="C:\Documents and Settings\Пользователь\Рабочий стол\citi.GIF"/>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6550" y="188913"/>
            <a:ext cx="955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0" name="Text Box 10"/>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5" name="Picture 7" descr="79569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1700213"/>
            <a:ext cx="2778125" cy="5040312"/>
          </a:xfrm>
          <a:prstGeom prst="rect">
            <a:avLst/>
          </a:prstGeom>
          <a:noFill/>
          <a:extLst>
            <a:ext uri="{909E8E84-426E-40DD-AFC4-6F175D3DCCD1}">
              <a14:hiddenFill xmlns:a14="http://schemas.microsoft.com/office/drawing/2010/main">
                <a:solidFill>
                  <a:srgbClr val="FFFFFF"/>
                </a:solidFill>
              </a14:hiddenFill>
            </a:ext>
          </a:extLst>
        </p:spPr>
      </p:pic>
      <p:sp>
        <p:nvSpPr>
          <p:cNvPr id="58370" name="Rectangle 2"/>
          <p:cNvSpPr>
            <a:spLocks noGrp="1"/>
          </p:cNvSpPr>
          <p:nvPr>
            <p:ph type="title"/>
          </p:nvPr>
        </p:nvSpPr>
        <p:spPr>
          <a:xfrm>
            <a:off x="468313" y="908050"/>
            <a:ext cx="8229600" cy="795338"/>
          </a:xfrm>
        </p:spPr>
        <p:txBody>
          <a:bodyPr/>
          <a:lstStyle/>
          <a:p>
            <a:r>
              <a:rPr lang="ru-RU" altLang="ru-RU" sz="4600" b="1" smtClean="0">
                <a:effectLst>
                  <a:outerShdw blurRad="38100" dist="38100" dir="2700000" algn="tl">
                    <a:srgbClr val="C0C0C0"/>
                  </a:outerShdw>
                </a:effectLst>
              </a:rPr>
              <a:t>Невербальное общение</a:t>
            </a:r>
            <a:endParaRPr lang="en-US" altLang="ru-RU" sz="4600" b="1" smtClean="0">
              <a:effectLst>
                <a:outerShdw blurRad="38100" dist="38100" dir="2700000" algn="tl">
                  <a:srgbClr val="C0C0C0"/>
                </a:outerShdw>
              </a:effectLst>
            </a:endParaRPr>
          </a:p>
        </p:txBody>
      </p:sp>
      <p:sp>
        <p:nvSpPr>
          <p:cNvPr id="58371" name="Rectangle 3"/>
          <p:cNvSpPr>
            <a:spLocks noGrp="1"/>
          </p:cNvSpPr>
          <p:nvPr>
            <p:ph type="body" idx="1"/>
          </p:nvPr>
        </p:nvSpPr>
        <p:spPr>
          <a:xfrm>
            <a:off x="0" y="1916113"/>
            <a:ext cx="6732588" cy="3024187"/>
          </a:xfrm>
        </p:spPr>
        <p:txBody>
          <a:bodyPr/>
          <a:lstStyle/>
          <a:p>
            <a:pPr marL="495300" indent="-495300">
              <a:buFont typeface="Wingdings 2" panose="05020102010507070707" pitchFamily="18" charset="2"/>
              <a:buNone/>
            </a:pPr>
            <a:r>
              <a:rPr lang="ru-RU" altLang="ru-RU" sz="2800" b="1" smtClean="0">
                <a:solidFill>
                  <a:srgbClr val="660066"/>
                </a:solidFill>
                <a:latin typeface="Times New Roman" panose="02020603050405020304" pitchFamily="18" charset="0"/>
              </a:rPr>
              <a:t>	2. Положение тела и роль жестов</a:t>
            </a:r>
          </a:p>
          <a:p>
            <a:pPr marL="495300" indent="-495300"/>
            <a:r>
              <a:rPr lang="ru-RU" altLang="ru-RU" sz="2400" smtClean="0"/>
              <a:t>Активная жестикуляция способствуют общению, так как энтузиазм оператора в разговоре передается клиенту</a:t>
            </a:r>
          </a:p>
          <a:p>
            <a:pPr marL="495300" indent="-495300"/>
            <a:r>
              <a:rPr lang="ru-RU" altLang="ru-RU" sz="2400" smtClean="0"/>
              <a:t>Поза оператора значительно влияет на тон и манеру ведения переговоров</a:t>
            </a:r>
            <a:endParaRPr lang="en-US" altLang="ru-RU" sz="2400" smtClean="0"/>
          </a:p>
        </p:txBody>
      </p:sp>
      <p:sp>
        <p:nvSpPr>
          <p:cNvPr id="58372" name="Rectangle 4"/>
          <p:cNvSpPr>
            <a:spLocks noChangeArrowheads="1"/>
          </p:cNvSpPr>
          <p:nvPr/>
        </p:nvSpPr>
        <p:spPr bwMode="auto">
          <a:xfrm>
            <a:off x="1116013" y="4941888"/>
            <a:ext cx="55435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0BD0D9"/>
              </a:buClr>
              <a:buSzPct val="95000"/>
              <a:buFont typeface="Wingdings 2" panose="05020102010507070707" pitchFamily="18" charset="2"/>
              <a:buNone/>
            </a:pPr>
            <a:r>
              <a:rPr lang="ru-RU" altLang="ru-RU" sz="2000" b="1" i="1">
                <a:solidFill>
                  <a:schemeClr val="tx2"/>
                </a:solidFill>
              </a:rPr>
              <a:t> Если Вы ощущаете недостаток уверенности в процессе телефонного разговора, целесообразнее вести его стоя!</a:t>
            </a:r>
          </a:p>
          <a:p>
            <a:pPr>
              <a:spcBef>
                <a:spcPct val="20000"/>
              </a:spcBef>
              <a:buClr>
                <a:srgbClr val="0BD0D9"/>
              </a:buClr>
              <a:buSzPct val="95000"/>
              <a:buFont typeface="Wingdings 2" panose="05020102010507070707" pitchFamily="18" charset="2"/>
              <a:buNone/>
            </a:pPr>
            <a:r>
              <a:rPr lang="ru-RU" altLang="ru-RU" sz="2000" b="1" i="1">
                <a:solidFill>
                  <a:schemeClr val="tx2"/>
                </a:solidFill>
              </a:rPr>
              <a:t> Если Ваша поза расслаблена, голосу может не хватить авторитета и ясности!</a:t>
            </a:r>
            <a:endParaRPr lang="en-US" altLang="ru-RU" sz="2000" b="1" i="1">
              <a:solidFill>
                <a:schemeClr val="tx2"/>
              </a:solidFill>
            </a:endParaRPr>
          </a:p>
        </p:txBody>
      </p:sp>
      <p:pic>
        <p:nvPicPr>
          <p:cNvPr id="58374" name="Picture 6" descr="inf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5302250"/>
            <a:ext cx="863600" cy="863600"/>
          </a:xfrm>
          <a:prstGeom prst="rect">
            <a:avLst/>
          </a:prstGeom>
          <a:noFill/>
          <a:extLst>
            <a:ext uri="{909E8E84-426E-40DD-AFC4-6F175D3DCCD1}">
              <a14:hiddenFill xmlns:a14="http://schemas.microsoft.com/office/drawing/2010/main">
                <a:solidFill>
                  <a:srgbClr val="FFFFFF"/>
                </a:solidFill>
              </a14:hiddenFill>
            </a:ext>
          </a:extLst>
        </p:spPr>
      </p:pic>
      <p:pic>
        <p:nvPicPr>
          <p:cNvPr id="58377" name="Picture 4" descr="C:\Documents and Settings\Пользователь\Рабочий стол\citi.GIF"/>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6550" y="188913"/>
            <a:ext cx="955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8" name="Text Box 10"/>
          <p:cNvSpPr txBox="1">
            <a:spLocks noChangeArrowheads="1"/>
          </p:cNvSpPr>
          <p:nvPr/>
        </p:nvSpPr>
        <p:spPr bwMode="auto">
          <a:xfrm>
            <a:off x="6478588" y="6613525"/>
            <a:ext cx="2665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ru-RU" sz="1000" i="1"/>
              <a:t>Compiled by Sergey Kireev, CC Portfolio 2009</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2819</TotalTime>
  <Words>2091</Words>
  <Application>Microsoft Office PowerPoint</Application>
  <PresentationFormat>Экран (4:3)</PresentationFormat>
  <Paragraphs>467</Paragraphs>
  <Slides>45</Slides>
  <Notes>1</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45</vt:i4>
      </vt:variant>
    </vt:vector>
  </HeadingPairs>
  <TitlesOfParts>
    <vt:vector size="53" baseType="lpstr">
      <vt:lpstr>Times New Roman</vt:lpstr>
      <vt:lpstr>Arial</vt:lpstr>
      <vt:lpstr>Calibri</vt:lpstr>
      <vt:lpstr>Constantia</vt:lpstr>
      <vt:lpstr>Wingdings 2</vt:lpstr>
      <vt:lpstr>Arial Black</vt:lpstr>
      <vt:lpstr>Tahoma</vt:lpstr>
      <vt:lpstr>Flow</vt:lpstr>
      <vt:lpstr>Презентация PowerPoint</vt:lpstr>
      <vt:lpstr>Цель тренинга:</vt:lpstr>
      <vt:lpstr>Структура продажи:</vt:lpstr>
      <vt:lpstr>Подготовка к телефонной продаже</vt:lpstr>
      <vt:lpstr>Установление контакта</vt:lpstr>
      <vt:lpstr>Оператор – это голос банка</vt:lpstr>
      <vt:lpstr>Компоненты телефонного общения</vt:lpstr>
      <vt:lpstr>Невербальное общение</vt:lpstr>
      <vt:lpstr>Невербальное общение</vt:lpstr>
      <vt:lpstr>Акустические компоненты общения</vt:lpstr>
      <vt:lpstr>Акустические компоненты общения</vt:lpstr>
      <vt:lpstr>Акустические компоненты общения</vt:lpstr>
      <vt:lpstr>Акустические компоненты общения</vt:lpstr>
      <vt:lpstr>Вербальные компоненты общения</vt:lpstr>
      <vt:lpstr>Вербальные компоненты общения</vt:lpstr>
      <vt:lpstr>Вербальные компоненты общения</vt:lpstr>
      <vt:lpstr>Вербальные компоненты общения</vt:lpstr>
      <vt:lpstr>Активное слушание</vt:lpstr>
      <vt:lpstr>Приемы активного слушания</vt:lpstr>
      <vt:lpstr>Основы телефонных общения</vt:lpstr>
      <vt:lpstr>Искусство задавать вопросы</vt:lpstr>
      <vt:lpstr>Классификация вопросов</vt:lpstr>
      <vt:lpstr>Закрытые вопросы</vt:lpstr>
      <vt:lpstr>Наводящие вопросы</vt:lpstr>
      <vt:lpstr>Открытые вопросы</vt:lpstr>
      <vt:lpstr>Альтернативные  вопросы</vt:lpstr>
      <vt:lpstr>Виды альтернативных  вопросов</vt:lpstr>
      <vt:lpstr>Виды альтернативных  вопросов</vt:lpstr>
      <vt:lpstr>Виды альтернативных  вопросов</vt:lpstr>
      <vt:lpstr>Побуждающие вопросы</vt:lpstr>
      <vt:lpstr>Гипотетические вопросы</vt:lpstr>
      <vt:lpstr>Порядок вопросов</vt:lpstr>
      <vt:lpstr>Продажи по методу SPIN</vt:lpstr>
      <vt:lpstr>Пример продажи по методу SPIN</vt:lpstr>
      <vt:lpstr>Алгоритм работы с возражениями</vt:lpstr>
      <vt:lpstr>Пример работы с возражениями</vt:lpstr>
      <vt:lpstr>Базовые принципы работы с возражениями</vt:lpstr>
      <vt:lpstr>Основные ошибки при продажах</vt:lpstr>
      <vt:lpstr>Приемы эффективной работы с ценой</vt:lpstr>
      <vt:lpstr>Приемы эффективной работы с ценой</vt:lpstr>
      <vt:lpstr>Приемы эффективной работы с ценой</vt:lpstr>
      <vt:lpstr>Приемы эффективной работы с ценой</vt:lpstr>
      <vt:lpstr>Методы завершения продажи</vt:lpstr>
      <vt:lpstr>Методы завершения продажи</vt:lpstr>
      <vt:lpstr>Методы завершения продажи</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SKTeam: цели и задачи</dc:title>
  <dc:creator>Сергей</dc:creator>
  <cp:lastModifiedBy>VTB</cp:lastModifiedBy>
  <cp:revision>109</cp:revision>
  <dcterms:created xsi:type="dcterms:W3CDTF">2007-10-29T16:29:35Z</dcterms:created>
  <dcterms:modified xsi:type="dcterms:W3CDTF">2025-02-03T13:34:15Z</dcterms:modified>
</cp:coreProperties>
</file>