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2816" y="867155"/>
            <a:ext cx="11325225" cy="0"/>
          </a:xfrm>
          <a:custGeom>
            <a:avLst/>
            <a:gdLst/>
            <a:ahLst/>
            <a:cxnLst/>
            <a:rect l="l" t="t" r="r" b="b"/>
            <a:pathLst>
              <a:path w="11325225" h="0">
                <a:moveTo>
                  <a:pt x="0" y="0"/>
                </a:moveTo>
                <a:lnTo>
                  <a:pt x="11325225" y="0"/>
                </a:lnTo>
              </a:path>
            </a:pathLst>
          </a:custGeom>
          <a:ln w="6096">
            <a:solidFill>
              <a:srgbClr val="87898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816" y="437387"/>
            <a:ext cx="1239011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168" y="996188"/>
            <a:ext cx="11281663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5363" y="1871852"/>
            <a:ext cx="9161272" cy="175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5.cbr.ru/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" Target="slide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hyperlink" Target="https://cbr.ru/lk_uio/" TargetMode="External"/><Relationship Id="rId4" Type="http://schemas.openxmlformats.org/officeDocument/2006/relationships/slide" Target="slide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slide" Target="slide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slide" Target="slide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slide" Target="slide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slide" Target="slide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slide" Target="slide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slide" Target="slide2.xml"/><Relationship Id="rId18" Type="http://schemas.openxmlformats.org/officeDocument/2006/relationships/image" Target="../media/image36.png"/><Relationship Id="rId19" Type="http://schemas.openxmlformats.org/officeDocument/2006/relationships/image" Target="../media/image3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" Target="slide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slide" Target="slide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17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" Target="slide5.xml"/><Relationship Id="rId5" Type="http://schemas.openxmlformats.org/officeDocument/2006/relationships/image" Target="../media/image43.png"/><Relationship Id="rId6" Type="http://schemas.openxmlformats.org/officeDocument/2006/relationships/slide" Target="slide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slide" Target="slide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br.ru/inside/inside_detect/table/" TargetMode="External"/><Relationship Id="rId3" Type="http://schemas.openxmlformats.org/officeDocument/2006/relationships/hyperlink" Target="https://www.nalog.gov.ru/" TargetMode="External"/><Relationship Id="rId4" Type="http://schemas.openxmlformats.org/officeDocument/2006/relationships/hyperlink" Target="https://www.arbitr.ru/" TargetMode="External"/><Relationship Id="rId5" Type="http://schemas.openxmlformats.org/officeDocument/2006/relationships/hyperlink" Target="https://sudrf.ru/" TargetMode="External"/><Relationship Id="rId6" Type="http://schemas.openxmlformats.org/officeDocument/2006/relationships/hyperlink" Target="https://old.bankrot.fedresurs.ru/?ysclid=lu9jb3ukeb708485645&amp;attempt=1" TargetMode="External"/><Relationship Id="rId7" Type="http://schemas.openxmlformats.org/officeDocument/2006/relationships/hyperlink" Target="https://www.gosuslugi.ru/" TargetMode="External"/><Relationship Id="rId8" Type="http://schemas.openxmlformats.org/officeDocument/2006/relationships/hyperlink" Target="https://obrnadzor.gov.ru/gosudarstvennye-uslugi-i-funkczii/7701537808-gosfunction/formirovanie-i-vedenie-federalnogo-reestra-svedenij-o-dokumentah-ob-obrazovanii-i-ili-o-kvalifikaczii-dokumentah-ob-obuchenii/" TargetMode="External"/><Relationship Id="rId9" Type="http://schemas.openxmlformats.org/officeDocument/2006/relationships/hyperlink" Target="https://www.fedsfm.ru/" TargetMode="External"/><Relationship Id="rId10" Type="http://schemas.openxmlformats.org/officeDocument/2006/relationships/hyperlink" Target="https://www.cbr.ru/admissionfinmarket/navigator/uk/#a_162181" TargetMode="External"/><Relationship Id="rId11" Type="http://schemas.openxmlformats.org/officeDocument/2006/relationships/hyperlink" Target="https://www.cbr.ru/business_reputation/" TargetMode="External"/><Relationship Id="rId12" Type="http://schemas.openxmlformats.org/officeDocument/2006/relationships/slide" Target="slide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hyperlink" Target="mailto:svc_dopusk@cbr.ru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" Target="slide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" Target="slide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br.ru/Content/Document/File/162200/ex_1.docx" TargetMode="External"/><Relationship Id="rId3" Type="http://schemas.openxmlformats.org/officeDocument/2006/relationships/hyperlink" Target="https://www.cbr.ru/Content/Document/File/162202/ex_2.rtf" TargetMode="External"/><Relationship Id="rId4" Type="http://schemas.openxmlformats.org/officeDocument/2006/relationships/hyperlink" Target="https://www.cbr.ru/Content/Document/File/162198/check.pdf" TargetMode="External"/><Relationship Id="rId5" Type="http://schemas.openxmlformats.org/officeDocument/2006/relationships/slide" Target="slide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6095" y="0"/>
            <a:ext cx="12204700" cy="6864350"/>
            <a:chOff x="-6095" y="0"/>
            <a:chExt cx="12204700" cy="68643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12192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000" y="3429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789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0" y="3429000"/>
                  </a:moveTo>
                  <a:lnTo>
                    <a:pt x="12192000" y="3429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8789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0"/>
              <a:ext cx="6096000" cy="685799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623" y="431291"/>
              <a:ext cx="2407920" cy="59740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98068" y="3586429"/>
            <a:ext cx="4410075" cy="3065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ДОПУСК</a:t>
            </a:r>
            <a:r>
              <a:rPr dirty="0" sz="200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СТРАХОВЫХ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ОРГАНИЗАЦИЙ,</a:t>
            </a:r>
            <a:r>
              <a:rPr dirty="0" sz="20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ИМЕЮЩИХ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ЛИЦЕНЗИЮ</a:t>
            </a:r>
            <a:r>
              <a:rPr dirty="0" sz="20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dirty="0" sz="20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ОСУЩЕСТВЛЕНИЕ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ДОБРОВОЛЬНОГО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СТРАХОВАНИЯ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ЖИЗНИ,</a:t>
            </a:r>
            <a:r>
              <a:rPr dirty="0" sz="20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dirty="0" sz="200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РЫНОК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КОЛЛЕКТИВНЫХ</a:t>
            </a:r>
            <a:r>
              <a:rPr dirty="0" sz="20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ИНВЕСТИЦИЙ</a:t>
            </a:r>
            <a:endParaRPr sz="2000">
              <a:latin typeface="Arial"/>
              <a:cs typeface="Arial"/>
            </a:endParaRPr>
          </a:p>
          <a:p>
            <a:pPr marL="12700" marR="130175">
              <a:lnSpc>
                <a:spcPct val="100000"/>
              </a:lnSpc>
              <a:spcBef>
                <a:spcPts val="145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Департамент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допуска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1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прекращения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деятельности</a:t>
            </a:r>
            <a:r>
              <a:rPr dirty="0" sz="1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финансовых</a:t>
            </a:r>
            <a:r>
              <a:rPr dirty="0" sz="1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организаций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r>
              <a:rPr dirty="0" sz="18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г.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955165"/>
            <a:ext cx="10677525" cy="643255"/>
          </a:xfrm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/>
              <a:t>Способ</a:t>
            </a:r>
            <a:r>
              <a:rPr dirty="0" spc="-60"/>
              <a:t> </a:t>
            </a:r>
            <a:r>
              <a:rPr dirty="0" spc="-10"/>
              <a:t>представления</a:t>
            </a:r>
            <a:r>
              <a:rPr dirty="0" spc="-45"/>
              <a:t> </a:t>
            </a:r>
            <a:r>
              <a:rPr dirty="0"/>
              <a:t>в</a:t>
            </a:r>
            <a:r>
              <a:rPr dirty="0" spc="-65"/>
              <a:t> </a:t>
            </a:r>
            <a:r>
              <a:rPr dirty="0"/>
              <a:t>Банк</a:t>
            </a:r>
            <a:r>
              <a:rPr dirty="0" spc="-50"/>
              <a:t> </a:t>
            </a:r>
            <a:r>
              <a:rPr dirty="0"/>
              <a:t>России</a:t>
            </a:r>
            <a:r>
              <a:rPr dirty="0" spc="-60"/>
              <a:t> </a:t>
            </a:r>
            <a:r>
              <a:rPr dirty="0" spc="-10"/>
              <a:t>заявления</a:t>
            </a:r>
            <a:r>
              <a:rPr dirty="0" spc="-75"/>
              <a:t> </a:t>
            </a:r>
            <a:r>
              <a:rPr dirty="0"/>
              <a:t>и</a:t>
            </a:r>
            <a:r>
              <a:rPr dirty="0" spc="-50"/>
              <a:t> </a:t>
            </a:r>
            <a:r>
              <a:rPr dirty="0"/>
              <a:t>прилагаемых</a:t>
            </a:r>
            <a:r>
              <a:rPr dirty="0" spc="-85"/>
              <a:t> </a:t>
            </a:r>
            <a:r>
              <a:rPr dirty="0"/>
              <a:t>к</a:t>
            </a:r>
            <a:r>
              <a:rPr dirty="0" spc="-50"/>
              <a:t> </a:t>
            </a:r>
            <a:r>
              <a:rPr dirty="0"/>
              <a:t>нему</a:t>
            </a:r>
            <a:r>
              <a:rPr dirty="0" spc="-65"/>
              <a:t> </a:t>
            </a:r>
            <a:r>
              <a:rPr dirty="0" spc="-10"/>
              <a:t>документов</a:t>
            </a:r>
          </a:p>
          <a:p>
            <a:pPr algn="ctr" marL="226060">
              <a:lnSpc>
                <a:spcPct val="100000"/>
              </a:lnSpc>
              <a:spcBef>
                <a:spcPts val="320"/>
              </a:spcBef>
            </a:pPr>
            <a:r>
              <a:rPr dirty="0" sz="1400" b="0">
                <a:latin typeface="Arial"/>
                <a:cs typeface="Arial"/>
              </a:rPr>
              <a:t>в порядке</a:t>
            </a:r>
            <a:r>
              <a:rPr dirty="0" sz="1400" spc="-5" b="0">
                <a:latin typeface="Arial"/>
                <a:cs typeface="Arial"/>
              </a:rPr>
              <a:t> </a:t>
            </a:r>
            <a:r>
              <a:rPr dirty="0" sz="1400" spc="-10" b="0">
                <a:latin typeface="Arial"/>
                <a:cs typeface="Arial"/>
              </a:rPr>
              <a:t>взаимодействия,</a:t>
            </a:r>
            <a:r>
              <a:rPr dirty="0" sz="1400" spc="-5" b="0">
                <a:latin typeface="Arial"/>
                <a:cs typeface="Arial"/>
              </a:rPr>
              <a:t> </a:t>
            </a:r>
            <a:r>
              <a:rPr dirty="0" sz="1400" spc="-10" b="0">
                <a:latin typeface="Arial"/>
                <a:cs typeface="Arial"/>
              </a:rPr>
              <a:t>установленном</a:t>
            </a:r>
            <a:r>
              <a:rPr dirty="0" sz="1400" spc="-65" b="0">
                <a:latin typeface="Arial"/>
                <a:cs typeface="Arial"/>
              </a:rPr>
              <a:t> </a:t>
            </a:r>
            <a:r>
              <a:rPr dirty="0" sz="1400" spc="-10" b="0">
                <a:latin typeface="Arial"/>
                <a:cs typeface="Arial"/>
              </a:rPr>
              <a:t>Указанием</a:t>
            </a:r>
            <a:r>
              <a:rPr dirty="0" sz="1400" spc="-30" b="0">
                <a:latin typeface="Arial"/>
                <a:cs typeface="Arial"/>
              </a:rPr>
              <a:t> </a:t>
            </a:r>
            <a:r>
              <a:rPr dirty="0" sz="1400" b="0">
                <a:latin typeface="Arial"/>
                <a:cs typeface="Arial"/>
              </a:rPr>
              <a:t>Банка</a:t>
            </a:r>
            <a:r>
              <a:rPr dirty="0" sz="1400" spc="-20" b="0">
                <a:latin typeface="Arial"/>
                <a:cs typeface="Arial"/>
              </a:rPr>
              <a:t> </a:t>
            </a:r>
            <a:r>
              <a:rPr dirty="0" sz="1400" spc="-10" b="0">
                <a:latin typeface="Arial"/>
                <a:cs typeface="Arial"/>
              </a:rPr>
              <a:t>России</a:t>
            </a:r>
            <a:r>
              <a:rPr dirty="0" sz="1400" spc="-5" b="0">
                <a:latin typeface="Arial"/>
                <a:cs typeface="Arial"/>
              </a:rPr>
              <a:t> </a:t>
            </a:r>
            <a:r>
              <a:rPr dirty="0" sz="1400" b="0">
                <a:latin typeface="Arial"/>
                <a:cs typeface="Arial"/>
              </a:rPr>
              <a:t>от</a:t>
            </a:r>
            <a:r>
              <a:rPr dirty="0" sz="1400" spc="-10" b="0">
                <a:latin typeface="Arial"/>
                <a:cs typeface="Arial"/>
              </a:rPr>
              <a:t> </a:t>
            </a:r>
            <a:r>
              <a:rPr dirty="0" sz="1400" b="0">
                <a:latin typeface="Arial"/>
                <a:cs typeface="Arial"/>
              </a:rPr>
              <a:t>09.01.2024</a:t>
            </a:r>
            <a:r>
              <a:rPr dirty="0" sz="1400" spc="-40" b="0">
                <a:latin typeface="Arial"/>
                <a:cs typeface="Arial"/>
              </a:rPr>
              <a:t> </a:t>
            </a:r>
            <a:r>
              <a:rPr dirty="0" sz="1400" b="0">
                <a:latin typeface="Arial"/>
                <a:cs typeface="Arial"/>
              </a:rPr>
              <a:t>№</a:t>
            </a:r>
            <a:r>
              <a:rPr dirty="0" sz="1400" spc="-10" b="0">
                <a:latin typeface="Arial"/>
                <a:cs typeface="Arial"/>
              </a:rPr>
              <a:t> 6655-</a:t>
            </a:r>
            <a:r>
              <a:rPr dirty="0" sz="1400" spc="-25" b="0">
                <a:latin typeface="Arial"/>
                <a:cs typeface="Arial"/>
              </a:rPr>
              <a:t>У*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776983"/>
            <a:ext cx="12192000" cy="4166870"/>
          </a:xfrm>
          <a:custGeom>
            <a:avLst/>
            <a:gdLst/>
            <a:ahLst/>
            <a:cxnLst/>
            <a:rect l="l" t="t" r="r" b="b"/>
            <a:pathLst>
              <a:path w="12192000" h="4166870">
                <a:moveTo>
                  <a:pt x="11497564" y="0"/>
                </a:moveTo>
                <a:lnTo>
                  <a:pt x="694448" y="0"/>
                </a:lnTo>
                <a:lnTo>
                  <a:pt x="646903" y="1602"/>
                </a:lnTo>
                <a:lnTo>
                  <a:pt x="600217" y="6339"/>
                </a:lnTo>
                <a:lnTo>
                  <a:pt x="554494" y="14107"/>
                </a:lnTo>
                <a:lnTo>
                  <a:pt x="509838" y="24804"/>
                </a:lnTo>
                <a:lnTo>
                  <a:pt x="466352" y="38326"/>
                </a:lnTo>
                <a:lnTo>
                  <a:pt x="424140" y="54570"/>
                </a:lnTo>
                <a:lnTo>
                  <a:pt x="383305" y="73431"/>
                </a:lnTo>
                <a:lnTo>
                  <a:pt x="343949" y="94807"/>
                </a:lnTo>
                <a:lnTo>
                  <a:pt x="306178" y="118595"/>
                </a:lnTo>
                <a:lnTo>
                  <a:pt x="270094" y="144690"/>
                </a:lnTo>
                <a:lnTo>
                  <a:pt x="235800" y="172989"/>
                </a:lnTo>
                <a:lnTo>
                  <a:pt x="203401" y="203390"/>
                </a:lnTo>
                <a:lnTo>
                  <a:pt x="172999" y="235788"/>
                </a:lnTo>
                <a:lnTo>
                  <a:pt x="144698" y="270081"/>
                </a:lnTo>
                <a:lnTo>
                  <a:pt x="118602" y="306164"/>
                </a:lnTo>
                <a:lnTo>
                  <a:pt x="94813" y="343934"/>
                </a:lnTo>
                <a:lnTo>
                  <a:pt x="73436" y="383289"/>
                </a:lnTo>
                <a:lnTo>
                  <a:pt x="54574" y="424124"/>
                </a:lnTo>
                <a:lnTo>
                  <a:pt x="38329" y="466336"/>
                </a:lnTo>
                <a:lnTo>
                  <a:pt x="24806" y="509822"/>
                </a:lnTo>
                <a:lnTo>
                  <a:pt x="14108" y="554479"/>
                </a:lnTo>
                <a:lnTo>
                  <a:pt x="6339" y="600202"/>
                </a:lnTo>
                <a:lnTo>
                  <a:pt x="1602" y="646889"/>
                </a:lnTo>
                <a:lnTo>
                  <a:pt x="0" y="694436"/>
                </a:lnTo>
                <a:lnTo>
                  <a:pt x="0" y="4166616"/>
                </a:lnTo>
                <a:lnTo>
                  <a:pt x="12192000" y="4166616"/>
                </a:lnTo>
                <a:lnTo>
                  <a:pt x="12192000" y="694436"/>
                </a:lnTo>
                <a:lnTo>
                  <a:pt x="12190397" y="646889"/>
                </a:lnTo>
                <a:lnTo>
                  <a:pt x="12185660" y="600202"/>
                </a:lnTo>
                <a:lnTo>
                  <a:pt x="12177892" y="554479"/>
                </a:lnTo>
                <a:lnTo>
                  <a:pt x="12167195" y="509822"/>
                </a:lnTo>
                <a:lnTo>
                  <a:pt x="12153673" y="466336"/>
                </a:lnTo>
                <a:lnTo>
                  <a:pt x="12137429" y="424124"/>
                </a:lnTo>
                <a:lnTo>
                  <a:pt x="12118568" y="383289"/>
                </a:lnTo>
                <a:lnTo>
                  <a:pt x="12097192" y="343934"/>
                </a:lnTo>
                <a:lnTo>
                  <a:pt x="12073404" y="306164"/>
                </a:lnTo>
                <a:lnTo>
                  <a:pt x="12047309" y="270081"/>
                </a:lnTo>
                <a:lnTo>
                  <a:pt x="12019010" y="235788"/>
                </a:lnTo>
                <a:lnTo>
                  <a:pt x="11988609" y="203390"/>
                </a:lnTo>
                <a:lnTo>
                  <a:pt x="11956211" y="172989"/>
                </a:lnTo>
                <a:lnTo>
                  <a:pt x="11921918" y="144690"/>
                </a:lnTo>
                <a:lnTo>
                  <a:pt x="11885835" y="118595"/>
                </a:lnTo>
                <a:lnTo>
                  <a:pt x="11848065" y="94807"/>
                </a:lnTo>
                <a:lnTo>
                  <a:pt x="11808710" y="73431"/>
                </a:lnTo>
                <a:lnTo>
                  <a:pt x="11767875" y="54570"/>
                </a:lnTo>
                <a:lnTo>
                  <a:pt x="11725663" y="38326"/>
                </a:lnTo>
                <a:lnTo>
                  <a:pt x="11682177" y="24804"/>
                </a:lnTo>
                <a:lnTo>
                  <a:pt x="11637520" y="14107"/>
                </a:lnTo>
                <a:lnTo>
                  <a:pt x="11591797" y="6339"/>
                </a:lnTo>
                <a:lnTo>
                  <a:pt x="11545110" y="1602"/>
                </a:lnTo>
                <a:lnTo>
                  <a:pt x="11497564" y="0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61822" y="2140966"/>
            <a:ext cx="104794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Заявление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и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прилагаемые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к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нему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документы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представляются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следующим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способом: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83691" y="2915411"/>
            <a:ext cx="5610225" cy="2627630"/>
          </a:xfrm>
          <a:custGeom>
            <a:avLst/>
            <a:gdLst/>
            <a:ahLst/>
            <a:cxnLst/>
            <a:rect l="l" t="t" r="r" b="b"/>
            <a:pathLst>
              <a:path w="5610225" h="2627629">
                <a:moveTo>
                  <a:pt x="5415788" y="0"/>
                </a:moveTo>
                <a:lnTo>
                  <a:pt x="194005" y="0"/>
                </a:lnTo>
                <a:lnTo>
                  <a:pt x="149520" y="5124"/>
                </a:lnTo>
                <a:lnTo>
                  <a:pt x="108684" y="19721"/>
                </a:lnTo>
                <a:lnTo>
                  <a:pt x="72663" y="42627"/>
                </a:lnTo>
                <a:lnTo>
                  <a:pt x="42619" y="72678"/>
                </a:lnTo>
                <a:lnTo>
                  <a:pt x="19718" y="108709"/>
                </a:lnTo>
                <a:lnTo>
                  <a:pt x="5123" y="149556"/>
                </a:lnTo>
                <a:lnTo>
                  <a:pt x="0" y="194055"/>
                </a:lnTo>
                <a:lnTo>
                  <a:pt x="0" y="2433320"/>
                </a:lnTo>
                <a:lnTo>
                  <a:pt x="5123" y="2477819"/>
                </a:lnTo>
                <a:lnTo>
                  <a:pt x="19718" y="2518666"/>
                </a:lnTo>
                <a:lnTo>
                  <a:pt x="42619" y="2554697"/>
                </a:lnTo>
                <a:lnTo>
                  <a:pt x="72663" y="2584748"/>
                </a:lnTo>
                <a:lnTo>
                  <a:pt x="108684" y="2607654"/>
                </a:lnTo>
                <a:lnTo>
                  <a:pt x="149520" y="2622251"/>
                </a:lnTo>
                <a:lnTo>
                  <a:pt x="194005" y="2627376"/>
                </a:lnTo>
                <a:lnTo>
                  <a:pt x="5415788" y="2627376"/>
                </a:lnTo>
                <a:lnTo>
                  <a:pt x="5460287" y="2622251"/>
                </a:lnTo>
                <a:lnTo>
                  <a:pt x="5501134" y="2607654"/>
                </a:lnTo>
                <a:lnTo>
                  <a:pt x="5537165" y="2584748"/>
                </a:lnTo>
                <a:lnTo>
                  <a:pt x="5567216" y="2554697"/>
                </a:lnTo>
                <a:lnTo>
                  <a:pt x="5590122" y="2518666"/>
                </a:lnTo>
                <a:lnTo>
                  <a:pt x="5604719" y="2477819"/>
                </a:lnTo>
                <a:lnTo>
                  <a:pt x="5609844" y="2433320"/>
                </a:lnTo>
                <a:lnTo>
                  <a:pt x="5609844" y="194055"/>
                </a:lnTo>
                <a:lnTo>
                  <a:pt x="5604719" y="149556"/>
                </a:lnTo>
                <a:lnTo>
                  <a:pt x="5590122" y="108709"/>
                </a:lnTo>
                <a:lnTo>
                  <a:pt x="5567216" y="72678"/>
                </a:lnTo>
                <a:lnTo>
                  <a:pt x="5537165" y="42627"/>
                </a:lnTo>
                <a:lnTo>
                  <a:pt x="5501134" y="19721"/>
                </a:lnTo>
                <a:lnTo>
                  <a:pt x="5460287" y="5124"/>
                </a:lnTo>
                <a:lnTo>
                  <a:pt x="5415788" y="0"/>
                </a:lnTo>
                <a:close/>
              </a:path>
            </a:pathLst>
          </a:custGeom>
          <a:solidFill>
            <a:srgbClr val="FFE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18819" y="3304413"/>
            <a:ext cx="5132070" cy="1840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1">
                <a:latin typeface="Arial"/>
                <a:cs typeface="Arial"/>
              </a:rPr>
              <a:t>В</a:t>
            </a:r>
            <a:r>
              <a:rPr dirty="0" sz="1700" spc="-6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форме</a:t>
            </a:r>
            <a:r>
              <a:rPr dirty="0" sz="1700" spc="-5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электронных</a:t>
            </a:r>
            <a:r>
              <a:rPr dirty="0" sz="1700" spc="-7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документов</a:t>
            </a:r>
            <a:r>
              <a:rPr dirty="0" sz="1700" spc="-35" b="1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посредством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Личного</a:t>
            </a:r>
            <a:r>
              <a:rPr dirty="0" sz="1700" spc="-7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кабинета</a:t>
            </a:r>
            <a:r>
              <a:rPr dirty="0" sz="1700" spc="36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(</a:t>
            </a:r>
            <a:r>
              <a:rPr dirty="0" u="sng" sz="17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https://portal5.cbr.ru</a:t>
            </a:r>
            <a:r>
              <a:rPr dirty="0" u="none" sz="1700" spc="-1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00">
              <a:latin typeface="Arial"/>
              <a:cs typeface="Arial"/>
            </a:endParaRPr>
          </a:p>
          <a:p>
            <a:pPr marL="12700" marR="48895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Для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направления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документов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в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электронном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виде </a:t>
            </a:r>
            <a:r>
              <a:rPr dirty="0" sz="1700">
                <a:latin typeface="Arial"/>
                <a:cs typeface="Arial"/>
              </a:rPr>
              <a:t>в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личном</a:t>
            </a:r>
            <a:r>
              <a:rPr dirty="0" sz="1700" spc="-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кабинете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участника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информационного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обмена</a:t>
            </a:r>
            <a:r>
              <a:rPr dirty="0" sz="1700" spc="-9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необходимо</a:t>
            </a:r>
            <a:r>
              <a:rPr dirty="0" sz="1700" spc="-6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выбрать</a:t>
            </a:r>
            <a:r>
              <a:rPr dirty="0" sz="1700" spc="-9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раздел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spc="-10" b="1">
                <a:latin typeface="Arial"/>
                <a:cs typeface="Arial"/>
              </a:rPr>
              <a:t>«Представление</a:t>
            </a:r>
            <a:r>
              <a:rPr dirty="0" sz="1700" spc="-6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отчетности/4010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Соискатели»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252971" y="2659367"/>
            <a:ext cx="5287645" cy="3123565"/>
            <a:chOff x="6252971" y="2659367"/>
            <a:chExt cx="5287645" cy="312356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2971" y="2659367"/>
              <a:ext cx="5287518" cy="312343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9003" y="2915412"/>
              <a:ext cx="4791456" cy="262737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634983" y="5123688"/>
              <a:ext cx="2395855" cy="210820"/>
            </a:xfrm>
            <a:custGeom>
              <a:avLst/>
              <a:gdLst/>
              <a:ahLst/>
              <a:cxnLst/>
              <a:rect l="l" t="t" r="r" b="b"/>
              <a:pathLst>
                <a:path w="2395854" h="210820">
                  <a:moveTo>
                    <a:pt x="0" y="105156"/>
                  </a:moveTo>
                  <a:lnTo>
                    <a:pt x="39505" y="78284"/>
                  </a:lnTo>
                  <a:lnTo>
                    <a:pt x="86993" y="65755"/>
                  </a:lnTo>
                  <a:lnTo>
                    <a:pt x="151286" y="53979"/>
                  </a:lnTo>
                  <a:lnTo>
                    <a:pt x="189341" y="48409"/>
                  </a:lnTo>
                  <a:lnTo>
                    <a:pt x="231123" y="43068"/>
                  </a:lnTo>
                  <a:lnTo>
                    <a:pt x="276476" y="37971"/>
                  </a:lnTo>
                  <a:lnTo>
                    <a:pt x="325240" y="33132"/>
                  </a:lnTo>
                  <a:lnTo>
                    <a:pt x="377259" y="28564"/>
                  </a:lnTo>
                  <a:lnTo>
                    <a:pt x="432375" y="24282"/>
                  </a:lnTo>
                  <a:lnTo>
                    <a:pt x="490429" y="20299"/>
                  </a:lnTo>
                  <a:lnTo>
                    <a:pt x="551264" y="16630"/>
                  </a:lnTo>
                  <a:lnTo>
                    <a:pt x="614721" y="13288"/>
                  </a:lnTo>
                  <a:lnTo>
                    <a:pt x="680644" y="10287"/>
                  </a:lnTo>
                  <a:lnTo>
                    <a:pt x="748874" y="7641"/>
                  </a:lnTo>
                  <a:lnTo>
                    <a:pt x="819253" y="5364"/>
                  </a:lnTo>
                  <a:lnTo>
                    <a:pt x="891624" y="3470"/>
                  </a:lnTo>
                  <a:lnTo>
                    <a:pt x="965828" y="1972"/>
                  </a:lnTo>
                  <a:lnTo>
                    <a:pt x="1041708" y="886"/>
                  </a:lnTo>
                  <a:lnTo>
                    <a:pt x="1119106" y="223"/>
                  </a:lnTo>
                  <a:lnTo>
                    <a:pt x="1197864" y="0"/>
                  </a:lnTo>
                  <a:lnTo>
                    <a:pt x="1276621" y="223"/>
                  </a:lnTo>
                  <a:lnTo>
                    <a:pt x="1354019" y="886"/>
                  </a:lnTo>
                  <a:lnTo>
                    <a:pt x="1429899" y="1972"/>
                  </a:lnTo>
                  <a:lnTo>
                    <a:pt x="1504103" y="3470"/>
                  </a:lnTo>
                  <a:lnTo>
                    <a:pt x="1576474" y="5364"/>
                  </a:lnTo>
                  <a:lnTo>
                    <a:pt x="1646853" y="7641"/>
                  </a:lnTo>
                  <a:lnTo>
                    <a:pt x="1715083" y="10287"/>
                  </a:lnTo>
                  <a:lnTo>
                    <a:pt x="1781006" y="13288"/>
                  </a:lnTo>
                  <a:lnTo>
                    <a:pt x="1844463" y="16630"/>
                  </a:lnTo>
                  <a:lnTo>
                    <a:pt x="1905298" y="20299"/>
                  </a:lnTo>
                  <a:lnTo>
                    <a:pt x="1963352" y="24282"/>
                  </a:lnTo>
                  <a:lnTo>
                    <a:pt x="2018468" y="28564"/>
                  </a:lnTo>
                  <a:lnTo>
                    <a:pt x="2070487" y="33132"/>
                  </a:lnTo>
                  <a:lnTo>
                    <a:pt x="2119251" y="37971"/>
                  </a:lnTo>
                  <a:lnTo>
                    <a:pt x="2164604" y="43068"/>
                  </a:lnTo>
                  <a:lnTo>
                    <a:pt x="2206386" y="48409"/>
                  </a:lnTo>
                  <a:lnTo>
                    <a:pt x="2244441" y="53979"/>
                  </a:lnTo>
                  <a:lnTo>
                    <a:pt x="2308734" y="65755"/>
                  </a:lnTo>
                  <a:lnTo>
                    <a:pt x="2356222" y="78284"/>
                  </a:lnTo>
                  <a:lnTo>
                    <a:pt x="2393179" y="98246"/>
                  </a:lnTo>
                  <a:lnTo>
                    <a:pt x="2395728" y="105156"/>
                  </a:lnTo>
                  <a:lnTo>
                    <a:pt x="2393179" y="112065"/>
                  </a:lnTo>
                  <a:lnTo>
                    <a:pt x="2356222" y="132027"/>
                  </a:lnTo>
                  <a:lnTo>
                    <a:pt x="2308734" y="144556"/>
                  </a:lnTo>
                  <a:lnTo>
                    <a:pt x="2244441" y="156332"/>
                  </a:lnTo>
                  <a:lnTo>
                    <a:pt x="2206386" y="161902"/>
                  </a:lnTo>
                  <a:lnTo>
                    <a:pt x="2164604" y="167243"/>
                  </a:lnTo>
                  <a:lnTo>
                    <a:pt x="2119251" y="172340"/>
                  </a:lnTo>
                  <a:lnTo>
                    <a:pt x="2070487" y="177179"/>
                  </a:lnTo>
                  <a:lnTo>
                    <a:pt x="2018468" y="181747"/>
                  </a:lnTo>
                  <a:lnTo>
                    <a:pt x="1963352" y="186029"/>
                  </a:lnTo>
                  <a:lnTo>
                    <a:pt x="1905298" y="190012"/>
                  </a:lnTo>
                  <a:lnTo>
                    <a:pt x="1844463" y="193681"/>
                  </a:lnTo>
                  <a:lnTo>
                    <a:pt x="1781006" y="197023"/>
                  </a:lnTo>
                  <a:lnTo>
                    <a:pt x="1715083" y="200024"/>
                  </a:lnTo>
                  <a:lnTo>
                    <a:pt x="1646853" y="202670"/>
                  </a:lnTo>
                  <a:lnTo>
                    <a:pt x="1576474" y="204947"/>
                  </a:lnTo>
                  <a:lnTo>
                    <a:pt x="1504103" y="206841"/>
                  </a:lnTo>
                  <a:lnTo>
                    <a:pt x="1429899" y="208339"/>
                  </a:lnTo>
                  <a:lnTo>
                    <a:pt x="1354019" y="209425"/>
                  </a:lnTo>
                  <a:lnTo>
                    <a:pt x="1276621" y="210088"/>
                  </a:lnTo>
                  <a:lnTo>
                    <a:pt x="1197864" y="210312"/>
                  </a:lnTo>
                  <a:lnTo>
                    <a:pt x="1119106" y="210088"/>
                  </a:lnTo>
                  <a:lnTo>
                    <a:pt x="1041708" y="209425"/>
                  </a:lnTo>
                  <a:lnTo>
                    <a:pt x="965828" y="208339"/>
                  </a:lnTo>
                  <a:lnTo>
                    <a:pt x="891624" y="206841"/>
                  </a:lnTo>
                  <a:lnTo>
                    <a:pt x="819253" y="204947"/>
                  </a:lnTo>
                  <a:lnTo>
                    <a:pt x="748874" y="202670"/>
                  </a:lnTo>
                  <a:lnTo>
                    <a:pt x="680644" y="200024"/>
                  </a:lnTo>
                  <a:lnTo>
                    <a:pt x="614721" y="197023"/>
                  </a:lnTo>
                  <a:lnTo>
                    <a:pt x="551264" y="193681"/>
                  </a:lnTo>
                  <a:lnTo>
                    <a:pt x="490429" y="190012"/>
                  </a:lnTo>
                  <a:lnTo>
                    <a:pt x="432375" y="186029"/>
                  </a:lnTo>
                  <a:lnTo>
                    <a:pt x="377259" y="181747"/>
                  </a:lnTo>
                  <a:lnTo>
                    <a:pt x="325240" y="177179"/>
                  </a:lnTo>
                  <a:lnTo>
                    <a:pt x="276476" y="172340"/>
                  </a:lnTo>
                  <a:lnTo>
                    <a:pt x="231123" y="167243"/>
                  </a:lnTo>
                  <a:lnTo>
                    <a:pt x="189341" y="161902"/>
                  </a:lnTo>
                  <a:lnTo>
                    <a:pt x="151286" y="156332"/>
                  </a:lnTo>
                  <a:lnTo>
                    <a:pt x="86993" y="144556"/>
                  </a:lnTo>
                  <a:lnTo>
                    <a:pt x="39505" y="132027"/>
                  </a:lnTo>
                  <a:lnTo>
                    <a:pt x="2548" y="112065"/>
                  </a:lnTo>
                  <a:lnTo>
                    <a:pt x="0" y="105156"/>
                  </a:lnTo>
                  <a:close/>
                </a:path>
              </a:pathLst>
            </a:custGeom>
            <a:ln w="12192">
              <a:solidFill>
                <a:srgbClr val="BDEB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344927" y="468630"/>
            <a:ext cx="29470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Способ</a:t>
            </a:r>
            <a:r>
              <a:rPr dirty="0" sz="1400" spc="-1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представления</a:t>
            </a:r>
            <a:r>
              <a:rPr dirty="0" sz="1400" spc="-4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документов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1234419" y="6518249"/>
            <a:ext cx="71564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 i="1">
                <a:latin typeface="Arial"/>
                <a:cs typeface="Arial"/>
                <a:hlinkClick r:id="rId5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5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83691" y="6071615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 h="0">
                <a:moveTo>
                  <a:pt x="0" y="0"/>
                </a:moveTo>
                <a:lnTo>
                  <a:pt x="12719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61822" y="6096711"/>
            <a:ext cx="101447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*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Указание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Банка России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от 09.01.2024 № </a:t>
            </a:r>
            <a:r>
              <a:rPr dirty="0" sz="1000" spc="-10">
                <a:latin typeface="Arial"/>
                <a:cs typeface="Arial"/>
              </a:rPr>
              <a:t>6655-</a:t>
            </a:r>
            <a:r>
              <a:rPr dirty="0" sz="1000">
                <a:latin typeface="Arial"/>
                <a:cs typeface="Arial"/>
              </a:rPr>
              <a:t>У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«О порядке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взаимодействия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Банка России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с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кредитными организациями, некредитными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финансовыми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организациями, </a:t>
            </a:r>
            <a:r>
              <a:rPr dirty="0" sz="1000">
                <a:latin typeface="Arial"/>
                <a:cs typeface="Arial"/>
              </a:rPr>
              <a:t>лицами,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оказывающими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профессиональные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услуги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на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финансовом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рынке,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другими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участниками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информационного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обмена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при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использовании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ими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информационных </a:t>
            </a:r>
            <a:r>
              <a:rPr dirty="0" sz="1000">
                <a:latin typeface="Arial"/>
                <a:cs typeface="Arial"/>
              </a:rPr>
              <a:t>ресурсов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Банка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России,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в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том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числе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личного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кабинета,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а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также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о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порядке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сроках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направления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уведомления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об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использовании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личного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кабинета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уведомления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об </a:t>
            </a:r>
            <a:r>
              <a:rPr dirty="0" sz="1000">
                <a:latin typeface="Arial"/>
                <a:cs typeface="Arial"/>
              </a:rPr>
              <a:t>отказе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от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использования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личного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кабинета».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531600" y="454913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87898D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800" y="1576341"/>
            <a:ext cx="7860665" cy="5017135"/>
            <a:chOff x="304800" y="1576341"/>
            <a:chExt cx="7860665" cy="50171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576341"/>
              <a:ext cx="7299959" cy="501663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053590" y="1818766"/>
              <a:ext cx="6111875" cy="3604895"/>
            </a:xfrm>
            <a:custGeom>
              <a:avLst/>
              <a:gdLst/>
              <a:ahLst/>
              <a:cxnLst/>
              <a:rect l="l" t="t" r="r" b="b"/>
              <a:pathLst>
                <a:path w="6111875" h="3604895">
                  <a:moveTo>
                    <a:pt x="5886196" y="363728"/>
                  </a:moveTo>
                  <a:lnTo>
                    <a:pt x="76631" y="28168"/>
                  </a:lnTo>
                  <a:lnTo>
                    <a:pt x="76669" y="27432"/>
                  </a:lnTo>
                  <a:lnTo>
                    <a:pt x="78232" y="0"/>
                  </a:lnTo>
                  <a:lnTo>
                    <a:pt x="0" y="33655"/>
                  </a:lnTo>
                  <a:lnTo>
                    <a:pt x="73914" y="76073"/>
                  </a:lnTo>
                  <a:lnTo>
                    <a:pt x="75501" y="47993"/>
                  </a:lnTo>
                  <a:lnTo>
                    <a:pt x="5885053" y="383540"/>
                  </a:lnTo>
                  <a:lnTo>
                    <a:pt x="5886196" y="363728"/>
                  </a:lnTo>
                  <a:close/>
                </a:path>
                <a:path w="6111875" h="3604895">
                  <a:moveTo>
                    <a:pt x="5886450" y="3584956"/>
                  </a:moveTo>
                  <a:lnTo>
                    <a:pt x="2604643" y="3539159"/>
                  </a:lnTo>
                  <a:lnTo>
                    <a:pt x="2604643" y="3538982"/>
                  </a:lnTo>
                  <a:lnTo>
                    <a:pt x="2605024" y="3510915"/>
                  </a:lnTo>
                  <a:lnTo>
                    <a:pt x="2528316" y="3547999"/>
                  </a:lnTo>
                  <a:lnTo>
                    <a:pt x="2604008" y="3587115"/>
                  </a:lnTo>
                  <a:lnTo>
                    <a:pt x="2604376" y="3558971"/>
                  </a:lnTo>
                  <a:lnTo>
                    <a:pt x="5886196" y="3604768"/>
                  </a:lnTo>
                  <a:lnTo>
                    <a:pt x="5886450" y="3584956"/>
                  </a:lnTo>
                  <a:close/>
                </a:path>
                <a:path w="6111875" h="3604895">
                  <a:moveTo>
                    <a:pt x="6111494" y="1998599"/>
                  </a:moveTo>
                  <a:lnTo>
                    <a:pt x="4199267" y="1345882"/>
                  </a:lnTo>
                  <a:lnTo>
                    <a:pt x="4200677" y="1341755"/>
                  </a:lnTo>
                  <a:lnTo>
                    <a:pt x="4208399" y="1319149"/>
                  </a:lnTo>
                  <a:lnTo>
                    <a:pt x="4123944" y="1330579"/>
                  </a:lnTo>
                  <a:lnTo>
                    <a:pt x="4183761" y="1391285"/>
                  </a:lnTo>
                  <a:lnTo>
                    <a:pt x="4192892" y="1364551"/>
                  </a:lnTo>
                  <a:lnTo>
                    <a:pt x="6105017" y="2017395"/>
                  </a:lnTo>
                  <a:lnTo>
                    <a:pt x="6111494" y="19985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344927" y="468630"/>
            <a:ext cx="265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Порядок</a:t>
            </a:r>
            <a:r>
              <a:rPr dirty="0" sz="1400" spc="-8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заполнения</a:t>
            </a:r>
            <a:r>
              <a:rPr dirty="0" sz="1400" spc="-6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заявления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365" rIns="0" bIns="0" rtlCol="0" vert="horz">
            <a:spAutoFit/>
          </a:bodyPr>
          <a:lstStyle/>
          <a:p>
            <a:pPr marL="2802255">
              <a:lnSpc>
                <a:spcPct val="100000"/>
              </a:lnSpc>
              <a:spcBef>
                <a:spcPts val="105"/>
              </a:spcBef>
            </a:pPr>
            <a:r>
              <a:rPr dirty="0"/>
              <a:t>Открытие</a:t>
            </a:r>
            <a:r>
              <a:rPr dirty="0" spc="-100"/>
              <a:t> </a:t>
            </a:r>
            <a:r>
              <a:rPr dirty="0"/>
              <a:t>формы</a:t>
            </a:r>
            <a:r>
              <a:rPr dirty="0" spc="-95"/>
              <a:t> </a:t>
            </a:r>
            <a:r>
              <a:rPr dirty="0"/>
              <a:t>заявления</a:t>
            </a:r>
            <a:r>
              <a:rPr dirty="0" spc="-130"/>
              <a:t> </a:t>
            </a:r>
            <a:r>
              <a:rPr dirty="0"/>
              <a:t>(форма</a:t>
            </a:r>
            <a:r>
              <a:rPr dirty="0" spc="-105"/>
              <a:t> </a:t>
            </a:r>
            <a:r>
              <a:rPr dirty="0" spc="-10"/>
              <a:t>4010)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0416031" y="2080387"/>
            <a:ext cx="6788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кабинет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18526" y="2080387"/>
            <a:ext cx="213296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000125" algn="l"/>
                <a:tab pos="1383665" algn="l"/>
              </a:tabLst>
            </a:pPr>
            <a:r>
              <a:rPr dirty="0" sz="1400">
                <a:latin typeface="Arial"/>
                <a:cs typeface="Arial"/>
              </a:rPr>
              <a:t>1.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Войти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в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«Личный участника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551669" y="2294001"/>
            <a:ext cx="15436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информационного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18526" y="2507361"/>
            <a:ext cx="307784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обмена»,</a:t>
            </a:r>
            <a:r>
              <a:rPr dirty="0" sz="1400" spc="4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размещенный</a:t>
            </a:r>
            <a:r>
              <a:rPr dirty="0" sz="1400" spc="4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по</a:t>
            </a:r>
            <a:r>
              <a:rPr dirty="0" sz="1400" spc="4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адресу </a:t>
            </a:r>
            <a:r>
              <a:rPr dirty="0" sz="1400">
                <a:latin typeface="Arial"/>
                <a:cs typeface="Arial"/>
              </a:rPr>
              <a:t>(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https://cbr.ru/lk_uio/</a:t>
            </a:r>
            <a:r>
              <a:rPr dirty="0" u="none" sz="1400">
                <a:latin typeface="Arial"/>
                <a:cs typeface="Arial"/>
              </a:rPr>
              <a:t>)</a:t>
            </a:r>
            <a:r>
              <a:rPr dirty="0" u="none" sz="1400" spc="360">
                <a:latin typeface="Arial"/>
                <a:cs typeface="Arial"/>
              </a:rPr>
              <a:t>   </a:t>
            </a:r>
            <a:r>
              <a:rPr dirty="0" u="none" sz="1400">
                <a:latin typeface="Arial"/>
                <a:cs typeface="Arial"/>
              </a:rPr>
              <a:t>и</a:t>
            </a:r>
            <a:r>
              <a:rPr dirty="0" u="none" sz="1400" spc="365">
                <a:latin typeface="Arial"/>
                <a:cs typeface="Arial"/>
              </a:rPr>
              <a:t>   </a:t>
            </a:r>
            <a:r>
              <a:rPr dirty="0" u="none" sz="1400" spc="-10">
                <a:latin typeface="Arial"/>
                <a:cs typeface="Arial"/>
              </a:rPr>
              <a:t>выбрать </a:t>
            </a:r>
            <a:r>
              <a:rPr dirty="0" u="none" sz="1400">
                <a:latin typeface="Arial"/>
                <a:cs typeface="Arial"/>
              </a:rPr>
              <a:t>плитку</a:t>
            </a:r>
            <a:r>
              <a:rPr dirty="0" u="none" sz="1400" spc="65">
                <a:latin typeface="Arial"/>
                <a:cs typeface="Arial"/>
              </a:rPr>
              <a:t>  </a:t>
            </a:r>
            <a:r>
              <a:rPr dirty="0" u="none" sz="1400">
                <a:latin typeface="Arial"/>
                <a:cs typeface="Arial"/>
              </a:rPr>
              <a:t>с</a:t>
            </a:r>
            <a:r>
              <a:rPr dirty="0" u="none" sz="1400" spc="80">
                <a:latin typeface="Arial"/>
                <a:cs typeface="Arial"/>
              </a:rPr>
              <a:t>  </a:t>
            </a:r>
            <a:r>
              <a:rPr dirty="0" u="none" sz="1400">
                <a:latin typeface="Arial"/>
                <a:cs typeface="Arial"/>
              </a:rPr>
              <a:t>задачей</a:t>
            </a:r>
            <a:r>
              <a:rPr dirty="0" u="none" sz="1400" spc="65">
                <a:latin typeface="Arial"/>
                <a:cs typeface="Arial"/>
              </a:rPr>
              <a:t>  </a:t>
            </a:r>
            <a:r>
              <a:rPr dirty="0" u="none" sz="1400" spc="-10">
                <a:latin typeface="Arial"/>
                <a:cs typeface="Arial"/>
              </a:rPr>
              <a:t>«Представление отчетности».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018526" y="3593719"/>
            <a:ext cx="12890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2.</a:t>
            </a:r>
            <a:r>
              <a:rPr dirty="0" sz="1400" spc="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Во</a:t>
            </a:r>
            <a:r>
              <a:rPr dirty="0" sz="1400" spc="7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вкладке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018526" y="3807078"/>
            <a:ext cx="10344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</a:tabLst>
            </a:pPr>
            <a:r>
              <a:rPr dirty="0" sz="1400" spc="-50">
                <a:latin typeface="Arial"/>
                <a:cs typeface="Arial"/>
              </a:rPr>
              <a:t>в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строке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018526" y="4020134"/>
            <a:ext cx="12306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наименование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394697" y="3593719"/>
            <a:ext cx="101282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«В</a:t>
            </a:r>
            <a:r>
              <a:rPr dirty="0" sz="1400" spc="6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разрезе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«Поиск»</a:t>
            </a:r>
            <a:endParaRPr sz="14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формы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454131" y="3593719"/>
            <a:ext cx="64135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задач» указать (4010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018526" y="4234052"/>
            <a:ext cx="30772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Соискатели)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нажать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клавишу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Enter </a:t>
            </a:r>
            <a:r>
              <a:rPr dirty="0" sz="1400" spc="-10">
                <a:latin typeface="Arial"/>
                <a:cs typeface="Arial"/>
              </a:rPr>
              <a:t>(Ввод).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018526" y="5286883"/>
            <a:ext cx="26098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3.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Нажать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«Заполнить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форму».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4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4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365" rIns="0" bIns="0" rtlCol="0" vert="horz">
            <a:spAutoFit/>
          </a:bodyPr>
          <a:lstStyle/>
          <a:p>
            <a:pPr marL="2195195">
              <a:lnSpc>
                <a:spcPct val="100000"/>
              </a:lnSpc>
              <a:spcBef>
                <a:spcPts val="105"/>
              </a:spcBef>
            </a:pPr>
            <a:r>
              <a:rPr dirty="0"/>
              <a:t>Заполнение</a:t>
            </a:r>
            <a:r>
              <a:rPr dirty="0" spc="-80"/>
              <a:t> </a:t>
            </a:r>
            <a:r>
              <a:rPr dirty="0"/>
              <a:t>и</a:t>
            </a:r>
            <a:r>
              <a:rPr dirty="0" spc="-70"/>
              <a:t> </a:t>
            </a:r>
            <a:r>
              <a:rPr dirty="0" spc="-10"/>
              <a:t>направление</a:t>
            </a:r>
            <a:r>
              <a:rPr dirty="0" spc="-85"/>
              <a:t> </a:t>
            </a:r>
            <a:r>
              <a:rPr dirty="0" spc="-10"/>
              <a:t>заявления</a:t>
            </a:r>
            <a:r>
              <a:rPr dirty="0" spc="-95"/>
              <a:t> </a:t>
            </a:r>
            <a:r>
              <a:rPr dirty="0"/>
              <a:t>(форма</a:t>
            </a:r>
            <a:r>
              <a:rPr dirty="0" spc="-45"/>
              <a:t> </a:t>
            </a:r>
            <a:r>
              <a:rPr dirty="0" spc="-10"/>
              <a:t>4010)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344927" y="468630"/>
            <a:ext cx="265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Порядок</a:t>
            </a:r>
            <a:r>
              <a:rPr dirty="0" sz="1400" spc="-8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заполнения</a:t>
            </a:r>
            <a:r>
              <a:rPr dirty="0" sz="1400" spc="-6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заявления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304278" y="3972305"/>
            <a:ext cx="15627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  <a:tab pos="1128395" algn="l"/>
              </a:tabLst>
            </a:pPr>
            <a:r>
              <a:rPr dirty="0" sz="1400" spc="-50">
                <a:latin typeface="Arial"/>
                <a:cs typeface="Arial"/>
              </a:rPr>
              <a:t>В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строке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«Вид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64879" y="3972305"/>
            <a:ext cx="24936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8120" algn="l"/>
                <a:tab pos="2385695" algn="l"/>
              </a:tabLst>
            </a:pPr>
            <a:r>
              <a:rPr dirty="0" sz="1400" spc="-10">
                <a:latin typeface="Arial"/>
                <a:cs typeface="Arial"/>
              </a:rPr>
              <a:t>деятельности»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выбрать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04278" y="4185665"/>
            <a:ext cx="42551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39850" algn="l"/>
                <a:tab pos="2101850" algn="l"/>
                <a:tab pos="2978785" algn="l"/>
              </a:tabLst>
            </a:pPr>
            <a:r>
              <a:rPr dirty="0" sz="1400" spc="-10">
                <a:latin typeface="Arial"/>
                <a:cs typeface="Arial"/>
              </a:rPr>
              <a:t>выпадающем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списке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вариант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«Управляющая </a:t>
            </a:r>
            <a:r>
              <a:rPr dirty="0" sz="1400" spc="-10">
                <a:latin typeface="Arial"/>
                <a:cs typeface="Arial"/>
              </a:rPr>
              <a:t>компания».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04278" y="2134616"/>
            <a:ext cx="402462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Необходимо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заполнить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номер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заявления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дату.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04278" y="3201670"/>
            <a:ext cx="425577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812800" algn="l"/>
                <a:tab pos="1802130" algn="l"/>
                <a:tab pos="2115820" algn="l"/>
                <a:tab pos="3178175" algn="l"/>
              </a:tabLst>
            </a:pPr>
            <a:r>
              <a:rPr dirty="0" sz="1400" spc="-10">
                <a:latin typeface="Arial"/>
                <a:cs typeface="Arial"/>
              </a:rPr>
              <a:t>Общие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сведения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о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заявителе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заполняются автоматически.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8076" y="1636887"/>
            <a:ext cx="6564630" cy="4927600"/>
            <a:chOff x="608076" y="1636887"/>
            <a:chExt cx="6564630" cy="4927600"/>
          </a:xfrm>
        </p:grpSpPr>
        <p:sp>
          <p:nvSpPr>
            <p:cNvPr id="12" name="object 12" descr=""/>
            <p:cNvSpPr/>
            <p:nvPr/>
          </p:nvSpPr>
          <p:spPr>
            <a:xfrm>
              <a:off x="6666738" y="2339974"/>
              <a:ext cx="506095" cy="1347470"/>
            </a:xfrm>
            <a:custGeom>
              <a:avLst/>
              <a:gdLst/>
              <a:ahLst/>
              <a:cxnLst/>
              <a:rect l="l" t="t" r="r" b="b"/>
              <a:pathLst>
                <a:path w="506095" h="1347470">
                  <a:moveTo>
                    <a:pt x="494919" y="18542"/>
                  </a:moveTo>
                  <a:lnTo>
                    <a:pt x="487807" y="0"/>
                  </a:lnTo>
                  <a:lnTo>
                    <a:pt x="67525" y="162280"/>
                  </a:lnTo>
                  <a:lnTo>
                    <a:pt x="57404" y="136017"/>
                  </a:lnTo>
                  <a:lnTo>
                    <a:pt x="0" y="199009"/>
                  </a:lnTo>
                  <a:lnTo>
                    <a:pt x="84836" y="207137"/>
                  </a:lnTo>
                  <a:lnTo>
                    <a:pt x="76454" y="185420"/>
                  </a:lnTo>
                  <a:lnTo>
                    <a:pt x="74688" y="180860"/>
                  </a:lnTo>
                  <a:lnTo>
                    <a:pt x="494919" y="18542"/>
                  </a:lnTo>
                  <a:close/>
                </a:path>
                <a:path w="506095" h="1347470">
                  <a:moveTo>
                    <a:pt x="505587" y="1158494"/>
                  </a:moveTo>
                  <a:lnTo>
                    <a:pt x="498475" y="1139952"/>
                  </a:lnTo>
                  <a:lnTo>
                    <a:pt x="78193" y="1302232"/>
                  </a:lnTo>
                  <a:lnTo>
                    <a:pt x="68072" y="1275969"/>
                  </a:lnTo>
                  <a:lnTo>
                    <a:pt x="10668" y="1338961"/>
                  </a:lnTo>
                  <a:lnTo>
                    <a:pt x="95504" y="1347089"/>
                  </a:lnTo>
                  <a:lnTo>
                    <a:pt x="87122" y="1325372"/>
                  </a:lnTo>
                  <a:lnTo>
                    <a:pt x="85356" y="1320812"/>
                  </a:lnTo>
                  <a:lnTo>
                    <a:pt x="505587" y="11584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076" y="1636887"/>
              <a:ext cx="5992368" cy="492698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1108" y="2257043"/>
              <a:ext cx="2883408" cy="164134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458718" y="2291333"/>
              <a:ext cx="3200400" cy="1530350"/>
            </a:xfrm>
            <a:custGeom>
              <a:avLst/>
              <a:gdLst/>
              <a:ahLst/>
              <a:cxnLst/>
              <a:rect l="l" t="t" r="r" b="b"/>
              <a:pathLst>
                <a:path w="3200400" h="153035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6" y="0"/>
                  </a:lnTo>
                  <a:lnTo>
                    <a:pt x="3087624" y="0"/>
                  </a:lnTo>
                  <a:lnTo>
                    <a:pt x="3131498" y="8870"/>
                  </a:lnTo>
                  <a:lnTo>
                    <a:pt x="3167348" y="33051"/>
                  </a:lnTo>
                  <a:lnTo>
                    <a:pt x="3191529" y="68901"/>
                  </a:lnTo>
                  <a:lnTo>
                    <a:pt x="3200400" y="112775"/>
                  </a:lnTo>
                  <a:lnTo>
                    <a:pt x="3200400" y="563879"/>
                  </a:lnTo>
                  <a:lnTo>
                    <a:pt x="3191529" y="607754"/>
                  </a:lnTo>
                  <a:lnTo>
                    <a:pt x="3167348" y="643604"/>
                  </a:lnTo>
                  <a:lnTo>
                    <a:pt x="3131498" y="667785"/>
                  </a:lnTo>
                  <a:lnTo>
                    <a:pt x="3087624" y="676655"/>
                  </a:lnTo>
                  <a:lnTo>
                    <a:pt x="112776" y="676655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79"/>
                  </a:lnTo>
                  <a:lnTo>
                    <a:pt x="0" y="112775"/>
                  </a:lnTo>
                  <a:close/>
                </a:path>
                <a:path w="3200400" h="1530350">
                  <a:moveTo>
                    <a:pt x="0" y="846836"/>
                  </a:moveTo>
                  <a:lnTo>
                    <a:pt x="6969" y="803656"/>
                  </a:lnTo>
                  <a:lnTo>
                    <a:pt x="26375" y="766145"/>
                  </a:lnTo>
                  <a:lnTo>
                    <a:pt x="55961" y="736559"/>
                  </a:lnTo>
                  <a:lnTo>
                    <a:pt x="93472" y="717153"/>
                  </a:lnTo>
                  <a:lnTo>
                    <a:pt x="136652" y="710183"/>
                  </a:lnTo>
                  <a:lnTo>
                    <a:pt x="3063748" y="710183"/>
                  </a:lnTo>
                  <a:lnTo>
                    <a:pt x="3106928" y="717153"/>
                  </a:lnTo>
                  <a:lnTo>
                    <a:pt x="3144438" y="736559"/>
                  </a:lnTo>
                  <a:lnTo>
                    <a:pt x="3174024" y="766145"/>
                  </a:lnTo>
                  <a:lnTo>
                    <a:pt x="3193430" y="803656"/>
                  </a:lnTo>
                  <a:lnTo>
                    <a:pt x="3200400" y="846836"/>
                  </a:lnTo>
                  <a:lnTo>
                    <a:pt x="3200400" y="1393443"/>
                  </a:lnTo>
                  <a:lnTo>
                    <a:pt x="3193430" y="1436623"/>
                  </a:lnTo>
                  <a:lnTo>
                    <a:pt x="3174024" y="1474134"/>
                  </a:lnTo>
                  <a:lnTo>
                    <a:pt x="3144438" y="1503720"/>
                  </a:lnTo>
                  <a:lnTo>
                    <a:pt x="3106927" y="1523126"/>
                  </a:lnTo>
                  <a:lnTo>
                    <a:pt x="3063748" y="1530095"/>
                  </a:lnTo>
                  <a:lnTo>
                    <a:pt x="136652" y="1530095"/>
                  </a:lnTo>
                  <a:lnTo>
                    <a:pt x="93472" y="1523126"/>
                  </a:lnTo>
                  <a:lnTo>
                    <a:pt x="55961" y="1503720"/>
                  </a:lnTo>
                  <a:lnTo>
                    <a:pt x="26375" y="1474134"/>
                  </a:lnTo>
                  <a:lnTo>
                    <a:pt x="6969" y="1436624"/>
                  </a:lnTo>
                  <a:lnTo>
                    <a:pt x="0" y="1393443"/>
                  </a:lnTo>
                  <a:lnTo>
                    <a:pt x="0" y="846836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79641" y="4146295"/>
              <a:ext cx="883919" cy="433070"/>
            </a:xfrm>
            <a:custGeom>
              <a:avLst/>
              <a:gdLst/>
              <a:ahLst/>
              <a:cxnLst/>
              <a:rect l="l" t="t" r="r" b="b"/>
              <a:pathLst>
                <a:path w="883920" h="433070">
                  <a:moveTo>
                    <a:pt x="52197" y="364108"/>
                  </a:moveTo>
                  <a:lnTo>
                    <a:pt x="0" y="431418"/>
                  </a:lnTo>
                  <a:lnTo>
                    <a:pt x="85217" y="432815"/>
                  </a:lnTo>
                  <a:lnTo>
                    <a:pt x="75634" y="412876"/>
                  </a:lnTo>
                  <a:lnTo>
                    <a:pt x="61468" y="412876"/>
                  </a:lnTo>
                  <a:lnTo>
                    <a:pt x="52959" y="394969"/>
                  </a:lnTo>
                  <a:lnTo>
                    <a:pt x="64388" y="389477"/>
                  </a:lnTo>
                  <a:lnTo>
                    <a:pt x="52197" y="364108"/>
                  </a:lnTo>
                  <a:close/>
                </a:path>
                <a:path w="883920" h="433070">
                  <a:moveTo>
                    <a:pt x="64388" y="389477"/>
                  </a:moveTo>
                  <a:lnTo>
                    <a:pt x="52959" y="394969"/>
                  </a:lnTo>
                  <a:lnTo>
                    <a:pt x="61468" y="412876"/>
                  </a:lnTo>
                  <a:lnTo>
                    <a:pt x="72975" y="407345"/>
                  </a:lnTo>
                  <a:lnTo>
                    <a:pt x="64388" y="389477"/>
                  </a:lnTo>
                  <a:close/>
                </a:path>
                <a:path w="883920" h="433070">
                  <a:moveTo>
                    <a:pt x="72975" y="407345"/>
                  </a:moveTo>
                  <a:lnTo>
                    <a:pt x="61468" y="412876"/>
                  </a:lnTo>
                  <a:lnTo>
                    <a:pt x="75634" y="412876"/>
                  </a:lnTo>
                  <a:lnTo>
                    <a:pt x="72975" y="407345"/>
                  </a:lnTo>
                  <a:close/>
                </a:path>
                <a:path w="883920" h="433070">
                  <a:moveTo>
                    <a:pt x="874903" y="0"/>
                  </a:moveTo>
                  <a:lnTo>
                    <a:pt x="64388" y="389477"/>
                  </a:lnTo>
                  <a:lnTo>
                    <a:pt x="72975" y="407345"/>
                  </a:lnTo>
                  <a:lnTo>
                    <a:pt x="883412" y="17779"/>
                  </a:lnTo>
                  <a:lnTo>
                    <a:pt x="8749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4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4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746872" y="2307082"/>
            <a:ext cx="3936365" cy="173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Заполнить</a:t>
            </a:r>
            <a:r>
              <a:rPr dirty="0" sz="1400" spc="47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поля</a:t>
            </a:r>
            <a:r>
              <a:rPr dirty="0" sz="1400" spc="46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46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разделе</a:t>
            </a:r>
            <a:r>
              <a:rPr dirty="0" sz="1400" spc="459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с</a:t>
            </a:r>
            <a:r>
              <a:rPr dirty="0" sz="1400" spc="46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задачей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«ФИО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исполнителя».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dirty="0" sz="14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поле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«Контактные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данные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исполнителя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для </a:t>
            </a:r>
            <a:r>
              <a:rPr dirty="0" sz="1400">
                <a:latin typeface="Arial"/>
                <a:cs typeface="Arial"/>
              </a:rPr>
              <a:t>связи»</a:t>
            </a:r>
            <a:r>
              <a:rPr dirty="0" sz="1400" spc="315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указывается</a:t>
            </a:r>
            <a:r>
              <a:rPr dirty="0" sz="1400" spc="315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номер</a:t>
            </a:r>
            <a:r>
              <a:rPr dirty="0" sz="1400" spc="315">
                <a:latin typeface="Arial"/>
                <a:cs typeface="Arial"/>
              </a:rPr>
              <a:t>   </a:t>
            </a:r>
            <a:r>
              <a:rPr dirty="0" sz="1400" spc="-10">
                <a:latin typeface="Arial"/>
                <a:cs typeface="Arial"/>
              </a:rPr>
              <a:t>контактного </a:t>
            </a:r>
            <a:r>
              <a:rPr dirty="0" sz="1400">
                <a:latin typeface="Arial"/>
                <a:cs typeface="Arial"/>
              </a:rPr>
              <a:t>телефона</a:t>
            </a:r>
            <a:r>
              <a:rPr dirty="0" sz="1400" spc="1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исполнителя</a:t>
            </a:r>
            <a:r>
              <a:rPr dirty="0" sz="1400" spc="1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(этот</a:t>
            </a:r>
            <a:r>
              <a:rPr dirty="0" sz="1400" spc="16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номер</a:t>
            </a:r>
            <a:r>
              <a:rPr dirty="0" sz="1400" spc="15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может </a:t>
            </a:r>
            <a:r>
              <a:rPr dirty="0" sz="1400">
                <a:latin typeface="Arial"/>
                <a:cs typeface="Arial"/>
              </a:rPr>
              <a:t>отличаться</a:t>
            </a:r>
            <a:r>
              <a:rPr dirty="0" sz="1400" spc="3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3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номера</a:t>
            </a:r>
            <a:r>
              <a:rPr dirty="0" sz="1400" spc="3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контактного</a:t>
            </a:r>
            <a:r>
              <a:rPr dirty="0" sz="1400" spc="3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телефона заявителя,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указанного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заявлении).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13845" y="1927252"/>
            <a:ext cx="7063740" cy="4686935"/>
            <a:chOff x="613845" y="1927252"/>
            <a:chExt cx="7063740" cy="468693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845" y="1927252"/>
              <a:ext cx="6674123" cy="468646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578345" y="2585592"/>
              <a:ext cx="1099185" cy="2160270"/>
            </a:xfrm>
            <a:custGeom>
              <a:avLst/>
              <a:gdLst/>
              <a:ahLst/>
              <a:cxnLst/>
              <a:rect l="l" t="t" r="r" b="b"/>
              <a:pathLst>
                <a:path w="1099184" h="2160270">
                  <a:moveTo>
                    <a:pt x="380" y="2074926"/>
                  </a:moveTo>
                  <a:lnTo>
                    <a:pt x="0" y="2160016"/>
                  </a:lnTo>
                  <a:lnTo>
                    <a:pt x="68325" y="2109216"/>
                  </a:lnTo>
                  <a:lnTo>
                    <a:pt x="65557" y="2107819"/>
                  </a:lnTo>
                  <a:lnTo>
                    <a:pt x="37464" y="2107819"/>
                  </a:lnTo>
                  <a:lnTo>
                    <a:pt x="19811" y="2098929"/>
                  </a:lnTo>
                  <a:lnTo>
                    <a:pt x="25531" y="2087618"/>
                  </a:lnTo>
                  <a:lnTo>
                    <a:pt x="380" y="2074926"/>
                  </a:lnTo>
                  <a:close/>
                </a:path>
                <a:path w="1099184" h="2160270">
                  <a:moveTo>
                    <a:pt x="25531" y="2087618"/>
                  </a:moveTo>
                  <a:lnTo>
                    <a:pt x="19811" y="2098929"/>
                  </a:lnTo>
                  <a:lnTo>
                    <a:pt x="37464" y="2107819"/>
                  </a:lnTo>
                  <a:lnTo>
                    <a:pt x="43177" y="2096524"/>
                  </a:lnTo>
                  <a:lnTo>
                    <a:pt x="25531" y="2087618"/>
                  </a:lnTo>
                  <a:close/>
                </a:path>
                <a:path w="1099184" h="2160270">
                  <a:moveTo>
                    <a:pt x="43177" y="2096524"/>
                  </a:moveTo>
                  <a:lnTo>
                    <a:pt x="37464" y="2107819"/>
                  </a:lnTo>
                  <a:lnTo>
                    <a:pt x="65557" y="2107819"/>
                  </a:lnTo>
                  <a:lnTo>
                    <a:pt x="43177" y="2096524"/>
                  </a:lnTo>
                  <a:close/>
                </a:path>
                <a:path w="1099184" h="2160270">
                  <a:moveTo>
                    <a:pt x="1081151" y="0"/>
                  </a:moveTo>
                  <a:lnTo>
                    <a:pt x="25531" y="2087618"/>
                  </a:lnTo>
                  <a:lnTo>
                    <a:pt x="43177" y="2096524"/>
                  </a:lnTo>
                  <a:lnTo>
                    <a:pt x="1098930" y="8890"/>
                  </a:lnTo>
                  <a:lnTo>
                    <a:pt x="10811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365" rIns="0" bIns="0" rtlCol="0" vert="horz">
            <a:spAutoFit/>
          </a:bodyPr>
          <a:lstStyle/>
          <a:p>
            <a:pPr marL="2195195">
              <a:lnSpc>
                <a:spcPct val="100000"/>
              </a:lnSpc>
              <a:spcBef>
                <a:spcPts val="105"/>
              </a:spcBef>
            </a:pPr>
            <a:r>
              <a:rPr dirty="0"/>
              <a:t>Заполнение</a:t>
            </a:r>
            <a:r>
              <a:rPr dirty="0" spc="-80"/>
              <a:t> </a:t>
            </a:r>
            <a:r>
              <a:rPr dirty="0"/>
              <a:t>и</a:t>
            </a:r>
            <a:r>
              <a:rPr dirty="0" spc="-70"/>
              <a:t> </a:t>
            </a:r>
            <a:r>
              <a:rPr dirty="0" spc="-10"/>
              <a:t>направление</a:t>
            </a:r>
            <a:r>
              <a:rPr dirty="0" spc="-85"/>
              <a:t> </a:t>
            </a:r>
            <a:r>
              <a:rPr dirty="0" spc="-10"/>
              <a:t>заявления</a:t>
            </a:r>
            <a:r>
              <a:rPr dirty="0" spc="-95"/>
              <a:t> </a:t>
            </a:r>
            <a:r>
              <a:rPr dirty="0"/>
              <a:t>(форма</a:t>
            </a:r>
            <a:r>
              <a:rPr dirty="0" spc="-45"/>
              <a:t> </a:t>
            </a:r>
            <a:r>
              <a:rPr dirty="0" spc="-10"/>
              <a:t>4010)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344927" y="468630"/>
            <a:ext cx="265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Порядок</a:t>
            </a:r>
            <a:r>
              <a:rPr dirty="0" sz="1400" spc="-8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заполнения</a:t>
            </a:r>
            <a:r>
              <a:rPr dirty="0" sz="1400" spc="-6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заявления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3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3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" y="1644395"/>
            <a:ext cx="7565135" cy="50292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947152" y="1869439"/>
            <a:ext cx="3764915" cy="35325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3695" marR="5080" indent="-3409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Нажать</a:t>
            </a:r>
            <a:r>
              <a:rPr dirty="0" sz="1400" spc="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плитку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задачей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«Выберите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файл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для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добавления»,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расположенную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нижней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части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формы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заявления.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buFont typeface="Arial"/>
              <a:buAutoNum type="arabicPeriod"/>
            </a:pPr>
            <a:endParaRPr sz="1400">
              <a:latin typeface="Arial"/>
              <a:cs typeface="Arial"/>
            </a:endParaRPr>
          </a:p>
          <a:p>
            <a:pPr algn="just" marL="353695" marR="5080" indent="-34099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38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открывшемся</a:t>
            </a:r>
            <a:r>
              <a:rPr dirty="0" sz="1400" spc="3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окне</a:t>
            </a:r>
            <a:r>
              <a:rPr dirty="0" sz="1400" spc="3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выбрать</a:t>
            </a:r>
            <a:r>
              <a:rPr dirty="0" sz="1400" spc="380">
                <a:latin typeface="Arial"/>
                <a:cs typeface="Arial"/>
              </a:rPr>
              <a:t>  </a:t>
            </a:r>
            <a:r>
              <a:rPr dirty="0" sz="1400" spc="-25">
                <a:latin typeface="Arial"/>
                <a:cs typeface="Arial"/>
              </a:rPr>
              <a:t>все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файлы,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которые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необходимо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приложить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к</a:t>
            </a:r>
            <a:r>
              <a:rPr dirty="0" sz="1400" spc="330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заявлению</a:t>
            </a:r>
            <a:r>
              <a:rPr dirty="0" sz="1400" spc="330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335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соответствии</a:t>
            </a:r>
            <a:r>
              <a:rPr dirty="0" sz="1400" spc="335">
                <a:latin typeface="Arial"/>
                <a:cs typeface="Arial"/>
              </a:rPr>
              <a:t>   </a:t>
            </a:r>
            <a:r>
              <a:rPr dirty="0" sz="1400" spc="-50">
                <a:latin typeface="Arial"/>
                <a:cs typeface="Arial"/>
              </a:rPr>
              <a:t>с </a:t>
            </a:r>
            <a:r>
              <a:rPr dirty="0" sz="1400" spc="-5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требованиями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Положения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29.06.2022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798-</a:t>
            </a:r>
            <a:r>
              <a:rPr dirty="0" sz="1400" spc="-25">
                <a:latin typeface="Arial"/>
                <a:cs typeface="Arial"/>
              </a:rPr>
              <a:t>П.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just" marL="370840" marR="50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dirty="0" sz="1400" spc="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Документы,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прилагаемые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заявлению, </a:t>
            </a:r>
            <a:r>
              <a:rPr dirty="0" sz="1400">
                <a:latin typeface="Arial"/>
                <a:cs typeface="Arial"/>
              </a:rPr>
              <a:t>должны</a:t>
            </a:r>
            <a:r>
              <a:rPr dirty="0" sz="1400" spc="22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быть</a:t>
            </a:r>
            <a:r>
              <a:rPr dirty="0" sz="1400" spc="229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представлены</a:t>
            </a:r>
            <a:r>
              <a:rPr dirty="0" sz="1400" spc="23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225">
                <a:latin typeface="Arial"/>
                <a:cs typeface="Arial"/>
              </a:rPr>
              <a:t>  </a:t>
            </a:r>
            <a:r>
              <a:rPr dirty="0" sz="1400" spc="-20">
                <a:latin typeface="Arial"/>
                <a:cs typeface="Arial"/>
              </a:rPr>
              <a:t>виде </a:t>
            </a:r>
            <a:r>
              <a:rPr dirty="0" sz="1400">
                <a:latin typeface="Arial"/>
                <a:cs typeface="Arial"/>
              </a:rPr>
              <a:t>файлов</a:t>
            </a:r>
            <a:r>
              <a:rPr dirty="0" sz="1400" spc="4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4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соответствии</a:t>
            </a:r>
            <a:r>
              <a:rPr dirty="0" sz="1400" spc="49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требованиями </a:t>
            </a:r>
            <a:r>
              <a:rPr dirty="0" sz="1400">
                <a:latin typeface="Arial"/>
                <a:cs typeface="Arial"/>
              </a:rPr>
              <a:t>пункта</a:t>
            </a:r>
            <a:r>
              <a:rPr dirty="0" sz="1400" spc="1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2.4</a:t>
            </a:r>
            <a:r>
              <a:rPr dirty="0" sz="1400" spc="1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Положения</a:t>
            </a:r>
            <a:r>
              <a:rPr dirty="0" sz="1400" spc="1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16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России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29.06.2022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798-</a:t>
            </a:r>
            <a:r>
              <a:rPr dirty="0" sz="1400" spc="-25">
                <a:latin typeface="Arial"/>
                <a:cs typeface="Arial"/>
              </a:rPr>
              <a:t>П.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388102" y="2328290"/>
            <a:ext cx="2658745" cy="2743200"/>
          </a:xfrm>
          <a:custGeom>
            <a:avLst/>
            <a:gdLst/>
            <a:ahLst/>
            <a:cxnLst/>
            <a:rect l="l" t="t" r="r" b="b"/>
            <a:pathLst>
              <a:path w="2658745" h="2743200">
                <a:moveTo>
                  <a:pt x="2658364" y="11430"/>
                </a:moveTo>
                <a:lnTo>
                  <a:pt x="2642108" y="0"/>
                </a:lnTo>
                <a:lnTo>
                  <a:pt x="1653146" y="1399857"/>
                </a:lnTo>
                <a:lnTo>
                  <a:pt x="74993" y="1540535"/>
                </a:lnTo>
                <a:lnTo>
                  <a:pt x="72517" y="1512443"/>
                </a:lnTo>
                <a:lnTo>
                  <a:pt x="0" y="1557147"/>
                </a:lnTo>
                <a:lnTo>
                  <a:pt x="79248" y="1588389"/>
                </a:lnTo>
                <a:lnTo>
                  <a:pt x="76847" y="1561338"/>
                </a:lnTo>
                <a:lnTo>
                  <a:pt x="76746" y="1560220"/>
                </a:lnTo>
                <a:lnTo>
                  <a:pt x="1638122" y="1421117"/>
                </a:lnTo>
                <a:lnTo>
                  <a:pt x="752119" y="2675255"/>
                </a:lnTo>
                <a:lnTo>
                  <a:pt x="729107" y="2658999"/>
                </a:lnTo>
                <a:lnTo>
                  <a:pt x="716280" y="2743200"/>
                </a:lnTo>
                <a:lnTo>
                  <a:pt x="791337" y="2702941"/>
                </a:lnTo>
                <a:lnTo>
                  <a:pt x="782878" y="2696972"/>
                </a:lnTo>
                <a:lnTo>
                  <a:pt x="768261" y="2686659"/>
                </a:lnTo>
                <a:lnTo>
                  <a:pt x="1664017" y="1418818"/>
                </a:lnTo>
                <a:lnTo>
                  <a:pt x="2651506" y="1330833"/>
                </a:lnTo>
                <a:lnTo>
                  <a:pt x="2649728" y="1311021"/>
                </a:lnTo>
                <a:lnTo>
                  <a:pt x="1679041" y="1397558"/>
                </a:lnTo>
                <a:lnTo>
                  <a:pt x="2658364" y="114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365" rIns="0" bIns="0" rtlCol="0" vert="horz">
            <a:spAutoFit/>
          </a:bodyPr>
          <a:lstStyle/>
          <a:p>
            <a:pPr marL="2195195">
              <a:lnSpc>
                <a:spcPct val="100000"/>
              </a:lnSpc>
              <a:spcBef>
                <a:spcPts val="105"/>
              </a:spcBef>
            </a:pPr>
            <a:r>
              <a:rPr dirty="0"/>
              <a:t>Заполнение</a:t>
            </a:r>
            <a:r>
              <a:rPr dirty="0" spc="-80"/>
              <a:t> </a:t>
            </a:r>
            <a:r>
              <a:rPr dirty="0"/>
              <a:t>и</a:t>
            </a:r>
            <a:r>
              <a:rPr dirty="0" spc="-70"/>
              <a:t> </a:t>
            </a:r>
            <a:r>
              <a:rPr dirty="0" spc="-10"/>
              <a:t>направление</a:t>
            </a:r>
            <a:r>
              <a:rPr dirty="0" spc="-85"/>
              <a:t> </a:t>
            </a:r>
            <a:r>
              <a:rPr dirty="0" spc="-10"/>
              <a:t>заявления</a:t>
            </a:r>
            <a:r>
              <a:rPr dirty="0" spc="-95"/>
              <a:t> </a:t>
            </a:r>
            <a:r>
              <a:rPr dirty="0"/>
              <a:t>(форма</a:t>
            </a:r>
            <a:r>
              <a:rPr dirty="0" spc="-45"/>
              <a:t> </a:t>
            </a:r>
            <a:r>
              <a:rPr dirty="0" spc="-10"/>
              <a:t>4010)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344927" y="468630"/>
            <a:ext cx="265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Порядок</a:t>
            </a:r>
            <a:r>
              <a:rPr dirty="0" sz="1400" spc="-8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заполнения</a:t>
            </a:r>
            <a:r>
              <a:rPr dirty="0" sz="1400" spc="-6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заявления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3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3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68945" y="2429001"/>
            <a:ext cx="399034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00910" algn="l"/>
              </a:tabLst>
            </a:pPr>
            <a:r>
              <a:rPr dirty="0" sz="1400">
                <a:latin typeface="Arial"/>
                <a:cs typeface="Arial"/>
              </a:rPr>
              <a:t>Загрузить</a:t>
            </a:r>
            <a:r>
              <a:rPr dirty="0" sz="1400" spc="7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необходимые</a:t>
            </a:r>
            <a:r>
              <a:rPr dirty="0" sz="1400">
                <a:latin typeface="Arial"/>
                <a:cs typeface="Arial"/>
              </a:rPr>
              <a:t>	файлы</a:t>
            </a:r>
            <a:r>
              <a:rPr dirty="0" sz="1400" spc="9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10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заполнить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для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каждого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поле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«Вид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документа».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98583" y="4288916"/>
            <a:ext cx="8197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большего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602214" y="4288916"/>
            <a:ext cx="95694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количества выбрать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87688" y="4502277"/>
            <a:ext cx="1021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необходимо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68945" y="4288916"/>
            <a:ext cx="1644014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45160" algn="l"/>
              </a:tabLst>
            </a:pPr>
            <a:r>
              <a:rPr dirty="0" sz="1400" spc="-25">
                <a:latin typeface="Arial"/>
                <a:cs typeface="Arial"/>
              </a:rPr>
              <a:t>Для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добавления </a:t>
            </a:r>
            <a:r>
              <a:rPr dirty="0" sz="1400" spc="-10">
                <a:latin typeface="Arial"/>
                <a:cs typeface="Arial"/>
              </a:rPr>
              <a:t>документов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«Добавить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файл».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860" rIns="0" bIns="0" rtlCol="0" vert="horz">
            <a:spAutoFit/>
          </a:bodyPr>
          <a:lstStyle/>
          <a:p>
            <a:pPr marL="2195195">
              <a:lnSpc>
                <a:spcPct val="100000"/>
              </a:lnSpc>
              <a:spcBef>
                <a:spcPts val="105"/>
              </a:spcBef>
            </a:pPr>
            <a:r>
              <a:rPr dirty="0"/>
              <a:t>Заполнение</a:t>
            </a:r>
            <a:r>
              <a:rPr dirty="0" spc="-80"/>
              <a:t> </a:t>
            </a:r>
            <a:r>
              <a:rPr dirty="0"/>
              <a:t>и</a:t>
            </a:r>
            <a:r>
              <a:rPr dirty="0" spc="-70"/>
              <a:t> </a:t>
            </a:r>
            <a:r>
              <a:rPr dirty="0" spc="-10"/>
              <a:t>направление</a:t>
            </a:r>
            <a:r>
              <a:rPr dirty="0" spc="-85"/>
              <a:t> </a:t>
            </a:r>
            <a:r>
              <a:rPr dirty="0" spc="-10"/>
              <a:t>заявления</a:t>
            </a:r>
            <a:r>
              <a:rPr dirty="0" spc="-95"/>
              <a:t> </a:t>
            </a:r>
            <a:r>
              <a:rPr dirty="0"/>
              <a:t>(форма</a:t>
            </a:r>
            <a:r>
              <a:rPr dirty="0" spc="-45"/>
              <a:t> </a:t>
            </a:r>
            <a:r>
              <a:rPr dirty="0" spc="-10"/>
              <a:t>4010)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344927" y="468630"/>
            <a:ext cx="265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Порядок</a:t>
            </a:r>
            <a:r>
              <a:rPr dirty="0" sz="1400" spc="-8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заполнения</a:t>
            </a:r>
            <a:r>
              <a:rPr dirty="0" sz="1400" spc="-6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заявления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490727" y="1856232"/>
            <a:ext cx="6848475" cy="4212590"/>
            <a:chOff x="490727" y="1856232"/>
            <a:chExt cx="6848475" cy="4212590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727" y="1856232"/>
              <a:ext cx="6774180" cy="421233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492758" y="2615310"/>
              <a:ext cx="5846445" cy="3091815"/>
            </a:xfrm>
            <a:custGeom>
              <a:avLst/>
              <a:gdLst/>
              <a:ahLst/>
              <a:cxnLst/>
              <a:rect l="l" t="t" r="r" b="b"/>
              <a:pathLst>
                <a:path w="5846445" h="3091815">
                  <a:moveTo>
                    <a:pt x="5846191" y="2238502"/>
                  </a:moveTo>
                  <a:lnTo>
                    <a:pt x="5843397" y="2218944"/>
                  </a:lnTo>
                  <a:lnTo>
                    <a:pt x="73964" y="3043707"/>
                  </a:lnTo>
                  <a:lnTo>
                    <a:pt x="69977" y="3015767"/>
                  </a:lnTo>
                  <a:lnTo>
                    <a:pt x="0" y="3064268"/>
                  </a:lnTo>
                  <a:lnTo>
                    <a:pt x="80772" y="3091205"/>
                  </a:lnTo>
                  <a:lnTo>
                    <a:pt x="77025" y="3065094"/>
                  </a:lnTo>
                  <a:lnTo>
                    <a:pt x="76771" y="3063316"/>
                  </a:lnTo>
                  <a:lnTo>
                    <a:pt x="5846191" y="2238502"/>
                  </a:lnTo>
                  <a:close/>
                </a:path>
                <a:path w="5846445" h="3091815">
                  <a:moveTo>
                    <a:pt x="5846191" y="19558"/>
                  </a:moveTo>
                  <a:lnTo>
                    <a:pt x="5842381" y="0"/>
                  </a:lnTo>
                  <a:lnTo>
                    <a:pt x="268058" y="1071257"/>
                  </a:lnTo>
                  <a:lnTo>
                    <a:pt x="262763" y="1043559"/>
                  </a:lnTo>
                  <a:lnTo>
                    <a:pt x="195072" y="1095375"/>
                  </a:lnTo>
                  <a:lnTo>
                    <a:pt x="277114" y="1118489"/>
                  </a:lnTo>
                  <a:lnTo>
                    <a:pt x="272262" y="1093216"/>
                  </a:lnTo>
                  <a:lnTo>
                    <a:pt x="271805" y="1090803"/>
                  </a:lnTo>
                  <a:lnTo>
                    <a:pt x="5846191" y="195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3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3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76845" y="1922526"/>
            <a:ext cx="14846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7865" algn="l"/>
              </a:tabLst>
            </a:pPr>
            <a:r>
              <a:rPr dirty="0" sz="1400" spc="-10">
                <a:latin typeface="Arial"/>
                <a:cs typeface="Arial"/>
              </a:rPr>
              <a:t>После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внесения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03334" y="1922526"/>
            <a:ext cx="120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5463" y="1922526"/>
            <a:ext cx="21443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3425" algn="l"/>
                <a:tab pos="1764664" algn="l"/>
              </a:tabLst>
            </a:pPr>
            <a:r>
              <a:rPr dirty="0" sz="1400" spc="-10">
                <a:latin typeface="Arial"/>
                <a:cs typeface="Arial"/>
              </a:rPr>
              <a:t>форму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заявления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всех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76845" y="2135581"/>
            <a:ext cx="24041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0165" algn="l"/>
                <a:tab pos="2291080" algn="l"/>
              </a:tabLst>
            </a:pPr>
            <a:r>
              <a:rPr dirty="0" sz="1400" spc="-10">
                <a:latin typeface="Arial"/>
                <a:cs typeface="Arial"/>
              </a:rPr>
              <a:t>необходимых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сведений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48215" y="2135581"/>
            <a:ext cx="14605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9060" algn="l"/>
              </a:tabLst>
            </a:pPr>
            <a:r>
              <a:rPr dirty="0" sz="1400" spc="-10">
                <a:latin typeface="Arial"/>
                <a:cs typeface="Arial"/>
              </a:rPr>
              <a:t>прикрепления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к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76845" y="2349500"/>
            <a:ext cx="403161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116965" algn="l"/>
                <a:tab pos="2379345" algn="l"/>
                <a:tab pos="3057525" algn="l"/>
              </a:tabLst>
            </a:pPr>
            <a:r>
              <a:rPr dirty="0" sz="1400" spc="-10">
                <a:latin typeface="Arial"/>
                <a:cs typeface="Arial"/>
              </a:rPr>
              <a:t>заявлению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электронных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копий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документов </a:t>
            </a:r>
            <a:r>
              <a:rPr dirty="0" sz="1400">
                <a:latin typeface="Arial"/>
                <a:cs typeface="Arial"/>
              </a:rPr>
              <a:t>нажать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«Проверить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форму».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76845" y="4026153"/>
            <a:ext cx="403415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2315" algn="l"/>
                <a:tab pos="1821814" algn="l"/>
                <a:tab pos="2960370" algn="l"/>
                <a:tab pos="3821429" algn="l"/>
              </a:tabLst>
            </a:pPr>
            <a:r>
              <a:rPr dirty="0" sz="1400" spc="-10">
                <a:latin typeface="Arial"/>
                <a:cs typeface="Arial"/>
              </a:rPr>
              <a:t>После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получения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сообщения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«Форма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5">
                <a:latin typeface="Arial"/>
                <a:cs typeface="Arial"/>
              </a:rPr>
              <a:t>не </a:t>
            </a:r>
            <a:r>
              <a:rPr dirty="0" sz="1400">
                <a:latin typeface="Arial"/>
                <a:cs typeface="Arial"/>
              </a:rPr>
              <a:t>содержит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ошибок»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нажать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«Отправить».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365" rIns="0" bIns="0" rtlCol="0" vert="horz">
            <a:spAutoFit/>
          </a:bodyPr>
          <a:lstStyle/>
          <a:p>
            <a:pPr marL="2195195">
              <a:lnSpc>
                <a:spcPct val="100000"/>
              </a:lnSpc>
              <a:spcBef>
                <a:spcPts val="105"/>
              </a:spcBef>
            </a:pPr>
            <a:r>
              <a:rPr dirty="0"/>
              <a:t>Заполнение</a:t>
            </a:r>
            <a:r>
              <a:rPr dirty="0" spc="-80"/>
              <a:t> </a:t>
            </a:r>
            <a:r>
              <a:rPr dirty="0"/>
              <a:t>и</a:t>
            </a:r>
            <a:r>
              <a:rPr dirty="0" spc="-70"/>
              <a:t> </a:t>
            </a:r>
            <a:r>
              <a:rPr dirty="0" spc="-10"/>
              <a:t>направление</a:t>
            </a:r>
            <a:r>
              <a:rPr dirty="0" spc="-85"/>
              <a:t> </a:t>
            </a:r>
            <a:r>
              <a:rPr dirty="0" spc="-10"/>
              <a:t>заявления</a:t>
            </a:r>
            <a:r>
              <a:rPr dirty="0" spc="-95"/>
              <a:t> </a:t>
            </a:r>
            <a:r>
              <a:rPr dirty="0"/>
              <a:t>(форма</a:t>
            </a:r>
            <a:r>
              <a:rPr dirty="0" spc="-45"/>
              <a:t> </a:t>
            </a:r>
            <a:r>
              <a:rPr dirty="0" spc="-10"/>
              <a:t>4010)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344927" y="468630"/>
            <a:ext cx="265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Порядок</a:t>
            </a:r>
            <a:r>
              <a:rPr dirty="0" sz="1400" spc="-8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заполнения</a:t>
            </a:r>
            <a:r>
              <a:rPr dirty="0" sz="1400" spc="-6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заявления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32459" y="1717548"/>
            <a:ext cx="6393180" cy="4680585"/>
            <a:chOff x="632459" y="1717548"/>
            <a:chExt cx="6393180" cy="4680585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59" y="1717548"/>
              <a:ext cx="6050279" cy="468020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660898" y="1935479"/>
              <a:ext cx="1364615" cy="2505710"/>
            </a:xfrm>
            <a:custGeom>
              <a:avLst/>
              <a:gdLst/>
              <a:ahLst/>
              <a:cxnLst/>
              <a:rect l="l" t="t" r="r" b="b"/>
              <a:pathLst>
                <a:path w="1364615" h="2505710">
                  <a:moveTo>
                    <a:pt x="1363345" y="2401824"/>
                  </a:moveTo>
                  <a:lnTo>
                    <a:pt x="1362202" y="2382012"/>
                  </a:lnTo>
                  <a:lnTo>
                    <a:pt x="75476" y="2457602"/>
                  </a:lnTo>
                  <a:lnTo>
                    <a:pt x="73787" y="2429383"/>
                  </a:lnTo>
                  <a:lnTo>
                    <a:pt x="0" y="2471928"/>
                  </a:lnTo>
                  <a:lnTo>
                    <a:pt x="78359" y="2505456"/>
                  </a:lnTo>
                  <a:lnTo>
                    <a:pt x="76708" y="2478151"/>
                  </a:lnTo>
                  <a:lnTo>
                    <a:pt x="76669" y="2477414"/>
                  </a:lnTo>
                  <a:lnTo>
                    <a:pt x="1363345" y="2401824"/>
                  </a:lnTo>
                  <a:close/>
                </a:path>
                <a:path w="1364615" h="2505710">
                  <a:moveTo>
                    <a:pt x="1364361" y="111252"/>
                  </a:moveTo>
                  <a:lnTo>
                    <a:pt x="155930" y="28054"/>
                  </a:lnTo>
                  <a:lnTo>
                    <a:pt x="155994" y="27178"/>
                  </a:lnTo>
                  <a:lnTo>
                    <a:pt x="157861" y="0"/>
                  </a:lnTo>
                  <a:lnTo>
                    <a:pt x="79248" y="32766"/>
                  </a:lnTo>
                  <a:lnTo>
                    <a:pt x="152654" y="75946"/>
                  </a:lnTo>
                  <a:lnTo>
                    <a:pt x="154571" y="47866"/>
                  </a:lnTo>
                  <a:lnTo>
                    <a:pt x="1362964" y="130937"/>
                  </a:lnTo>
                  <a:lnTo>
                    <a:pt x="1364361" y="1112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3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3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0372" y="2284476"/>
            <a:ext cx="3201035" cy="3679190"/>
            <a:chOff x="690372" y="2284476"/>
            <a:chExt cx="3201035" cy="3679190"/>
          </a:xfrm>
        </p:grpSpPr>
        <p:sp>
          <p:nvSpPr>
            <p:cNvPr id="3" name="object 3" descr=""/>
            <p:cNvSpPr/>
            <p:nvPr/>
          </p:nvSpPr>
          <p:spPr>
            <a:xfrm>
              <a:off x="3006089" y="2284476"/>
              <a:ext cx="885190" cy="86995"/>
            </a:xfrm>
            <a:custGeom>
              <a:avLst/>
              <a:gdLst/>
              <a:ahLst/>
              <a:cxnLst/>
              <a:rect l="l" t="t" r="r" b="b"/>
              <a:pathLst>
                <a:path w="885189" h="86994">
                  <a:moveTo>
                    <a:pt x="797940" y="0"/>
                  </a:moveTo>
                  <a:lnTo>
                    <a:pt x="797940" y="86868"/>
                  </a:lnTo>
                  <a:lnTo>
                    <a:pt x="855853" y="57912"/>
                  </a:lnTo>
                  <a:lnTo>
                    <a:pt x="812419" y="57912"/>
                  </a:lnTo>
                  <a:lnTo>
                    <a:pt x="812419" y="28956"/>
                  </a:lnTo>
                  <a:lnTo>
                    <a:pt x="855853" y="28956"/>
                  </a:lnTo>
                  <a:lnTo>
                    <a:pt x="797940" y="0"/>
                  </a:lnTo>
                  <a:close/>
                </a:path>
                <a:path w="885189" h="86994">
                  <a:moveTo>
                    <a:pt x="797940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797940" y="57912"/>
                  </a:lnTo>
                  <a:lnTo>
                    <a:pt x="797940" y="28956"/>
                  </a:lnTo>
                  <a:close/>
                </a:path>
                <a:path w="885189" h="86994">
                  <a:moveTo>
                    <a:pt x="855853" y="28956"/>
                  </a:moveTo>
                  <a:lnTo>
                    <a:pt x="812419" y="28956"/>
                  </a:lnTo>
                  <a:lnTo>
                    <a:pt x="812419" y="57912"/>
                  </a:lnTo>
                  <a:lnTo>
                    <a:pt x="855853" y="57912"/>
                  </a:lnTo>
                  <a:lnTo>
                    <a:pt x="884809" y="43434"/>
                  </a:lnTo>
                  <a:lnTo>
                    <a:pt x="855853" y="28956"/>
                  </a:lnTo>
                  <a:close/>
                </a:path>
              </a:pathLst>
            </a:custGeom>
            <a:solidFill>
              <a:srgbClr val="F9A6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90372" y="3444240"/>
              <a:ext cx="2444750" cy="2519680"/>
            </a:xfrm>
            <a:custGeom>
              <a:avLst/>
              <a:gdLst/>
              <a:ahLst/>
              <a:cxnLst/>
              <a:rect l="l" t="t" r="r" b="b"/>
              <a:pathLst>
                <a:path w="2444750" h="2519679">
                  <a:moveTo>
                    <a:pt x="2037079" y="0"/>
                  </a:moveTo>
                  <a:lnTo>
                    <a:pt x="407428" y="0"/>
                  </a:lnTo>
                  <a:lnTo>
                    <a:pt x="359913" y="2740"/>
                  </a:lnTo>
                  <a:lnTo>
                    <a:pt x="314008" y="10758"/>
                  </a:lnTo>
                  <a:lnTo>
                    <a:pt x="270019" y="23748"/>
                  </a:lnTo>
                  <a:lnTo>
                    <a:pt x="228251" y="41404"/>
                  </a:lnTo>
                  <a:lnTo>
                    <a:pt x="189010" y="63421"/>
                  </a:lnTo>
                  <a:lnTo>
                    <a:pt x="152602" y="89493"/>
                  </a:lnTo>
                  <a:lnTo>
                    <a:pt x="119332" y="119316"/>
                  </a:lnTo>
                  <a:lnTo>
                    <a:pt x="89506" y="152583"/>
                  </a:lnTo>
                  <a:lnTo>
                    <a:pt x="63431" y="188989"/>
                  </a:lnTo>
                  <a:lnTo>
                    <a:pt x="41411" y="228229"/>
                  </a:lnTo>
                  <a:lnTo>
                    <a:pt x="23752" y="269997"/>
                  </a:lnTo>
                  <a:lnTo>
                    <a:pt x="10760" y="313988"/>
                  </a:lnTo>
                  <a:lnTo>
                    <a:pt x="2741" y="359896"/>
                  </a:lnTo>
                  <a:lnTo>
                    <a:pt x="0" y="407416"/>
                  </a:lnTo>
                  <a:lnTo>
                    <a:pt x="0" y="2111756"/>
                  </a:lnTo>
                  <a:lnTo>
                    <a:pt x="2741" y="2159268"/>
                  </a:lnTo>
                  <a:lnTo>
                    <a:pt x="10760" y="2205171"/>
                  </a:lnTo>
                  <a:lnTo>
                    <a:pt x="23752" y="2249159"/>
                  </a:lnTo>
                  <a:lnTo>
                    <a:pt x="41411" y="2290925"/>
                  </a:lnTo>
                  <a:lnTo>
                    <a:pt x="63431" y="2330165"/>
                  </a:lnTo>
                  <a:lnTo>
                    <a:pt x="89506" y="2366572"/>
                  </a:lnTo>
                  <a:lnTo>
                    <a:pt x="119332" y="2399841"/>
                  </a:lnTo>
                  <a:lnTo>
                    <a:pt x="152602" y="2429666"/>
                  </a:lnTo>
                  <a:lnTo>
                    <a:pt x="189010" y="2455741"/>
                  </a:lnTo>
                  <a:lnTo>
                    <a:pt x="228251" y="2477761"/>
                  </a:lnTo>
                  <a:lnTo>
                    <a:pt x="270019" y="2495419"/>
                  </a:lnTo>
                  <a:lnTo>
                    <a:pt x="314008" y="2508411"/>
                  </a:lnTo>
                  <a:lnTo>
                    <a:pt x="359913" y="2516430"/>
                  </a:lnTo>
                  <a:lnTo>
                    <a:pt x="407428" y="2519172"/>
                  </a:lnTo>
                  <a:lnTo>
                    <a:pt x="2037079" y="2519172"/>
                  </a:lnTo>
                  <a:lnTo>
                    <a:pt x="2084599" y="2516430"/>
                  </a:lnTo>
                  <a:lnTo>
                    <a:pt x="2130507" y="2508411"/>
                  </a:lnTo>
                  <a:lnTo>
                    <a:pt x="2174498" y="2495419"/>
                  </a:lnTo>
                  <a:lnTo>
                    <a:pt x="2216266" y="2477761"/>
                  </a:lnTo>
                  <a:lnTo>
                    <a:pt x="2255506" y="2455741"/>
                  </a:lnTo>
                  <a:lnTo>
                    <a:pt x="2291912" y="2429666"/>
                  </a:lnTo>
                  <a:lnTo>
                    <a:pt x="2325179" y="2399841"/>
                  </a:lnTo>
                  <a:lnTo>
                    <a:pt x="2355002" y="2366572"/>
                  </a:lnTo>
                  <a:lnTo>
                    <a:pt x="2381074" y="2330165"/>
                  </a:lnTo>
                  <a:lnTo>
                    <a:pt x="2403091" y="2290925"/>
                  </a:lnTo>
                  <a:lnTo>
                    <a:pt x="2420747" y="2249159"/>
                  </a:lnTo>
                  <a:lnTo>
                    <a:pt x="2433737" y="2205171"/>
                  </a:lnTo>
                  <a:lnTo>
                    <a:pt x="2441755" y="2159268"/>
                  </a:lnTo>
                  <a:lnTo>
                    <a:pt x="2444496" y="2111756"/>
                  </a:lnTo>
                  <a:lnTo>
                    <a:pt x="2444496" y="407416"/>
                  </a:lnTo>
                  <a:lnTo>
                    <a:pt x="2441755" y="359896"/>
                  </a:lnTo>
                  <a:lnTo>
                    <a:pt x="2433737" y="313988"/>
                  </a:lnTo>
                  <a:lnTo>
                    <a:pt x="2420747" y="269997"/>
                  </a:lnTo>
                  <a:lnTo>
                    <a:pt x="2403091" y="228229"/>
                  </a:lnTo>
                  <a:lnTo>
                    <a:pt x="2381074" y="188989"/>
                  </a:lnTo>
                  <a:lnTo>
                    <a:pt x="2355002" y="152583"/>
                  </a:lnTo>
                  <a:lnTo>
                    <a:pt x="2325179" y="119316"/>
                  </a:lnTo>
                  <a:lnTo>
                    <a:pt x="2291912" y="89493"/>
                  </a:lnTo>
                  <a:lnTo>
                    <a:pt x="2255506" y="63421"/>
                  </a:lnTo>
                  <a:lnTo>
                    <a:pt x="2216266" y="41404"/>
                  </a:lnTo>
                  <a:lnTo>
                    <a:pt x="2174498" y="23748"/>
                  </a:lnTo>
                  <a:lnTo>
                    <a:pt x="2130507" y="10758"/>
                  </a:lnTo>
                  <a:lnTo>
                    <a:pt x="2084599" y="2740"/>
                  </a:lnTo>
                  <a:lnTo>
                    <a:pt x="2037079" y="0"/>
                  </a:lnTo>
                  <a:close/>
                </a:path>
              </a:pathLst>
            </a:custGeom>
            <a:solidFill>
              <a:srgbClr val="FDEC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344927" y="468630"/>
            <a:ext cx="30676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Основные</a:t>
            </a:r>
            <a:r>
              <a:rPr dirty="0" sz="1400" spc="-6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этапы</a:t>
            </a:r>
            <a:r>
              <a:rPr dirty="0" sz="1400" spc="-4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процедуры</a:t>
            </a:r>
            <a:r>
              <a:rPr dirty="0" sz="1400" spc="-4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допуска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41324" y="3817365"/>
            <a:ext cx="1941830" cy="1216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00" marR="372745" indent="-127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Направление </a:t>
            </a:r>
            <a:r>
              <a:rPr dirty="0" sz="1400" spc="-20" b="1">
                <a:latin typeface="Arial"/>
                <a:cs typeface="Arial"/>
              </a:rPr>
              <a:t>уведомления</a:t>
            </a:r>
            <a:endParaRPr sz="14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о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принятом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решении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с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приложением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выписки</a:t>
            </a:r>
            <a:r>
              <a:rPr dirty="0" sz="1200" spc="-25">
                <a:latin typeface="Arial"/>
                <a:cs typeface="Arial"/>
              </a:rPr>
              <a:t> из </a:t>
            </a:r>
            <a:r>
              <a:rPr dirty="0" sz="1200">
                <a:latin typeface="Arial"/>
                <a:cs typeface="Arial"/>
              </a:rPr>
              <a:t>реестра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в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случае положительного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решения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7900" y="5190185"/>
            <a:ext cx="186880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не</a:t>
            </a:r>
            <a:r>
              <a:rPr dirty="0" sz="1200" spc="-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позднее</a:t>
            </a:r>
            <a:r>
              <a:rPr dirty="0" sz="1200" spc="-3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5</a:t>
            </a:r>
            <a:r>
              <a:rPr dirty="0" sz="1200" spc="-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раб.</a:t>
            </a:r>
            <a:r>
              <a:rPr dirty="0" sz="1200" spc="-1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дней </a:t>
            </a:r>
            <a:r>
              <a:rPr dirty="0" sz="1200" spc="-25">
                <a:solidFill>
                  <a:srgbClr val="00618B"/>
                </a:solidFill>
                <a:latin typeface="Arial"/>
                <a:cs typeface="Arial"/>
              </a:rPr>
              <a:t>со</a:t>
            </a:r>
            <a:endParaRPr sz="12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дня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принятия</a:t>
            </a:r>
            <a:r>
              <a:rPr dirty="0" sz="1200" spc="-1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решения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018019" y="1720595"/>
            <a:ext cx="2569845" cy="1306195"/>
          </a:xfrm>
          <a:custGeom>
            <a:avLst/>
            <a:gdLst/>
            <a:ahLst/>
            <a:cxnLst/>
            <a:rect l="l" t="t" r="r" b="b"/>
            <a:pathLst>
              <a:path w="2569845" h="1306195">
                <a:moveTo>
                  <a:pt x="2569464" y="0"/>
                </a:moveTo>
                <a:lnTo>
                  <a:pt x="0" y="0"/>
                </a:lnTo>
                <a:lnTo>
                  <a:pt x="0" y="1306067"/>
                </a:lnTo>
                <a:lnTo>
                  <a:pt x="2569464" y="1306067"/>
                </a:lnTo>
                <a:lnTo>
                  <a:pt x="2569464" y="0"/>
                </a:lnTo>
                <a:close/>
              </a:path>
            </a:pathLst>
          </a:custGeom>
          <a:solidFill>
            <a:srgbClr val="DCD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101078" y="2034920"/>
            <a:ext cx="240474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Проведение </a:t>
            </a:r>
            <a:r>
              <a:rPr dirty="0" sz="1400">
                <a:latin typeface="Arial"/>
                <a:cs typeface="Arial"/>
              </a:rPr>
              <a:t>Банком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</a:t>
            </a:r>
            <a:endParaRPr sz="1400">
              <a:latin typeface="Arial"/>
              <a:cs typeface="Arial"/>
            </a:endParaRPr>
          </a:p>
          <a:p>
            <a:pPr algn="ctr" marL="599440" marR="591820">
              <a:lnSpc>
                <a:spcPct val="100000"/>
              </a:lnSpc>
            </a:pPr>
            <a:r>
              <a:rPr dirty="0" sz="1400" spc="-10" b="1">
                <a:latin typeface="Arial"/>
                <a:cs typeface="Arial"/>
              </a:rPr>
              <a:t>проверочных мероприятий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906011" y="1693164"/>
            <a:ext cx="2537460" cy="1306195"/>
          </a:xfrm>
          <a:custGeom>
            <a:avLst/>
            <a:gdLst/>
            <a:ahLst/>
            <a:cxnLst/>
            <a:rect l="l" t="t" r="r" b="b"/>
            <a:pathLst>
              <a:path w="2537460" h="1306195">
                <a:moveTo>
                  <a:pt x="2537460" y="0"/>
                </a:moveTo>
                <a:lnTo>
                  <a:pt x="0" y="0"/>
                </a:lnTo>
                <a:lnTo>
                  <a:pt x="0" y="1306067"/>
                </a:lnTo>
                <a:lnTo>
                  <a:pt x="2537460" y="1306067"/>
                </a:lnTo>
                <a:lnTo>
                  <a:pt x="2537460" y="0"/>
                </a:lnTo>
                <a:close/>
              </a:path>
            </a:pathLst>
          </a:custGeom>
          <a:solidFill>
            <a:srgbClr val="DCD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159122" y="1733169"/>
            <a:ext cx="203390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Рассмотрение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Банком России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представленных </a:t>
            </a:r>
            <a:r>
              <a:rPr dirty="0" sz="1400" spc="-10" b="1">
                <a:latin typeface="Arial"/>
                <a:cs typeface="Arial"/>
              </a:rPr>
              <a:t>документов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90186" y="2558034"/>
            <a:ext cx="17678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направление</a:t>
            </a:r>
            <a:r>
              <a:rPr dirty="0" sz="1200" spc="1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запроса</a:t>
            </a:r>
            <a:r>
              <a:rPr dirty="0" sz="1200" spc="500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в</a:t>
            </a:r>
            <a:r>
              <a:rPr dirty="0" sz="1200" spc="-20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случае</a:t>
            </a:r>
            <a:r>
              <a:rPr dirty="0" sz="1200" spc="-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необходимости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569208" y="1395996"/>
            <a:ext cx="3650615" cy="577850"/>
            <a:chOff x="3569208" y="1395996"/>
            <a:chExt cx="3650615" cy="577850"/>
          </a:xfrm>
        </p:grpSpPr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4828" y="1395996"/>
              <a:ext cx="594398" cy="56386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3408" y="1444777"/>
              <a:ext cx="458749" cy="52880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648" y="1424939"/>
              <a:ext cx="486155" cy="45567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708648" y="1424939"/>
              <a:ext cx="486409" cy="455930"/>
            </a:xfrm>
            <a:custGeom>
              <a:avLst/>
              <a:gdLst/>
              <a:ahLst/>
              <a:cxnLst/>
              <a:rect l="l" t="t" r="r" b="b"/>
              <a:pathLst>
                <a:path w="486409" h="455930">
                  <a:moveTo>
                    <a:pt x="0" y="227837"/>
                  </a:moveTo>
                  <a:lnTo>
                    <a:pt x="4938" y="181913"/>
                  </a:lnTo>
                  <a:lnTo>
                    <a:pt x="19103" y="139142"/>
                  </a:lnTo>
                  <a:lnTo>
                    <a:pt x="41516" y="100440"/>
                  </a:lnTo>
                  <a:lnTo>
                    <a:pt x="71199" y="66722"/>
                  </a:lnTo>
                  <a:lnTo>
                    <a:pt x="107174" y="38904"/>
                  </a:lnTo>
                  <a:lnTo>
                    <a:pt x="148464" y="17901"/>
                  </a:lnTo>
                  <a:lnTo>
                    <a:pt x="194091" y="4627"/>
                  </a:lnTo>
                  <a:lnTo>
                    <a:pt x="243077" y="0"/>
                  </a:lnTo>
                  <a:lnTo>
                    <a:pt x="292064" y="4627"/>
                  </a:lnTo>
                  <a:lnTo>
                    <a:pt x="337691" y="17901"/>
                  </a:lnTo>
                  <a:lnTo>
                    <a:pt x="378981" y="38904"/>
                  </a:lnTo>
                  <a:lnTo>
                    <a:pt x="414956" y="66722"/>
                  </a:lnTo>
                  <a:lnTo>
                    <a:pt x="444639" y="100440"/>
                  </a:lnTo>
                  <a:lnTo>
                    <a:pt x="467052" y="139142"/>
                  </a:lnTo>
                  <a:lnTo>
                    <a:pt x="481217" y="181913"/>
                  </a:lnTo>
                  <a:lnTo>
                    <a:pt x="486155" y="227837"/>
                  </a:lnTo>
                  <a:lnTo>
                    <a:pt x="481217" y="273762"/>
                  </a:lnTo>
                  <a:lnTo>
                    <a:pt x="467052" y="316533"/>
                  </a:lnTo>
                  <a:lnTo>
                    <a:pt x="444639" y="355235"/>
                  </a:lnTo>
                  <a:lnTo>
                    <a:pt x="414956" y="388953"/>
                  </a:lnTo>
                  <a:lnTo>
                    <a:pt x="378981" y="416771"/>
                  </a:lnTo>
                  <a:lnTo>
                    <a:pt x="337691" y="437774"/>
                  </a:lnTo>
                  <a:lnTo>
                    <a:pt x="292064" y="451048"/>
                  </a:lnTo>
                  <a:lnTo>
                    <a:pt x="243077" y="455675"/>
                  </a:lnTo>
                  <a:lnTo>
                    <a:pt x="194091" y="451048"/>
                  </a:lnTo>
                  <a:lnTo>
                    <a:pt x="148464" y="437774"/>
                  </a:lnTo>
                  <a:lnTo>
                    <a:pt x="107174" y="416771"/>
                  </a:lnTo>
                  <a:lnTo>
                    <a:pt x="71199" y="388953"/>
                  </a:lnTo>
                  <a:lnTo>
                    <a:pt x="41516" y="355235"/>
                  </a:lnTo>
                  <a:lnTo>
                    <a:pt x="19103" y="316533"/>
                  </a:lnTo>
                  <a:lnTo>
                    <a:pt x="4938" y="273762"/>
                  </a:lnTo>
                  <a:lnTo>
                    <a:pt x="0" y="227837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9208" y="1395996"/>
              <a:ext cx="594398" cy="56386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7788" y="1444777"/>
              <a:ext cx="458749" cy="52880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028" y="1424939"/>
              <a:ext cx="486156" cy="455675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653028" y="1424939"/>
              <a:ext cx="486409" cy="455930"/>
            </a:xfrm>
            <a:custGeom>
              <a:avLst/>
              <a:gdLst/>
              <a:ahLst/>
              <a:cxnLst/>
              <a:rect l="l" t="t" r="r" b="b"/>
              <a:pathLst>
                <a:path w="486410" h="455930">
                  <a:moveTo>
                    <a:pt x="0" y="227837"/>
                  </a:moveTo>
                  <a:lnTo>
                    <a:pt x="4938" y="181913"/>
                  </a:lnTo>
                  <a:lnTo>
                    <a:pt x="19103" y="139142"/>
                  </a:lnTo>
                  <a:lnTo>
                    <a:pt x="41516" y="100440"/>
                  </a:lnTo>
                  <a:lnTo>
                    <a:pt x="71199" y="66722"/>
                  </a:lnTo>
                  <a:lnTo>
                    <a:pt x="107174" y="38904"/>
                  </a:lnTo>
                  <a:lnTo>
                    <a:pt x="148464" y="17901"/>
                  </a:lnTo>
                  <a:lnTo>
                    <a:pt x="194091" y="4627"/>
                  </a:lnTo>
                  <a:lnTo>
                    <a:pt x="243077" y="0"/>
                  </a:lnTo>
                  <a:lnTo>
                    <a:pt x="292064" y="4627"/>
                  </a:lnTo>
                  <a:lnTo>
                    <a:pt x="337691" y="17901"/>
                  </a:lnTo>
                  <a:lnTo>
                    <a:pt x="378981" y="38904"/>
                  </a:lnTo>
                  <a:lnTo>
                    <a:pt x="414956" y="66722"/>
                  </a:lnTo>
                  <a:lnTo>
                    <a:pt x="444639" y="100440"/>
                  </a:lnTo>
                  <a:lnTo>
                    <a:pt x="467052" y="139142"/>
                  </a:lnTo>
                  <a:lnTo>
                    <a:pt x="481217" y="181913"/>
                  </a:lnTo>
                  <a:lnTo>
                    <a:pt x="486156" y="227837"/>
                  </a:lnTo>
                  <a:lnTo>
                    <a:pt x="481217" y="273762"/>
                  </a:lnTo>
                  <a:lnTo>
                    <a:pt x="467052" y="316533"/>
                  </a:lnTo>
                  <a:lnTo>
                    <a:pt x="444639" y="355235"/>
                  </a:lnTo>
                  <a:lnTo>
                    <a:pt x="414956" y="388953"/>
                  </a:lnTo>
                  <a:lnTo>
                    <a:pt x="378981" y="416771"/>
                  </a:lnTo>
                  <a:lnTo>
                    <a:pt x="337691" y="437774"/>
                  </a:lnTo>
                  <a:lnTo>
                    <a:pt x="292064" y="451048"/>
                  </a:lnTo>
                  <a:lnTo>
                    <a:pt x="243077" y="455675"/>
                  </a:lnTo>
                  <a:lnTo>
                    <a:pt x="194091" y="451048"/>
                  </a:lnTo>
                  <a:lnTo>
                    <a:pt x="148464" y="437774"/>
                  </a:lnTo>
                  <a:lnTo>
                    <a:pt x="107174" y="416771"/>
                  </a:lnTo>
                  <a:lnTo>
                    <a:pt x="71199" y="388953"/>
                  </a:lnTo>
                  <a:lnTo>
                    <a:pt x="41516" y="355235"/>
                  </a:lnTo>
                  <a:lnTo>
                    <a:pt x="19103" y="316533"/>
                  </a:lnTo>
                  <a:lnTo>
                    <a:pt x="4938" y="273762"/>
                  </a:lnTo>
                  <a:lnTo>
                    <a:pt x="0" y="227837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827526" y="1514602"/>
            <a:ext cx="31940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68320" algn="l"/>
              </a:tabLst>
            </a:pPr>
            <a:r>
              <a:rPr dirty="0" sz="1600" spc="-50" b="1">
                <a:latin typeface="Arial"/>
                <a:cs typeface="Arial"/>
              </a:rPr>
              <a:t>2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spc="-50" b="1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15112" y="3209556"/>
            <a:ext cx="593090" cy="576580"/>
            <a:chOff x="515112" y="3209556"/>
            <a:chExt cx="593090" cy="576580"/>
          </a:xfrm>
        </p:grpSpPr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112" y="3209556"/>
              <a:ext cx="592810" cy="56386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168" y="3256813"/>
              <a:ext cx="458749" cy="528802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932" y="3238499"/>
              <a:ext cx="484631" cy="45567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598932" y="3238499"/>
              <a:ext cx="485140" cy="455930"/>
            </a:xfrm>
            <a:custGeom>
              <a:avLst/>
              <a:gdLst/>
              <a:ahLst/>
              <a:cxnLst/>
              <a:rect l="l" t="t" r="r" b="b"/>
              <a:pathLst>
                <a:path w="485140" h="455929">
                  <a:moveTo>
                    <a:pt x="0" y="227837"/>
                  </a:moveTo>
                  <a:lnTo>
                    <a:pt x="4922" y="181913"/>
                  </a:lnTo>
                  <a:lnTo>
                    <a:pt x="19041" y="139142"/>
                  </a:lnTo>
                  <a:lnTo>
                    <a:pt x="41382" y="100440"/>
                  </a:lnTo>
                  <a:lnTo>
                    <a:pt x="70970" y="66722"/>
                  </a:lnTo>
                  <a:lnTo>
                    <a:pt x="106832" y="38904"/>
                  </a:lnTo>
                  <a:lnTo>
                    <a:pt x="147993" y="17901"/>
                  </a:lnTo>
                  <a:lnTo>
                    <a:pt x="193479" y="4627"/>
                  </a:lnTo>
                  <a:lnTo>
                    <a:pt x="242315" y="0"/>
                  </a:lnTo>
                  <a:lnTo>
                    <a:pt x="291152" y="4627"/>
                  </a:lnTo>
                  <a:lnTo>
                    <a:pt x="336638" y="17901"/>
                  </a:lnTo>
                  <a:lnTo>
                    <a:pt x="377799" y="38904"/>
                  </a:lnTo>
                  <a:lnTo>
                    <a:pt x="413661" y="66722"/>
                  </a:lnTo>
                  <a:lnTo>
                    <a:pt x="443249" y="100440"/>
                  </a:lnTo>
                  <a:lnTo>
                    <a:pt x="465590" y="139142"/>
                  </a:lnTo>
                  <a:lnTo>
                    <a:pt x="479709" y="181913"/>
                  </a:lnTo>
                  <a:lnTo>
                    <a:pt x="484631" y="227837"/>
                  </a:lnTo>
                  <a:lnTo>
                    <a:pt x="479709" y="273762"/>
                  </a:lnTo>
                  <a:lnTo>
                    <a:pt x="465590" y="316533"/>
                  </a:lnTo>
                  <a:lnTo>
                    <a:pt x="443249" y="355235"/>
                  </a:lnTo>
                  <a:lnTo>
                    <a:pt x="413661" y="388953"/>
                  </a:lnTo>
                  <a:lnTo>
                    <a:pt x="377799" y="416771"/>
                  </a:lnTo>
                  <a:lnTo>
                    <a:pt x="336638" y="437774"/>
                  </a:lnTo>
                  <a:lnTo>
                    <a:pt x="291152" y="451048"/>
                  </a:lnTo>
                  <a:lnTo>
                    <a:pt x="242315" y="455675"/>
                  </a:lnTo>
                  <a:lnTo>
                    <a:pt x="193479" y="451048"/>
                  </a:lnTo>
                  <a:lnTo>
                    <a:pt x="147993" y="437774"/>
                  </a:lnTo>
                  <a:lnTo>
                    <a:pt x="106832" y="416771"/>
                  </a:lnTo>
                  <a:lnTo>
                    <a:pt x="70970" y="388953"/>
                  </a:lnTo>
                  <a:lnTo>
                    <a:pt x="41382" y="355235"/>
                  </a:lnTo>
                  <a:lnTo>
                    <a:pt x="19041" y="316533"/>
                  </a:lnTo>
                  <a:lnTo>
                    <a:pt x="4922" y="273762"/>
                  </a:lnTo>
                  <a:lnTo>
                    <a:pt x="0" y="227837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71855" y="332727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135629" y="3671315"/>
            <a:ext cx="6431915" cy="1789430"/>
            <a:chOff x="3135629" y="3671315"/>
            <a:chExt cx="6431915" cy="1789430"/>
          </a:xfrm>
        </p:grpSpPr>
        <p:sp>
          <p:nvSpPr>
            <p:cNvPr id="31" name="object 31" descr=""/>
            <p:cNvSpPr/>
            <p:nvPr/>
          </p:nvSpPr>
          <p:spPr>
            <a:xfrm>
              <a:off x="3135629" y="5373496"/>
              <a:ext cx="6431915" cy="86995"/>
            </a:xfrm>
            <a:custGeom>
              <a:avLst/>
              <a:gdLst/>
              <a:ahLst/>
              <a:cxnLst/>
              <a:rect l="l" t="t" r="r" b="b"/>
              <a:pathLst>
                <a:path w="6431915" h="86995">
                  <a:moveTo>
                    <a:pt x="86740" y="0"/>
                  </a:moveTo>
                  <a:lnTo>
                    <a:pt x="0" y="43560"/>
                  </a:lnTo>
                  <a:lnTo>
                    <a:pt x="86994" y="86867"/>
                  </a:lnTo>
                  <a:lnTo>
                    <a:pt x="86910" y="57911"/>
                  </a:lnTo>
                  <a:lnTo>
                    <a:pt x="72389" y="57911"/>
                  </a:lnTo>
                  <a:lnTo>
                    <a:pt x="72389" y="28955"/>
                  </a:lnTo>
                  <a:lnTo>
                    <a:pt x="86825" y="28932"/>
                  </a:lnTo>
                  <a:lnTo>
                    <a:pt x="86740" y="0"/>
                  </a:lnTo>
                  <a:close/>
                </a:path>
                <a:path w="6431915" h="86995">
                  <a:moveTo>
                    <a:pt x="86825" y="28932"/>
                  </a:moveTo>
                  <a:lnTo>
                    <a:pt x="72389" y="28955"/>
                  </a:lnTo>
                  <a:lnTo>
                    <a:pt x="72389" y="57911"/>
                  </a:lnTo>
                  <a:lnTo>
                    <a:pt x="86910" y="57887"/>
                  </a:lnTo>
                  <a:lnTo>
                    <a:pt x="86825" y="28932"/>
                  </a:lnTo>
                  <a:close/>
                </a:path>
                <a:path w="6431915" h="86995">
                  <a:moveTo>
                    <a:pt x="86910" y="57887"/>
                  </a:moveTo>
                  <a:lnTo>
                    <a:pt x="72389" y="57911"/>
                  </a:lnTo>
                  <a:lnTo>
                    <a:pt x="86910" y="57911"/>
                  </a:lnTo>
                  <a:close/>
                </a:path>
                <a:path w="6431915" h="86995">
                  <a:moveTo>
                    <a:pt x="6431661" y="18414"/>
                  </a:moveTo>
                  <a:lnTo>
                    <a:pt x="86825" y="28932"/>
                  </a:lnTo>
                  <a:lnTo>
                    <a:pt x="86910" y="57887"/>
                  </a:lnTo>
                  <a:lnTo>
                    <a:pt x="6431661" y="47370"/>
                  </a:lnTo>
                  <a:lnTo>
                    <a:pt x="6431661" y="18414"/>
                  </a:lnTo>
                  <a:close/>
                </a:path>
              </a:pathLst>
            </a:custGeom>
            <a:solidFill>
              <a:srgbClr val="F9A6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916679" y="3671315"/>
              <a:ext cx="2531745" cy="1562100"/>
            </a:xfrm>
            <a:custGeom>
              <a:avLst/>
              <a:gdLst/>
              <a:ahLst/>
              <a:cxnLst/>
              <a:rect l="l" t="t" r="r" b="b"/>
              <a:pathLst>
                <a:path w="2531745" h="1562100">
                  <a:moveTo>
                    <a:pt x="2531364" y="0"/>
                  </a:moveTo>
                  <a:lnTo>
                    <a:pt x="0" y="0"/>
                  </a:lnTo>
                  <a:lnTo>
                    <a:pt x="0" y="1562100"/>
                  </a:lnTo>
                  <a:lnTo>
                    <a:pt x="2531364" y="1562100"/>
                  </a:lnTo>
                  <a:lnTo>
                    <a:pt x="2531364" y="0"/>
                  </a:lnTo>
                  <a:close/>
                </a:path>
              </a:pathLst>
            </a:custGeom>
            <a:solidFill>
              <a:srgbClr val="DCDC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064253" y="3855465"/>
            <a:ext cx="22364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Размещение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информации</a:t>
            </a:r>
            <a:endParaRPr sz="1400">
              <a:latin typeface="Arial"/>
              <a:cs typeface="Arial"/>
            </a:endParaRPr>
          </a:p>
          <a:p>
            <a:pPr algn="ctr" marL="4889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Arial"/>
                <a:cs typeface="Arial"/>
              </a:rPr>
              <a:t>на сайте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323334" y="4466970"/>
            <a:ext cx="17183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не</a:t>
            </a:r>
            <a:r>
              <a:rPr dirty="0" sz="1200" spc="-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позднее</a:t>
            </a:r>
            <a:r>
              <a:rPr dirty="0" sz="1200" spc="-30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1 раб.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0618B"/>
                </a:solidFill>
                <a:latin typeface="Arial"/>
                <a:cs typeface="Arial"/>
              </a:rPr>
              <a:t>дня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со</a:t>
            </a:r>
            <a:r>
              <a:rPr dirty="0" sz="1200" spc="-20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дня</a:t>
            </a:r>
            <a:r>
              <a:rPr dirty="0" sz="1200" spc="-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внесения</a:t>
            </a:r>
            <a:r>
              <a:rPr dirty="0" sz="1200" spc="-1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записи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в</a:t>
            </a:r>
            <a:r>
              <a:rPr dirty="0" sz="1200" spc="-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реестр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911340" y="3691128"/>
            <a:ext cx="2083435" cy="1542415"/>
          </a:xfrm>
          <a:custGeom>
            <a:avLst/>
            <a:gdLst/>
            <a:ahLst/>
            <a:cxnLst/>
            <a:rect l="l" t="t" r="r" b="b"/>
            <a:pathLst>
              <a:path w="2083434" h="1542414">
                <a:moveTo>
                  <a:pt x="2083307" y="0"/>
                </a:moveTo>
                <a:lnTo>
                  <a:pt x="0" y="0"/>
                </a:lnTo>
                <a:lnTo>
                  <a:pt x="0" y="1542288"/>
                </a:lnTo>
                <a:lnTo>
                  <a:pt x="2083307" y="1542288"/>
                </a:lnTo>
                <a:lnTo>
                  <a:pt x="2083307" y="0"/>
                </a:lnTo>
                <a:close/>
              </a:path>
            </a:pathLst>
          </a:custGeom>
          <a:solidFill>
            <a:srgbClr val="DCD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105650" y="3773500"/>
            <a:ext cx="169862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Внесение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сведений</a:t>
            </a:r>
            <a:endParaRPr sz="1400">
              <a:latin typeface="Arial"/>
              <a:cs typeface="Arial"/>
            </a:endParaRPr>
          </a:p>
          <a:p>
            <a:pPr algn="ctr" marL="4826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Arial"/>
                <a:cs typeface="Arial"/>
              </a:rPr>
              <a:t>в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реестр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062978" y="4385309"/>
            <a:ext cx="17824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не</a:t>
            </a:r>
            <a:r>
              <a:rPr dirty="0" sz="1200" spc="-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позднее</a:t>
            </a:r>
            <a:r>
              <a:rPr dirty="0" sz="1200" spc="-3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1</a:t>
            </a:r>
            <a:r>
              <a:rPr dirty="0" sz="1200" spc="10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раб.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дня</a:t>
            </a:r>
            <a:r>
              <a:rPr dirty="0" sz="1200" spc="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0618B"/>
                </a:solidFill>
                <a:latin typeface="Arial"/>
                <a:cs typeface="Arial"/>
              </a:rPr>
              <a:t>со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дня,</a:t>
            </a:r>
            <a:r>
              <a:rPr dirty="0" sz="1200" spc="-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следующего</a:t>
            </a:r>
            <a:endParaRPr sz="1200">
              <a:latin typeface="Arial"/>
              <a:cs typeface="Arial"/>
            </a:endParaRPr>
          </a:p>
          <a:p>
            <a:pPr algn="ctr" marL="260985" marR="252729">
              <a:lnSpc>
                <a:spcPct val="100000"/>
              </a:lnSpc>
            </a:pP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за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днем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принятия решения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9566147" y="3613403"/>
            <a:ext cx="2193290" cy="2350135"/>
          </a:xfrm>
          <a:custGeom>
            <a:avLst/>
            <a:gdLst/>
            <a:ahLst/>
            <a:cxnLst/>
            <a:rect l="l" t="t" r="r" b="b"/>
            <a:pathLst>
              <a:path w="2193290" h="2350135">
                <a:moveTo>
                  <a:pt x="2193036" y="0"/>
                </a:moveTo>
                <a:lnTo>
                  <a:pt x="0" y="0"/>
                </a:lnTo>
                <a:lnTo>
                  <a:pt x="0" y="2350008"/>
                </a:lnTo>
                <a:lnTo>
                  <a:pt x="2193036" y="2350008"/>
                </a:lnTo>
                <a:lnTo>
                  <a:pt x="2193036" y="0"/>
                </a:lnTo>
                <a:close/>
              </a:path>
            </a:pathLst>
          </a:custGeom>
          <a:solidFill>
            <a:srgbClr val="DCDC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9811257" y="4298696"/>
            <a:ext cx="17030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Принятие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решения</a:t>
            </a:r>
            <a:endParaRPr sz="14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Банком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844785" y="4909820"/>
            <a:ext cx="16383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в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 течение</a:t>
            </a:r>
            <a:r>
              <a:rPr dirty="0" sz="1200" spc="-1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2</a:t>
            </a:r>
            <a:r>
              <a:rPr dirty="0" sz="1200" spc="-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месяцев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с</a:t>
            </a:r>
            <a:r>
              <a:rPr dirty="0" sz="1200" spc="-4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даты</a:t>
            </a:r>
            <a:r>
              <a:rPr dirty="0" sz="1200" spc="-3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618B"/>
                </a:solidFill>
                <a:latin typeface="Arial"/>
                <a:cs typeface="Arial"/>
              </a:rPr>
              <a:t>получения</a:t>
            </a:r>
            <a:r>
              <a:rPr dirty="0" sz="1200" spc="-25">
                <a:solidFill>
                  <a:srgbClr val="00618B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00618B"/>
                </a:solidFill>
                <a:latin typeface="Arial"/>
                <a:cs typeface="Arial"/>
              </a:rPr>
              <a:t>всех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10">
                <a:solidFill>
                  <a:srgbClr val="00618B"/>
                </a:solidFill>
                <a:latin typeface="Arial"/>
                <a:cs typeface="Arial"/>
              </a:rPr>
              <a:t>документов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281159" y="3351288"/>
            <a:ext cx="593090" cy="577850"/>
            <a:chOff x="9281159" y="3351288"/>
            <a:chExt cx="593090" cy="577850"/>
          </a:xfrm>
        </p:grpSpPr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81159" y="3351288"/>
              <a:ext cx="592810" cy="56386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48215" y="3400069"/>
              <a:ext cx="458749" cy="528802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4979" y="3380232"/>
              <a:ext cx="484631" cy="455675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9364979" y="3380232"/>
              <a:ext cx="485140" cy="455930"/>
            </a:xfrm>
            <a:custGeom>
              <a:avLst/>
              <a:gdLst/>
              <a:ahLst/>
              <a:cxnLst/>
              <a:rect l="l" t="t" r="r" b="b"/>
              <a:pathLst>
                <a:path w="485140" h="455929">
                  <a:moveTo>
                    <a:pt x="0" y="227837"/>
                  </a:moveTo>
                  <a:lnTo>
                    <a:pt x="4921" y="181913"/>
                  </a:lnTo>
                  <a:lnTo>
                    <a:pt x="19038" y="139142"/>
                  </a:lnTo>
                  <a:lnTo>
                    <a:pt x="41375" y="100440"/>
                  </a:lnTo>
                  <a:lnTo>
                    <a:pt x="70961" y="66722"/>
                  </a:lnTo>
                  <a:lnTo>
                    <a:pt x="106821" y="38904"/>
                  </a:lnTo>
                  <a:lnTo>
                    <a:pt x="147982" y="17901"/>
                  </a:lnTo>
                  <a:lnTo>
                    <a:pt x="193472" y="4627"/>
                  </a:lnTo>
                  <a:lnTo>
                    <a:pt x="242316" y="0"/>
                  </a:lnTo>
                  <a:lnTo>
                    <a:pt x="291159" y="4627"/>
                  </a:lnTo>
                  <a:lnTo>
                    <a:pt x="336649" y="17901"/>
                  </a:lnTo>
                  <a:lnTo>
                    <a:pt x="377810" y="38904"/>
                  </a:lnTo>
                  <a:lnTo>
                    <a:pt x="413670" y="66722"/>
                  </a:lnTo>
                  <a:lnTo>
                    <a:pt x="443256" y="100440"/>
                  </a:lnTo>
                  <a:lnTo>
                    <a:pt x="465593" y="139142"/>
                  </a:lnTo>
                  <a:lnTo>
                    <a:pt x="479710" y="181913"/>
                  </a:lnTo>
                  <a:lnTo>
                    <a:pt x="484631" y="227837"/>
                  </a:lnTo>
                  <a:lnTo>
                    <a:pt x="479710" y="273762"/>
                  </a:lnTo>
                  <a:lnTo>
                    <a:pt x="465593" y="316533"/>
                  </a:lnTo>
                  <a:lnTo>
                    <a:pt x="443256" y="355235"/>
                  </a:lnTo>
                  <a:lnTo>
                    <a:pt x="413670" y="388953"/>
                  </a:lnTo>
                  <a:lnTo>
                    <a:pt x="377810" y="416771"/>
                  </a:lnTo>
                  <a:lnTo>
                    <a:pt x="336649" y="437774"/>
                  </a:lnTo>
                  <a:lnTo>
                    <a:pt x="291159" y="451048"/>
                  </a:lnTo>
                  <a:lnTo>
                    <a:pt x="242316" y="455675"/>
                  </a:lnTo>
                  <a:lnTo>
                    <a:pt x="193472" y="451048"/>
                  </a:lnTo>
                  <a:lnTo>
                    <a:pt x="147982" y="437774"/>
                  </a:lnTo>
                  <a:lnTo>
                    <a:pt x="106821" y="416771"/>
                  </a:lnTo>
                  <a:lnTo>
                    <a:pt x="70961" y="388953"/>
                  </a:lnTo>
                  <a:lnTo>
                    <a:pt x="41375" y="355235"/>
                  </a:lnTo>
                  <a:lnTo>
                    <a:pt x="19038" y="316533"/>
                  </a:lnTo>
                  <a:lnTo>
                    <a:pt x="4921" y="273762"/>
                  </a:lnTo>
                  <a:lnTo>
                    <a:pt x="0" y="227837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9539478" y="3470275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6592823" y="3430549"/>
            <a:ext cx="594995" cy="577850"/>
            <a:chOff x="6592823" y="3430549"/>
            <a:chExt cx="594995" cy="577850"/>
          </a:xfrm>
        </p:grpSpPr>
        <p:pic>
          <p:nvPicPr>
            <p:cNvPr id="48" name="object 4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92823" y="3430549"/>
              <a:ext cx="594398" cy="565378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1403" y="3479317"/>
              <a:ext cx="458749" cy="528802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76643" y="3459480"/>
              <a:ext cx="486155" cy="45720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6676643" y="3459480"/>
              <a:ext cx="486409" cy="457200"/>
            </a:xfrm>
            <a:custGeom>
              <a:avLst/>
              <a:gdLst/>
              <a:ahLst/>
              <a:cxnLst/>
              <a:rect l="l" t="t" r="r" b="b"/>
              <a:pathLst>
                <a:path w="486409" h="457200">
                  <a:moveTo>
                    <a:pt x="0" y="228600"/>
                  </a:moveTo>
                  <a:lnTo>
                    <a:pt x="4938" y="182533"/>
                  </a:lnTo>
                  <a:lnTo>
                    <a:pt x="19103" y="139624"/>
                  </a:lnTo>
                  <a:lnTo>
                    <a:pt x="41516" y="100793"/>
                  </a:lnTo>
                  <a:lnTo>
                    <a:pt x="71199" y="66960"/>
                  </a:lnTo>
                  <a:lnTo>
                    <a:pt x="107174" y="39045"/>
                  </a:lnTo>
                  <a:lnTo>
                    <a:pt x="148464" y="17966"/>
                  </a:lnTo>
                  <a:lnTo>
                    <a:pt x="194091" y="4644"/>
                  </a:lnTo>
                  <a:lnTo>
                    <a:pt x="243077" y="0"/>
                  </a:lnTo>
                  <a:lnTo>
                    <a:pt x="292064" y="4644"/>
                  </a:lnTo>
                  <a:lnTo>
                    <a:pt x="337691" y="17966"/>
                  </a:lnTo>
                  <a:lnTo>
                    <a:pt x="378981" y="39045"/>
                  </a:lnTo>
                  <a:lnTo>
                    <a:pt x="414956" y="66960"/>
                  </a:lnTo>
                  <a:lnTo>
                    <a:pt x="444639" y="100793"/>
                  </a:lnTo>
                  <a:lnTo>
                    <a:pt x="467052" y="139624"/>
                  </a:lnTo>
                  <a:lnTo>
                    <a:pt x="481217" y="182533"/>
                  </a:lnTo>
                  <a:lnTo>
                    <a:pt x="486155" y="228600"/>
                  </a:lnTo>
                  <a:lnTo>
                    <a:pt x="481217" y="274666"/>
                  </a:lnTo>
                  <a:lnTo>
                    <a:pt x="467052" y="317575"/>
                  </a:lnTo>
                  <a:lnTo>
                    <a:pt x="444639" y="356406"/>
                  </a:lnTo>
                  <a:lnTo>
                    <a:pt x="414956" y="390239"/>
                  </a:lnTo>
                  <a:lnTo>
                    <a:pt x="378981" y="418154"/>
                  </a:lnTo>
                  <a:lnTo>
                    <a:pt x="337691" y="439233"/>
                  </a:lnTo>
                  <a:lnTo>
                    <a:pt x="292064" y="452555"/>
                  </a:lnTo>
                  <a:lnTo>
                    <a:pt x="243077" y="457200"/>
                  </a:lnTo>
                  <a:lnTo>
                    <a:pt x="194091" y="452555"/>
                  </a:lnTo>
                  <a:lnTo>
                    <a:pt x="148464" y="439233"/>
                  </a:lnTo>
                  <a:lnTo>
                    <a:pt x="107174" y="418154"/>
                  </a:lnTo>
                  <a:lnTo>
                    <a:pt x="71199" y="390239"/>
                  </a:lnTo>
                  <a:lnTo>
                    <a:pt x="41516" y="356406"/>
                  </a:lnTo>
                  <a:lnTo>
                    <a:pt x="19103" y="317575"/>
                  </a:lnTo>
                  <a:lnTo>
                    <a:pt x="4938" y="274666"/>
                  </a:lnTo>
                  <a:lnTo>
                    <a:pt x="0" y="228600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6851395" y="3549777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604259" y="3413772"/>
            <a:ext cx="594995" cy="576580"/>
            <a:chOff x="3604259" y="3413772"/>
            <a:chExt cx="594995" cy="576580"/>
          </a:xfrm>
        </p:grpSpPr>
        <p:pic>
          <p:nvPicPr>
            <p:cNvPr id="54" name="object 5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04259" y="3413772"/>
              <a:ext cx="594398" cy="563867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2839" y="3461029"/>
              <a:ext cx="458749" cy="52880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079" y="3442715"/>
              <a:ext cx="486156" cy="455676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3688079" y="3442715"/>
              <a:ext cx="486409" cy="455930"/>
            </a:xfrm>
            <a:custGeom>
              <a:avLst/>
              <a:gdLst/>
              <a:ahLst/>
              <a:cxnLst/>
              <a:rect l="l" t="t" r="r" b="b"/>
              <a:pathLst>
                <a:path w="486410" h="455929">
                  <a:moveTo>
                    <a:pt x="0" y="227838"/>
                  </a:moveTo>
                  <a:lnTo>
                    <a:pt x="4938" y="181913"/>
                  </a:lnTo>
                  <a:lnTo>
                    <a:pt x="19103" y="139142"/>
                  </a:lnTo>
                  <a:lnTo>
                    <a:pt x="41516" y="100440"/>
                  </a:lnTo>
                  <a:lnTo>
                    <a:pt x="71199" y="66722"/>
                  </a:lnTo>
                  <a:lnTo>
                    <a:pt x="107174" y="38904"/>
                  </a:lnTo>
                  <a:lnTo>
                    <a:pt x="148464" y="17901"/>
                  </a:lnTo>
                  <a:lnTo>
                    <a:pt x="194091" y="4627"/>
                  </a:lnTo>
                  <a:lnTo>
                    <a:pt x="243078" y="0"/>
                  </a:lnTo>
                  <a:lnTo>
                    <a:pt x="292064" y="4627"/>
                  </a:lnTo>
                  <a:lnTo>
                    <a:pt x="337691" y="17901"/>
                  </a:lnTo>
                  <a:lnTo>
                    <a:pt x="378981" y="38904"/>
                  </a:lnTo>
                  <a:lnTo>
                    <a:pt x="414956" y="66722"/>
                  </a:lnTo>
                  <a:lnTo>
                    <a:pt x="444639" y="100440"/>
                  </a:lnTo>
                  <a:lnTo>
                    <a:pt x="467052" y="139142"/>
                  </a:lnTo>
                  <a:lnTo>
                    <a:pt x="481217" y="181913"/>
                  </a:lnTo>
                  <a:lnTo>
                    <a:pt x="486156" y="227838"/>
                  </a:lnTo>
                  <a:lnTo>
                    <a:pt x="481217" y="273762"/>
                  </a:lnTo>
                  <a:lnTo>
                    <a:pt x="467052" y="316533"/>
                  </a:lnTo>
                  <a:lnTo>
                    <a:pt x="444639" y="355235"/>
                  </a:lnTo>
                  <a:lnTo>
                    <a:pt x="414956" y="388953"/>
                  </a:lnTo>
                  <a:lnTo>
                    <a:pt x="378981" y="416771"/>
                  </a:lnTo>
                  <a:lnTo>
                    <a:pt x="337691" y="437774"/>
                  </a:lnTo>
                  <a:lnTo>
                    <a:pt x="292064" y="451048"/>
                  </a:lnTo>
                  <a:lnTo>
                    <a:pt x="243078" y="455676"/>
                  </a:lnTo>
                  <a:lnTo>
                    <a:pt x="194091" y="451048"/>
                  </a:lnTo>
                  <a:lnTo>
                    <a:pt x="148464" y="437774"/>
                  </a:lnTo>
                  <a:lnTo>
                    <a:pt x="107174" y="416771"/>
                  </a:lnTo>
                  <a:lnTo>
                    <a:pt x="71199" y="388953"/>
                  </a:lnTo>
                  <a:lnTo>
                    <a:pt x="41516" y="355235"/>
                  </a:lnTo>
                  <a:lnTo>
                    <a:pt x="19103" y="316533"/>
                  </a:lnTo>
                  <a:lnTo>
                    <a:pt x="4938" y="273762"/>
                  </a:lnTo>
                  <a:lnTo>
                    <a:pt x="0" y="227838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3862578" y="3531870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04087" y="1688592"/>
            <a:ext cx="10511790" cy="3587115"/>
            <a:chOff x="704087" y="1688592"/>
            <a:chExt cx="10511790" cy="3587115"/>
          </a:xfrm>
        </p:grpSpPr>
        <p:sp>
          <p:nvSpPr>
            <p:cNvPr id="60" name="object 60" descr=""/>
            <p:cNvSpPr/>
            <p:nvPr/>
          </p:nvSpPr>
          <p:spPr>
            <a:xfrm>
              <a:off x="9053576" y="3813809"/>
              <a:ext cx="454025" cy="452120"/>
            </a:xfrm>
            <a:custGeom>
              <a:avLst/>
              <a:gdLst/>
              <a:ahLst/>
              <a:cxnLst/>
              <a:rect l="l" t="t" r="r" b="b"/>
              <a:pathLst>
                <a:path w="454025" h="452120">
                  <a:moveTo>
                    <a:pt x="453644" y="153670"/>
                  </a:moveTo>
                  <a:lnTo>
                    <a:pt x="299212" y="153670"/>
                  </a:lnTo>
                  <a:lnTo>
                    <a:pt x="299212" y="0"/>
                  </a:lnTo>
                  <a:lnTo>
                    <a:pt x="154432" y="0"/>
                  </a:lnTo>
                  <a:lnTo>
                    <a:pt x="154432" y="153670"/>
                  </a:lnTo>
                  <a:lnTo>
                    <a:pt x="0" y="153670"/>
                  </a:lnTo>
                  <a:lnTo>
                    <a:pt x="0" y="298450"/>
                  </a:lnTo>
                  <a:lnTo>
                    <a:pt x="154432" y="298450"/>
                  </a:lnTo>
                  <a:lnTo>
                    <a:pt x="154432" y="452120"/>
                  </a:lnTo>
                  <a:lnTo>
                    <a:pt x="299212" y="452120"/>
                  </a:lnTo>
                  <a:lnTo>
                    <a:pt x="299212" y="298450"/>
                  </a:lnTo>
                  <a:lnTo>
                    <a:pt x="453644" y="298450"/>
                  </a:lnTo>
                  <a:lnTo>
                    <a:pt x="453644" y="15367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9046844" y="5138038"/>
              <a:ext cx="467359" cy="137795"/>
            </a:xfrm>
            <a:custGeom>
              <a:avLst/>
              <a:gdLst/>
              <a:ahLst/>
              <a:cxnLst/>
              <a:rect l="l" t="t" r="r" b="b"/>
              <a:pathLst>
                <a:path w="467359" h="137795">
                  <a:moveTo>
                    <a:pt x="467029" y="0"/>
                  </a:moveTo>
                  <a:lnTo>
                    <a:pt x="0" y="0"/>
                  </a:lnTo>
                  <a:lnTo>
                    <a:pt x="0" y="137287"/>
                  </a:lnTo>
                  <a:lnTo>
                    <a:pt x="467029" y="137287"/>
                  </a:lnTo>
                  <a:lnTo>
                    <a:pt x="4670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588245" y="2488692"/>
              <a:ext cx="1628139" cy="1127760"/>
            </a:xfrm>
            <a:custGeom>
              <a:avLst/>
              <a:gdLst/>
              <a:ahLst/>
              <a:cxnLst/>
              <a:rect l="l" t="t" r="r" b="b"/>
              <a:pathLst>
                <a:path w="1628140" h="1127760">
                  <a:moveTo>
                    <a:pt x="1540763" y="1040257"/>
                  </a:moveTo>
                  <a:lnTo>
                    <a:pt x="1583435" y="1127506"/>
                  </a:lnTo>
                  <a:lnTo>
                    <a:pt x="1620428" y="1055116"/>
                  </a:lnTo>
                  <a:lnTo>
                    <a:pt x="1569593" y="1055116"/>
                  </a:lnTo>
                  <a:lnTo>
                    <a:pt x="1569594" y="1040509"/>
                  </a:lnTo>
                  <a:lnTo>
                    <a:pt x="1540763" y="1040257"/>
                  </a:lnTo>
                  <a:close/>
                </a:path>
                <a:path w="1628140" h="1127760">
                  <a:moveTo>
                    <a:pt x="1569594" y="1040509"/>
                  </a:moveTo>
                  <a:lnTo>
                    <a:pt x="1569593" y="1055116"/>
                  </a:lnTo>
                  <a:lnTo>
                    <a:pt x="1598549" y="1055116"/>
                  </a:lnTo>
                  <a:lnTo>
                    <a:pt x="1598550" y="1040763"/>
                  </a:lnTo>
                  <a:lnTo>
                    <a:pt x="1569594" y="1040509"/>
                  </a:lnTo>
                  <a:close/>
                </a:path>
                <a:path w="1628140" h="1127760">
                  <a:moveTo>
                    <a:pt x="1598550" y="1040763"/>
                  </a:moveTo>
                  <a:lnTo>
                    <a:pt x="1598549" y="1055116"/>
                  </a:lnTo>
                  <a:lnTo>
                    <a:pt x="1620428" y="1055116"/>
                  </a:lnTo>
                  <a:lnTo>
                    <a:pt x="1627631" y="1041019"/>
                  </a:lnTo>
                  <a:lnTo>
                    <a:pt x="1598550" y="1040763"/>
                  </a:lnTo>
                  <a:close/>
                </a:path>
                <a:path w="1628140" h="1127760">
                  <a:moveTo>
                    <a:pt x="1569720" y="14478"/>
                  </a:moveTo>
                  <a:lnTo>
                    <a:pt x="1569594" y="1040509"/>
                  </a:lnTo>
                  <a:lnTo>
                    <a:pt x="1598550" y="1040763"/>
                  </a:lnTo>
                  <a:lnTo>
                    <a:pt x="1598672" y="28956"/>
                  </a:lnTo>
                  <a:lnTo>
                    <a:pt x="1584198" y="28956"/>
                  </a:lnTo>
                  <a:lnTo>
                    <a:pt x="1569720" y="14478"/>
                  </a:lnTo>
                  <a:close/>
                </a:path>
                <a:path w="1628140" h="1127760">
                  <a:moveTo>
                    <a:pt x="1598676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569718" y="28956"/>
                  </a:lnTo>
                  <a:lnTo>
                    <a:pt x="1569720" y="14478"/>
                  </a:lnTo>
                  <a:lnTo>
                    <a:pt x="1598674" y="14478"/>
                  </a:lnTo>
                  <a:lnTo>
                    <a:pt x="1598676" y="0"/>
                  </a:lnTo>
                  <a:close/>
                </a:path>
                <a:path w="1628140" h="1127760">
                  <a:moveTo>
                    <a:pt x="1598674" y="14478"/>
                  </a:moveTo>
                  <a:lnTo>
                    <a:pt x="1569720" y="14478"/>
                  </a:lnTo>
                  <a:lnTo>
                    <a:pt x="1584198" y="28956"/>
                  </a:lnTo>
                  <a:lnTo>
                    <a:pt x="1598672" y="28956"/>
                  </a:lnTo>
                  <a:lnTo>
                    <a:pt x="1598674" y="14478"/>
                  </a:lnTo>
                  <a:close/>
                </a:path>
              </a:pathLst>
            </a:custGeom>
            <a:solidFill>
              <a:srgbClr val="F9A6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04087" y="1688592"/>
              <a:ext cx="2301240" cy="1300480"/>
            </a:xfrm>
            <a:custGeom>
              <a:avLst/>
              <a:gdLst/>
              <a:ahLst/>
              <a:cxnLst/>
              <a:rect l="l" t="t" r="r" b="b"/>
              <a:pathLst>
                <a:path w="2301240" h="1300480">
                  <a:moveTo>
                    <a:pt x="2301240" y="0"/>
                  </a:moveTo>
                  <a:lnTo>
                    <a:pt x="0" y="0"/>
                  </a:lnTo>
                  <a:lnTo>
                    <a:pt x="0" y="1299972"/>
                  </a:lnTo>
                  <a:lnTo>
                    <a:pt x="2301240" y="1299972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DCDC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500583" y="6570980"/>
            <a:ext cx="4467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*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только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в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электронном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виде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посредством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личного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кабинета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(форма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4010).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526283" y="990091"/>
            <a:ext cx="68097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-105"/>
              <a:t> </a:t>
            </a:r>
            <a:r>
              <a:rPr dirty="0"/>
              <a:t>этапы</a:t>
            </a:r>
            <a:r>
              <a:rPr dirty="0" spc="-60"/>
              <a:t> </a:t>
            </a:r>
            <a:r>
              <a:rPr dirty="0"/>
              <a:t>процедуры</a:t>
            </a:r>
            <a:r>
              <a:rPr dirty="0" spc="-40"/>
              <a:t> </a:t>
            </a:r>
            <a:r>
              <a:rPr dirty="0" spc="-10"/>
              <a:t>допуска</a:t>
            </a:r>
            <a:r>
              <a:rPr dirty="0" spc="-65"/>
              <a:t> </a:t>
            </a:r>
            <a:r>
              <a:rPr dirty="0" spc="-10"/>
              <a:t>(рассмотрения)</a:t>
            </a:r>
          </a:p>
        </p:txBody>
      </p:sp>
      <p:sp>
        <p:nvSpPr>
          <p:cNvPr id="66" name="object 66" descr=""/>
          <p:cNvSpPr/>
          <p:nvPr/>
        </p:nvSpPr>
        <p:spPr>
          <a:xfrm>
            <a:off x="422148" y="6469379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 h="0">
                <a:moveTo>
                  <a:pt x="0" y="0"/>
                </a:moveTo>
                <a:lnTo>
                  <a:pt x="127190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11234419" y="6518249"/>
            <a:ext cx="71564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 i="1">
                <a:latin typeface="Arial"/>
                <a:cs typeface="Arial"/>
                <a:hlinkClick r:id="rId17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17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17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218996" y="2000757"/>
            <a:ext cx="127063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Направление</a:t>
            </a:r>
            <a:r>
              <a:rPr dirty="0" sz="1400" spc="-10">
                <a:latin typeface="Arial"/>
                <a:cs typeface="Arial"/>
              </a:rPr>
              <a:t>* соискателем </a:t>
            </a:r>
            <a:r>
              <a:rPr dirty="0" sz="1400" spc="-10" b="1">
                <a:latin typeface="Arial"/>
                <a:cs typeface="Arial"/>
              </a:rPr>
              <a:t>документов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515112" y="1403616"/>
            <a:ext cx="593090" cy="576580"/>
            <a:chOff x="515112" y="1403616"/>
            <a:chExt cx="593090" cy="576580"/>
          </a:xfrm>
        </p:grpSpPr>
        <p:pic>
          <p:nvPicPr>
            <p:cNvPr id="71" name="object 7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112" y="1403616"/>
              <a:ext cx="592810" cy="563867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168" y="1450873"/>
              <a:ext cx="458749" cy="528802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8932" y="1432560"/>
              <a:ext cx="484631" cy="455675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598932" y="1432560"/>
              <a:ext cx="485140" cy="455930"/>
            </a:xfrm>
            <a:custGeom>
              <a:avLst/>
              <a:gdLst/>
              <a:ahLst/>
              <a:cxnLst/>
              <a:rect l="l" t="t" r="r" b="b"/>
              <a:pathLst>
                <a:path w="485140" h="455930">
                  <a:moveTo>
                    <a:pt x="0" y="227837"/>
                  </a:moveTo>
                  <a:lnTo>
                    <a:pt x="4922" y="181913"/>
                  </a:lnTo>
                  <a:lnTo>
                    <a:pt x="19041" y="139142"/>
                  </a:lnTo>
                  <a:lnTo>
                    <a:pt x="41382" y="100440"/>
                  </a:lnTo>
                  <a:lnTo>
                    <a:pt x="70970" y="66722"/>
                  </a:lnTo>
                  <a:lnTo>
                    <a:pt x="106832" y="38904"/>
                  </a:lnTo>
                  <a:lnTo>
                    <a:pt x="147993" y="17901"/>
                  </a:lnTo>
                  <a:lnTo>
                    <a:pt x="193479" y="4627"/>
                  </a:lnTo>
                  <a:lnTo>
                    <a:pt x="242315" y="0"/>
                  </a:lnTo>
                  <a:lnTo>
                    <a:pt x="291152" y="4627"/>
                  </a:lnTo>
                  <a:lnTo>
                    <a:pt x="336638" y="17901"/>
                  </a:lnTo>
                  <a:lnTo>
                    <a:pt x="377799" y="38904"/>
                  </a:lnTo>
                  <a:lnTo>
                    <a:pt x="413661" y="66722"/>
                  </a:lnTo>
                  <a:lnTo>
                    <a:pt x="443249" y="100440"/>
                  </a:lnTo>
                  <a:lnTo>
                    <a:pt x="465590" y="139142"/>
                  </a:lnTo>
                  <a:lnTo>
                    <a:pt x="479709" y="181913"/>
                  </a:lnTo>
                  <a:lnTo>
                    <a:pt x="484631" y="227837"/>
                  </a:lnTo>
                  <a:lnTo>
                    <a:pt x="479709" y="273762"/>
                  </a:lnTo>
                  <a:lnTo>
                    <a:pt x="465590" y="316533"/>
                  </a:lnTo>
                  <a:lnTo>
                    <a:pt x="443249" y="355235"/>
                  </a:lnTo>
                  <a:lnTo>
                    <a:pt x="413661" y="388953"/>
                  </a:lnTo>
                  <a:lnTo>
                    <a:pt x="377799" y="416771"/>
                  </a:lnTo>
                  <a:lnTo>
                    <a:pt x="336638" y="437774"/>
                  </a:lnTo>
                  <a:lnTo>
                    <a:pt x="291152" y="451048"/>
                  </a:lnTo>
                  <a:lnTo>
                    <a:pt x="242315" y="455675"/>
                  </a:lnTo>
                  <a:lnTo>
                    <a:pt x="193479" y="451048"/>
                  </a:lnTo>
                  <a:lnTo>
                    <a:pt x="147993" y="437774"/>
                  </a:lnTo>
                  <a:lnTo>
                    <a:pt x="106832" y="416771"/>
                  </a:lnTo>
                  <a:lnTo>
                    <a:pt x="70970" y="388953"/>
                  </a:lnTo>
                  <a:lnTo>
                    <a:pt x="41382" y="355235"/>
                  </a:lnTo>
                  <a:lnTo>
                    <a:pt x="19041" y="316533"/>
                  </a:lnTo>
                  <a:lnTo>
                    <a:pt x="4922" y="273762"/>
                  </a:lnTo>
                  <a:lnTo>
                    <a:pt x="0" y="227837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771855" y="152171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3114294" y="2329941"/>
            <a:ext cx="6431280" cy="2409190"/>
          </a:xfrm>
          <a:custGeom>
            <a:avLst/>
            <a:gdLst/>
            <a:ahLst/>
            <a:cxnLst/>
            <a:rect l="l" t="t" r="r" b="b"/>
            <a:pathLst>
              <a:path w="6431280" h="2409190">
                <a:moveTo>
                  <a:pt x="774573" y="2255774"/>
                </a:moveTo>
                <a:lnTo>
                  <a:pt x="86868" y="2255774"/>
                </a:lnTo>
                <a:lnTo>
                  <a:pt x="86868" y="2226818"/>
                </a:lnTo>
                <a:lnTo>
                  <a:pt x="0" y="2270252"/>
                </a:lnTo>
                <a:lnTo>
                  <a:pt x="86868" y="2313686"/>
                </a:lnTo>
                <a:lnTo>
                  <a:pt x="86868" y="2284730"/>
                </a:lnTo>
                <a:lnTo>
                  <a:pt x="774573" y="2284730"/>
                </a:lnTo>
                <a:lnTo>
                  <a:pt x="774573" y="2255774"/>
                </a:lnTo>
                <a:close/>
              </a:path>
              <a:path w="6431280" h="2409190">
                <a:moveTo>
                  <a:pt x="3798316" y="2360295"/>
                </a:moveTo>
                <a:lnTo>
                  <a:pt x="3400374" y="2350859"/>
                </a:lnTo>
                <a:lnTo>
                  <a:pt x="3400387" y="2350516"/>
                </a:lnTo>
                <a:lnTo>
                  <a:pt x="3401060" y="2321814"/>
                </a:lnTo>
                <a:lnTo>
                  <a:pt x="3313176" y="2363216"/>
                </a:lnTo>
                <a:lnTo>
                  <a:pt x="3399028" y="2408682"/>
                </a:lnTo>
                <a:lnTo>
                  <a:pt x="3399701" y="2379827"/>
                </a:lnTo>
                <a:lnTo>
                  <a:pt x="3797681" y="2389251"/>
                </a:lnTo>
                <a:lnTo>
                  <a:pt x="3798316" y="2360295"/>
                </a:lnTo>
                <a:close/>
              </a:path>
              <a:path w="6431280" h="2409190">
                <a:moveTo>
                  <a:pt x="3876484" y="58039"/>
                </a:moveTo>
                <a:lnTo>
                  <a:pt x="3832098" y="58039"/>
                </a:lnTo>
                <a:lnTo>
                  <a:pt x="3817607" y="58039"/>
                </a:lnTo>
                <a:lnTo>
                  <a:pt x="3817366" y="86868"/>
                </a:lnTo>
                <a:lnTo>
                  <a:pt x="3876484" y="58039"/>
                </a:lnTo>
                <a:close/>
              </a:path>
              <a:path w="6431280" h="2409190">
                <a:moveTo>
                  <a:pt x="3904615" y="44323"/>
                </a:moveTo>
                <a:lnTo>
                  <a:pt x="3818128" y="0"/>
                </a:lnTo>
                <a:lnTo>
                  <a:pt x="3817874" y="28956"/>
                </a:lnTo>
                <a:lnTo>
                  <a:pt x="3346831" y="24638"/>
                </a:lnTo>
                <a:lnTo>
                  <a:pt x="3346577" y="53594"/>
                </a:lnTo>
                <a:lnTo>
                  <a:pt x="3817620" y="57912"/>
                </a:lnTo>
                <a:lnTo>
                  <a:pt x="3832098" y="58039"/>
                </a:lnTo>
                <a:lnTo>
                  <a:pt x="3876751" y="57912"/>
                </a:lnTo>
                <a:lnTo>
                  <a:pt x="3904615" y="44323"/>
                </a:lnTo>
                <a:close/>
              </a:path>
              <a:path w="6431280" h="2409190">
                <a:moveTo>
                  <a:pt x="6431280" y="2286254"/>
                </a:moveTo>
                <a:lnTo>
                  <a:pt x="5945124" y="2286254"/>
                </a:lnTo>
                <a:lnTo>
                  <a:pt x="5945124" y="2257298"/>
                </a:lnTo>
                <a:lnTo>
                  <a:pt x="5858256" y="2300732"/>
                </a:lnTo>
                <a:lnTo>
                  <a:pt x="5945124" y="2344166"/>
                </a:lnTo>
                <a:lnTo>
                  <a:pt x="5945124" y="2315210"/>
                </a:lnTo>
                <a:lnTo>
                  <a:pt x="6431280" y="2315210"/>
                </a:lnTo>
                <a:lnTo>
                  <a:pt x="6431280" y="2286254"/>
                </a:lnTo>
                <a:close/>
              </a:path>
            </a:pathLst>
          </a:custGeom>
          <a:solidFill>
            <a:srgbClr val="F9A61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8650" y="1771014"/>
            <a:ext cx="7190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Запрос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соответствии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пунктом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3.2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Положения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29.06.2022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798-</a:t>
            </a:r>
            <a:r>
              <a:rPr dirty="0" sz="1400" spc="-50">
                <a:latin typeface="Arial"/>
                <a:cs typeface="Arial"/>
              </a:rPr>
              <a:t>П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48258" y="2179320"/>
            <a:ext cx="3629025" cy="749935"/>
            <a:chOff x="1048258" y="2179320"/>
            <a:chExt cx="3629025" cy="749935"/>
          </a:xfrm>
        </p:grpSpPr>
        <p:sp>
          <p:nvSpPr>
            <p:cNvPr id="4" name="object 4" descr=""/>
            <p:cNvSpPr/>
            <p:nvPr/>
          </p:nvSpPr>
          <p:spPr>
            <a:xfrm>
              <a:off x="1054608" y="2919984"/>
              <a:ext cx="3616325" cy="3175"/>
            </a:xfrm>
            <a:custGeom>
              <a:avLst/>
              <a:gdLst/>
              <a:ahLst/>
              <a:cxnLst/>
              <a:rect l="l" t="t" r="r" b="b"/>
              <a:pathLst>
                <a:path w="3616325" h="3175">
                  <a:moveTo>
                    <a:pt x="0" y="2666"/>
                  </a:moveTo>
                  <a:lnTo>
                    <a:pt x="3616197" y="0"/>
                  </a:lnTo>
                </a:path>
              </a:pathLst>
            </a:custGeom>
            <a:ln w="12192">
              <a:solidFill>
                <a:srgbClr val="F9A6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75534" y="2179320"/>
              <a:ext cx="1243965" cy="672465"/>
            </a:xfrm>
            <a:custGeom>
              <a:avLst/>
              <a:gdLst/>
              <a:ahLst/>
              <a:cxnLst/>
              <a:rect l="l" t="t" r="r" b="b"/>
              <a:pathLst>
                <a:path w="1243964" h="672464">
                  <a:moveTo>
                    <a:pt x="69850" y="0"/>
                  </a:moveTo>
                  <a:lnTo>
                    <a:pt x="0" y="0"/>
                  </a:lnTo>
                  <a:lnTo>
                    <a:pt x="58005" y="846"/>
                  </a:lnTo>
                  <a:lnTo>
                    <a:pt x="115384" y="3363"/>
                  </a:lnTo>
                  <a:lnTo>
                    <a:pt x="172057" y="7514"/>
                  </a:lnTo>
                  <a:lnTo>
                    <a:pt x="227943" y="13264"/>
                  </a:lnTo>
                  <a:lnTo>
                    <a:pt x="282965" y="20575"/>
                  </a:lnTo>
                  <a:lnTo>
                    <a:pt x="337041" y="29413"/>
                  </a:lnTo>
                  <a:lnTo>
                    <a:pt x="390094" y="39742"/>
                  </a:lnTo>
                  <a:lnTo>
                    <a:pt x="442044" y="51525"/>
                  </a:lnTo>
                  <a:lnTo>
                    <a:pt x="492811" y="64727"/>
                  </a:lnTo>
                  <a:lnTo>
                    <a:pt x="542316" y="79312"/>
                  </a:lnTo>
                  <a:lnTo>
                    <a:pt x="590480" y="95244"/>
                  </a:lnTo>
                  <a:lnTo>
                    <a:pt x="637223" y="112487"/>
                  </a:lnTo>
                  <a:lnTo>
                    <a:pt x="682466" y="131005"/>
                  </a:lnTo>
                  <a:lnTo>
                    <a:pt x="726130" y="150763"/>
                  </a:lnTo>
                  <a:lnTo>
                    <a:pt x="768134" y="171724"/>
                  </a:lnTo>
                  <a:lnTo>
                    <a:pt x="808401" y="193852"/>
                  </a:lnTo>
                  <a:lnTo>
                    <a:pt x="846850" y="217113"/>
                  </a:lnTo>
                  <a:lnTo>
                    <a:pt x="883402" y="241469"/>
                  </a:lnTo>
                  <a:lnTo>
                    <a:pt x="917978" y="266885"/>
                  </a:lnTo>
                  <a:lnTo>
                    <a:pt x="950498" y="293325"/>
                  </a:lnTo>
                  <a:lnTo>
                    <a:pt x="980884" y="320753"/>
                  </a:lnTo>
                  <a:lnTo>
                    <a:pt x="1009055" y="349133"/>
                  </a:lnTo>
                  <a:lnTo>
                    <a:pt x="1034932" y="378430"/>
                  </a:lnTo>
                  <a:lnTo>
                    <a:pt x="1058436" y="408607"/>
                  </a:lnTo>
                  <a:lnTo>
                    <a:pt x="1098008" y="471459"/>
                  </a:lnTo>
                  <a:lnTo>
                    <a:pt x="1113917" y="504063"/>
                  </a:lnTo>
                  <a:lnTo>
                    <a:pt x="1053719" y="504063"/>
                  </a:lnTo>
                  <a:lnTo>
                    <a:pt x="1185291" y="672083"/>
                  </a:lnTo>
                  <a:lnTo>
                    <a:pt x="1243838" y="504063"/>
                  </a:lnTo>
                  <a:lnTo>
                    <a:pt x="1183640" y="504063"/>
                  </a:lnTo>
                  <a:lnTo>
                    <a:pt x="1167744" y="471459"/>
                  </a:lnTo>
                  <a:lnTo>
                    <a:pt x="1128193" y="408607"/>
                  </a:lnTo>
                  <a:lnTo>
                    <a:pt x="1104696" y="378430"/>
                  </a:lnTo>
                  <a:lnTo>
                    <a:pt x="1078825" y="349133"/>
                  </a:lnTo>
                  <a:lnTo>
                    <a:pt x="1050659" y="320753"/>
                  </a:lnTo>
                  <a:lnTo>
                    <a:pt x="1020278" y="293325"/>
                  </a:lnTo>
                  <a:lnTo>
                    <a:pt x="987760" y="266885"/>
                  </a:lnTo>
                  <a:lnTo>
                    <a:pt x="953186" y="241469"/>
                  </a:lnTo>
                  <a:lnTo>
                    <a:pt x="916635" y="217113"/>
                  </a:lnTo>
                  <a:lnTo>
                    <a:pt x="878187" y="193852"/>
                  </a:lnTo>
                  <a:lnTo>
                    <a:pt x="837921" y="171724"/>
                  </a:lnTo>
                  <a:lnTo>
                    <a:pt x="795916" y="150763"/>
                  </a:lnTo>
                  <a:lnTo>
                    <a:pt x="752253" y="131005"/>
                  </a:lnTo>
                  <a:lnTo>
                    <a:pt x="707010" y="112487"/>
                  </a:lnTo>
                  <a:lnTo>
                    <a:pt x="660267" y="95244"/>
                  </a:lnTo>
                  <a:lnTo>
                    <a:pt x="612104" y="79312"/>
                  </a:lnTo>
                  <a:lnTo>
                    <a:pt x="562600" y="64727"/>
                  </a:lnTo>
                  <a:lnTo>
                    <a:pt x="511835" y="51525"/>
                  </a:lnTo>
                  <a:lnTo>
                    <a:pt x="459888" y="39742"/>
                  </a:lnTo>
                  <a:lnTo>
                    <a:pt x="406839" y="29413"/>
                  </a:lnTo>
                  <a:lnTo>
                    <a:pt x="352767" y="20575"/>
                  </a:lnTo>
                  <a:lnTo>
                    <a:pt x="297752" y="13264"/>
                  </a:lnTo>
                  <a:lnTo>
                    <a:pt x="241873" y="7514"/>
                  </a:lnTo>
                  <a:lnTo>
                    <a:pt x="185210" y="3363"/>
                  </a:lnTo>
                  <a:lnTo>
                    <a:pt x="127842" y="846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AFA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25168" y="2179320"/>
              <a:ext cx="1185545" cy="672465"/>
            </a:xfrm>
            <a:custGeom>
              <a:avLst/>
              <a:gdLst/>
              <a:ahLst/>
              <a:cxnLst/>
              <a:rect l="l" t="t" r="r" b="b"/>
              <a:pathLst>
                <a:path w="1185545" h="672464">
                  <a:moveTo>
                    <a:pt x="1150365" y="0"/>
                  </a:moveTo>
                  <a:lnTo>
                    <a:pt x="1091174" y="874"/>
                  </a:lnTo>
                  <a:lnTo>
                    <a:pt x="1032760" y="3469"/>
                  </a:lnTo>
                  <a:lnTo>
                    <a:pt x="975194" y="7742"/>
                  </a:lnTo>
                  <a:lnTo>
                    <a:pt x="918548" y="13652"/>
                  </a:lnTo>
                  <a:lnTo>
                    <a:pt x="862896" y="21156"/>
                  </a:lnTo>
                  <a:lnTo>
                    <a:pt x="808310" y="30212"/>
                  </a:lnTo>
                  <a:lnTo>
                    <a:pt x="754861" y="40777"/>
                  </a:lnTo>
                  <a:lnTo>
                    <a:pt x="702623" y="52810"/>
                  </a:lnTo>
                  <a:lnTo>
                    <a:pt x="651667" y="66268"/>
                  </a:lnTo>
                  <a:lnTo>
                    <a:pt x="602066" y="81109"/>
                  </a:lnTo>
                  <a:lnTo>
                    <a:pt x="553892" y="97290"/>
                  </a:lnTo>
                  <a:lnTo>
                    <a:pt x="507218" y="114771"/>
                  </a:lnTo>
                  <a:lnTo>
                    <a:pt x="462116" y="133507"/>
                  </a:lnTo>
                  <a:lnTo>
                    <a:pt x="418657" y="153458"/>
                  </a:lnTo>
                  <a:lnTo>
                    <a:pt x="376915" y="174581"/>
                  </a:lnTo>
                  <a:lnTo>
                    <a:pt x="336962" y="196834"/>
                  </a:lnTo>
                  <a:lnTo>
                    <a:pt x="298870" y="220174"/>
                  </a:lnTo>
                  <a:lnTo>
                    <a:pt x="262712" y="244559"/>
                  </a:lnTo>
                  <a:lnTo>
                    <a:pt x="228559" y="269948"/>
                  </a:lnTo>
                  <a:lnTo>
                    <a:pt x="196484" y="296298"/>
                  </a:lnTo>
                  <a:lnTo>
                    <a:pt x="166559" y="323566"/>
                  </a:lnTo>
                  <a:lnTo>
                    <a:pt x="138858" y="351711"/>
                  </a:lnTo>
                  <a:lnTo>
                    <a:pt x="113451" y="380690"/>
                  </a:lnTo>
                  <a:lnTo>
                    <a:pt x="69812" y="440983"/>
                  </a:lnTo>
                  <a:lnTo>
                    <a:pt x="36221" y="504106"/>
                  </a:lnTo>
                  <a:lnTo>
                    <a:pt x="13256" y="569723"/>
                  </a:lnTo>
                  <a:lnTo>
                    <a:pt x="1497" y="637495"/>
                  </a:lnTo>
                  <a:lnTo>
                    <a:pt x="0" y="672083"/>
                  </a:lnTo>
                  <a:lnTo>
                    <a:pt x="69723" y="672083"/>
                  </a:lnTo>
                  <a:lnTo>
                    <a:pt x="71252" y="637146"/>
                  </a:lnTo>
                  <a:lnTo>
                    <a:pt x="75793" y="602662"/>
                  </a:lnTo>
                  <a:lnTo>
                    <a:pt x="93611" y="535236"/>
                  </a:lnTo>
                  <a:lnTo>
                    <a:pt x="122586" y="470162"/>
                  </a:lnTo>
                  <a:lnTo>
                    <a:pt x="162126" y="407795"/>
                  </a:lnTo>
                  <a:lnTo>
                    <a:pt x="185675" y="377738"/>
                  </a:lnTo>
                  <a:lnTo>
                    <a:pt x="211643" y="348491"/>
                  </a:lnTo>
                  <a:lnTo>
                    <a:pt x="239958" y="320099"/>
                  </a:lnTo>
                  <a:lnTo>
                    <a:pt x="270545" y="292606"/>
                  </a:lnTo>
                  <a:lnTo>
                    <a:pt x="303331" y="266057"/>
                  </a:lnTo>
                  <a:lnTo>
                    <a:pt x="338241" y="240496"/>
                  </a:lnTo>
                  <a:lnTo>
                    <a:pt x="375203" y="215967"/>
                  </a:lnTo>
                  <a:lnTo>
                    <a:pt x="414142" y="192516"/>
                  </a:lnTo>
                  <a:lnTo>
                    <a:pt x="454984" y="170187"/>
                  </a:lnTo>
                  <a:lnTo>
                    <a:pt x="497656" y="149023"/>
                  </a:lnTo>
                  <a:lnTo>
                    <a:pt x="542083" y="129070"/>
                  </a:lnTo>
                  <a:lnTo>
                    <a:pt x="588193" y="110373"/>
                  </a:lnTo>
                  <a:lnTo>
                    <a:pt x="635910" y="92974"/>
                  </a:lnTo>
                  <a:lnTo>
                    <a:pt x="685162" y="76920"/>
                  </a:lnTo>
                  <a:lnTo>
                    <a:pt x="735874" y="62255"/>
                  </a:lnTo>
                  <a:lnTo>
                    <a:pt x="787973" y="49022"/>
                  </a:lnTo>
                  <a:lnTo>
                    <a:pt x="841385" y="37267"/>
                  </a:lnTo>
                  <a:lnTo>
                    <a:pt x="896035" y="27034"/>
                  </a:lnTo>
                  <a:lnTo>
                    <a:pt x="951851" y="18367"/>
                  </a:lnTo>
                  <a:lnTo>
                    <a:pt x="1008759" y="11311"/>
                  </a:lnTo>
                  <a:lnTo>
                    <a:pt x="1066683" y="5910"/>
                  </a:lnTo>
                  <a:lnTo>
                    <a:pt x="1125552" y="2210"/>
                  </a:lnTo>
                  <a:lnTo>
                    <a:pt x="1185290" y="253"/>
                  </a:lnTo>
                  <a:lnTo>
                    <a:pt x="1150365" y="0"/>
                  </a:lnTo>
                  <a:close/>
                </a:path>
              </a:pathLst>
            </a:custGeom>
            <a:solidFill>
              <a:srgbClr val="8D8D9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296416" y="3031998"/>
            <a:ext cx="943610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87898D"/>
                </a:solidFill>
                <a:latin typeface="Arial"/>
                <a:cs typeface="Arial"/>
              </a:rPr>
              <a:t>Дата </a:t>
            </a:r>
            <a:r>
              <a:rPr dirty="0" sz="1100" spc="-10" b="1">
                <a:solidFill>
                  <a:srgbClr val="87898D"/>
                </a:solidFill>
                <a:latin typeface="Arial"/>
                <a:cs typeface="Arial"/>
              </a:rPr>
              <a:t>направления </a:t>
            </a:r>
            <a:r>
              <a:rPr dirty="0" sz="1100" spc="-10">
                <a:solidFill>
                  <a:srgbClr val="87898D"/>
                </a:solidFill>
                <a:latin typeface="Arial"/>
                <a:cs typeface="Arial"/>
              </a:rPr>
              <a:t>запроса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52242" y="2276347"/>
            <a:ext cx="9213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Срок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ответа, </a:t>
            </a:r>
            <a:r>
              <a:rPr dirty="0" sz="1200">
                <a:latin typeface="Arial"/>
                <a:cs typeface="Arial"/>
              </a:rPr>
              <a:t>указанный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в </a:t>
            </a:r>
            <a:r>
              <a:rPr dirty="0" sz="1200" spc="-10">
                <a:latin typeface="Arial"/>
                <a:cs typeface="Arial"/>
              </a:rPr>
              <a:t>запросе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14009" y="2366899"/>
            <a:ext cx="1957705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7200" marR="104139" indent="-34798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Срок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рассмотрения документов</a:t>
            </a:r>
            <a:endParaRPr sz="1400">
              <a:latin typeface="Arial"/>
              <a:cs typeface="Arial"/>
            </a:endParaRPr>
          </a:p>
          <a:p>
            <a:pPr marL="12700" marR="5080" indent="13843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исчисляется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со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дня</a:t>
            </a:r>
            <a:r>
              <a:rPr dirty="0" u="none" sz="1400" spc="-25" b="1">
                <a:latin typeface="Arial"/>
                <a:cs typeface="Arial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представления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none" sz="1400">
                <a:latin typeface="Arial"/>
                <a:cs typeface="Arial"/>
              </a:rPr>
              <a:t>в </a:t>
            </a:r>
            <a:r>
              <a:rPr dirty="0" u="none" sz="1400" spc="-20">
                <a:latin typeface="Arial"/>
                <a:cs typeface="Arial"/>
              </a:rPr>
              <a:t>Банк </a:t>
            </a:r>
            <a:r>
              <a:rPr dirty="0" u="none" sz="1400">
                <a:latin typeface="Arial"/>
                <a:cs typeface="Arial"/>
              </a:rPr>
              <a:t>России</a:t>
            </a:r>
            <a:r>
              <a:rPr dirty="0" u="none" sz="1400" spc="-100">
                <a:latin typeface="Arial"/>
                <a:cs typeface="Arial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запрошенных</a:t>
            </a:r>
            <a:endParaRPr sz="14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документов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68900" y="4698872"/>
            <a:ext cx="2503805" cy="152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4175" marR="37528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Срок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рассмотрения документов</a:t>
            </a:r>
            <a:endParaRPr sz="14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</a:pP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приостанавливается</a:t>
            </a:r>
            <a:r>
              <a:rPr dirty="0" u="none" sz="1400" spc="-20" b="1">
                <a:latin typeface="Arial"/>
                <a:cs typeface="Arial"/>
              </a:rPr>
              <a:t> </a:t>
            </a:r>
            <a:r>
              <a:rPr dirty="0" u="none" sz="1400" spc="-50" b="1">
                <a:latin typeface="Arial"/>
                <a:cs typeface="Arial"/>
              </a:rPr>
              <a:t>и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Arial"/>
                <a:cs typeface="Arial"/>
              </a:rPr>
              <a:t>продолжает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исчисляться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со </a:t>
            </a:r>
            <a:r>
              <a:rPr dirty="0" sz="1400">
                <a:latin typeface="Arial"/>
                <a:cs typeface="Arial"/>
              </a:rPr>
              <a:t>дня</a:t>
            </a:r>
            <a:r>
              <a:rPr dirty="0" sz="1400" spc="-10">
                <a:latin typeface="Arial"/>
                <a:cs typeface="Arial"/>
              </a:rPr>
              <a:t> представления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 </a:t>
            </a:r>
            <a:r>
              <a:rPr dirty="0" sz="1400" spc="-20">
                <a:latin typeface="Arial"/>
                <a:cs typeface="Arial"/>
              </a:rPr>
              <a:t>Банк </a:t>
            </a:r>
            <a:r>
              <a:rPr dirty="0" sz="1400">
                <a:latin typeface="Arial"/>
                <a:cs typeface="Arial"/>
              </a:rPr>
              <a:t>России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запрошенных</a:t>
            </a:r>
            <a:endParaRPr sz="14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документов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58032" y="3003550"/>
            <a:ext cx="106489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87898D"/>
                </a:solidFill>
                <a:latin typeface="Arial"/>
                <a:cs typeface="Arial"/>
              </a:rPr>
              <a:t>Дата</a:t>
            </a:r>
            <a:r>
              <a:rPr dirty="0" sz="1100" spc="-3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87898D"/>
                </a:solidFill>
                <a:latin typeface="Arial"/>
                <a:cs typeface="Arial"/>
              </a:rPr>
              <a:t>получения </a:t>
            </a:r>
            <a:r>
              <a:rPr dirty="0" sz="1100">
                <a:solidFill>
                  <a:srgbClr val="87898D"/>
                </a:solidFill>
                <a:latin typeface="Arial"/>
                <a:cs typeface="Arial"/>
              </a:rPr>
              <a:t>документов</a:t>
            </a:r>
            <a:r>
              <a:rPr dirty="0" sz="1100" spc="-6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87898D"/>
                </a:solidFill>
                <a:latin typeface="Arial"/>
                <a:cs typeface="Arial"/>
              </a:rPr>
              <a:t>в </a:t>
            </a:r>
            <a:r>
              <a:rPr dirty="0" sz="1100">
                <a:solidFill>
                  <a:srgbClr val="87898D"/>
                </a:solidFill>
                <a:latin typeface="Arial"/>
                <a:cs typeface="Arial"/>
              </a:rPr>
              <a:t>соответствии</a:t>
            </a:r>
            <a:r>
              <a:rPr dirty="0" sz="1100" spc="-7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87898D"/>
                </a:solidFill>
                <a:latin typeface="Arial"/>
                <a:cs typeface="Arial"/>
              </a:rPr>
              <a:t>с </a:t>
            </a:r>
            <a:r>
              <a:rPr dirty="0" sz="1100" spc="-10">
                <a:solidFill>
                  <a:srgbClr val="87898D"/>
                </a:solidFill>
                <a:latin typeface="Arial"/>
                <a:cs typeface="Arial"/>
              </a:rPr>
              <a:t>запросом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655557" y="1277383"/>
            <a:ext cx="2982595" cy="2850515"/>
          </a:xfrm>
          <a:prstGeom prst="rect">
            <a:avLst/>
          </a:prstGeom>
        </p:spPr>
        <p:txBody>
          <a:bodyPr wrap="square" lIns="0" tIns="404495" rIns="0" bIns="0" rtlCol="0" vert="horz">
            <a:spAutoFit/>
          </a:bodyPr>
          <a:lstStyle/>
          <a:p>
            <a:pPr algn="ctr" marR="1905">
              <a:lnSpc>
                <a:spcPct val="100000"/>
              </a:lnSpc>
              <a:spcBef>
                <a:spcPts val="3185"/>
              </a:spcBef>
            </a:pPr>
            <a:r>
              <a:rPr dirty="0" sz="5400" spc="-760">
                <a:solidFill>
                  <a:srgbClr val="EC1B35"/>
                </a:solidFill>
                <a:latin typeface="Noto Sans Symbols2"/>
                <a:cs typeface="Noto Sans Symbols2"/>
              </a:rPr>
              <a:t>⌛</a:t>
            </a:r>
            <a:endParaRPr sz="5400">
              <a:latin typeface="Noto Sans Symbols2"/>
              <a:cs typeface="Noto Sans Symbols2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случае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непредставления</a:t>
            </a:r>
            <a:endParaRPr sz="1600">
              <a:latin typeface="Arial"/>
              <a:cs typeface="Arial"/>
            </a:endParaRPr>
          </a:p>
          <a:p>
            <a:pPr algn="ctr" marL="12700" marR="5080" indent="-635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соискателем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документов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в </a:t>
            </a:r>
            <a:r>
              <a:rPr dirty="0" sz="1600" spc="-10">
                <a:latin typeface="Arial"/>
                <a:cs typeface="Arial"/>
              </a:rPr>
              <a:t>установленный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запросе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срок, </a:t>
            </a:r>
            <a:r>
              <a:rPr dirty="0" sz="1600" spc="-10" b="1">
                <a:latin typeface="Arial"/>
                <a:cs typeface="Arial"/>
              </a:rPr>
              <a:t>рассмотрение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документов</a:t>
            </a:r>
            <a:endParaRPr sz="16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</a:pPr>
            <a:r>
              <a:rPr dirty="0" sz="1600" spc="-10" b="1">
                <a:latin typeface="Arial"/>
                <a:cs typeface="Arial"/>
              </a:rPr>
              <a:t>прекращается</a:t>
            </a:r>
            <a:endParaRPr sz="16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725"/>
              </a:spcBef>
            </a:pPr>
            <a:r>
              <a:rPr dirty="0" sz="1200" i="1">
                <a:latin typeface="Arial"/>
                <a:cs typeface="Arial"/>
              </a:rPr>
              <a:t>(п.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3.9</a:t>
            </a:r>
            <a:r>
              <a:rPr dirty="0" sz="1200" spc="-15" i="1">
                <a:latin typeface="Arial"/>
                <a:cs typeface="Arial"/>
              </a:rPr>
              <a:t> </a:t>
            </a:r>
            <a:r>
              <a:rPr dirty="0" sz="1200" spc="-10" i="1">
                <a:latin typeface="Arial"/>
                <a:cs typeface="Arial"/>
              </a:rPr>
              <a:t>Положения</a:t>
            </a:r>
            <a:r>
              <a:rPr dirty="0" sz="1200" spc="-30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№</a:t>
            </a:r>
            <a:r>
              <a:rPr dirty="0" sz="1200" spc="5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798-</a:t>
            </a:r>
            <a:r>
              <a:rPr dirty="0" sz="1200" spc="-25" i="1">
                <a:latin typeface="Arial"/>
                <a:cs typeface="Arial"/>
              </a:rPr>
              <a:t>П)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21080" y="4037076"/>
            <a:ext cx="6670040" cy="0"/>
          </a:xfrm>
          <a:custGeom>
            <a:avLst/>
            <a:gdLst/>
            <a:ahLst/>
            <a:cxnLst/>
            <a:rect l="l" t="t" r="r" b="b"/>
            <a:pathLst>
              <a:path w="6670040" h="0">
                <a:moveTo>
                  <a:pt x="666978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87898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160" y="2857500"/>
            <a:ext cx="181356" cy="175260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1065275" y="4683252"/>
            <a:ext cx="3628390" cy="890269"/>
            <a:chOff x="1065275" y="4683252"/>
            <a:chExt cx="3628390" cy="890269"/>
          </a:xfrm>
        </p:grpSpPr>
        <p:sp>
          <p:nvSpPr>
            <p:cNvPr id="16" name="object 16" descr=""/>
            <p:cNvSpPr/>
            <p:nvPr/>
          </p:nvSpPr>
          <p:spPr>
            <a:xfrm>
              <a:off x="1071371" y="5460492"/>
              <a:ext cx="3616325" cy="3175"/>
            </a:xfrm>
            <a:custGeom>
              <a:avLst/>
              <a:gdLst/>
              <a:ahLst/>
              <a:cxnLst/>
              <a:rect l="l" t="t" r="r" b="b"/>
              <a:pathLst>
                <a:path w="3616325" h="3175">
                  <a:moveTo>
                    <a:pt x="0" y="2667"/>
                  </a:moveTo>
                  <a:lnTo>
                    <a:pt x="3616198" y="0"/>
                  </a:lnTo>
                </a:path>
              </a:pathLst>
            </a:custGeom>
            <a:ln w="12192">
              <a:solidFill>
                <a:srgbClr val="F9A6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888996" y="4683252"/>
              <a:ext cx="1247775" cy="707390"/>
            </a:xfrm>
            <a:custGeom>
              <a:avLst/>
              <a:gdLst/>
              <a:ahLst/>
              <a:cxnLst/>
              <a:rect l="l" t="t" r="r" b="b"/>
              <a:pathLst>
                <a:path w="1247775" h="707389">
                  <a:moveTo>
                    <a:pt x="73406" y="0"/>
                  </a:moveTo>
                  <a:lnTo>
                    <a:pt x="0" y="0"/>
                  </a:lnTo>
                  <a:lnTo>
                    <a:pt x="57824" y="891"/>
                  </a:lnTo>
                  <a:lnTo>
                    <a:pt x="115024" y="3541"/>
                  </a:lnTo>
                  <a:lnTo>
                    <a:pt x="171521" y="7910"/>
                  </a:lnTo>
                  <a:lnTo>
                    <a:pt x="227236" y="13962"/>
                  </a:lnTo>
                  <a:lnTo>
                    <a:pt x="282089" y="21658"/>
                  </a:lnTo>
                  <a:lnTo>
                    <a:pt x="336001" y="30960"/>
                  </a:lnTo>
                  <a:lnTo>
                    <a:pt x="388894" y="41831"/>
                  </a:lnTo>
                  <a:lnTo>
                    <a:pt x="440687" y="54233"/>
                  </a:lnTo>
                  <a:lnTo>
                    <a:pt x="491301" y="68128"/>
                  </a:lnTo>
                  <a:lnTo>
                    <a:pt x="540658" y="83478"/>
                  </a:lnTo>
                  <a:lnTo>
                    <a:pt x="588678" y="100245"/>
                  </a:lnTo>
                  <a:lnTo>
                    <a:pt x="635281" y="118391"/>
                  </a:lnTo>
                  <a:lnTo>
                    <a:pt x="680389" y="137878"/>
                  </a:lnTo>
                  <a:lnTo>
                    <a:pt x="723922" y="158669"/>
                  </a:lnTo>
                  <a:lnTo>
                    <a:pt x="765801" y="180726"/>
                  </a:lnTo>
                  <a:lnTo>
                    <a:pt x="805946" y="204011"/>
                  </a:lnTo>
                  <a:lnTo>
                    <a:pt x="844280" y="228486"/>
                  </a:lnTo>
                  <a:lnTo>
                    <a:pt x="880721" y="254112"/>
                  </a:lnTo>
                  <a:lnTo>
                    <a:pt x="915191" y="280853"/>
                  </a:lnTo>
                  <a:lnTo>
                    <a:pt x="947611" y="308671"/>
                  </a:lnTo>
                  <a:lnTo>
                    <a:pt x="977902" y="337527"/>
                  </a:lnTo>
                  <a:lnTo>
                    <a:pt x="1005984" y="367383"/>
                  </a:lnTo>
                  <a:lnTo>
                    <a:pt x="1031777" y="398203"/>
                  </a:lnTo>
                  <a:lnTo>
                    <a:pt x="1055204" y="429947"/>
                  </a:lnTo>
                  <a:lnTo>
                    <a:pt x="1076184" y="462579"/>
                  </a:lnTo>
                  <a:lnTo>
                    <a:pt x="1094638" y="496059"/>
                  </a:lnTo>
                  <a:lnTo>
                    <a:pt x="1110488" y="530352"/>
                  </a:lnTo>
                  <a:lnTo>
                    <a:pt x="1047242" y="530352"/>
                  </a:lnTo>
                  <a:lnTo>
                    <a:pt x="1183640" y="707136"/>
                  </a:lnTo>
                  <a:lnTo>
                    <a:pt x="1247267" y="530352"/>
                  </a:lnTo>
                  <a:lnTo>
                    <a:pt x="1184020" y="530352"/>
                  </a:lnTo>
                  <a:lnTo>
                    <a:pt x="1168158" y="496059"/>
                  </a:lnTo>
                  <a:lnTo>
                    <a:pt x="1149691" y="462579"/>
                  </a:lnTo>
                  <a:lnTo>
                    <a:pt x="1128699" y="429947"/>
                  </a:lnTo>
                  <a:lnTo>
                    <a:pt x="1105262" y="398203"/>
                  </a:lnTo>
                  <a:lnTo>
                    <a:pt x="1079458" y="367383"/>
                  </a:lnTo>
                  <a:lnTo>
                    <a:pt x="1051368" y="337527"/>
                  </a:lnTo>
                  <a:lnTo>
                    <a:pt x="1021069" y="308671"/>
                  </a:lnTo>
                  <a:lnTo>
                    <a:pt x="988642" y="280853"/>
                  </a:lnTo>
                  <a:lnTo>
                    <a:pt x="954165" y="254112"/>
                  </a:lnTo>
                  <a:lnTo>
                    <a:pt x="917717" y="228486"/>
                  </a:lnTo>
                  <a:lnTo>
                    <a:pt x="879379" y="204011"/>
                  </a:lnTo>
                  <a:lnTo>
                    <a:pt x="839229" y="180726"/>
                  </a:lnTo>
                  <a:lnTo>
                    <a:pt x="797346" y="158669"/>
                  </a:lnTo>
                  <a:lnTo>
                    <a:pt x="753809" y="137878"/>
                  </a:lnTo>
                  <a:lnTo>
                    <a:pt x="708698" y="118391"/>
                  </a:lnTo>
                  <a:lnTo>
                    <a:pt x="662092" y="100245"/>
                  </a:lnTo>
                  <a:lnTo>
                    <a:pt x="614070" y="83478"/>
                  </a:lnTo>
                  <a:lnTo>
                    <a:pt x="564712" y="68128"/>
                  </a:lnTo>
                  <a:lnTo>
                    <a:pt x="514096" y="54233"/>
                  </a:lnTo>
                  <a:lnTo>
                    <a:pt x="462302" y="41831"/>
                  </a:lnTo>
                  <a:lnTo>
                    <a:pt x="409409" y="30960"/>
                  </a:lnTo>
                  <a:lnTo>
                    <a:pt x="355496" y="21658"/>
                  </a:lnTo>
                  <a:lnTo>
                    <a:pt x="300642" y="13962"/>
                  </a:lnTo>
                  <a:lnTo>
                    <a:pt x="244927" y="7910"/>
                  </a:lnTo>
                  <a:lnTo>
                    <a:pt x="188430" y="3541"/>
                  </a:lnTo>
                  <a:lnTo>
                    <a:pt x="131230" y="891"/>
                  </a:lnTo>
                  <a:lnTo>
                    <a:pt x="73406" y="0"/>
                  </a:lnTo>
                  <a:close/>
                </a:path>
              </a:pathLst>
            </a:custGeom>
            <a:solidFill>
              <a:srgbClr val="AFA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41931" y="4683252"/>
              <a:ext cx="1184275" cy="707390"/>
            </a:xfrm>
            <a:custGeom>
              <a:avLst/>
              <a:gdLst/>
              <a:ahLst/>
              <a:cxnLst/>
              <a:rect l="l" t="t" r="r" b="b"/>
              <a:pathLst>
                <a:path w="1184275" h="707389">
                  <a:moveTo>
                    <a:pt x="1147064" y="0"/>
                  </a:moveTo>
                  <a:lnTo>
                    <a:pt x="1088038" y="920"/>
                  </a:lnTo>
                  <a:lnTo>
                    <a:pt x="1029788" y="3651"/>
                  </a:lnTo>
                  <a:lnTo>
                    <a:pt x="972384" y="8148"/>
                  </a:lnTo>
                  <a:lnTo>
                    <a:pt x="915899" y="14367"/>
                  </a:lnTo>
                  <a:lnTo>
                    <a:pt x="860404" y="22263"/>
                  </a:lnTo>
                  <a:lnTo>
                    <a:pt x="805973" y="31792"/>
                  </a:lnTo>
                  <a:lnTo>
                    <a:pt x="752676" y="42910"/>
                  </a:lnTo>
                  <a:lnTo>
                    <a:pt x="700587" y="55572"/>
                  </a:lnTo>
                  <a:lnTo>
                    <a:pt x="649777" y="69733"/>
                  </a:lnTo>
                  <a:lnTo>
                    <a:pt x="600318" y="85350"/>
                  </a:lnTo>
                  <a:lnTo>
                    <a:pt x="552282" y="102378"/>
                  </a:lnTo>
                  <a:lnTo>
                    <a:pt x="505742" y="120771"/>
                  </a:lnTo>
                  <a:lnTo>
                    <a:pt x="460770" y="140487"/>
                  </a:lnTo>
                  <a:lnTo>
                    <a:pt x="417437" y="161480"/>
                  </a:lnTo>
                  <a:lnTo>
                    <a:pt x="375815" y="183706"/>
                  </a:lnTo>
                  <a:lnTo>
                    <a:pt x="335978" y="207121"/>
                  </a:lnTo>
                  <a:lnTo>
                    <a:pt x="297996" y="231679"/>
                  </a:lnTo>
                  <a:lnTo>
                    <a:pt x="261943" y="257338"/>
                  </a:lnTo>
                  <a:lnTo>
                    <a:pt x="227889" y="284051"/>
                  </a:lnTo>
                  <a:lnTo>
                    <a:pt x="195908" y="311776"/>
                  </a:lnTo>
                  <a:lnTo>
                    <a:pt x="166071" y="340467"/>
                  </a:lnTo>
                  <a:lnTo>
                    <a:pt x="138450" y="370079"/>
                  </a:lnTo>
                  <a:lnTo>
                    <a:pt x="113118" y="400570"/>
                  </a:lnTo>
                  <a:lnTo>
                    <a:pt x="90146" y="431893"/>
                  </a:lnTo>
                  <a:lnTo>
                    <a:pt x="69606" y="464005"/>
                  </a:lnTo>
                  <a:lnTo>
                    <a:pt x="36114" y="530416"/>
                  </a:lnTo>
                  <a:lnTo>
                    <a:pt x="13217" y="599449"/>
                  </a:lnTo>
                  <a:lnTo>
                    <a:pt x="1492" y="670748"/>
                  </a:lnTo>
                  <a:lnTo>
                    <a:pt x="0" y="707136"/>
                  </a:lnTo>
                  <a:lnTo>
                    <a:pt x="73406" y="707136"/>
                  </a:lnTo>
                  <a:lnTo>
                    <a:pt x="74928" y="670414"/>
                  </a:lnTo>
                  <a:lnTo>
                    <a:pt x="79445" y="634169"/>
                  </a:lnTo>
                  <a:lnTo>
                    <a:pt x="97172" y="563299"/>
                  </a:lnTo>
                  <a:lnTo>
                    <a:pt x="126001" y="494897"/>
                  </a:lnTo>
                  <a:lnTo>
                    <a:pt x="165343" y="429337"/>
                  </a:lnTo>
                  <a:lnTo>
                    <a:pt x="188775" y="397739"/>
                  </a:lnTo>
                  <a:lnTo>
                    <a:pt x="214614" y="366992"/>
                  </a:lnTo>
                  <a:lnTo>
                    <a:pt x="242789" y="337142"/>
                  </a:lnTo>
                  <a:lnTo>
                    <a:pt x="273226" y="308236"/>
                  </a:lnTo>
                  <a:lnTo>
                    <a:pt x="305852" y="280320"/>
                  </a:lnTo>
                  <a:lnTo>
                    <a:pt x="340592" y="253441"/>
                  </a:lnTo>
                  <a:lnTo>
                    <a:pt x="377375" y="227646"/>
                  </a:lnTo>
                  <a:lnTo>
                    <a:pt x="416127" y="202981"/>
                  </a:lnTo>
                  <a:lnTo>
                    <a:pt x="456773" y="179493"/>
                  </a:lnTo>
                  <a:lnTo>
                    <a:pt x="499242" y="157229"/>
                  </a:lnTo>
                  <a:lnTo>
                    <a:pt x="543459" y="136236"/>
                  </a:lnTo>
                  <a:lnTo>
                    <a:pt x="589352" y="116559"/>
                  </a:lnTo>
                  <a:lnTo>
                    <a:pt x="636846" y="98246"/>
                  </a:lnTo>
                  <a:lnTo>
                    <a:pt x="685870" y="81343"/>
                  </a:lnTo>
                  <a:lnTo>
                    <a:pt x="736348" y="65898"/>
                  </a:lnTo>
                  <a:lnTo>
                    <a:pt x="788208" y="51955"/>
                  </a:lnTo>
                  <a:lnTo>
                    <a:pt x="841377" y="39563"/>
                  </a:lnTo>
                  <a:lnTo>
                    <a:pt x="895782" y="28769"/>
                  </a:lnTo>
                  <a:lnTo>
                    <a:pt x="951348" y="19617"/>
                  </a:lnTo>
                  <a:lnTo>
                    <a:pt x="1008003" y="12156"/>
                  </a:lnTo>
                  <a:lnTo>
                    <a:pt x="1065673" y="6432"/>
                  </a:lnTo>
                  <a:lnTo>
                    <a:pt x="1124286" y="2491"/>
                  </a:lnTo>
                  <a:lnTo>
                    <a:pt x="1183767" y="381"/>
                  </a:lnTo>
                  <a:lnTo>
                    <a:pt x="1147064" y="0"/>
                  </a:lnTo>
                  <a:close/>
                </a:path>
              </a:pathLst>
            </a:custGeom>
            <a:solidFill>
              <a:srgbClr val="8D8D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923" y="5396484"/>
              <a:ext cx="181356" cy="176784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293367" y="5599887"/>
            <a:ext cx="94361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87898D"/>
                </a:solidFill>
                <a:latin typeface="Arial"/>
                <a:cs typeface="Arial"/>
              </a:rPr>
              <a:t>Дата </a:t>
            </a:r>
            <a:r>
              <a:rPr dirty="0" sz="1100" spc="-10" b="1">
                <a:solidFill>
                  <a:srgbClr val="87898D"/>
                </a:solidFill>
                <a:latin typeface="Arial"/>
                <a:cs typeface="Arial"/>
              </a:rPr>
              <a:t>направления </a:t>
            </a:r>
            <a:r>
              <a:rPr dirty="0" sz="1100" spc="-10">
                <a:solidFill>
                  <a:srgbClr val="87898D"/>
                </a:solidFill>
                <a:latin typeface="Arial"/>
                <a:cs typeface="Arial"/>
              </a:rPr>
              <a:t>запроса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56761" y="5540755"/>
            <a:ext cx="106489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7898D"/>
                </a:solidFill>
                <a:latin typeface="Arial"/>
                <a:cs typeface="Arial"/>
              </a:rPr>
              <a:t>Дата</a:t>
            </a:r>
            <a:r>
              <a:rPr dirty="0" sz="1100" spc="-3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87898D"/>
                </a:solidFill>
                <a:latin typeface="Arial"/>
                <a:cs typeface="Arial"/>
              </a:rPr>
              <a:t>получения </a:t>
            </a:r>
            <a:r>
              <a:rPr dirty="0" sz="1100">
                <a:solidFill>
                  <a:srgbClr val="87898D"/>
                </a:solidFill>
                <a:latin typeface="Arial"/>
                <a:cs typeface="Arial"/>
              </a:rPr>
              <a:t>документов</a:t>
            </a:r>
            <a:r>
              <a:rPr dirty="0" sz="1100" spc="-6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87898D"/>
                </a:solidFill>
                <a:latin typeface="Arial"/>
                <a:cs typeface="Arial"/>
              </a:rPr>
              <a:t>в </a:t>
            </a:r>
            <a:r>
              <a:rPr dirty="0" sz="1100">
                <a:solidFill>
                  <a:srgbClr val="87898D"/>
                </a:solidFill>
                <a:latin typeface="Arial"/>
                <a:cs typeface="Arial"/>
              </a:rPr>
              <a:t>соответствии</a:t>
            </a:r>
            <a:r>
              <a:rPr dirty="0" sz="1100" spc="-5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87898D"/>
                </a:solidFill>
                <a:latin typeface="Arial"/>
                <a:cs typeface="Arial"/>
              </a:rPr>
              <a:t>с </a:t>
            </a:r>
            <a:r>
              <a:rPr dirty="0" sz="1100" spc="-10">
                <a:solidFill>
                  <a:srgbClr val="87898D"/>
                </a:solidFill>
                <a:latin typeface="Arial"/>
                <a:cs typeface="Arial"/>
              </a:rPr>
              <a:t>запросом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980434" y="5127142"/>
            <a:ext cx="3848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14">
                <a:solidFill>
                  <a:srgbClr val="74A370"/>
                </a:solidFill>
                <a:latin typeface="Noto Sans Symbols2"/>
                <a:cs typeface="Noto Sans Symbols2"/>
              </a:rPr>
              <a:t>✓</a:t>
            </a:r>
            <a:endParaRPr sz="3600">
              <a:latin typeface="Noto Sans Symbols2"/>
              <a:cs typeface="Noto Sans Symbols2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949953" y="2591511"/>
            <a:ext cx="3854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10">
                <a:solidFill>
                  <a:srgbClr val="74A370"/>
                </a:solidFill>
                <a:latin typeface="Noto Sans Symbols2"/>
                <a:cs typeface="Noto Sans Symbols2"/>
              </a:rPr>
              <a:t>✓</a:t>
            </a:r>
            <a:endParaRPr sz="3600">
              <a:latin typeface="Noto Sans Symbols2"/>
              <a:cs typeface="Noto Sans Symbols2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47342" y="2384552"/>
            <a:ext cx="3454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9">
                <a:solidFill>
                  <a:srgbClr val="75777A"/>
                </a:solidFill>
                <a:latin typeface="Noto Sans Symbols2"/>
                <a:cs typeface="Noto Sans Symbols2"/>
              </a:rPr>
              <a:t>🗎</a:t>
            </a:r>
            <a:endParaRPr sz="3600">
              <a:latin typeface="Noto Sans Symbols2"/>
              <a:cs typeface="Noto Sans Symbols2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47342" y="4928742"/>
            <a:ext cx="3454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9">
                <a:solidFill>
                  <a:srgbClr val="75777A"/>
                </a:solidFill>
                <a:latin typeface="Noto Sans Symbols2"/>
                <a:cs typeface="Noto Sans Symbols2"/>
              </a:rPr>
              <a:t>🗎</a:t>
            </a:r>
            <a:endParaRPr sz="3600">
              <a:latin typeface="Noto Sans Symbols2"/>
              <a:cs typeface="Noto Sans Symbols2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830311" y="1661160"/>
            <a:ext cx="410209" cy="4750435"/>
          </a:xfrm>
          <a:custGeom>
            <a:avLst/>
            <a:gdLst/>
            <a:ahLst/>
            <a:cxnLst/>
            <a:rect l="l" t="t" r="r" b="b"/>
            <a:pathLst>
              <a:path w="410209" h="4750435">
                <a:moveTo>
                  <a:pt x="0" y="0"/>
                </a:moveTo>
                <a:lnTo>
                  <a:pt x="79765" y="2676"/>
                </a:lnTo>
                <a:lnTo>
                  <a:pt x="144922" y="9985"/>
                </a:lnTo>
                <a:lnTo>
                  <a:pt x="188862" y="20841"/>
                </a:lnTo>
                <a:lnTo>
                  <a:pt x="204978" y="34162"/>
                </a:lnTo>
                <a:lnTo>
                  <a:pt x="204978" y="2210816"/>
                </a:lnTo>
                <a:lnTo>
                  <a:pt x="221093" y="2224137"/>
                </a:lnTo>
                <a:lnTo>
                  <a:pt x="265033" y="2234993"/>
                </a:lnTo>
                <a:lnTo>
                  <a:pt x="330190" y="2242302"/>
                </a:lnTo>
                <a:lnTo>
                  <a:pt x="409956" y="2244979"/>
                </a:lnTo>
                <a:lnTo>
                  <a:pt x="330190" y="2247673"/>
                </a:lnTo>
                <a:lnTo>
                  <a:pt x="265033" y="2255011"/>
                </a:lnTo>
                <a:lnTo>
                  <a:pt x="221093" y="2265874"/>
                </a:lnTo>
                <a:lnTo>
                  <a:pt x="204978" y="2279141"/>
                </a:lnTo>
                <a:lnTo>
                  <a:pt x="204978" y="4716145"/>
                </a:lnTo>
                <a:lnTo>
                  <a:pt x="188862" y="4729444"/>
                </a:lnTo>
                <a:lnTo>
                  <a:pt x="144922" y="4740303"/>
                </a:lnTo>
                <a:lnTo>
                  <a:pt x="79765" y="4747623"/>
                </a:lnTo>
                <a:lnTo>
                  <a:pt x="0" y="4750308"/>
                </a:lnTo>
              </a:path>
            </a:pathLst>
          </a:custGeom>
          <a:ln w="3175">
            <a:solidFill>
              <a:srgbClr val="87898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617091" y="1108963"/>
            <a:ext cx="8910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Направление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Банком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России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запросов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при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рассмотрении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документов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28650" y="4271264"/>
            <a:ext cx="7190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Запрос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соответствии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пунктом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3.8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Положения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29.06.2022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798-</a:t>
            </a:r>
            <a:r>
              <a:rPr dirty="0" sz="1400" spc="-50">
                <a:latin typeface="Arial"/>
                <a:cs typeface="Arial"/>
              </a:rPr>
              <a:t>П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452242" y="4789423"/>
            <a:ext cx="9213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Срок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ответа, </a:t>
            </a:r>
            <a:r>
              <a:rPr dirty="0" sz="1200">
                <a:latin typeface="Arial"/>
                <a:cs typeface="Arial"/>
              </a:rPr>
              <a:t>указанный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в </a:t>
            </a:r>
            <a:r>
              <a:rPr dirty="0" sz="1200" spc="-10">
                <a:latin typeface="Arial"/>
                <a:cs typeface="Arial"/>
              </a:rPr>
              <a:t>запросе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874379" y="5030215"/>
            <a:ext cx="254698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сумма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уплаченной государственной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пошлины </a:t>
            </a:r>
            <a:r>
              <a:rPr dirty="0" sz="1600" b="1">
                <a:latin typeface="Arial"/>
                <a:cs typeface="Arial"/>
              </a:rPr>
              <a:t>возврату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не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подлежит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9962388" y="4399788"/>
            <a:ext cx="367665" cy="396240"/>
          </a:xfrm>
          <a:custGeom>
            <a:avLst/>
            <a:gdLst/>
            <a:ahLst/>
            <a:cxnLst/>
            <a:rect l="l" t="t" r="r" b="b"/>
            <a:pathLst>
              <a:path w="367665" h="396239">
                <a:moveTo>
                  <a:pt x="0" y="140716"/>
                </a:moveTo>
                <a:lnTo>
                  <a:pt x="140715" y="140716"/>
                </a:lnTo>
                <a:lnTo>
                  <a:pt x="140715" y="0"/>
                </a:lnTo>
                <a:lnTo>
                  <a:pt x="226567" y="0"/>
                </a:lnTo>
                <a:lnTo>
                  <a:pt x="226567" y="140716"/>
                </a:lnTo>
                <a:lnTo>
                  <a:pt x="367283" y="140716"/>
                </a:lnTo>
                <a:lnTo>
                  <a:pt x="367283" y="255524"/>
                </a:lnTo>
                <a:lnTo>
                  <a:pt x="226567" y="255524"/>
                </a:lnTo>
                <a:lnTo>
                  <a:pt x="226567" y="396239"/>
                </a:lnTo>
                <a:lnTo>
                  <a:pt x="140715" y="396239"/>
                </a:lnTo>
                <a:lnTo>
                  <a:pt x="140715" y="255524"/>
                </a:lnTo>
                <a:lnTo>
                  <a:pt x="0" y="255524"/>
                </a:lnTo>
                <a:lnTo>
                  <a:pt x="0" y="14071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344927" y="468630"/>
            <a:ext cx="19462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Направление</a:t>
            </a:r>
            <a:r>
              <a:rPr dirty="0" sz="1400" spc="-9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запросов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4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4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975" y="1011682"/>
            <a:ext cx="711263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Проведение</a:t>
            </a:r>
            <a:r>
              <a:rPr dirty="0" spc="-75"/>
              <a:t> </a:t>
            </a:r>
            <a:r>
              <a:rPr dirty="0" spc="-10"/>
              <a:t>проверочных</a:t>
            </a:r>
            <a:r>
              <a:rPr dirty="0" spc="-70"/>
              <a:t> </a:t>
            </a:r>
            <a:r>
              <a:rPr dirty="0"/>
              <a:t>мероприятий</a:t>
            </a:r>
            <a:r>
              <a:rPr dirty="0" spc="-50"/>
              <a:t> </a:t>
            </a:r>
            <a:r>
              <a:rPr dirty="0"/>
              <a:t>Банком</a:t>
            </a:r>
            <a:r>
              <a:rPr dirty="0" spc="-60"/>
              <a:t> </a:t>
            </a:r>
            <a:r>
              <a:rPr dirty="0" spc="-10"/>
              <a:t>России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14169" y="3028569"/>
            <a:ext cx="954595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Noto Sans Symbols2"/>
              <a:buChar char="⮚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по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адресу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в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пределах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места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нахождения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соискателя,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указанному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в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ЕГРЮЛ;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Noto Sans Symbols2"/>
              <a:buChar char="⮚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и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(или)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по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адресу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территории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РФ,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по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которому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соискателем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планируется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осуществление</a:t>
            </a:r>
            <a:r>
              <a:rPr dirty="0" sz="1400" spc="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деятельности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395983" y="4661915"/>
            <a:ext cx="10389235" cy="1553210"/>
            <a:chOff x="1395983" y="4661915"/>
            <a:chExt cx="10389235" cy="1553210"/>
          </a:xfrm>
        </p:grpSpPr>
        <p:sp>
          <p:nvSpPr>
            <p:cNvPr id="5" name="object 5" descr=""/>
            <p:cNvSpPr/>
            <p:nvPr/>
          </p:nvSpPr>
          <p:spPr>
            <a:xfrm>
              <a:off x="1615439" y="4837175"/>
              <a:ext cx="10165080" cy="1373505"/>
            </a:xfrm>
            <a:custGeom>
              <a:avLst/>
              <a:gdLst/>
              <a:ahLst/>
              <a:cxnLst/>
              <a:rect l="l" t="t" r="r" b="b"/>
              <a:pathLst>
                <a:path w="10165080" h="1373504">
                  <a:moveTo>
                    <a:pt x="0" y="1373124"/>
                  </a:moveTo>
                  <a:lnTo>
                    <a:pt x="10165080" y="1373124"/>
                  </a:lnTo>
                  <a:lnTo>
                    <a:pt x="10165080" y="787908"/>
                  </a:lnTo>
                  <a:lnTo>
                    <a:pt x="0" y="787908"/>
                  </a:lnTo>
                  <a:lnTo>
                    <a:pt x="0" y="1373124"/>
                  </a:lnTo>
                  <a:close/>
                </a:path>
                <a:path w="10165080" h="1373504">
                  <a:moveTo>
                    <a:pt x="0" y="583692"/>
                  </a:moveTo>
                  <a:lnTo>
                    <a:pt x="10151364" y="583692"/>
                  </a:lnTo>
                  <a:lnTo>
                    <a:pt x="10151364" y="0"/>
                  </a:lnTo>
                  <a:lnTo>
                    <a:pt x="0" y="0"/>
                  </a:lnTo>
                  <a:lnTo>
                    <a:pt x="0" y="583692"/>
                  </a:lnTo>
                  <a:close/>
                </a:path>
              </a:pathLst>
            </a:custGeom>
            <a:ln w="9144">
              <a:solidFill>
                <a:srgbClr val="F9A6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95984" y="4661915"/>
              <a:ext cx="332740" cy="1069975"/>
            </a:xfrm>
            <a:custGeom>
              <a:avLst/>
              <a:gdLst/>
              <a:ahLst/>
              <a:cxnLst/>
              <a:rect l="l" t="t" r="r" b="b"/>
              <a:pathLst>
                <a:path w="332739" h="1069975">
                  <a:moveTo>
                    <a:pt x="332232" y="923544"/>
                  </a:moveTo>
                  <a:lnTo>
                    <a:pt x="323748" y="877316"/>
                  </a:lnTo>
                  <a:lnTo>
                    <a:pt x="300164" y="837158"/>
                  </a:lnTo>
                  <a:lnTo>
                    <a:pt x="264198" y="805484"/>
                  </a:lnTo>
                  <a:lnTo>
                    <a:pt x="218592" y="784707"/>
                  </a:lnTo>
                  <a:lnTo>
                    <a:pt x="166116" y="777240"/>
                  </a:lnTo>
                  <a:lnTo>
                    <a:pt x="113626" y="784707"/>
                  </a:lnTo>
                  <a:lnTo>
                    <a:pt x="68021" y="805484"/>
                  </a:lnTo>
                  <a:lnTo>
                    <a:pt x="32054" y="837158"/>
                  </a:lnTo>
                  <a:lnTo>
                    <a:pt x="8470" y="877316"/>
                  </a:lnTo>
                  <a:lnTo>
                    <a:pt x="0" y="923544"/>
                  </a:lnTo>
                  <a:lnTo>
                    <a:pt x="8470" y="969797"/>
                  </a:lnTo>
                  <a:lnTo>
                    <a:pt x="32054" y="1009954"/>
                  </a:lnTo>
                  <a:lnTo>
                    <a:pt x="68021" y="1041628"/>
                  </a:lnTo>
                  <a:lnTo>
                    <a:pt x="113626" y="1062393"/>
                  </a:lnTo>
                  <a:lnTo>
                    <a:pt x="166116" y="1069848"/>
                  </a:lnTo>
                  <a:lnTo>
                    <a:pt x="218592" y="1062393"/>
                  </a:lnTo>
                  <a:lnTo>
                    <a:pt x="264198" y="1041628"/>
                  </a:lnTo>
                  <a:lnTo>
                    <a:pt x="300164" y="1009954"/>
                  </a:lnTo>
                  <a:lnTo>
                    <a:pt x="323748" y="969797"/>
                  </a:lnTo>
                  <a:lnTo>
                    <a:pt x="332232" y="923544"/>
                  </a:lnTo>
                  <a:close/>
                </a:path>
                <a:path w="332739" h="1069975">
                  <a:moveTo>
                    <a:pt x="332232" y="146304"/>
                  </a:moveTo>
                  <a:lnTo>
                    <a:pt x="323748" y="100076"/>
                  </a:lnTo>
                  <a:lnTo>
                    <a:pt x="300164" y="59918"/>
                  </a:lnTo>
                  <a:lnTo>
                    <a:pt x="264198" y="28244"/>
                  </a:lnTo>
                  <a:lnTo>
                    <a:pt x="218592" y="7467"/>
                  </a:lnTo>
                  <a:lnTo>
                    <a:pt x="166116" y="0"/>
                  </a:lnTo>
                  <a:lnTo>
                    <a:pt x="113626" y="7467"/>
                  </a:lnTo>
                  <a:lnTo>
                    <a:pt x="68021" y="28244"/>
                  </a:lnTo>
                  <a:lnTo>
                    <a:pt x="32054" y="59918"/>
                  </a:lnTo>
                  <a:lnTo>
                    <a:pt x="8470" y="100076"/>
                  </a:lnTo>
                  <a:lnTo>
                    <a:pt x="0" y="146304"/>
                  </a:lnTo>
                  <a:lnTo>
                    <a:pt x="8470" y="192544"/>
                  </a:lnTo>
                  <a:lnTo>
                    <a:pt x="32054" y="232702"/>
                  </a:lnTo>
                  <a:lnTo>
                    <a:pt x="68021" y="264375"/>
                  </a:lnTo>
                  <a:lnTo>
                    <a:pt x="113626" y="285153"/>
                  </a:lnTo>
                  <a:lnTo>
                    <a:pt x="166116" y="292608"/>
                  </a:lnTo>
                  <a:lnTo>
                    <a:pt x="218592" y="285153"/>
                  </a:lnTo>
                  <a:lnTo>
                    <a:pt x="264198" y="264375"/>
                  </a:lnTo>
                  <a:lnTo>
                    <a:pt x="300164" y="232702"/>
                  </a:lnTo>
                  <a:lnTo>
                    <a:pt x="323748" y="192544"/>
                  </a:lnTo>
                  <a:lnTo>
                    <a:pt x="332232" y="146304"/>
                  </a:lnTo>
                  <a:close/>
                </a:path>
              </a:pathLst>
            </a:custGeom>
            <a:solidFill>
              <a:srgbClr val="AFAFB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93266" y="4669916"/>
            <a:ext cx="10210800" cy="1497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35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213360">
              <a:lnSpc>
                <a:spcPts val="1735"/>
              </a:lnSpc>
            </a:pPr>
            <a:r>
              <a:rPr dirty="0" sz="1600">
                <a:latin typeface="Arial"/>
                <a:cs typeface="Arial"/>
              </a:rPr>
              <a:t>Соискателю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направляется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требование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предоставлении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документов,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которые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будут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анализироваться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в</a:t>
            </a:r>
            <a:endParaRPr sz="1600">
              <a:latin typeface="Arial"/>
              <a:cs typeface="Arial"/>
            </a:endParaRPr>
          </a:p>
          <a:p>
            <a:pPr marL="21336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ходе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проведения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проверочных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мероприятий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0"/>
              </a:lnSpc>
              <a:spcBef>
                <a:spcPts val="735"/>
              </a:spcBef>
            </a:pPr>
            <a:r>
              <a:rPr dirty="0" sz="1600" spc="-50" b="1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263525">
              <a:lnSpc>
                <a:spcPts val="1780"/>
              </a:lnSpc>
              <a:tabLst>
                <a:tab pos="1320165" algn="l"/>
                <a:tab pos="2656840" algn="l"/>
                <a:tab pos="3888104" algn="l"/>
                <a:tab pos="5245100" algn="l"/>
                <a:tab pos="6447155" algn="l"/>
                <a:tab pos="6804025" algn="l"/>
                <a:tab pos="7575550" algn="l"/>
                <a:tab pos="8950325" algn="l"/>
              </a:tabLst>
            </a:pPr>
            <a:r>
              <a:rPr dirty="0" sz="1600" spc="-10">
                <a:latin typeface="Arial"/>
                <a:cs typeface="Arial"/>
              </a:rPr>
              <a:t>Передача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10">
                <a:latin typeface="Arial"/>
                <a:cs typeface="Arial"/>
              </a:rPr>
              <a:t>соискателем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10">
                <a:latin typeface="Arial"/>
                <a:cs typeface="Arial"/>
              </a:rPr>
              <a:t>документов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10">
                <a:latin typeface="Arial"/>
                <a:cs typeface="Arial"/>
              </a:rPr>
              <a:t>(письменных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10">
                <a:latin typeface="Arial"/>
                <a:cs typeface="Arial"/>
              </a:rPr>
              <a:t>пояснений)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25">
                <a:latin typeface="Arial"/>
                <a:cs typeface="Arial"/>
              </a:rPr>
              <a:t>по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10">
                <a:latin typeface="Arial"/>
                <a:cs typeface="Arial"/>
              </a:rPr>
              <a:t>итогам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10">
                <a:latin typeface="Arial"/>
                <a:cs typeface="Arial"/>
              </a:rPr>
              <a:t>проверочных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10">
                <a:latin typeface="Arial"/>
                <a:cs typeface="Arial"/>
              </a:rPr>
              <a:t>мероприятий</a:t>
            </a:r>
            <a:endParaRPr sz="1600">
              <a:latin typeface="Arial"/>
              <a:cs typeface="Arial"/>
            </a:endParaRPr>
          </a:p>
          <a:p>
            <a:pPr marL="21336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оформляется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актом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приема-</a:t>
            </a:r>
            <a:r>
              <a:rPr dirty="0" sz="1600" b="1">
                <a:latin typeface="Arial"/>
                <a:cs typeface="Arial"/>
              </a:rPr>
              <a:t>передачи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документов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(один</a:t>
            </a:r>
            <a:r>
              <a:rPr dirty="0" sz="1600" spc="-6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экземпляр</a:t>
            </a:r>
            <a:r>
              <a:rPr dirty="0" sz="1600" spc="-7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передается</a:t>
            </a:r>
            <a:r>
              <a:rPr dirty="0" sz="1600" spc="-7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соискателю)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56" y="1548383"/>
            <a:ext cx="1092708" cy="122377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575816" y="1559052"/>
            <a:ext cx="10205085" cy="338455"/>
          </a:xfrm>
          <a:prstGeom prst="rect">
            <a:avLst/>
          </a:prstGeom>
          <a:solidFill>
            <a:srgbClr val="FCDBA2"/>
          </a:solidFill>
        </p:spPr>
        <p:txBody>
          <a:bodyPr wrap="square" lIns="0" tIns="406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dirty="0" sz="1600" spc="-10" b="1">
                <a:latin typeface="Arial"/>
                <a:cs typeface="Arial"/>
              </a:rPr>
              <a:t>Цели: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94433" y="2008377"/>
            <a:ext cx="730694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Noto Sans Symbols2"/>
              <a:buChar char="▪"/>
              <a:tabLst>
                <a:tab pos="299085" algn="l"/>
                <a:tab pos="1736089" algn="l"/>
                <a:tab pos="3257550" algn="l"/>
                <a:tab pos="4380865" algn="l"/>
                <a:tab pos="5895340" algn="l"/>
                <a:tab pos="6287135" algn="l"/>
              </a:tabLst>
            </a:pPr>
            <a:r>
              <a:rPr dirty="0" sz="1400" spc="-10">
                <a:latin typeface="Arial"/>
                <a:cs typeface="Arial"/>
              </a:rPr>
              <a:t>установление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достоверности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сведений</a:t>
            </a:r>
            <a:r>
              <a:rPr dirty="0" u="none" sz="1400" spc="-10">
                <a:latin typeface="Arial"/>
                <a:cs typeface="Arial"/>
              </a:rPr>
              <a:t>,</a:t>
            </a:r>
            <a:r>
              <a:rPr dirty="0" u="none" sz="1400">
                <a:latin typeface="Arial"/>
                <a:cs typeface="Arial"/>
              </a:rPr>
              <a:t>	</a:t>
            </a:r>
            <a:r>
              <a:rPr dirty="0" u="none" sz="1400" spc="-10">
                <a:latin typeface="Arial"/>
                <a:cs typeface="Arial"/>
              </a:rPr>
              <a:t>содержащихся</a:t>
            </a:r>
            <a:r>
              <a:rPr dirty="0" u="none" sz="1400">
                <a:latin typeface="Arial"/>
                <a:cs typeface="Arial"/>
              </a:rPr>
              <a:t>	</a:t>
            </a:r>
            <a:r>
              <a:rPr dirty="0" u="none" sz="1400" spc="-50">
                <a:latin typeface="Arial"/>
                <a:cs typeface="Arial"/>
              </a:rPr>
              <a:t>в</a:t>
            </a:r>
            <a:r>
              <a:rPr dirty="0" u="none" sz="1400">
                <a:latin typeface="Arial"/>
                <a:cs typeface="Arial"/>
              </a:rPr>
              <a:t>	</a:t>
            </a:r>
            <a:r>
              <a:rPr dirty="0" u="none" sz="1400" spc="-10">
                <a:latin typeface="Arial"/>
                <a:cs typeface="Arial"/>
              </a:rPr>
              <a:t>документах, представленных</a:t>
            </a:r>
            <a:r>
              <a:rPr dirty="0" u="none" sz="1400" spc="-50">
                <a:latin typeface="Arial"/>
                <a:cs typeface="Arial"/>
              </a:rPr>
              <a:t> </a:t>
            </a:r>
            <a:r>
              <a:rPr dirty="0" u="none" sz="1400" spc="-10">
                <a:latin typeface="Arial"/>
                <a:cs typeface="Arial"/>
              </a:rPr>
              <a:t>соискателем</a:t>
            </a:r>
            <a:r>
              <a:rPr dirty="0" u="none" sz="1400" spc="-70">
                <a:latin typeface="Arial"/>
                <a:cs typeface="Arial"/>
              </a:rPr>
              <a:t> </a:t>
            </a:r>
            <a:r>
              <a:rPr dirty="0" u="none" sz="1400">
                <a:latin typeface="Arial"/>
                <a:cs typeface="Arial"/>
              </a:rPr>
              <a:t>для</a:t>
            </a:r>
            <a:r>
              <a:rPr dirty="0" u="none" sz="1400" spc="-35">
                <a:latin typeface="Arial"/>
                <a:cs typeface="Arial"/>
              </a:rPr>
              <a:t> </a:t>
            </a:r>
            <a:r>
              <a:rPr dirty="0" u="none" sz="1400">
                <a:latin typeface="Arial"/>
                <a:cs typeface="Arial"/>
              </a:rPr>
              <a:t>получения</a:t>
            </a:r>
            <a:r>
              <a:rPr dirty="0" u="none" sz="1400" spc="-5">
                <a:latin typeface="Arial"/>
                <a:cs typeface="Arial"/>
              </a:rPr>
              <a:t> </a:t>
            </a:r>
            <a:r>
              <a:rPr dirty="0" u="none" sz="1400" spc="-10">
                <a:latin typeface="Arial"/>
                <a:cs typeface="Arial"/>
              </a:rPr>
              <a:t>лицензии;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Noto Sans Symbols2"/>
              <a:buChar char="▪"/>
              <a:tabLst>
                <a:tab pos="299085" algn="l"/>
              </a:tabLst>
            </a:pPr>
            <a:r>
              <a:rPr dirty="0" sz="1400" spc="-10">
                <a:latin typeface="Arial"/>
                <a:cs typeface="Arial"/>
              </a:rPr>
              <a:t>установление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соответствия</a:t>
            </a:r>
            <a:r>
              <a:rPr dirty="0" u="sng" sz="14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соискателя</a:t>
            </a:r>
            <a:r>
              <a:rPr dirty="0" u="none" sz="1400" spc="-40">
                <a:latin typeface="Arial"/>
                <a:cs typeface="Arial"/>
              </a:rPr>
              <a:t> </a:t>
            </a:r>
            <a:r>
              <a:rPr dirty="0" u="none" sz="1400" spc="-10">
                <a:latin typeface="Arial"/>
                <a:cs typeface="Arial"/>
              </a:rPr>
              <a:t>лицензионным</a:t>
            </a:r>
            <a:r>
              <a:rPr dirty="0" u="none" sz="1400" spc="-45">
                <a:latin typeface="Arial"/>
                <a:cs typeface="Arial"/>
              </a:rPr>
              <a:t> </a:t>
            </a:r>
            <a:r>
              <a:rPr dirty="0" u="none" sz="1400" spc="-10">
                <a:latin typeface="Arial"/>
                <a:cs typeface="Arial"/>
              </a:rPr>
              <a:t>условиям.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9000" y="3132836"/>
            <a:ext cx="1289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 i="1">
                <a:latin typeface="Arial"/>
                <a:cs typeface="Arial"/>
              </a:rPr>
              <a:t>проводятся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9000" y="3702507"/>
            <a:ext cx="1115822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latin typeface="Arial"/>
                <a:cs typeface="Arial"/>
              </a:rPr>
              <a:t>Уведомление</a:t>
            </a:r>
            <a:r>
              <a:rPr dirty="0" sz="1400" spc="385" b="1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о</a:t>
            </a:r>
            <a:r>
              <a:rPr dirty="0" sz="1400" spc="39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проведении</a:t>
            </a:r>
            <a:r>
              <a:rPr dirty="0" sz="1400" spc="40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проверочных</a:t>
            </a:r>
            <a:r>
              <a:rPr dirty="0" sz="1400" spc="409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мероприятий</a:t>
            </a:r>
            <a:r>
              <a:rPr dirty="0" sz="1400" spc="395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направляется</a:t>
            </a:r>
            <a:r>
              <a:rPr dirty="0" sz="1400" spc="409" b="1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соискателю</a:t>
            </a:r>
            <a:r>
              <a:rPr dirty="0" sz="1400" spc="405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не</a:t>
            </a:r>
            <a:r>
              <a:rPr dirty="0" sz="1400" spc="395" b="1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позднее</a:t>
            </a:r>
            <a:r>
              <a:rPr dirty="0" sz="1400" spc="400" b="1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1</a:t>
            </a:r>
            <a:r>
              <a:rPr dirty="0" sz="1400" spc="390" b="1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раб.</a:t>
            </a:r>
            <a:r>
              <a:rPr dirty="0" sz="1400" spc="415" b="1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дня</a:t>
            </a:r>
            <a:r>
              <a:rPr dirty="0" sz="1400" spc="405" b="1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до</a:t>
            </a:r>
            <a:r>
              <a:rPr dirty="0" sz="1400" spc="40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дня</a:t>
            </a:r>
            <a:r>
              <a:rPr dirty="0" sz="1400" spc="409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начала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 i="1">
                <a:latin typeface="Arial"/>
                <a:cs typeface="Arial"/>
              </a:rPr>
              <a:t>проведения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проверочных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мероприятий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44927" y="468630"/>
            <a:ext cx="22891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Проверочные</a:t>
            </a:r>
            <a:r>
              <a:rPr dirty="0" sz="1400" spc="-2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мероприятия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562100" y="4227576"/>
            <a:ext cx="10218420" cy="340360"/>
          </a:xfrm>
          <a:prstGeom prst="rect">
            <a:avLst/>
          </a:prstGeom>
          <a:solidFill>
            <a:srgbClr val="FCDBA2"/>
          </a:solidFill>
        </p:spPr>
        <p:txBody>
          <a:bodyPr wrap="square" lIns="0" tIns="419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dirty="0" sz="1600" b="1">
                <a:latin typeface="Arial"/>
                <a:cs typeface="Arial"/>
              </a:rPr>
              <a:t>В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ходе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проведения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проверочных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мероприятий: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3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3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44927" y="468630"/>
            <a:ext cx="10655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Содержание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33707" y="45491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87898D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55091" y="1034796"/>
            <a:ext cx="11231880" cy="5521960"/>
            <a:chOff x="355091" y="1034796"/>
            <a:chExt cx="11231880" cy="5521960"/>
          </a:xfrm>
        </p:grpSpPr>
        <p:sp>
          <p:nvSpPr>
            <p:cNvPr id="5" name="object 5" descr=""/>
            <p:cNvSpPr/>
            <p:nvPr/>
          </p:nvSpPr>
          <p:spPr>
            <a:xfrm>
              <a:off x="355092" y="1034795"/>
              <a:ext cx="11231880" cy="5521960"/>
            </a:xfrm>
            <a:custGeom>
              <a:avLst/>
              <a:gdLst/>
              <a:ahLst/>
              <a:cxnLst/>
              <a:rect l="l" t="t" r="r" b="b"/>
              <a:pathLst>
                <a:path w="11231880" h="5521959">
                  <a:moveTo>
                    <a:pt x="11231880" y="920242"/>
                  </a:moveTo>
                  <a:lnTo>
                    <a:pt x="11230597" y="871372"/>
                  </a:lnTo>
                  <a:lnTo>
                    <a:pt x="11226813" y="823163"/>
                  </a:lnTo>
                  <a:lnTo>
                    <a:pt x="11220590" y="775677"/>
                  </a:lnTo>
                  <a:lnTo>
                    <a:pt x="11211979" y="728992"/>
                  </a:lnTo>
                  <a:lnTo>
                    <a:pt x="11201044" y="683158"/>
                  </a:lnTo>
                  <a:lnTo>
                    <a:pt x="11187862" y="638238"/>
                  </a:lnTo>
                  <a:lnTo>
                    <a:pt x="11172495" y="594309"/>
                  </a:lnTo>
                  <a:lnTo>
                    <a:pt x="11154994" y="551421"/>
                  </a:lnTo>
                  <a:lnTo>
                    <a:pt x="11135424" y="509638"/>
                  </a:lnTo>
                  <a:lnTo>
                    <a:pt x="11113859" y="469036"/>
                  </a:lnTo>
                  <a:lnTo>
                    <a:pt x="11090364" y="429666"/>
                  </a:lnTo>
                  <a:lnTo>
                    <a:pt x="11064989" y="391604"/>
                  </a:lnTo>
                  <a:lnTo>
                    <a:pt x="11037799" y="354901"/>
                  </a:lnTo>
                  <a:lnTo>
                    <a:pt x="11008868" y="319633"/>
                  </a:lnTo>
                  <a:lnTo>
                    <a:pt x="10978261" y="285838"/>
                  </a:lnTo>
                  <a:lnTo>
                    <a:pt x="10946041" y="253619"/>
                  </a:lnTo>
                  <a:lnTo>
                    <a:pt x="10912246" y="223012"/>
                  </a:lnTo>
                  <a:lnTo>
                    <a:pt x="10876979" y="194081"/>
                  </a:lnTo>
                  <a:lnTo>
                    <a:pt x="10840276" y="166890"/>
                  </a:lnTo>
                  <a:lnTo>
                    <a:pt x="10802214" y="141516"/>
                  </a:lnTo>
                  <a:lnTo>
                    <a:pt x="10762844" y="118021"/>
                  </a:lnTo>
                  <a:lnTo>
                    <a:pt x="10722242" y="96456"/>
                  </a:lnTo>
                  <a:lnTo>
                    <a:pt x="10680459" y="76885"/>
                  </a:lnTo>
                  <a:lnTo>
                    <a:pt x="10637571" y="59385"/>
                  </a:lnTo>
                  <a:lnTo>
                    <a:pt x="10593642" y="44018"/>
                  </a:lnTo>
                  <a:lnTo>
                    <a:pt x="10548722" y="30835"/>
                  </a:lnTo>
                  <a:lnTo>
                    <a:pt x="10502887" y="19900"/>
                  </a:lnTo>
                  <a:lnTo>
                    <a:pt x="10456202" y="11290"/>
                  </a:lnTo>
                  <a:lnTo>
                    <a:pt x="10408717" y="5067"/>
                  </a:lnTo>
                  <a:lnTo>
                    <a:pt x="10360508" y="1282"/>
                  </a:lnTo>
                  <a:lnTo>
                    <a:pt x="10311638" y="0"/>
                  </a:lnTo>
                  <a:lnTo>
                    <a:pt x="920242" y="0"/>
                  </a:lnTo>
                  <a:lnTo>
                    <a:pt x="871359" y="1282"/>
                  </a:lnTo>
                  <a:lnTo>
                    <a:pt x="823150" y="5067"/>
                  </a:lnTo>
                  <a:lnTo>
                    <a:pt x="775677" y="11290"/>
                  </a:lnTo>
                  <a:lnTo>
                    <a:pt x="728980" y="19900"/>
                  </a:lnTo>
                  <a:lnTo>
                    <a:pt x="683158" y="30835"/>
                  </a:lnTo>
                  <a:lnTo>
                    <a:pt x="638238" y="44018"/>
                  </a:lnTo>
                  <a:lnTo>
                    <a:pt x="594309" y="59385"/>
                  </a:lnTo>
                  <a:lnTo>
                    <a:pt x="551421" y="76885"/>
                  </a:lnTo>
                  <a:lnTo>
                    <a:pt x="509638" y="96456"/>
                  </a:lnTo>
                  <a:lnTo>
                    <a:pt x="469036" y="118021"/>
                  </a:lnTo>
                  <a:lnTo>
                    <a:pt x="429666" y="141516"/>
                  </a:lnTo>
                  <a:lnTo>
                    <a:pt x="391604" y="166890"/>
                  </a:lnTo>
                  <a:lnTo>
                    <a:pt x="354901" y="194081"/>
                  </a:lnTo>
                  <a:lnTo>
                    <a:pt x="319620" y="223012"/>
                  </a:lnTo>
                  <a:lnTo>
                    <a:pt x="285838" y="253619"/>
                  </a:lnTo>
                  <a:lnTo>
                    <a:pt x="253606" y="285838"/>
                  </a:lnTo>
                  <a:lnTo>
                    <a:pt x="222999" y="319633"/>
                  </a:lnTo>
                  <a:lnTo>
                    <a:pt x="194068" y="354901"/>
                  </a:lnTo>
                  <a:lnTo>
                    <a:pt x="166890" y="391604"/>
                  </a:lnTo>
                  <a:lnTo>
                    <a:pt x="141516" y="429666"/>
                  </a:lnTo>
                  <a:lnTo>
                    <a:pt x="118008" y="469036"/>
                  </a:lnTo>
                  <a:lnTo>
                    <a:pt x="96443" y="509638"/>
                  </a:lnTo>
                  <a:lnTo>
                    <a:pt x="76885" y="551421"/>
                  </a:lnTo>
                  <a:lnTo>
                    <a:pt x="59385" y="594309"/>
                  </a:lnTo>
                  <a:lnTo>
                    <a:pt x="44005" y="638238"/>
                  </a:lnTo>
                  <a:lnTo>
                    <a:pt x="30822" y="683158"/>
                  </a:lnTo>
                  <a:lnTo>
                    <a:pt x="19888" y="728992"/>
                  </a:lnTo>
                  <a:lnTo>
                    <a:pt x="11277" y="775677"/>
                  </a:lnTo>
                  <a:lnTo>
                    <a:pt x="5054" y="823163"/>
                  </a:lnTo>
                  <a:lnTo>
                    <a:pt x="1270" y="871372"/>
                  </a:lnTo>
                  <a:lnTo>
                    <a:pt x="0" y="920242"/>
                  </a:lnTo>
                  <a:lnTo>
                    <a:pt x="0" y="4601197"/>
                  </a:lnTo>
                  <a:lnTo>
                    <a:pt x="1270" y="4650079"/>
                  </a:lnTo>
                  <a:lnTo>
                    <a:pt x="5054" y="4698289"/>
                  </a:lnTo>
                  <a:lnTo>
                    <a:pt x="11277" y="4745774"/>
                  </a:lnTo>
                  <a:lnTo>
                    <a:pt x="19888" y="4792459"/>
                  </a:lnTo>
                  <a:lnTo>
                    <a:pt x="30822" y="4838293"/>
                  </a:lnTo>
                  <a:lnTo>
                    <a:pt x="44005" y="4883213"/>
                  </a:lnTo>
                  <a:lnTo>
                    <a:pt x="59385" y="4927143"/>
                  </a:lnTo>
                  <a:lnTo>
                    <a:pt x="76885" y="4970030"/>
                  </a:lnTo>
                  <a:lnTo>
                    <a:pt x="96443" y="5011801"/>
                  </a:lnTo>
                  <a:lnTo>
                    <a:pt x="118008" y="5052415"/>
                  </a:lnTo>
                  <a:lnTo>
                    <a:pt x="141516" y="5091773"/>
                  </a:lnTo>
                  <a:lnTo>
                    <a:pt x="166890" y="5129847"/>
                  </a:lnTo>
                  <a:lnTo>
                    <a:pt x="194068" y="5166550"/>
                  </a:lnTo>
                  <a:lnTo>
                    <a:pt x="222999" y="5201818"/>
                  </a:lnTo>
                  <a:lnTo>
                    <a:pt x="253606" y="5235613"/>
                  </a:lnTo>
                  <a:lnTo>
                    <a:pt x="285838" y="5267833"/>
                  </a:lnTo>
                  <a:lnTo>
                    <a:pt x="319620" y="5298452"/>
                  </a:lnTo>
                  <a:lnTo>
                    <a:pt x="354901" y="5327383"/>
                  </a:lnTo>
                  <a:lnTo>
                    <a:pt x="391604" y="5354561"/>
                  </a:lnTo>
                  <a:lnTo>
                    <a:pt x="429666" y="5379936"/>
                  </a:lnTo>
                  <a:lnTo>
                    <a:pt x="469036" y="5403443"/>
                  </a:lnTo>
                  <a:lnTo>
                    <a:pt x="509638" y="5425008"/>
                  </a:lnTo>
                  <a:lnTo>
                    <a:pt x="551421" y="5444566"/>
                  </a:lnTo>
                  <a:lnTo>
                    <a:pt x="594309" y="5462067"/>
                  </a:lnTo>
                  <a:lnTo>
                    <a:pt x="638238" y="5477446"/>
                  </a:lnTo>
                  <a:lnTo>
                    <a:pt x="683158" y="5490629"/>
                  </a:lnTo>
                  <a:lnTo>
                    <a:pt x="728980" y="5501564"/>
                  </a:lnTo>
                  <a:lnTo>
                    <a:pt x="775677" y="5510174"/>
                  </a:lnTo>
                  <a:lnTo>
                    <a:pt x="823150" y="5516397"/>
                  </a:lnTo>
                  <a:lnTo>
                    <a:pt x="871359" y="5520182"/>
                  </a:lnTo>
                  <a:lnTo>
                    <a:pt x="920242" y="5521452"/>
                  </a:lnTo>
                  <a:lnTo>
                    <a:pt x="10311638" y="5521452"/>
                  </a:lnTo>
                  <a:lnTo>
                    <a:pt x="10360508" y="5520182"/>
                  </a:lnTo>
                  <a:lnTo>
                    <a:pt x="10408717" y="5516397"/>
                  </a:lnTo>
                  <a:lnTo>
                    <a:pt x="10456202" y="5510174"/>
                  </a:lnTo>
                  <a:lnTo>
                    <a:pt x="10502887" y="5501564"/>
                  </a:lnTo>
                  <a:lnTo>
                    <a:pt x="10548722" y="5490629"/>
                  </a:lnTo>
                  <a:lnTo>
                    <a:pt x="10593642" y="5477446"/>
                  </a:lnTo>
                  <a:lnTo>
                    <a:pt x="10637571" y="5462067"/>
                  </a:lnTo>
                  <a:lnTo>
                    <a:pt x="10680459" y="5444566"/>
                  </a:lnTo>
                  <a:lnTo>
                    <a:pt x="10722242" y="5425008"/>
                  </a:lnTo>
                  <a:lnTo>
                    <a:pt x="10762844" y="5403443"/>
                  </a:lnTo>
                  <a:lnTo>
                    <a:pt x="10802214" y="5379936"/>
                  </a:lnTo>
                  <a:lnTo>
                    <a:pt x="10840276" y="5354561"/>
                  </a:lnTo>
                  <a:lnTo>
                    <a:pt x="10876979" y="5327383"/>
                  </a:lnTo>
                  <a:lnTo>
                    <a:pt x="10912246" y="5298452"/>
                  </a:lnTo>
                  <a:lnTo>
                    <a:pt x="10946041" y="5267833"/>
                  </a:lnTo>
                  <a:lnTo>
                    <a:pt x="10978261" y="5235613"/>
                  </a:lnTo>
                  <a:lnTo>
                    <a:pt x="11008868" y="5201818"/>
                  </a:lnTo>
                  <a:lnTo>
                    <a:pt x="11037799" y="5166550"/>
                  </a:lnTo>
                  <a:lnTo>
                    <a:pt x="11064989" y="5129847"/>
                  </a:lnTo>
                  <a:lnTo>
                    <a:pt x="11090364" y="5091773"/>
                  </a:lnTo>
                  <a:lnTo>
                    <a:pt x="11113859" y="5052415"/>
                  </a:lnTo>
                  <a:lnTo>
                    <a:pt x="11135424" y="5011801"/>
                  </a:lnTo>
                  <a:lnTo>
                    <a:pt x="11154994" y="4970030"/>
                  </a:lnTo>
                  <a:lnTo>
                    <a:pt x="11172495" y="4927143"/>
                  </a:lnTo>
                  <a:lnTo>
                    <a:pt x="11187862" y="4883213"/>
                  </a:lnTo>
                  <a:lnTo>
                    <a:pt x="11201044" y="4838293"/>
                  </a:lnTo>
                  <a:lnTo>
                    <a:pt x="11211979" y="4792459"/>
                  </a:lnTo>
                  <a:lnTo>
                    <a:pt x="11220590" y="4745774"/>
                  </a:lnTo>
                  <a:lnTo>
                    <a:pt x="11226813" y="4698289"/>
                  </a:lnTo>
                  <a:lnTo>
                    <a:pt x="11230597" y="4650079"/>
                  </a:lnTo>
                  <a:lnTo>
                    <a:pt x="11231880" y="4601197"/>
                  </a:lnTo>
                  <a:lnTo>
                    <a:pt x="11231880" y="920242"/>
                  </a:lnTo>
                  <a:close/>
                </a:path>
              </a:pathLst>
            </a:custGeom>
            <a:solidFill>
              <a:srgbClr val="FFED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31163" y="1612392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312420" y="0"/>
                  </a:moveTo>
                  <a:lnTo>
                    <a:pt x="266253" y="3386"/>
                  </a:lnTo>
                  <a:lnTo>
                    <a:pt x="222189" y="13223"/>
                  </a:lnTo>
                  <a:lnTo>
                    <a:pt x="180712" y="29029"/>
                  </a:lnTo>
                  <a:lnTo>
                    <a:pt x="142305" y="50320"/>
                  </a:lnTo>
                  <a:lnTo>
                    <a:pt x="107450" y="76615"/>
                  </a:lnTo>
                  <a:lnTo>
                    <a:pt x="76632" y="107429"/>
                  </a:lnTo>
                  <a:lnTo>
                    <a:pt x="50333" y="142282"/>
                  </a:lnTo>
                  <a:lnTo>
                    <a:pt x="29037" y="180690"/>
                  </a:lnTo>
                  <a:lnTo>
                    <a:pt x="13227" y="222171"/>
                  </a:lnTo>
                  <a:lnTo>
                    <a:pt x="3387" y="266241"/>
                  </a:lnTo>
                  <a:lnTo>
                    <a:pt x="0" y="312420"/>
                  </a:lnTo>
                  <a:lnTo>
                    <a:pt x="3387" y="358598"/>
                  </a:lnTo>
                  <a:lnTo>
                    <a:pt x="13227" y="402668"/>
                  </a:lnTo>
                  <a:lnTo>
                    <a:pt x="29037" y="444149"/>
                  </a:lnTo>
                  <a:lnTo>
                    <a:pt x="50333" y="482557"/>
                  </a:lnTo>
                  <a:lnTo>
                    <a:pt x="76632" y="517410"/>
                  </a:lnTo>
                  <a:lnTo>
                    <a:pt x="107450" y="548224"/>
                  </a:lnTo>
                  <a:lnTo>
                    <a:pt x="142305" y="574519"/>
                  </a:lnTo>
                  <a:lnTo>
                    <a:pt x="180712" y="595810"/>
                  </a:lnTo>
                  <a:lnTo>
                    <a:pt x="222189" y="611616"/>
                  </a:lnTo>
                  <a:lnTo>
                    <a:pt x="266253" y="621453"/>
                  </a:lnTo>
                  <a:lnTo>
                    <a:pt x="312420" y="624840"/>
                  </a:lnTo>
                  <a:lnTo>
                    <a:pt x="358598" y="621453"/>
                  </a:lnTo>
                  <a:lnTo>
                    <a:pt x="402668" y="611616"/>
                  </a:lnTo>
                  <a:lnTo>
                    <a:pt x="444149" y="595810"/>
                  </a:lnTo>
                  <a:lnTo>
                    <a:pt x="482557" y="574519"/>
                  </a:lnTo>
                  <a:lnTo>
                    <a:pt x="517410" y="548224"/>
                  </a:lnTo>
                  <a:lnTo>
                    <a:pt x="548224" y="517410"/>
                  </a:lnTo>
                  <a:lnTo>
                    <a:pt x="574519" y="482557"/>
                  </a:lnTo>
                  <a:lnTo>
                    <a:pt x="595810" y="444149"/>
                  </a:lnTo>
                  <a:lnTo>
                    <a:pt x="611616" y="402668"/>
                  </a:lnTo>
                  <a:lnTo>
                    <a:pt x="621453" y="358598"/>
                  </a:lnTo>
                  <a:lnTo>
                    <a:pt x="624840" y="312420"/>
                  </a:lnTo>
                  <a:lnTo>
                    <a:pt x="621453" y="266241"/>
                  </a:lnTo>
                  <a:lnTo>
                    <a:pt x="611616" y="222171"/>
                  </a:lnTo>
                  <a:lnTo>
                    <a:pt x="595810" y="180690"/>
                  </a:lnTo>
                  <a:lnTo>
                    <a:pt x="574519" y="142282"/>
                  </a:lnTo>
                  <a:lnTo>
                    <a:pt x="548224" y="107429"/>
                  </a:lnTo>
                  <a:lnTo>
                    <a:pt x="517410" y="76615"/>
                  </a:lnTo>
                  <a:lnTo>
                    <a:pt x="482557" y="50320"/>
                  </a:lnTo>
                  <a:lnTo>
                    <a:pt x="444149" y="29029"/>
                  </a:lnTo>
                  <a:lnTo>
                    <a:pt x="402668" y="13223"/>
                  </a:lnTo>
                  <a:lnTo>
                    <a:pt x="358598" y="3386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67485" y="17694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63648" y="1765172"/>
            <a:ext cx="3366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 action="ppaction://hlinksldjump"/>
              </a:rPr>
              <a:t>Изменения</a:t>
            </a:r>
            <a:r>
              <a:rPr dirty="0" u="sng" sz="18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 action="ppaction://hlinksldjump"/>
              </a:rPr>
              <a:t>в</a:t>
            </a:r>
            <a:r>
              <a:rPr dirty="0" u="sng" sz="18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 action="ppaction://hlinksldjump"/>
              </a:rPr>
              <a:t>законодательстве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63648" y="2557398"/>
            <a:ext cx="2513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 action="ppaction://hlinksldjump"/>
              </a:rPr>
              <a:t>Лицензионные</a:t>
            </a:r>
            <a:r>
              <a:rPr dirty="0" u="sng" sz="1800" spc="-2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 action="ppaction://hlinksldjump"/>
              </a:rPr>
              <a:t>условия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29639" y="2403348"/>
            <a:ext cx="620395" cy="622300"/>
          </a:xfrm>
          <a:custGeom>
            <a:avLst/>
            <a:gdLst/>
            <a:ahLst/>
            <a:cxnLst/>
            <a:rect l="l" t="t" r="r" b="b"/>
            <a:pathLst>
              <a:path w="620394" h="622300">
                <a:moveTo>
                  <a:pt x="310134" y="0"/>
                </a:moveTo>
                <a:lnTo>
                  <a:pt x="264304" y="3370"/>
                </a:lnTo>
                <a:lnTo>
                  <a:pt x="220562" y="13162"/>
                </a:lnTo>
                <a:lnTo>
                  <a:pt x="179388" y="28895"/>
                </a:lnTo>
                <a:lnTo>
                  <a:pt x="141261" y="50087"/>
                </a:lnTo>
                <a:lnTo>
                  <a:pt x="106662" y="76257"/>
                </a:lnTo>
                <a:lnTo>
                  <a:pt x="76069" y="106925"/>
                </a:lnTo>
                <a:lnTo>
                  <a:pt x="49963" y="141609"/>
                </a:lnTo>
                <a:lnTo>
                  <a:pt x="28824" y="179829"/>
                </a:lnTo>
                <a:lnTo>
                  <a:pt x="13130" y="221104"/>
                </a:lnTo>
                <a:lnTo>
                  <a:pt x="3362" y="264953"/>
                </a:lnTo>
                <a:lnTo>
                  <a:pt x="0" y="310896"/>
                </a:lnTo>
                <a:lnTo>
                  <a:pt x="3362" y="356838"/>
                </a:lnTo>
                <a:lnTo>
                  <a:pt x="13130" y="400687"/>
                </a:lnTo>
                <a:lnTo>
                  <a:pt x="28824" y="441962"/>
                </a:lnTo>
                <a:lnTo>
                  <a:pt x="49963" y="480182"/>
                </a:lnTo>
                <a:lnTo>
                  <a:pt x="76069" y="514866"/>
                </a:lnTo>
                <a:lnTo>
                  <a:pt x="106662" y="545534"/>
                </a:lnTo>
                <a:lnTo>
                  <a:pt x="141261" y="571704"/>
                </a:lnTo>
                <a:lnTo>
                  <a:pt x="179388" y="592896"/>
                </a:lnTo>
                <a:lnTo>
                  <a:pt x="220562" y="608629"/>
                </a:lnTo>
                <a:lnTo>
                  <a:pt x="264304" y="618421"/>
                </a:lnTo>
                <a:lnTo>
                  <a:pt x="310134" y="621791"/>
                </a:lnTo>
                <a:lnTo>
                  <a:pt x="355972" y="618421"/>
                </a:lnTo>
                <a:lnTo>
                  <a:pt x="399719" y="608629"/>
                </a:lnTo>
                <a:lnTo>
                  <a:pt x="440896" y="592896"/>
                </a:lnTo>
                <a:lnTo>
                  <a:pt x="479023" y="571704"/>
                </a:lnTo>
                <a:lnTo>
                  <a:pt x="513621" y="545534"/>
                </a:lnTo>
                <a:lnTo>
                  <a:pt x="544211" y="514866"/>
                </a:lnTo>
                <a:lnTo>
                  <a:pt x="570313" y="480182"/>
                </a:lnTo>
                <a:lnTo>
                  <a:pt x="591449" y="441962"/>
                </a:lnTo>
                <a:lnTo>
                  <a:pt x="607140" y="400687"/>
                </a:lnTo>
                <a:lnTo>
                  <a:pt x="616906" y="356838"/>
                </a:lnTo>
                <a:lnTo>
                  <a:pt x="620268" y="310896"/>
                </a:lnTo>
                <a:lnTo>
                  <a:pt x="616906" y="264953"/>
                </a:lnTo>
                <a:lnTo>
                  <a:pt x="607140" y="221104"/>
                </a:lnTo>
                <a:lnTo>
                  <a:pt x="591449" y="179829"/>
                </a:lnTo>
                <a:lnTo>
                  <a:pt x="570313" y="141609"/>
                </a:lnTo>
                <a:lnTo>
                  <a:pt x="544211" y="106925"/>
                </a:lnTo>
                <a:lnTo>
                  <a:pt x="513621" y="76257"/>
                </a:lnTo>
                <a:lnTo>
                  <a:pt x="479023" y="50087"/>
                </a:lnTo>
                <a:lnTo>
                  <a:pt x="440896" y="28895"/>
                </a:lnTo>
                <a:lnTo>
                  <a:pt x="399719" y="13162"/>
                </a:lnTo>
                <a:lnTo>
                  <a:pt x="355972" y="3370"/>
                </a:lnTo>
                <a:lnTo>
                  <a:pt x="310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163218" y="255917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26591" y="3226307"/>
            <a:ext cx="620395" cy="622300"/>
          </a:xfrm>
          <a:custGeom>
            <a:avLst/>
            <a:gdLst/>
            <a:ahLst/>
            <a:cxnLst/>
            <a:rect l="l" t="t" r="r" b="b"/>
            <a:pathLst>
              <a:path w="620394" h="622300">
                <a:moveTo>
                  <a:pt x="310134" y="0"/>
                </a:moveTo>
                <a:lnTo>
                  <a:pt x="264304" y="3370"/>
                </a:lnTo>
                <a:lnTo>
                  <a:pt x="220562" y="13162"/>
                </a:lnTo>
                <a:lnTo>
                  <a:pt x="179388" y="28895"/>
                </a:lnTo>
                <a:lnTo>
                  <a:pt x="141261" y="50087"/>
                </a:lnTo>
                <a:lnTo>
                  <a:pt x="106662" y="76257"/>
                </a:lnTo>
                <a:lnTo>
                  <a:pt x="76069" y="106925"/>
                </a:lnTo>
                <a:lnTo>
                  <a:pt x="49963" y="141609"/>
                </a:lnTo>
                <a:lnTo>
                  <a:pt x="28824" y="179829"/>
                </a:lnTo>
                <a:lnTo>
                  <a:pt x="13130" y="221104"/>
                </a:lnTo>
                <a:lnTo>
                  <a:pt x="3362" y="264953"/>
                </a:lnTo>
                <a:lnTo>
                  <a:pt x="0" y="310895"/>
                </a:lnTo>
                <a:lnTo>
                  <a:pt x="3362" y="356838"/>
                </a:lnTo>
                <a:lnTo>
                  <a:pt x="13130" y="400687"/>
                </a:lnTo>
                <a:lnTo>
                  <a:pt x="28824" y="441962"/>
                </a:lnTo>
                <a:lnTo>
                  <a:pt x="49963" y="480182"/>
                </a:lnTo>
                <a:lnTo>
                  <a:pt x="76069" y="514866"/>
                </a:lnTo>
                <a:lnTo>
                  <a:pt x="106662" y="545534"/>
                </a:lnTo>
                <a:lnTo>
                  <a:pt x="141261" y="571704"/>
                </a:lnTo>
                <a:lnTo>
                  <a:pt x="179388" y="592896"/>
                </a:lnTo>
                <a:lnTo>
                  <a:pt x="220562" y="608629"/>
                </a:lnTo>
                <a:lnTo>
                  <a:pt x="264304" y="618421"/>
                </a:lnTo>
                <a:lnTo>
                  <a:pt x="310134" y="621791"/>
                </a:lnTo>
                <a:lnTo>
                  <a:pt x="355972" y="618421"/>
                </a:lnTo>
                <a:lnTo>
                  <a:pt x="399719" y="608629"/>
                </a:lnTo>
                <a:lnTo>
                  <a:pt x="440896" y="592896"/>
                </a:lnTo>
                <a:lnTo>
                  <a:pt x="479023" y="571704"/>
                </a:lnTo>
                <a:lnTo>
                  <a:pt x="513621" y="545534"/>
                </a:lnTo>
                <a:lnTo>
                  <a:pt x="544211" y="514866"/>
                </a:lnTo>
                <a:lnTo>
                  <a:pt x="570313" y="480182"/>
                </a:lnTo>
                <a:lnTo>
                  <a:pt x="591449" y="441962"/>
                </a:lnTo>
                <a:lnTo>
                  <a:pt x="607140" y="400687"/>
                </a:lnTo>
                <a:lnTo>
                  <a:pt x="616906" y="356838"/>
                </a:lnTo>
                <a:lnTo>
                  <a:pt x="620268" y="310895"/>
                </a:lnTo>
                <a:lnTo>
                  <a:pt x="616906" y="264953"/>
                </a:lnTo>
                <a:lnTo>
                  <a:pt x="607140" y="221104"/>
                </a:lnTo>
                <a:lnTo>
                  <a:pt x="591449" y="179829"/>
                </a:lnTo>
                <a:lnTo>
                  <a:pt x="570313" y="141609"/>
                </a:lnTo>
                <a:lnTo>
                  <a:pt x="544211" y="106925"/>
                </a:lnTo>
                <a:lnTo>
                  <a:pt x="513621" y="76257"/>
                </a:lnTo>
                <a:lnTo>
                  <a:pt x="479023" y="50087"/>
                </a:lnTo>
                <a:lnTo>
                  <a:pt x="440896" y="28895"/>
                </a:lnTo>
                <a:lnTo>
                  <a:pt x="399719" y="13162"/>
                </a:lnTo>
                <a:lnTo>
                  <a:pt x="355972" y="3370"/>
                </a:lnTo>
                <a:lnTo>
                  <a:pt x="310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60475" y="338188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63648" y="3380308"/>
            <a:ext cx="23533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 action="ppaction://hlinksldjump"/>
              </a:rPr>
              <a:t>Перечень</a:t>
            </a:r>
            <a:r>
              <a:rPr dirty="0" u="sng" sz="1800" spc="-12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 action="ppaction://hlinksldjump"/>
              </a:rPr>
              <a:t>документов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931163" y="4081271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0896" y="0"/>
                </a:moveTo>
                <a:lnTo>
                  <a:pt x="264953" y="3370"/>
                </a:lnTo>
                <a:lnTo>
                  <a:pt x="221104" y="13162"/>
                </a:lnTo>
                <a:lnTo>
                  <a:pt x="179829" y="28895"/>
                </a:lnTo>
                <a:lnTo>
                  <a:pt x="141609" y="50087"/>
                </a:lnTo>
                <a:lnTo>
                  <a:pt x="106925" y="76257"/>
                </a:lnTo>
                <a:lnTo>
                  <a:pt x="76257" y="106925"/>
                </a:lnTo>
                <a:lnTo>
                  <a:pt x="50087" y="141609"/>
                </a:lnTo>
                <a:lnTo>
                  <a:pt x="28895" y="179829"/>
                </a:lnTo>
                <a:lnTo>
                  <a:pt x="13162" y="221104"/>
                </a:lnTo>
                <a:lnTo>
                  <a:pt x="3370" y="264953"/>
                </a:lnTo>
                <a:lnTo>
                  <a:pt x="0" y="310895"/>
                </a:lnTo>
                <a:lnTo>
                  <a:pt x="3370" y="356838"/>
                </a:lnTo>
                <a:lnTo>
                  <a:pt x="13162" y="400687"/>
                </a:lnTo>
                <a:lnTo>
                  <a:pt x="28895" y="441962"/>
                </a:lnTo>
                <a:lnTo>
                  <a:pt x="50087" y="480182"/>
                </a:lnTo>
                <a:lnTo>
                  <a:pt x="76257" y="514866"/>
                </a:lnTo>
                <a:lnTo>
                  <a:pt x="106925" y="545534"/>
                </a:lnTo>
                <a:lnTo>
                  <a:pt x="141609" y="571704"/>
                </a:lnTo>
                <a:lnTo>
                  <a:pt x="179829" y="592896"/>
                </a:lnTo>
                <a:lnTo>
                  <a:pt x="221104" y="608629"/>
                </a:lnTo>
                <a:lnTo>
                  <a:pt x="264953" y="618421"/>
                </a:lnTo>
                <a:lnTo>
                  <a:pt x="310896" y="621791"/>
                </a:lnTo>
                <a:lnTo>
                  <a:pt x="356838" y="618421"/>
                </a:lnTo>
                <a:lnTo>
                  <a:pt x="400687" y="608629"/>
                </a:lnTo>
                <a:lnTo>
                  <a:pt x="441962" y="592896"/>
                </a:lnTo>
                <a:lnTo>
                  <a:pt x="480182" y="571704"/>
                </a:lnTo>
                <a:lnTo>
                  <a:pt x="514866" y="545534"/>
                </a:lnTo>
                <a:lnTo>
                  <a:pt x="545534" y="514866"/>
                </a:lnTo>
                <a:lnTo>
                  <a:pt x="571704" y="480182"/>
                </a:lnTo>
                <a:lnTo>
                  <a:pt x="592896" y="441962"/>
                </a:lnTo>
                <a:lnTo>
                  <a:pt x="608629" y="400687"/>
                </a:lnTo>
                <a:lnTo>
                  <a:pt x="618421" y="356838"/>
                </a:lnTo>
                <a:lnTo>
                  <a:pt x="621792" y="310895"/>
                </a:lnTo>
                <a:lnTo>
                  <a:pt x="618421" y="264953"/>
                </a:lnTo>
                <a:lnTo>
                  <a:pt x="608629" y="221104"/>
                </a:lnTo>
                <a:lnTo>
                  <a:pt x="592896" y="179829"/>
                </a:lnTo>
                <a:lnTo>
                  <a:pt x="571704" y="141609"/>
                </a:lnTo>
                <a:lnTo>
                  <a:pt x="545534" y="106925"/>
                </a:lnTo>
                <a:lnTo>
                  <a:pt x="514866" y="76257"/>
                </a:lnTo>
                <a:lnTo>
                  <a:pt x="480182" y="50087"/>
                </a:lnTo>
                <a:lnTo>
                  <a:pt x="441962" y="28895"/>
                </a:lnTo>
                <a:lnTo>
                  <a:pt x="400687" y="13162"/>
                </a:lnTo>
                <a:lnTo>
                  <a:pt x="356838" y="3370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103172" y="4237101"/>
            <a:ext cx="4441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100" algn="l"/>
              </a:tabLst>
            </a:pPr>
            <a:r>
              <a:rPr dirty="0" sz="1800" spc="-25">
                <a:latin typeface="Arial"/>
                <a:cs typeface="Arial"/>
              </a:rPr>
              <a:t>10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5" action="ppaction://hlinksldjump"/>
              </a:rPr>
              <a:t>Способ</a:t>
            </a:r>
            <a:r>
              <a:rPr dirty="0" u="sng" sz="1800" spc="-3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5" action="ppaction://hlinksldjump"/>
              </a:rPr>
              <a:t>представления</a:t>
            </a:r>
            <a:r>
              <a:rPr dirty="0" u="sng" sz="1800" spc="-3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5" action="ppaction://hlinksldjump"/>
              </a:rPr>
              <a:t>документов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941832" y="4940808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0896" y="0"/>
                </a:moveTo>
                <a:lnTo>
                  <a:pt x="264953" y="3370"/>
                </a:lnTo>
                <a:lnTo>
                  <a:pt x="221104" y="13162"/>
                </a:lnTo>
                <a:lnTo>
                  <a:pt x="179829" y="28895"/>
                </a:lnTo>
                <a:lnTo>
                  <a:pt x="141609" y="50087"/>
                </a:lnTo>
                <a:lnTo>
                  <a:pt x="106925" y="76257"/>
                </a:lnTo>
                <a:lnTo>
                  <a:pt x="76257" y="106925"/>
                </a:lnTo>
                <a:lnTo>
                  <a:pt x="50087" y="141609"/>
                </a:lnTo>
                <a:lnTo>
                  <a:pt x="28895" y="179829"/>
                </a:lnTo>
                <a:lnTo>
                  <a:pt x="13162" y="221104"/>
                </a:lnTo>
                <a:lnTo>
                  <a:pt x="3370" y="264953"/>
                </a:lnTo>
                <a:lnTo>
                  <a:pt x="0" y="310896"/>
                </a:lnTo>
                <a:lnTo>
                  <a:pt x="3370" y="356838"/>
                </a:lnTo>
                <a:lnTo>
                  <a:pt x="13162" y="400687"/>
                </a:lnTo>
                <a:lnTo>
                  <a:pt x="28895" y="441962"/>
                </a:lnTo>
                <a:lnTo>
                  <a:pt x="50087" y="480182"/>
                </a:lnTo>
                <a:lnTo>
                  <a:pt x="76257" y="514866"/>
                </a:lnTo>
                <a:lnTo>
                  <a:pt x="106925" y="545534"/>
                </a:lnTo>
                <a:lnTo>
                  <a:pt x="141609" y="571704"/>
                </a:lnTo>
                <a:lnTo>
                  <a:pt x="179829" y="592896"/>
                </a:lnTo>
                <a:lnTo>
                  <a:pt x="221104" y="608629"/>
                </a:lnTo>
                <a:lnTo>
                  <a:pt x="264953" y="618421"/>
                </a:lnTo>
                <a:lnTo>
                  <a:pt x="310896" y="621792"/>
                </a:lnTo>
                <a:lnTo>
                  <a:pt x="356838" y="618421"/>
                </a:lnTo>
                <a:lnTo>
                  <a:pt x="400687" y="608629"/>
                </a:lnTo>
                <a:lnTo>
                  <a:pt x="441962" y="592896"/>
                </a:lnTo>
                <a:lnTo>
                  <a:pt x="480182" y="571704"/>
                </a:lnTo>
                <a:lnTo>
                  <a:pt x="514866" y="545534"/>
                </a:lnTo>
                <a:lnTo>
                  <a:pt x="545534" y="514866"/>
                </a:lnTo>
                <a:lnTo>
                  <a:pt x="571704" y="480182"/>
                </a:lnTo>
                <a:lnTo>
                  <a:pt x="592896" y="441962"/>
                </a:lnTo>
                <a:lnTo>
                  <a:pt x="608629" y="400687"/>
                </a:lnTo>
                <a:lnTo>
                  <a:pt x="618421" y="356838"/>
                </a:lnTo>
                <a:lnTo>
                  <a:pt x="621792" y="310896"/>
                </a:lnTo>
                <a:lnTo>
                  <a:pt x="618421" y="264953"/>
                </a:lnTo>
                <a:lnTo>
                  <a:pt x="608629" y="221104"/>
                </a:lnTo>
                <a:lnTo>
                  <a:pt x="592896" y="179829"/>
                </a:lnTo>
                <a:lnTo>
                  <a:pt x="571704" y="141609"/>
                </a:lnTo>
                <a:lnTo>
                  <a:pt x="545534" y="106925"/>
                </a:lnTo>
                <a:lnTo>
                  <a:pt x="514866" y="76257"/>
                </a:lnTo>
                <a:lnTo>
                  <a:pt x="480182" y="50087"/>
                </a:lnTo>
                <a:lnTo>
                  <a:pt x="441962" y="28895"/>
                </a:lnTo>
                <a:lnTo>
                  <a:pt x="400687" y="13162"/>
                </a:lnTo>
                <a:lnTo>
                  <a:pt x="356838" y="3370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121155" y="5097017"/>
            <a:ext cx="405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685" algn="l"/>
              </a:tabLst>
            </a:pPr>
            <a:r>
              <a:rPr dirty="0" sz="1800" spc="-25">
                <a:latin typeface="Arial"/>
                <a:cs typeface="Arial"/>
              </a:rPr>
              <a:t>11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 action="ppaction://hlinksldjump"/>
              </a:rPr>
              <a:t>Порядок</a:t>
            </a:r>
            <a:r>
              <a:rPr dirty="0" u="sng" sz="1800" spc="-8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 action="ppaction://hlinksldjump"/>
              </a:rPr>
              <a:t>заполнения</a:t>
            </a:r>
            <a:r>
              <a:rPr dirty="0" u="sng" sz="1800" spc="-9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 action="ppaction://hlinksldjump"/>
              </a:rPr>
              <a:t>заявления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928116" y="5795771"/>
            <a:ext cx="624840" cy="623570"/>
          </a:xfrm>
          <a:custGeom>
            <a:avLst/>
            <a:gdLst/>
            <a:ahLst/>
            <a:cxnLst/>
            <a:rect l="l" t="t" r="r" b="b"/>
            <a:pathLst>
              <a:path w="624840" h="623570">
                <a:moveTo>
                  <a:pt x="312420" y="0"/>
                </a:moveTo>
                <a:lnTo>
                  <a:pt x="266253" y="3379"/>
                </a:lnTo>
                <a:lnTo>
                  <a:pt x="222189" y="13195"/>
                </a:lnTo>
                <a:lnTo>
                  <a:pt x="180712" y="28966"/>
                </a:lnTo>
                <a:lnTo>
                  <a:pt x="142305" y="50210"/>
                </a:lnTo>
                <a:lnTo>
                  <a:pt x="107450" y="76444"/>
                </a:lnTo>
                <a:lnTo>
                  <a:pt x="76632" y="107187"/>
                </a:lnTo>
                <a:lnTo>
                  <a:pt x="50333" y="141957"/>
                </a:lnTo>
                <a:lnTo>
                  <a:pt x="29037" y="180271"/>
                </a:lnTo>
                <a:lnTo>
                  <a:pt x="13227" y="221647"/>
                </a:lnTo>
                <a:lnTo>
                  <a:pt x="3387" y="265603"/>
                </a:lnTo>
                <a:lnTo>
                  <a:pt x="0" y="311657"/>
                </a:lnTo>
                <a:lnTo>
                  <a:pt x="3387" y="357712"/>
                </a:lnTo>
                <a:lnTo>
                  <a:pt x="13227" y="401668"/>
                </a:lnTo>
                <a:lnTo>
                  <a:pt x="29037" y="443044"/>
                </a:lnTo>
                <a:lnTo>
                  <a:pt x="50333" y="481358"/>
                </a:lnTo>
                <a:lnTo>
                  <a:pt x="76632" y="516128"/>
                </a:lnTo>
                <a:lnTo>
                  <a:pt x="107450" y="546871"/>
                </a:lnTo>
                <a:lnTo>
                  <a:pt x="142305" y="573105"/>
                </a:lnTo>
                <a:lnTo>
                  <a:pt x="180712" y="594349"/>
                </a:lnTo>
                <a:lnTo>
                  <a:pt x="222189" y="610120"/>
                </a:lnTo>
                <a:lnTo>
                  <a:pt x="266253" y="619936"/>
                </a:lnTo>
                <a:lnTo>
                  <a:pt x="312420" y="623315"/>
                </a:lnTo>
                <a:lnTo>
                  <a:pt x="358598" y="619936"/>
                </a:lnTo>
                <a:lnTo>
                  <a:pt x="402668" y="610120"/>
                </a:lnTo>
                <a:lnTo>
                  <a:pt x="444149" y="594349"/>
                </a:lnTo>
                <a:lnTo>
                  <a:pt x="482557" y="573105"/>
                </a:lnTo>
                <a:lnTo>
                  <a:pt x="517410" y="546871"/>
                </a:lnTo>
                <a:lnTo>
                  <a:pt x="548224" y="516128"/>
                </a:lnTo>
                <a:lnTo>
                  <a:pt x="574519" y="481358"/>
                </a:lnTo>
                <a:lnTo>
                  <a:pt x="595810" y="443044"/>
                </a:lnTo>
                <a:lnTo>
                  <a:pt x="611616" y="401668"/>
                </a:lnTo>
                <a:lnTo>
                  <a:pt x="621453" y="357712"/>
                </a:lnTo>
                <a:lnTo>
                  <a:pt x="624840" y="311657"/>
                </a:lnTo>
                <a:lnTo>
                  <a:pt x="621453" y="265603"/>
                </a:lnTo>
                <a:lnTo>
                  <a:pt x="611616" y="221647"/>
                </a:lnTo>
                <a:lnTo>
                  <a:pt x="595810" y="180271"/>
                </a:lnTo>
                <a:lnTo>
                  <a:pt x="574519" y="141957"/>
                </a:lnTo>
                <a:lnTo>
                  <a:pt x="548224" y="107187"/>
                </a:lnTo>
                <a:lnTo>
                  <a:pt x="517410" y="76444"/>
                </a:lnTo>
                <a:lnTo>
                  <a:pt x="482557" y="50210"/>
                </a:lnTo>
                <a:lnTo>
                  <a:pt x="444149" y="28966"/>
                </a:lnTo>
                <a:lnTo>
                  <a:pt x="402668" y="13195"/>
                </a:lnTo>
                <a:lnTo>
                  <a:pt x="358598" y="3379"/>
                </a:lnTo>
                <a:lnTo>
                  <a:pt x="312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100734" y="5952845"/>
            <a:ext cx="4599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005" algn="l"/>
              </a:tabLst>
            </a:pPr>
            <a:r>
              <a:rPr dirty="0" sz="1800" spc="-25">
                <a:latin typeface="Arial"/>
                <a:cs typeface="Arial"/>
              </a:rPr>
              <a:t>17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 action="ppaction://hlinksldjump"/>
              </a:rPr>
              <a:t>Основные</a:t>
            </a:r>
            <a:r>
              <a:rPr dirty="0" u="sng" sz="1800" spc="-10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 action="ppaction://hlinksldjump"/>
              </a:rPr>
              <a:t>этапы</a:t>
            </a:r>
            <a:r>
              <a:rPr dirty="0" u="sng" sz="1800" spc="-1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 action="ppaction://hlinksldjump"/>
              </a:rPr>
              <a:t>процедуры</a:t>
            </a:r>
            <a:r>
              <a:rPr dirty="0" u="sng" sz="1800" spc="-7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 action="ppaction://hlinksldjump"/>
              </a:rPr>
              <a:t>допуска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121142" y="1975484"/>
            <a:ext cx="2491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8" action="ppaction://hlinksldjump"/>
              </a:rPr>
              <a:t>Направление</a:t>
            </a:r>
            <a:r>
              <a:rPr dirty="0" u="sng" sz="1800" spc="-9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8" action="ppaction://hlinksldjump"/>
              </a:rPr>
              <a:t>запросов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277100" y="2744723"/>
            <a:ext cx="624840" cy="624840"/>
          </a:xfrm>
          <a:custGeom>
            <a:avLst/>
            <a:gdLst/>
            <a:ahLst/>
            <a:cxnLst/>
            <a:rect l="l" t="t" r="r" b="b"/>
            <a:pathLst>
              <a:path w="624840" h="624839">
                <a:moveTo>
                  <a:pt x="312420" y="0"/>
                </a:moveTo>
                <a:lnTo>
                  <a:pt x="266241" y="3386"/>
                </a:lnTo>
                <a:lnTo>
                  <a:pt x="222171" y="13223"/>
                </a:lnTo>
                <a:lnTo>
                  <a:pt x="180690" y="29029"/>
                </a:lnTo>
                <a:lnTo>
                  <a:pt x="142282" y="50320"/>
                </a:lnTo>
                <a:lnTo>
                  <a:pt x="107429" y="76615"/>
                </a:lnTo>
                <a:lnTo>
                  <a:pt x="76615" y="107429"/>
                </a:lnTo>
                <a:lnTo>
                  <a:pt x="50320" y="142282"/>
                </a:lnTo>
                <a:lnTo>
                  <a:pt x="29029" y="180690"/>
                </a:lnTo>
                <a:lnTo>
                  <a:pt x="13223" y="222171"/>
                </a:lnTo>
                <a:lnTo>
                  <a:pt x="3386" y="266241"/>
                </a:lnTo>
                <a:lnTo>
                  <a:pt x="0" y="312420"/>
                </a:lnTo>
                <a:lnTo>
                  <a:pt x="3386" y="358598"/>
                </a:lnTo>
                <a:lnTo>
                  <a:pt x="13223" y="402668"/>
                </a:lnTo>
                <a:lnTo>
                  <a:pt x="29029" y="444149"/>
                </a:lnTo>
                <a:lnTo>
                  <a:pt x="50320" y="482557"/>
                </a:lnTo>
                <a:lnTo>
                  <a:pt x="76615" y="517410"/>
                </a:lnTo>
                <a:lnTo>
                  <a:pt x="107429" y="548224"/>
                </a:lnTo>
                <a:lnTo>
                  <a:pt x="142282" y="574519"/>
                </a:lnTo>
                <a:lnTo>
                  <a:pt x="180690" y="595810"/>
                </a:lnTo>
                <a:lnTo>
                  <a:pt x="222171" y="611616"/>
                </a:lnTo>
                <a:lnTo>
                  <a:pt x="266241" y="621453"/>
                </a:lnTo>
                <a:lnTo>
                  <a:pt x="312420" y="624839"/>
                </a:lnTo>
                <a:lnTo>
                  <a:pt x="358598" y="621453"/>
                </a:lnTo>
                <a:lnTo>
                  <a:pt x="402668" y="611616"/>
                </a:lnTo>
                <a:lnTo>
                  <a:pt x="444149" y="595810"/>
                </a:lnTo>
                <a:lnTo>
                  <a:pt x="482557" y="574519"/>
                </a:lnTo>
                <a:lnTo>
                  <a:pt x="517410" y="548224"/>
                </a:lnTo>
                <a:lnTo>
                  <a:pt x="548224" y="517410"/>
                </a:lnTo>
                <a:lnTo>
                  <a:pt x="574519" y="482557"/>
                </a:lnTo>
                <a:lnTo>
                  <a:pt x="595810" y="444149"/>
                </a:lnTo>
                <a:lnTo>
                  <a:pt x="611616" y="402668"/>
                </a:lnTo>
                <a:lnTo>
                  <a:pt x="621453" y="358598"/>
                </a:lnTo>
                <a:lnTo>
                  <a:pt x="624840" y="312420"/>
                </a:lnTo>
                <a:lnTo>
                  <a:pt x="621453" y="266241"/>
                </a:lnTo>
                <a:lnTo>
                  <a:pt x="611616" y="222171"/>
                </a:lnTo>
                <a:lnTo>
                  <a:pt x="595810" y="180690"/>
                </a:lnTo>
                <a:lnTo>
                  <a:pt x="574519" y="142282"/>
                </a:lnTo>
                <a:lnTo>
                  <a:pt x="548224" y="107429"/>
                </a:lnTo>
                <a:lnTo>
                  <a:pt x="517410" y="76615"/>
                </a:lnTo>
                <a:lnTo>
                  <a:pt x="482557" y="50320"/>
                </a:lnTo>
                <a:lnTo>
                  <a:pt x="444149" y="29029"/>
                </a:lnTo>
                <a:lnTo>
                  <a:pt x="402668" y="13223"/>
                </a:lnTo>
                <a:lnTo>
                  <a:pt x="358598" y="3386"/>
                </a:lnTo>
                <a:lnTo>
                  <a:pt x="312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7450963" y="2904871"/>
            <a:ext cx="3603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dirty="0" baseline="1543" sz="2700" spc="-37">
                <a:latin typeface="Arial"/>
                <a:cs typeface="Arial"/>
              </a:rPr>
              <a:t>19</a:t>
            </a:r>
            <a:r>
              <a:rPr dirty="0" baseline="1543" sz="2700">
                <a:latin typeface="Arial"/>
                <a:cs typeface="Arial"/>
              </a:rPr>
              <a:t>	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 action="ppaction://hlinksldjump"/>
              </a:rPr>
              <a:t>Проверочные</a:t>
            </a:r>
            <a:r>
              <a:rPr dirty="0" u="sng" sz="18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 action="ppaction://hlinksldjump"/>
              </a:rPr>
              <a:t>мероприятия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277100" y="3646932"/>
            <a:ext cx="624840" cy="623570"/>
          </a:xfrm>
          <a:custGeom>
            <a:avLst/>
            <a:gdLst/>
            <a:ahLst/>
            <a:cxnLst/>
            <a:rect l="l" t="t" r="r" b="b"/>
            <a:pathLst>
              <a:path w="624840" h="623570">
                <a:moveTo>
                  <a:pt x="312420" y="0"/>
                </a:moveTo>
                <a:lnTo>
                  <a:pt x="266241" y="3380"/>
                </a:lnTo>
                <a:lnTo>
                  <a:pt x="222171" y="13198"/>
                </a:lnTo>
                <a:lnTo>
                  <a:pt x="180690" y="28972"/>
                </a:lnTo>
                <a:lnTo>
                  <a:pt x="142282" y="50219"/>
                </a:lnTo>
                <a:lnTo>
                  <a:pt x="107429" y="76457"/>
                </a:lnTo>
                <a:lnTo>
                  <a:pt x="76615" y="107203"/>
                </a:lnTo>
                <a:lnTo>
                  <a:pt x="50320" y="141974"/>
                </a:lnTo>
                <a:lnTo>
                  <a:pt x="29029" y="180287"/>
                </a:lnTo>
                <a:lnTo>
                  <a:pt x="13223" y="221661"/>
                </a:lnTo>
                <a:lnTo>
                  <a:pt x="3386" y="265612"/>
                </a:lnTo>
                <a:lnTo>
                  <a:pt x="0" y="311658"/>
                </a:lnTo>
                <a:lnTo>
                  <a:pt x="3386" y="357703"/>
                </a:lnTo>
                <a:lnTo>
                  <a:pt x="13223" y="401654"/>
                </a:lnTo>
                <a:lnTo>
                  <a:pt x="29029" y="443028"/>
                </a:lnTo>
                <a:lnTo>
                  <a:pt x="50320" y="481341"/>
                </a:lnTo>
                <a:lnTo>
                  <a:pt x="76615" y="516112"/>
                </a:lnTo>
                <a:lnTo>
                  <a:pt x="107429" y="546858"/>
                </a:lnTo>
                <a:lnTo>
                  <a:pt x="142282" y="573096"/>
                </a:lnTo>
                <a:lnTo>
                  <a:pt x="180690" y="594343"/>
                </a:lnTo>
                <a:lnTo>
                  <a:pt x="222171" y="610117"/>
                </a:lnTo>
                <a:lnTo>
                  <a:pt x="266241" y="619935"/>
                </a:lnTo>
                <a:lnTo>
                  <a:pt x="312420" y="623316"/>
                </a:lnTo>
                <a:lnTo>
                  <a:pt x="358598" y="619935"/>
                </a:lnTo>
                <a:lnTo>
                  <a:pt x="402668" y="610117"/>
                </a:lnTo>
                <a:lnTo>
                  <a:pt x="444149" y="594343"/>
                </a:lnTo>
                <a:lnTo>
                  <a:pt x="482557" y="573096"/>
                </a:lnTo>
                <a:lnTo>
                  <a:pt x="517410" y="546858"/>
                </a:lnTo>
                <a:lnTo>
                  <a:pt x="548224" y="516112"/>
                </a:lnTo>
                <a:lnTo>
                  <a:pt x="574519" y="481341"/>
                </a:lnTo>
                <a:lnTo>
                  <a:pt x="595810" y="443028"/>
                </a:lnTo>
                <a:lnTo>
                  <a:pt x="611616" y="401654"/>
                </a:lnTo>
                <a:lnTo>
                  <a:pt x="621453" y="357703"/>
                </a:lnTo>
                <a:lnTo>
                  <a:pt x="624840" y="311658"/>
                </a:lnTo>
                <a:lnTo>
                  <a:pt x="621453" y="265612"/>
                </a:lnTo>
                <a:lnTo>
                  <a:pt x="611616" y="221661"/>
                </a:lnTo>
                <a:lnTo>
                  <a:pt x="595810" y="180287"/>
                </a:lnTo>
                <a:lnTo>
                  <a:pt x="574519" y="141974"/>
                </a:lnTo>
                <a:lnTo>
                  <a:pt x="548224" y="107203"/>
                </a:lnTo>
                <a:lnTo>
                  <a:pt x="517410" y="76457"/>
                </a:lnTo>
                <a:lnTo>
                  <a:pt x="482557" y="50219"/>
                </a:lnTo>
                <a:lnTo>
                  <a:pt x="444149" y="28972"/>
                </a:lnTo>
                <a:lnTo>
                  <a:pt x="402668" y="13198"/>
                </a:lnTo>
                <a:lnTo>
                  <a:pt x="358598" y="3380"/>
                </a:lnTo>
                <a:lnTo>
                  <a:pt x="312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450963" y="3803395"/>
            <a:ext cx="3080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dirty="0" sz="1800" spc="-25">
                <a:latin typeface="Arial"/>
                <a:cs typeface="Arial"/>
              </a:rPr>
              <a:t>20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 action="ppaction://hlinksldjump"/>
              </a:rPr>
              <a:t>Основания</a:t>
            </a:r>
            <a:r>
              <a:rPr dirty="0" u="sng" sz="1800" spc="-5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 action="ppaction://hlinksldjump"/>
              </a:rPr>
              <a:t>для</a:t>
            </a:r>
            <a:r>
              <a:rPr dirty="0" u="sng" sz="1800" spc="-6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 action="ppaction://hlinksldjump"/>
              </a:rPr>
              <a:t>отказа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277100" y="4553711"/>
            <a:ext cx="624840" cy="1553210"/>
          </a:xfrm>
          <a:custGeom>
            <a:avLst/>
            <a:gdLst/>
            <a:ahLst/>
            <a:cxnLst/>
            <a:rect l="l" t="t" r="r" b="b"/>
            <a:pathLst>
              <a:path w="624840" h="1553210">
                <a:moveTo>
                  <a:pt x="624840" y="1241298"/>
                </a:moveTo>
                <a:lnTo>
                  <a:pt x="621449" y="1195247"/>
                </a:lnTo>
                <a:lnTo>
                  <a:pt x="611606" y="1151293"/>
                </a:lnTo>
                <a:lnTo>
                  <a:pt x="595807" y="1109916"/>
                </a:lnTo>
                <a:lnTo>
                  <a:pt x="574509" y="1071600"/>
                </a:lnTo>
                <a:lnTo>
                  <a:pt x="548220" y="1036828"/>
                </a:lnTo>
                <a:lnTo>
                  <a:pt x="517398" y="1006094"/>
                </a:lnTo>
                <a:lnTo>
                  <a:pt x="482549" y="979855"/>
                </a:lnTo>
                <a:lnTo>
                  <a:pt x="444144" y="958608"/>
                </a:lnTo>
                <a:lnTo>
                  <a:pt x="402666" y="942848"/>
                </a:lnTo>
                <a:lnTo>
                  <a:pt x="358597" y="933030"/>
                </a:lnTo>
                <a:lnTo>
                  <a:pt x="312420" y="929640"/>
                </a:lnTo>
                <a:lnTo>
                  <a:pt x="266230" y="933030"/>
                </a:lnTo>
                <a:lnTo>
                  <a:pt x="222161" y="942848"/>
                </a:lnTo>
                <a:lnTo>
                  <a:pt x="180682" y="958608"/>
                </a:lnTo>
                <a:lnTo>
                  <a:pt x="142278" y="979855"/>
                </a:lnTo>
                <a:lnTo>
                  <a:pt x="107429" y="1006094"/>
                </a:lnTo>
                <a:lnTo>
                  <a:pt x="76606" y="1036828"/>
                </a:lnTo>
                <a:lnTo>
                  <a:pt x="50317" y="1071600"/>
                </a:lnTo>
                <a:lnTo>
                  <a:pt x="29019" y="1109916"/>
                </a:lnTo>
                <a:lnTo>
                  <a:pt x="13220" y="1151293"/>
                </a:lnTo>
                <a:lnTo>
                  <a:pt x="3378" y="1195247"/>
                </a:lnTo>
                <a:lnTo>
                  <a:pt x="0" y="1241298"/>
                </a:lnTo>
                <a:lnTo>
                  <a:pt x="3378" y="1287360"/>
                </a:lnTo>
                <a:lnTo>
                  <a:pt x="13220" y="1331315"/>
                </a:lnTo>
                <a:lnTo>
                  <a:pt x="29019" y="1372692"/>
                </a:lnTo>
                <a:lnTo>
                  <a:pt x="50317" y="1411008"/>
                </a:lnTo>
                <a:lnTo>
                  <a:pt x="76606" y="1445780"/>
                </a:lnTo>
                <a:lnTo>
                  <a:pt x="107429" y="1476514"/>
                </a:lnTo>
                <a:lnTo>
                  <a:pt x="142278" y="1502752"/>
                </a:lnTo>
                <a:lnTo>
                  <a:pt x="180682" y="1524000"/>
                </a:lnTo>
                <a:lnTo>
                  <a:pt x="222161" y="1539760"/>
                </a:lnTo>
                <a:lnTo>
                  <a:pt x="266230" y="1549577"/>
                </a:lnTo>
                <a:lnTo>
                  <a:pt x="312420" y="1552956"/>
                </a:lnTo>
                <a:lnTo>
                  <a:pt x="358597" y="1549577"/>
                </a:lnTo>
                <a:lnTo>
                  <a:pt x="402666" y="1539760"/>
                </a:lnTo>
                <a:lnTo>
                  <a:pt x="444144" y="1524000"/>
                </a:lnTo>
                <a:lnTo>
                  <a:pt x="482549" y="1502752"/>
                </a:lnTo>
                <a:lnTo>
                  <a:pt x="517398" y="1476514"/>
                </a:lnTo>
                <a:lnTo>
                  <a:pt x="548220" y="1445780"/>
                </a:lnTo>
                <a:lnTo>
                  <a:pt x="574509" y="1411008"/>
                </a:lnTo>
                <a:lnTo>
                  <a:pt x="595807" y="1372692"/>
                </a:lnTo>
                <a:lnTo>
                  <a:pt x="611606" y="1331315"/>
                </a:lnTo>
                <a:lnTo>
                  <a:pt x="621449" y="1287360"/>
                </a:lnTo>
                <a:lnTo>
                  <a:pt x="624840" y="1241298"/>
                </a:lnTo>
                <a:close/>
              </a:path>
              <a:path w="624840" h="1553210">
                <a:moveTo>
                  <a:pt x="624840" y="311658"/>
                </a:moveTo>
                <a:lnTo>
                  <a:pt x="621449" y="265620"/>
                </a:lnTo>
                <a:lnTo>
                  <a:pt x="611606" y="221665"/>
                </a:lnTo>
                <a:lnTo>
                  <a:pt x="595807" y="180289"/>
                </a:lnTo>
                <a:lnTo>
                  <a:pt x="574509" y="141986"/>
                </a:lnTo>
                <a:lnTo>
                  <a:pt x="548220" y="107213"/>
                </a:lnTo>
                <a:lnTo>
                  <a:pt x="517398" y="76466"/>
                </a:lnTo>
                <a:lnTo>
                  <a:pt x="482549" y="50228"/>
                </a:lnTo>
                <a:lnTo>
                  <a:pt x="444144" y="28981"/>
                </a:lnTo>
                <a:lnTo>
                  <a:pt x="402666" y="13208"/>
                </a:lnTo>
                <a:lnTo>
                  <a:pt x="358597" y="3390"/>
                </a:lnTo>
                <a:lnTo>
                  <a:pt x="312420" y="0"/>
                </a:lnTo>
                <a:lnTo>
                  <a:pt x="266230" y="3390"/>
                </a:lnTo>
                <a:lnTo>
                  <a:pt x="222161" y="13208"/>
                </a:lnTo>
                <a:lnTo>
                  <a:pt x="180682" y="28981"/>
                </a:lnTo>
                <a:lnTo>
                  <a:pt x="142278" y="50228"/>
                </a:lnTo>
                <a:lnTo>
                  <a:pt x="107429" y="76466"/>
                </a:lnTo>
                <a:lnTo>
                  <a:pt x="76606" y="107213"/>
                </a:lnTo>
                <a:lnTo>
                  <a:pt x="50317" y="141986"/>
                </a:lnTo>
                <a:lnTo>
                  <a:pt x="29019" y="180289"/>
                </a:lnTo>
                <a:lnTo>
                  <a:pt x="13220" y="221665"/>
                </a:lnTo>
                <a:lnTo>
                  <a:pt x="3378" y="265620"/>
                </a:lnTo>
                <a:lnTo>
                  <a:pt x="0" y="311658"/>
                </a:lnTo>
                <a:lnTo>
                  <a:pt x="3378" y="357708"/>
                </a:lnTo>
                <a:lnTo>
                  <a:pt x="13220" y="401662"/>
                </a:lnTo>
                <a:lnTo>
                  <a:pt x="29019" y="443039"/>
                </a:lnTo>
                <a:lnTo>
                  <a:pt x="50317" y="481342"/>
                </a:lnTo>
                <a:lnTo>
                  <a:pt x="76606" y="516115"/>
                </a:lnTo>
                <a:lnTo>
                  <a:pt x="107429" y="546862"/>
                </a:lnTo>
                <a:lnTo>
                  <a:pt x="142278" y="573100"/>
                </a:lnTo>
                <a:lnTo>
                  <a:pt x="180682" y="594347"/>
                </a:lnTo>
                <a:lnTo>
                  <a:pt x="222161" y="610120"/>
                </a:lnTo>
                <a:lnTo>
                  <a:pt x="266230" y="619937"/>
                </a:lnTo>
                <a:lnTo>
                  <a:pt x="312420" y="623316"/>
                </a:lnTo>
                <a:lnTo>
                  <a:pt x="358597" y="619937"/>
                </a:lnTo>
                <a:lnTo>
                  <a:pt x="402666" y="610120"/>
                </a:lnTo>
                <a:lnTo>
                  <a:pt x="444144" y="594347"/>
                </a:lnTo>
                <a:lnTo>
                  <a:pt x="482549" y="573100"/>
                </a:lnTo>
                <a:lnTo>
                  <a:pt x="517398" y="546862"/>
                </a:lnTo>
                <a:lnTo>
                  <a:pt x="548220" y="516115"/>
                </a:lnTo>
                <a:lnTo>
                  <a:pt x="574509" y="481342"/>
                </a:lnTo>
                <a:lnTo>
                  <a:pt x="595807" y="443039"/>
                </a:lnTo>
                <a:lnTo>
                  <a:pt x="611606" y="401662"/>
                </a:lnTo>
                <a:lnTo>
                  <a:pt x="621449" y="357708"/>
                </a:lnTo>
                <a:lnTo>
                  <a:pt x="624840" y="311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450963" y="4710125"/>
            <a:ext cx="27393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dirty="0" sz="1800" spc="-25">
                <a:latin typeface="Arial"/>
                <a:cs typeface="Arial"/>
              </a:rPr>
              <a:t>21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1" action="ppaction://hlinksldjump"/>
              </a:rPr>
              <a:t>Принятие</a:t>
            </a:r>
            <a:r>
              <a:rPr dirty="0" u="sng" sz="1800" spc="-6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1" action="ppaction://hlinksldjump"/>
              </a:rPr>
              <a:t>решения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50963" y="5640730"/>
            <a:ext cx="3008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dirty="0" sz="1800" spc="-25">
                <a:latin typeface="Arial"/>
                <a:cs typeface="Arial"/>
              </a:rPr>
              <a:t>22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2" action="ppaction://hlinksldjump"/>
              </a:rPr>
              <a:t>Полезные</a:t>
            </a:r>
            <a:r>
              <a:rPr dirty="0" u="sng" sz="1800" spc="-5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2" action="ppaction://hlinksldjump"/>
              </a:rPr>
              <a:t>материалы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277100" y="1834895"/>
            <a:ext cx="624840" cy="624840"/>
          </a:xfrm>
          <a:custGeom>
            <a:avLst/>
            <a:gdLst/>
            <a:ahLst/>
            <a:cxnLst/>
            <a:rect l="l" t="t" r="r" b="b"/>
            <a:pathLst>
              <a:path w="624840" h="624839">
                <a:moveTo>
                  <a:pt x="312420" y="0"/>
                </a:moveTo>
                <a:lnTo>
                  <a:pt x="266241" y="3386"/>
                </a:lnTo>
                <a:lnTo>
                  <a:pt x="222171" y="13223"/>
                </a:lnTo>
                <a:lnTo>
                  <a:pt x="180690" y="29029"/>
                </a:lnTo>
                <a:lnTo>
                  <a:pt x="142282" y="50320"/>
                </a:lnTo>
                <a:lnTo>
                  <a:pt x="107429" y="76615"/>
                </a:lnTo>
                <a:lnTo>
                  <a:pt x="76615" y="107429"/>
                </a:lnTo>
                <a:lnTo>
                  <a:pt x="50320" y="142282"/>
                </a:lnTo>
                <a:lnTo>
                  <a:pt x="29029" y="180690"/>
                </a:lnTo>
                <a:lnTo>
                  <a:pt x="13223" y="222171"/>
                </a:lnTo>
                <a:lnTo>
                  <a:pt x="3386" y="266241"/>
                </a:lnTo>
                <a:lnTo>
                  <a:pt x="0" y="312419"/>
                </a:lnTo>
                <a:lnTo>
                  <a:pt x="3386" y="358598"/>
                </a:lnTo>
                <a:lnTo>
                  <a:pt x="13223" y="402668"/>
                </a:lnTo>
                <a:lnTo>
                  <a:pt x="29029" y="444149"/>
                </a:lnTo>
                <a:lnTo>
                  <a:pt x="50320" y="482557"/>
                </a:lnTo>
                <a:lnTo>
                  <a:pt x="76615" y="517410"/>
                </a:lnTo>
                <a:lnTo>
                  <a:pt x="107429" y="548224"/>
                </a:lnTo>
                <a:lnTo>
                  <a:pt x="142282" y="574519"/>
                </a:lnTo>
                <a:lnTo>
                  <a:pt x="180690" y="595810"/>
                </a:lnTo>
                <a:lnTo>
                  <a:pt x="222171" y="611616"/>
                </a:lnTo>
                <a:lnTo>
                  <a:pt x="266241" y="621453"/>
                </a:lnTo>
                <a:lnTo>
                  <a:pt x="312420" y="624839"/>
                </a:lnTo>
                <a:lnTo>
                  <a:pt x="358598" y="621453"/>
                </a:lnTo>
                <a:lnTo>
                  <a:pt x="402668" y="611616"/>
                </a:lnTo>
                <a:lnTo>
                  <a:pt x="444149" y="595810"/>
                </a:lnTo>
                <a:lnTo>
                  <a:pt x="482557" y="574519"/>
                </a:lnTo>
                <a:lnTo>
                  <a:pt x="517410" y="548224"/>
                </a:lnTo>
                <a:lnTo>
                  <a:pt x="548224" y="517410"/>
                </a:lnTo>
                <a:lnTo>
                  <a:pt x="574519" y="482557"/>
                </a:lnTo>
                <a:lnTo>
                  <a:pt x="595810" y="444149"/>
                </a:lnTo>
                <a:lnTo>
                  <a:pt x="611616" y="402668"/>
                </a:lnTo>
                <a:lnTo>
                  <a:pt x="621453" y="358598"/>
                </a:lnTo>
                <a:lnTo>
                  <a:pt x="624840" y="312419"/>
                </a:lnTo>
                <a:lnTo>
                  <a:pt x="621453" y="266241"/>
                </a:lnTo>
                <a:lnTo>
                  <a:pt x="611616" y="222171"/>
                </a:lnTo>
                <a:lnTo>
                  <a:pt x="595810" y="180690"/>
                </a:lnTo>
                <a:lnTo>
                  <a:pt x="574519" y="142282"/>
                </a:lnTo>
                <a:lnTo>
                  <a:pt x="548224" y="107429"/>
                </a:lnTo>
                <a:lnTo>
                  <a:pt x="517410" y="76615"/>
                </a:lnTo>
                <a:lnTo>
                  <a:pt x="482557" y="50320"/>
                </a:lnTo>
                <a:lnTo>
                  <a:pt x="444149" y="29029"/>
                </a:lnTo>
                <a:lnTo>
                  <a:pt x="402668" y="13223"/>
                </a:lnTo>
                <a:lnTo>
                  <a:pt x="358598" y="3386"/>
                </a:lnTo>
                <a:lnTo>
                  <a:pt x="312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7450963" y="1991995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91972" y="1259839"/>
            <a:ext cx="8610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-10">
                <a:latin typeface="Arial"/>
                <a:cs typeface="Arial"/>
              </a:rPr>
              <a:t> слайда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141209" y="1287271"/>
            <a:ext cx="8597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слайда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17167" y="1222375"/>
            <a:ext cx="972693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Основания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для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отказа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в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предоставлении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лицензии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управляющей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компании,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10" b="1">
                <a:latin typeface="Arial"/>
                <a:cs typeface="Arial"/>
              </a:rPr>
              <a:t>установленные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п.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15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40" b="1">
                <a:latin typeface="Arial"/>
                <a:cs typeface="Arial"/>
              </a:rPr>
              <a:t>ст.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60.1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ФЗ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от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29.11.2001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№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156-</a:t>
            </a:r>
            <a:r>
              <a:rPr dirty="0" sz="2000" spc="-25" b="1">
                <a:latin typeface="Arial"/>
                <a:cs typeface="Arial"/>
              </a:rPr>
              <a:t>ФЗ: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44927" y="468630"/>
            <a:ext cx="18751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Основания</a:t>
            </a:r>
            <a:r>
              <a:rPr dirty="0" sz="1400" spc="-6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для</a:t>
            </a:r>
            <a:r>
              <a:rPr dirty="0" sz="1400" spc="-4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отказа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08723" y="2264029"/>
            <a:ext cx="10211435" cy="1158875"/>
            <a:chOff x="808723" y="2264029"/>
            <a:chExt cx="10211435" cy="1158875"/>
          </a:xfrm>
        </p:grpSpPr>
        <p:sp>
          <p:nvSpPr>
            <p:cNvPr id="6" name="object 6" descr=""/>
            <p:cNvSpPr/>
            <p:nvPr/>
          </p:nvSpPr>
          <p:spPr>
            <a:xfrm>
              <a:off x="1080516" y="2351531"/>
              <a:ext cx="9933940" cy="1065530"/>
            </a:xfrm>
            <a:custGeom>
              <a:avLst/>
              <a:gdLst/>
              <a:ahLst/>
              <a:cxnLst/>
              <a:rect l="l" t="t" r="r" b="b"/>
              <a:pathLst>
                <a:path w="9933940" h="1065529">
                  <a:moveTo>
                    <a:pt x="9933432" y="177546"/>
                  </a:moveTo>
                  <a:lnTo>
                    <a:pt x="9927082" y="130352"/>
                  </a:lnTo>
                  <a:lnTo>
                    <a:pt x="9909188" y="87947"/>
                  </a:lnTo>
                  <a:lnTo>
                    <a:pt x="9881425" y="52019"/>
                  </a:lnTo>
                  <a:lnTo>
                    <a:pt x="9845484" y="24244"/>
                  </a:lnTo>
                  <a:lnTo>
                    <a:pt x="9803079" y="6350"/>
                  </a:lnTo>
                  <a:lnTo>
                    <a:pt x="9755886" y="0"/>
                  </a:lnTo>
                  <a:lnTo>
                    <a:pt x="177546" y="0"/>
                  </a:lnTo>
                  <a:lnTo>
                    <a:pt x="130340" y="6350"/>
                  </a:lnTo>
                  <a:lnTo>
                    <a:pt x="87922" y="24244"/>
                  </a:lnTo>
                  <a:lnTo>
                    <a:pt x="51993" y="52006"/>
                  </a:lnTo>
                  <a:lnTo>
                    <a:pt x="24231" y="87947"/>
                  </a:lnTo>
                  <a:lnTo>
                    <a:pt x="6337" y="130352"/>
                  </a:lnTo>
                  <a:lnTo>
                    <a:pt x="0" y="177546"/>
                  </a:lnTo>
                  <a:lnTo>
                    <a:pt x="0" y="887730"/>
                  </a:lnTo>
                  <a:lnTo>
                    <a:pt x="6337" y="934935"/>
                  </a:lnTo>
                  <a:lnTo>
                    <a:pt x="24231" y="977341"/>
                  </a:lnTo>
                  <a:lnTo>
                    <a:pt x="51993" y="1013269"/>
                  </a:lnTo>
                  <a:lnTo>
                    <a:pt x="87934" y="1041044"/>
                  </a:lnTo>
                  <a:lnTo>
                    <a:pt x="130340" y="1058938"/>
                  </a:lnTo>
                  <a:lnTo>
                    <a:pt x="177546" y="1065276"/>
                  </a:lnTo>
                  <a:lnTo>
                    <a:pt x="9755886" y="1065276"/>
                  </a:lnTo>
                  <a:lnTo>
                    <a:pt x="9803079" y="1058938"/>
                  </a:lnTo>
                  <a:lnTo>
                    <a:pt x="9845484" y="1041044"/>
                  </a:lnTo>
                  <a:lnTo>
                    <a:pt x="9881425" y="1013269"/>
                  </a:lnTo>
                  <a:lnTo>
                    <a:pt x="9909188" y="977341"/>
                  </a:lnTo>
                  <a:lnTo>
                    <a:pt x="9927082" y="934935"/>
                  </a:lnTo>
                  <a:lnTo>
                    <a:pt x="9933432" y="887730"/>
                  </a:lnTo>
                  <a:lnTo>
                    <a:pt x="9933432" y="177546"/>
                  </a:lnTo>
                  <a:close/>
                </a:path>
              </a:pathLst>
            </a:custGeom>
            <a:solidFill>
              <a:srgbClr val="FB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80515" y="2351532"/>
              <a:ext cx="9933940" cy="1065530"/>
            </a:xfrm>
            <a:custGeom>
              <a:avLst/>
              <a:gdLst/>
              <a:ahLst/>
              <a:cxnLst/>
              <a:rect l="l" t="t" r="r" b="b"/>
              <a:pathLst>
                <a:path w="9933940" h="1065529">
                  <a:moveTo>
                    <a:pt x="0" y="177545"/>
                  </a:moveTo>
                  <a:lnTo>
                    <a:pt x="6342" y="130351"/>
                  </a:lnTo>
                  <a:lnTo>
                    <a:pt x="24240" y="87940"/>
                  </a:lnTo>
                  <a:lnTo>
                    <a:pt x="52001" y="52006"/>
                  </a:lnTo>
                  <a:lnTo>
                    <a:pt x="87934" y="24242"/>
                  </a:lnTo>
                  <a:lnTo>
                    <a:pt x="130346" y="6342"/>
                  </a:lnTo>
                  <a:lnTo>
                    <a:pt x="177546" y="0"/>
                  </a:lnTo>
                  <a:lnTo>
                    <a:pt x="9755886" y="0"/>
                  </a:lnTo>
                  <a:lnTo>
                    <a:pt x="9803080" y="6342"/>
                  </a:lnTo>
                  <a:lnTo>
                    <a:pt x="9845491" y="24242"/>
                  </a:lnTo>
                  <a:lnTo>
                    <a:pt x="9881425" y="52006"/>
                  </a:lnTo>
                  <a:lnTo>
                    <a:pt x="9909189" y="87940"/>
                  </a:lnTo>
                  <a:lnTo>
                    <a:pt x="9927089" y="130351"/>
                  </a:lnTo>
                  <a:lnTo>
                    <a:pt x="9933432" y="177545"/>
                  </a:lnTo>
                  <a:lnTo>
                    <a:pt x="9933432" y="887729"/>
                  </a:lnTo>
                  <a:lnTo>
                    <a:pt x="9927089" y="934924"/>
                  </a:lnTo>
                  <a:lnTo>
                    <a:pt x="9909189" y="977335"/>
                  </a:lnTo>
                  <a:lnTo>
                    <a:pt x="9881425" y="1013269"/>
                  </a:lnTo>
                  <a:lnTo>
                    <a:pt x="9845491" y="1041033"/>
                  </a:lnTo>
                  <a:lnTo>
                    <a:pt x="9803080" y="1058933"/>
                  </a:lnTo>
                  <a:lnTo>
                    <a:pt x="9755886" y="1065276"/>
                  </a:lnTo>
                  <a:lnTo>
                    <a:pt x="177546" y="1065276"/>
                  </a:lnTo>
                  <a:lnTo>
                    <a:pt x="130346" y="1058933"/>
                  </a:lnTo>
                  <a:lnTo>
                    <a:pt x="87934" y="1041033"/>
                  </a:lnTo>
                  <a:lnTo>
                    <a:pt x="52001" y="1013269"/>
                  </a:lnTo>
                  <a:lnTo>
                    <a:pt x="24240" y="977335"/>
                  </a:lnTo>
                  <a:lnTo>
                    <a:pt x="6342" y="934924"/>
                  </a:lnTo>
                  <a:lnTo>
                    <a:pt x="0" y="887729"/>
                  </a:lnTo>
                  <a:lnTo>
                    <a:pt x="0" y="177545"/>
                  </a:lnTo>
                  <a:close/>
                </a:path>
              </a:pathLst>
            </a:custGeom>
            <a:ln w="12192">
              <a:solidFill>
                <a:srgbClr val="FBDFD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898" y="2267204"/>
              <a:ext cx="415886" cy="41592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11898" y="2267204"/>
              <a:ext cx="415925" cy="415925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172605" y="0"/>
                  </a:moveTo>
                  <a:lnTo>
                    <a:pt x="233413" y="60960"/>
                  </a:lnTo>
                  <a:lnTo>
                    <a:pt x="294271" y="126"/>
                  </a:lnTo>
                  <a:lnTo>
                    <a:pt x="415886" y="121793"/>
                  </a:lnTo>
                  <a:lnTo>
                    <a:pt x="355028" y="182625"/>
                  </a:lnTo>
                  <a:lnTo>
                    <a:pt x="415823" y="243459"/>
                  </a:lnTo>
                  <a:lnTo>
                    <a:pt x="243268" y="415925"/>
                  </a:lnTo>
                  <a:lnTo>
                    <a:pt x="182460" y="355092"/>
                  </a:lnTo>
                  <a:lnTo>
                    <a:pt x="121602" y="415798"/>
                  </a:lnTo>
                  <a:lnTo>
                    <a:pt x="0" y="294132"/>
                  </a:lnTo>
                  <a:lnTo>
                    <a:pt x="60858" y="233299"/>
                  </a:lnTo>
                  <a:lnTo>
                    <a:pt x="50" y="172466"/>
                  </a:lnTo>
                  <a:lnTo>
                    <a:pt x="172605" y="0"/>
                  </a:lnTo>
                  <a:close/>
                </a:path>
              </a:pathLst>
            </a:custGeom>
            <a:ln w="6350">
              <a:solidFill>
                <a:srgbClr val="F1665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50772" y="2331466"/>
            <a:ext cx="9765030" cy="803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470534" marR="5080">
              <a:lnSpc>
                <a:spcPts val="1939"/>
              </a:lnSpc>
              <a:spcBef>
                <a:spcPts val="350"/>
              </a:spcBef>
              <a:tabLst>
                <a:tab pos="1801495" algn="l"/>
                <a:tab pos="2363470" algn="l"/>
                <a:tab pos="4096385" algn="l"/>
                <a:tab pos="6298565" algn="l"/>
                <a:tab pos="7131050" algn="l"/>
                <a:tab pos="8688705" algn="l"/>
              </a:tabLst>
            </a:pPr>
            <a:r>
              <a:rPr dirty="0" sz="1800" spc="-10">
                <a:latin typeface="Arial"/>
                <a:cs typeface="Arial"/>
              </a:rPr>
              <a:t>наличие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50">
                <a:latin typeface="Arial"/>
                <a:cs typeface="Arial"/>
              </a:rPr>
              <a:t>в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документах,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представленных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25">
                <a:latin typeface="Arial"/>
                <a:cs typeface="Arial"/>
              </a:rPr>
              <a:t>для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получения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лицензии, </a:t>
            </a:r>
            <a:r>
              <a:rPr dirty="0" sz="1800">
                <a:latin typeface="Arial"/>
                <a:cs typeface="Arial"/>
              </a:rPr>
              <a:t>неполной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или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недостоверной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информации;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61796" y="3534917"/>
            <a:ext cx="10158730" cy="1157605"/>
            <a:chOff x="861796" y="3534917"/>
            <a:chExt cx="10158730" cy="1157605"/>
          </a:xfrm>
        </p:grpSpPr>
        <p:sp>
          <p:nvSpPr>
            <p:cNvPr id="12" name="object 12" descr=""/>
            <p:cNvSpPr/>
            <p:nvPr/>
          </p:nvSpPr>
          <p:spPr>
            <a:xfrm>
              <a:off x="1132332" y="3621023"/>
              <a:ext cx="9881870" cy="1065530"/>
            </a:xfrm>
            <a:custGeom>
              <a:avLst/>
              <a:gdLst/>
              <a:ahLst/>
              <a:cxnLst/>
              <a:rect l="l" t="t" r="r" b="b"/>
              <a:pathLst>
                <a:path w="9881870" h="1065529">
                  <a:moveTo>
                    <a:pt x="9881616" y="177546"/>
                  </a:moveTo>
                  <a:lnTo>
                    <a:pt x="9875266" y="130352"/>
                  </a:lnTo>
                  <a:lnTo>
                    <a:pt x="9857372" y="87947"/>
                  </a:lnTo>
                  <a:lnTo>
                    <a:pt x="9829609" y="52006"/>
                  </a:lnTo>
                  <a:lnTo>
                    <a:pt x="9793668" y="24244"/>
                  </a:lnTo>
                  <a:lnTo>
                    <a:pt x="9751263" y="6350"/>
                  </a:lnTo>
                  <a:lnTo>
                    <a:pt x="9704070" y="0"/>
                  </a:lnTo>
                  <a:lnTo>
                    <a:pt x="177546" y="0"/>
                  </a:lnTo>
                  <a:lnTo>
                    <a:pt x="130340" y="6350"/>
                  </a:lnTo>
                  <a:lnTo>
                    <a:pt x="87922" y="24244"/>
                  </a:lnTo>
                  <a:lnTo>
                    <a:pt x="51993" y="52019"/>
                  </a:lnTo>
                  <a:lnTo>
                    <a:pt x="24231" y="87947"/>
                  </a:lnTo>
                  <a:lnTo>
                    <a:pt x="6337" y="130352"/>
                  </a:lnTo>
                  <a:lnTo>
                    <a:pt x="0" y="177546"/>
                  </a:lnTo>
                  <a:lnTo>
                    <a:pt x="0" y="887730"/>
                  </a:lnTo>
                  <a:lnTo>
                    <a:pt x="6337" y="934935"/>
                  </a:lnTo>
                  <a:lnTo>
                    <a:pt x="24231" y="977341"/>
                  </a:lnTo>
                  <a:lnTo>
                    <a:pt x="51993" y="1013282"/>
                  </a:lnTo>
                  <a:lnTo>
                    <a:pt x="87934" y="1041044"/>
                  </a:lnTo>
                  <a:lnTo>
                    <a:pt x="130340" y="1058938"/>
                  </a:lnTo>
                  <a:lnTo>
                    <a:pt x="177546" y="1065276"/>
                  </a:lnTo>
                  <a:lnTo>
                    <a:pt x="9704070" y="1065276"/>
                  </a:lnTo>
                  <a:lnTo>
                    <a:pt x="9751263" y="1058938"/>
                  </a:lnTo>
                  <a:lnTo>
                    <a:pt x="9793668" y="1041044"/>
                  </a:lnTo>
                  <a:lnTo>
                    <a:pt x="9829609" y="1013269"/>
                  </a:lnTo>
                  <a:lnTo>
                    <a:pt x="9857372" y="977341"/>
                  </a:lnTo>
                  <a:lnTo>
                    <a:pt x="9875266" y="934935"/>
                  </a:lnTo>
                  <a:lnTo>
                    <a:pt x="9881616" y="887730"/>
                  </a:lnTo>
                  <a:lnTo>
                    <a:pt x="9881616" y="177546"/>
                  </a:lnTo>
                  <a:close/>
                </a:path>
              </a:pathLst>
            </a:custGeom>
            <a:solidFill>
              <a:srgbClr val="FB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32332" y="3621023"/>
              <a:ext cx="9881870" cy="1065530"/>
            </a:xfrm>
            <a:custGeom>
              <a:avLst/>
              <a:gdLst/>
              <a:ahLst/>
              <a:cxnLst/>
              <a:rect l="l" t="t" r="r" b="b"/>
              <a:pathLst>
                <a:path w="9881870" h="1065529">
                  <a:moveTo>
                    <a:pt x="0" y="177545"/>
                  </a:moveTo>
                  <a:lnTo>
                    <a:pt x="6342" y="130351"/>
                  </a:lnTo>
                  <a:lnTo>
                    <a:pt x="24240" y="87940"/>
                  </a:lnTo>
                  <a:lnTo>
                    <a:pt x="52001" y="52006"/>
                  </a:lnTo>
                  <a:lnTo>
                    <a:pt x="87934" y="24242"/>
                  </a:lnTo>
                  <a:lnTo>
                    <a:pt x="130346" y="6342"/>
                  </a:lnTo>
                  <a:lnTo>
                    <a:pt x="177546" y="0"/>
                  </a:lnTo>
                  <a:lnTo>
                    <a:pt x="9704070" y="0"/>
                  </a:lnTo>
                  <a:lnTo>
                    <a:pt x="9751264" y="6342"/>
                  </a:lnTo>
                  <a:lnTo>
                    <a:pt x="9793675" y="24242"/>
                  </a:lnTo>
                  <a:lnTo>
                    <a:pt x="9829609" y="52006"/>
                  </a:lnTo>
                  <a:lnTo>
                    <a:pt x="9857373" y="87940"/>
                  </a:lnTo>
                  <a:lnTo>
                    <a:pt x="9875273" y="130351"/>
                  </a:lnTo>
                  <a:lnTo>
                    <a:pt x="9881616" y="177545"/>
                  </a:lnTo>
                  <a:lnTo>
                    <a:pt x="9881616" y="887730"/>
                  </a:lnTo>
                  <a:lnTo>
                    <a:pt x="9875273" y="934924"/>
                  </a:lnTo>
                  <a:lnTo>
                    <a:pt x="9857373" y="977335"/>
                  </a:lnTo>
                  <a:lnTo>
                    <a:pt x="9829609" y="1013269"/>
                  </a:lnTo>
                  <a:lnTo>
                    <a:pt x="9793675" y="1041033"/>
                  </a:lnTo>
                  <a:lnTo>
                    <a:pt x="9751264" y="1058933"/>
                  </a:lnTo>
                  <a:lnTo>
                    <a:pt x="9704070" y="1065276"/>
                  </a:lnTo>
                  <a:lnTo>
                    <a:pt x="177546" y="1065276"/>
                  </a:lnTo>
                  <a:lnTo>
                    <a:pt x="130346" y="1058933"/>
                  </a:lnTo>
                  <a:lnTo>
                    <a:pt x="87934" y="1041033"/>
                  </a:lnTo>
                  <a:lnTo>
                    <a:pt x="52001" y="1013269"/>
                  </a:lnTo>
                  <a:lnTo>
                    <a:pt x="24240" y="977335"/>
                  </a:lnTo>
                  <a:lnTo>
                    <a:pt x="6342" y="934924"/>
                  </a:lnTo>
                  <a:lnTo>
                    <a:pt x="0" y="887730"/>
                  </a:lnTo>
                  <a:lnTo>
                    <a:pt x="0" y="177545"/>
                  </a:lnTo>
                  <a:close/>
                </a:path>
              </a:pathLst>
            </a:custGeom>
            <a:ln w="12192">
              <a:solidFill>
                <a:srgbClr val="FBDFD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971" y="3538092"/>
              <a:ext cx="414299" cy="41427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64971" y="3538092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4">
                  <a:moveTo>
                    <a:pt x="171081" y="0"/>
                  </a:moveTo>
                  <a:lnTo>
                    <a:pt x="231876" y="60833"/>
                  </a:lnTo>
                  <a:lnTo>
                    <a:pt x="292747" y="127"/>
                  </a:lnTo>
                  <a:lnTo>
                    <a:pt x="414299" y="121793"/>
                  </a:lnTo>
                  <a:lnTo>
                    <a:pt x="353491" y="182626"/>
                  </a:lnTo>
                  <a:lnTo>
                    <a:pt x="414299" y="243459"/>
                  </a:lnTo>
                  <a:lnTo>
                    <a:pt x="243281" y="414274"/>
                  </a:lnTo>
                  <a:lnTo>
                    <a:pt x="182473" y="353441"/>
                  </a:lnTo>
                  <a:lnTo>
                    <a:pt x="121615" y="414274"/>
                  </a:lnTo>
                  <a:lnTo>
                    <a:pt x="0" y="292481"/>
                  </a:lnTo>
                  <a:lnTo>
                    <a:pt x="60871" y="231775"/>
                  </a:lnTo>
                  <a:lnTo>
                    <a:pt x="63" y="170815"/>
                  </a:lnTo>
                  <a:lnTo>
                    <a:pt x="171081" y="0"/>
                  </a:lnTo>
                  <a:close/>
                </a:path>
              </a:pathLst>
            </a:custGeom>
            <a:ln w="6350">
              <a:solidFill>
                <a:srgbClr val="F1665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002283" y="3601973"/>
            <a:ext cx="9752330" cy="830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504190" marR="5080">
              <a:lnSpc>
                <a:spcPct val="100000"/>
              </a:lnSpc>
              <a:spcBef>
                <a:spcPts val="105"/>
              </a:spcBef>
              <a:tabLst>
                <a:tab pos="2846705" algn="l"/>
                <a:tab pos="4718685" algn="l"/>
                <a:tab pos="6400165" algn="l"/>
                <a:tab pos="8658860" algn="l"/>
              </a:tabLst>
            </a:pPr>
            <a:r>
              <a:rPr dirty="0" sz="1800" spc="-10">
                <a:latin typeface="Arial"/>
                <a:cs typeface="Arial"/>
              </a:rPr>
              <a:t>несоответствие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соискателя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лицензии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 action="ppaction://hlinksldjump"/>
              </a:rPr>
              <a:t>лицензионным</a:t>
            </a:r>
            <a:r>
              <a:rPr dirty="0" u="sng" sz="18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 action="ppaction://hlinksldjump"/>
              </a:rPr>
              <a:t>	</a:t>
            </a:r>
            <a:r>
              <a:rPr dirty="0" u="sng" sz="18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 action="ppaction://hlinksldjump"/>
              </a:rPr>
              <a:t>условиям</a:t>
            </a:r>
            <a:r>
              <a:rPr dirty="0" u="none" sz="1800" spc="-10">
                <a:latin typeface="Arial"/>
                <a:cs typeface="Arial"/>
              </a:rPr>
              <a:t>, установленным</a:t>
            </a:r>
            <a:r>
              <a:rPr dirty="0" u="none" sz="1800" spc="10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п.</a:t>
            </a:r>
            <a:r>
              <a:rPr dirty="0" u="none" sz="1800" spc="-40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3</a:t>
            </a:r>
            <a:r>
              <a:rPr dirty="0" u="none" sz="1800" spc="-35">
                <a:latin typeface="Arial"/>
                <a:cs typeface="Arial"/>
              </a:rPr>
              <a:t> </a:t>
            </a:r>
            <a:r>
              <a:rPr dirty="0" u="none" sz="1800" spc="-45">
                <a:latin typeface="Arial"/>
                <a:cs typeface="Arial"/>
              </a:rPr>
              <a:t>ст.</a:t>
            </a:r>
            <a:r>
              <a:rPr dirty="0" u="none" sz="1800" spc="-30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60.1</a:t>
            </a:r>
            <a:r>
              <a:rPr dirty="0" u="none" sz="1800" spc="-35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ФЗ</a:t>
            </a:r>
            <a:r>
              <a:rPr dirty="0" u="none" sz="1800" spc="-35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от</a:t>
            </a:r>
            <a:r>
              <a:rPr dirty="0" u="none" sz="1800" spc="-40">
                <a:latin typeface="Arial"/>
                <a:cs typeface="Arial"/>
              </a:rPr>
              <a:t> </a:t>
            </a:r>
            <a:r>
              <a:rPr dirty="0" u="none" sz="1800" spc="-10">
                <a:latin typeface="Arial"/>
                <a:cs typeface="Arial"/>
              </a:rPr>
              <a:t>29.11.2001</a:t>
            </a:r>
            <a:r>
              <a:rPr dirty="0" u="none" sz="1800" spc="-15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№</a:t>
            </a:r>
            <a:r>
              <a:rPr dirty="0" u="none" sz="1800" spc="-45">
                <a:latin typeface="Arial"/>
                <a:cs typeface="Arial"/>
              </a:rPr>
              <a:t> </a:t>
            </a:r>
            <a:r>
              <a:rPr dirty="0" u="none" sz="1800" spc="-10">
                <a:latin typeface="Arial"/>
                <a:cs typeface="Arial"/>
              </a:rPr>
              <a:t>156-</a:t>
            </a:r>
            <a:r>
              <a:rPr dirty="0" u="none" sz="1800" spc="-25">
                <a:latin typeface="Arial"/>
                <a:cs typeface="Arial"/>
              </a:rPr>
              <a:t>ФЗ;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61517" y="4853304"/>
            <a:ext cx="10158730" cy="1157605"/>
            <a:chOff x="861517" y="4853304"/>
            <a:chExt cx="10158730" cy="1157605"/>
          </a:xfrm>
        </p:grpSpPr>
        <p:sp>
          <p:nvSpPr>
            <p:cNvPr id="18" name="object 18" descr=""/>
            <p:cNvSpPr/>
            <p:nvPr/>
          </p:nvSpPr>
          <p:spPr>
            <a:xfrm>
              <a:off x="1132332" y="4939283"/>
              <a:ext cx="9881870" cy="1065530"/>
            </a:xfrm>
            <a:custGeom>
              <a:avLst/>
              <a:gdLst/>
              <a:ahLst/>
              <a:cxnLst/>
              <a:rect l="l" t="t" r="r" b="b"/>
              <a:pathLst>
                <a:path w="9881870" h="1065529">
                  <a:moveTo>
                    <a:pt x="9881616" y="177546"/>
                  </a:moveTo>
                  <a:lnTo>
                    <a:pt x="9875266" y="130352"/>
                  </a:lnTo>
                  <a:lnTo>
                    <a:pt x="9857372" y="87947"/>
                  </a:lnTo>
                  <a:lnTo>
                    <a:pt x="9829609" y="52006"/>
                  </a:lnTo>
                  <a:lnTo>
                    <a:pt x="9793668" y="24244"/>
                  </a:lnTo>
                  <a:lnTo>
                    <a:pt x="9751263" y="6350"/>
                  </a:lnTo>
                  <a:lnTo>
                    <a:pt x="9704070" y="0"/>
                  </a:lnTo>
                  <a:lnTo>
                    <a:pt x="177546" y="0"/>
                  </a:lnTo>
                  <a:lnTo>
                    <a:pt x="130340" y="6350"/>
                  </a:lnTo>
                  <a:lnTo>
                    <a:pt x="87922" y="24244"/>
                  </a:lnTo>
                  <a:lnTo>
                    <a:pt x="51993" y="52019"/>
                  </a:lnTo>
                  <a:lnTo>
                    <a:pt x="24231" y="87947"/>
                  </a:lnTo>
                  <a:lnTo>
                    <a:pt x="6337" y="130352"/>
                  </a:lnTo>
                  <a:lnTo>
                    <a:pt x="0" y="177546"/>
                  </a:lnTo>
                  <a:lnTo>
                    <a:pt x="0" y="887730"/>
                  </a:lnTo>
                  <a:lnTo>
                    <a:pt x="6337" y="934935"/>
                  </a:lnTo>
                  <a:lnTo>
                    <a:pt x="24231" y="977341"/>
                  </a:lnTo>
                  <a:lnTo>
                    <a:pt x="51993" y="1013282"/>
                  </a:lnTo>
                  <a:lnTo>
                    <a:pt x="87934" y="1041044"/>
                  </a:lnTo>
                  <a:lnTo>
                    <a:pt x="130340" y="1058938"/>
                  </a:lnTo>
                  <a:lnTo>
                    <a:pt x="177546" y="1065276"/>
                  </a:lnTo>
                  <a:lnTo>
                    <a:pt x="9704070" y="1065276"/>
                  </a:lnTo>
                  <a:lnTo>
                    <a:pt x="9751263" y="1058938"/>
                  </a:lnTo>
                  <a:lnTo>
                    <a:pt x="9793668" y="1041044"/>
                  </a:lnTo>
                  <a:lnTo>
                    <a:pt x="9829609" y="1013282"/>
                  </a:lnTo>
                  <a:lnTo>
                    <a:pt x="9857372" y="977341"/>
                  </a:lnTo>
                  <a:lnTo>
                    <a:pt x="9875266" y="934935"/>
                  </a:lnTo>
                  <a:lnTo>
                    <a:pt x="9881616" y="887730"/>
                  </a:lnTo>
                  <a:lnTo>
                    <a:pt x="9881616" y="177546"/>
                  </a:lnTo>
                  <a:close/>
                </a:path>
              </a:pathLst>
            </a:custGeom>
            <a:solidFill>
              <a:srgbClr val="FB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32331" y="4939283"/>
              <a:ext cx="9881870" cy="1065530"/>
            </a:xfrm>
            <a:custGeom>
              <a:avLst/>
              <a:gdLst/>
              <a:ahLst/>
              <a:cxnLst/>
              <a:rect l="l" t="t" r="r" b="b"/>
              <a:pathLst>
                <a:path w="9881870" h="1065529">
                  <a:moveTo>
                    <a:pt x="0" y="177546"/>
                  </a:moveTo>
                  <a:lnTo>
                    <a:pt x="6342" y="130351"/>
                  </a:lnTo>
                  <a:lnTo>
                    <a:pt x="24240" y="87940"/>
                  </a:lnTo>
                  <a:lnTo>
                    <a:pt x="52001" y="52006"/>
                  </a:lnTo>
                  <a:lnTo>
                    <a:pt x="87934" y="24242"/>
                  </a:lnTo>
                  <a:lnTo>
                    <a:pt x="130346" y="6342"/>
                  </a:lnTo>
                  <a:lnTo>
                    <a:pt x="177546" y="0"/>
                  </a:lnTo>
                  <a:lnTo>
                    <a:pt x="9704070" y="0"/>
                  </a:lnTo>
                  <a:lnTo>
                    <a:pt x="9751264" y="6342"/>
                  </a:lnTo>
                  <a:lnTo>
                    <a:pt x="9793675" y="24242"/>
                  </a:lnTo>
                  <a:lnTo>
                    <a:pt x="9829609" y="52006"/>
                  </a:lnTo>
                  <a:lnTo>
                    <a:pt x="9857373" y="87940"/>
                  </a:lnTo>
                  <a:lnTo>
                    <a:pt x="9875273" y="130351"/>
                  </a:lnTo>
                  <a:lnTo>
                    <a:pt x="9881616" y="177546"/>
                  </a:lnTo>
                  <a:lnTo>
                    <a:pt x="9881616" y="887730"/>
                  </a:lnTo>
                  <a:lnTo>
                    <a:pt x="9875273" y="934929"/>
                  </a:lnTo>
                  <a:lnTo>
                    <a:pt x="9857373" y="977341"/>
                  </a:lnTo>
                  <a:lnTo>
                    <a:pt x="9829609" y="1013274"/>
                  </a:lnTo>
                  <a:lnTo>
                    <a:pt x="9793675" y="1041035"/>
                  </a:lnTo>
                  <a:lnTo>
                    <a:pt x="9751264" y="1058933"/>
                  </a:lnTo>
                  <a:lnTo>
                    <a:pt x="9704070" y="1065276"/>
                  </a:lnTo>
                  <a:lnTo>
                    <a:pt x="177546" y="1065276"/>
                  </a:lnTo>
                  <a:lnTo>
                    <a:pt x="130346" y="1058933"/>
                  </a:lnTo>
                  <a:lnTo>
                    <a:pt x="87934" y="1041035"/>
                  </a:lnTo>
                  <a:lnTo>
                    <a:pt x="52001" y="1013274"/>
                  </a:lnTo>
                  <a:lnTo>
                    <a:pt x="24240" y="977341"/>
                  </a:lnTo>
                  <a:lnTo>
                    <a:pt x="6342" y="934929"/>
                  </a:lnTo>
                  <a:lnTo>
                    <a:pt x="0" y="887730"/>
                  </a:lnTo>
                  <a:lnTo>
                    <a:pt x="0" y="177546"/>
                  </a:lnTo>
                  <a:close/>
                </a:path>
              </a:pathLst>
            </a:custGeom>
            <a:ln w="12192">
              <a:solidFill>
                <a:srgbClr val="FBDFD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692" y="4856479"/>
              <a:ext cx="414324" cy="414273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64692" y="4856479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4">
                  <a:moveTo>
                    <a:pt x="171081" y="0"/>
                  </a:moveTo>
                  <a:lnTo>
                    <a:pt x="231889" y="60833"/>
                  </a:lnTo>
                  <a:lnTo>
                    <a:pt x="292747" y="0"/>
                  </a:lnTo>
                  <a:lnTo>
                    <a:pt x="414324" y="121793"/>
                  </a:lnTo>
                  <a:lnTo>
                    <a:pt x="353491" y="182626"/>
                  </a:lnTo>
                  <a:lnTo>
                    <a:pt x="414324" y="243459"/>
                  </a:lnTo>
                  <a:lnTo>
                    <a:pt x="243268" y="414274"/>
                  </a:lnTo>
                  <a:lnTo>
                    <a:pt x="182473" y="353441"/>
                  </a:lnTo>
                  <a:lnTo>
                    <a:pt x="121615" y="414274"/>
                  </a:lnTo>
                  <a:lnTo>
                    <a:pt x="0" y="292481"/>
                  </a:lnTo>
                  <a:lnTo>
                    <a:pt x="60858" y="231775"/>
                  </a:lnTo>
                  <a:lnTo>
                    <a:pt x="63" y="170815"/>
                  </a:lnTo>
                  <a:lnTo>
                    <a:pt x="171081" y="0"/>
                  </a:lnTo>
                  <a:close/>
                </a:path>
              </a:pathLst>
            </a:custGeom>
            <a:ln w="6350">
              <a:solidFill>
                <a:srgbClr val="F1665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002588" y="4920183"/>
            <a:ext cx="9724390" cy="80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475615" marR="5080">
              <a:lnSpc>
                <a:spcPts val="1939"/>
              </a:lnSpc>
              <a:spcBef>
                <a:spcPts val="355"/>
              </a:spcBef>
            </a:pPr>
            <a:r>
              <a:rPr dirty="0" sz="1800">
                <a:latin typeface="Arial"/>
                <a:cs typeface="Arial"/>
              </a:rPr>
              <a:t>несоответствие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документов,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представленных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для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получения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лицензии,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требованиям </a:t>
            </a:r>
            <a:r>
              <a:rPr dirty="0" sz="1800" spc="-50">
                <a:latin typeface="Arial"/>
                <a:cs typeface="Arial"/>
              </a:rPr>
              <a:t>ст.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60.1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ФЗ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от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29.11.2001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№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156-</a:t>
            </a:r>
            <a:r>
              <a:rPr dirty="0" sz="1800" spc="-25">
                <a:latin typeface="Arial"/>
                <a:cs typeface="Arial"/>
              </a:rPr>
              <a:t>ФЗ.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6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6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198612" y="2490216"/>
            <a:ext cx="4274820" cy="3907790"/>
            <a:chOff x="6198612" y="2490216"/>
            <a:chExt cx="4274820" cy="39077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8612" y="2516467"/>
              <a:ext cx="4252527" cy="388128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230611" y="2496312"/>
              <a:ext cx="236220" cy="220979"/>
            </a:xfrm>
            <a:custGeom>
              <a:avLst/>
              <a:gdLst/>
              <a:ahLst/>
              <a:cxnLst/>
              <a:rect l="l" t="t" r="r" b="b"/>
              <a:pathLst>
                <a:path w="236220" h="220980">
                  <a:moveTo>
                    <a:pt x="236220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236220" y="2209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230611" y="2496312"/>
              <a:ext cx="236220" cy="220979"/>
            </a:xfrm>
            <a:custGeom>
              <a:avLst/>
              <a:gdLst/>
              <a:ahLst/>
              <a:cxnLst/>
              <a:rect l="l" t="t" r="r" b="b"/>
              <a:pathLst>
                <a:path w="236220" h="220980">
                  <a:moveTo>
                    <a:pt x="0" y="220979"/>
                  </a:moveTo>
                  <a:lnTo>
                    <a:pt x="236220" y="220979"/>
                  </a:lnTo>
                  <a:lnTo>
                    <a:pt x="236220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155433" y="4200651"/>
              <a:ext cx="2396490" cy="1229360"/>
            </a:xfrm>
            <a:custGeom>
              <a:avLst/>
              <a:gdLst/>
              <a:ahLst/>
              <a:cxnLst/>
              <a:rect l="l" t="t" r="r" b="b"/>
              <a:pathLst>
                <a:path w="2396490" h="1229360">
                  <a:moveTo>
                    <a:pt x="87375" y="1038907"/>
                  </a:moveTo>
                  <a:lnTo>
                    <a:pt x="42324" y="1053463"/>
                  </a:lnTo>
                  <a:lnTo>
                    <a:pt x="11017" y="1082865"/>
                  </a:lnTo>
                  <a:lnTo>
                    <a:pt x="0" y="1126109"/>
                  </a:lnTo>
                  <a:lnTo>
                    <a:pt x="902" y="1136757"/>
                  </a:lnTo>
                  <a:lnTo>
                    <a:pt x="22141" y="1190109"/>
                  </a:lnTo>
                  <a:lnTo>
                    <a:pt x="62611" y="1223899"/>
                  </a:lnTo>
                  <a:lnTo>
                    <a:pt x="95964" y="1228931"/>
                  </a:lnTo>
                  <a:lnTo>
                    <a:pt x="113528" y="1225917"/>
                  </a:lnTo>
                  <a:lnTo>
                    <a:pt x="131699" y="1219200"/>
                  </a:lnTo>
                  <a:lnTo>
                    <a:pt x="148320" y="1209744"/>
                  </a:lnTo>
                  <a:lnTo>
                    <a:pt x="161798" y="1198324"/>
                  </a:lnTo>
                  <a:lnTo>
                    <a:pt x="163965" y="1195514"/>
                  </a:lnTo>
                  <a:lnTo>
                    <a:pt x="98456" y="1195514"/>
                  </a:lnTo>
                  <a:lnTo>
                    <a:pt x="88574" y="1194609"/>
                  </a:lnTo>
                  <a:lnTo>
                    <a:pt x="52879" y="1167778"/>
                  </a:lnTo>
                  <a:lnTo>
                    <a:pt x="37592" y="1128537"/>
                  </a:lnTo>
                  <a:lnTo>
                    <a:pt x="37057" y="1118536"/>
                  </a:lnTo>
                  <a:lnTo>
                    <a:pt x="37087" y="1116266"/>
                  </a:lnTo>
                  <a:lnTo>
                    <a:pt x="56076" y="1082260"/>
                  </a:lnTo>
                  <a:lnTo>
                    <a:pt x="85709" y="1071705"/>
                  </a:lnTo>
                  <a:lnTo>
                    <a:pt x="156439" y="1071705"/>
                  </a:lnTo>
                  <a:lnTo>
                    <a:pt x="149875" y="1063482"/>
                  </a:lnTo>
                  <a:lnTo>
                    <a:pt x="136241" y="1052018"/>
                  </a:lnTo>
                  <a:lnTo>
                    <a:pt x="120904" y="1044067"/>
                  </a:lnTo>
                  <a:lnTo>
                    <a:pt x="104378" y="1039635"/>
                  </a:lnTo>
                  <a:lnTo>
                    <a:pt x="87375" y="1038907"/>
                  </a:lnTo>
                  <a:close/>
                </a:path>
                <a:path w="2396490" h="1229360">
                  <a:moveTo>
                    <a:pt x="156439" y="1071705"/>
                  </a:moveTo>
                  <a:lnTo>
                    <a:pt x="85709" y="1071705"/>
                  </a:lnTo>
                  <a:lnTo>
                    <a:pt x="95482" y="1072457"/>
                  </a:lnTo>
                  <a:lnTo>
                    <a:pt x="105029" y="1075436"/>
                  </a:lnTo>
                  <a:lnTo>
                    <a:pt x="137160" y="1112012"/>
                  </a:lnTo>
                  <a:lnTo>
                    <a:pt x="146232" y="1150445"/>
                  </a:lnTo>
                  <a:lnTo>
                    <a:pt x="144399" y="1161161"/>
                  </a:lnTo>
                  <a:lnTo>
                    <a:pt x="118364" y="1190752"/>
                  </a:lnTo>
                  <a:lnTo>
                    <a:pt x="98456" y="1195514"/>
                  </a:lnTo>
                  <a:lnTo>
                    <a:pt x="163965" y="1195514"/>
                  </a:lnTo>
                  <a:lnTo>
                    <a:pt x="172132" y="1184927"/>
                  </a:lnTo>
                  <a:lnTo>
                    <a:pt x="179324" y="1169543"/>
                  </a:lnTo>
                  <a:lnTo>
                    <a:pt x="183086" y="1152780"/>
                  </a:lnTo>
                  <a:lnTo>
                    <a:pt x="183133" y="1135078"/>
                  </a:lnTo>
                  <a:lnTo>
                    <a:pt x="179466" y="1116447"/>
                  </a:lnTo>
                  <a:lnTo>
                    <a:pt x="172085" y="1096899"/>
                  </a:lnTo>
                  <a:lnTo>
                    <a:pt x="161819" y="1078446"/>
                  </a:lnTo>
                  <a:lnTo>
                    <a:pt x="156439" y="1071705"/>
                  </a:lnTo>
                  <a:close/>
                </a:path>
                <a:path w="2396490" h="1229360">
                  <a:moveTo>
                    <a:pt x="283972" y="944245"/>
                  </a:moveTo>
                  <a:lnTo>
                    <a:pt x="160400" y="1001522"/>
                  </a:lnTo>
                  <a:lnTo>
                    <a:pt x="237109" y="1166749"/>
                  </a:lnTo>
                  <a:lnTo>
                    <a:pt x="315087" y="1130554"/>
                  </a:lnTo>
                  <a:lnTo>
                    <a:pt x="324657" y="1125791"/>
                  </a:lnTo>
                  <a:lnTo>
                    <a:pt x="328451" y="1123569"/>
                  </a:lnTo>
                  <a:lnTo>
                    <a:pt x="257683" y="1123569"/>
                  </a:lnTo>
                  <a:lnTo>
                    <a:pt x="237363" y="1079881"/>
                  </a:lnTo>
                  <a:lnTo>
                    <a:pt x="271272" y="1064133"/>
                  </a:lnTo>
                  <a:lnTo>
                    <a:pt x="280533" y="1060154"/>
                  </a:lnTo>
                  <a:lnTo>
                    <a:pt x="288686" y="1057544"/>
                  </a:lnTo>
                  <a:lnTo>
                    <a:pt x="295721" y="1056292"/>
                  </a:lnTo>
                  <a:lnTo>
                    <a:pt x="353486" y="1056292"/>
                  </a:lnTo>
                  <a:lnTo>
                    <a:pt x="352298" y="1053211"/>
                  </a:lnTo>
                  <a:lnTo>
                    <a:pt x="351666" y="1052068"/>
                  </a:lnTo>
                  <a:lnTo>
                    <a:pt x="224409" y="1052068"/>
                  </a:lnTo>
                  <a:lnTo>
                    <a:pt x="206629" y="1013714"/>
                  </a:lnTo>
                  <a:lnTo>
                    <a:pt x="296799" y="971931"/>
                  </a:lnTo>
                  <a:lnTo>
                    <a:pt x="283972" y="944245"/>
                  </a:lnTo>
                  <a:close/>
                </a:path>
                <a:path w="2396490" h="1229360">
                  <a:moveTo>
                    <a:pt x="353486" y="1056292"/>
                  </a:moveTo>
                  <a:lnTo>
                    <a:pt x="295721" y="1056292"/>
                  </a:lnTo>
                  <a:lnTo>
                    <a:pt x="301625" y="1056386"/>
                  </a:lnTo>
                  <a:lnTo>
                    <a:pt x="308610" y="1057275"/>
                  </a:lnTo>
                  <a:lnTo>
                    <a:pt x="313944" y="1061593"/>
                  </a:lnTo>
                  <a:lnTo>
                    <a:pt x="317500" y="1069340"/>
                  </a:lnTo>
                  <a:lnTo>
                    <a:pt x="320040" y="1074547"/>
                  </a:lnTo>
                  <a:lnTo>
                    <a:pt x="320287" y="1077928"/>
                  </a:lnTo>
                  <a:lnTo>
                    <a:pt x="320386" y="1079881"/>
                  </a:lnTo>
                  <a:lnTo>
                    <a:pt x="319024" y="1084834"/>
                  </a:lnTo>
                  <a:lnTo>
                    <a:pt x="257683" y="1123569"/>
                  </a:lnTo>
                  <a:lnTo>
                    <a:pt x="328451" y="1123569"/>
                  </a:lnTo>
                  <a:lnTo>
                    <a:pt x="354965" y="1093573"/>
                  </a:lnTo>
                  <a:lnTo>
                    <a:pt x="357738" y="1078446"/>
                  </a:lnTo>
                  <a:lnTo>
                    <a:pt x="357660" y="1075436"/>
                  </a:lnTo>
                  <a:lnTo>
                    <a:pt x="357346" y="1069784"/>
                  </a:lnTo>
                  <a:lnTo>
                    <a:pt x="355512" y="1061545"/>
                  </a:lnTo>
                  <a:lnTo>
                    <a:pt x="353486" y="1056292"/>
                  </a:lnTo>
                  <a:close/>
                </a:path>
                <a:path w="2396490" h="1229360">
                  <a:moveTo>
                    <a:pt x="427942" y="883286"/>
                  </a:moveTo>
                  <a:lnTo>
                    <a:pt x="379222" y="899922"/>
                  </a:lnTo>
                  <a:lnTo>
                    <a:pt x="325627" y="924814"/>
                  </a:lnTo>
                  <a:lnTo>
                    <a:pt x="402336" y="1090041"/>
                  </a:lnTo>
                  <a:lnTo>
                    <a:pt x="435737" y="1074547"/>
                  </a:lnTo>
                  <a:lnTo>
                    <a:pt x="406781" y="1012317"/>
                  </a:lnTo>
                  <a:lnTo>
                    <a:pt x="428498" y="1002157"/>
                  </a:lnTo>
                  <a:lnTo>
                    <a:pt x="439094" y="997065"/>
                  </a:lnTo>
                  <a:lnTo>
                    <a:pt x="448214" y="992282"/>
                  </a:lnTo>
                  <a:lnTo>
                    <a:pt x="455858" y="987833"/>
                  </a:lnTo>
                  <a:lnTo>
                    <a:pt x="461260" y="984250"/>
                  </a:lnTo>
                  <a:lnTo>
                    <a:pt x="393700" y="984250"/>
                  </a:lnTo>
                  <a:lnTo>
                    <a:pt x="371983" y="937260"/>
                  </a:lnTo>
                  <a:lnTo>
                    <a:pt x="408668" y="921051"/>
                  </a:lnTo>
                  <a:lnTo>
                    <a:pt x="418465" y="918210"/>
                  </a:lnTo>
                  <a:lnTo>
                    <a:pt x="476383" y="918210"/>
                  </a:lnTo>
                  <a:lnTo>
                    <a:pt x="475869" y="916940"/>
                  </a:lnTo>
                  <a:lnTo>
                    <a:pt x="443563" y="885815"/>
                  </a:lnTo>
                  <a:lnTo>
                    <a:pt x="435800" y="883872"/>
                  </a:lnTo>
                  <a:lnTo>
                    <a:pt x="427942" y="883286"/>
                  </a:lnTo>
                  <a:close/>
                </a:path>
                <a:path w="2396490" h="1229360">
                  <a:moveTo>
                    <a:pt x="301879" y="1021588"/>
                  </a:moveTo>
                  <a:lnTo>
                    <a:pt x="224409" y="1052068"/>
                  </a:lnTo>
                  <a:lnTo>
                    <a:pt x="351666" y="1052068"/>
                  </a:lnTo>
                  <a:lnTo>
                    <a:pt x="323310" y="1025177"/>
                  </a:lnTo>
                  <a:lnTo>
                    <a:pt x="301879" y="1021588"/>
                  </a:lnTo>
                  <a:close/>
                </a:path>
                <a:path w="2396490" h="1229360">
                  <a:moveTo>
                    <a:pt x="476383" y="918210"/>
                  </a:moveTo>
                  <a:lnTo>
                    <a:pt x="418465" y="918210"/>
                  </a:lnTo>
                  <a:lnTo>
                    <a:pt x="424052" y="918591"/>
                  </a:lnTo>
                  <a:lnTo>
                    <a:pt x="434721" y="923163"/>
                  </a:lnTo>
                  <a:lnTo>
                    <a:pt x="438912" y="927354"/>
                  </a:lnTo>
                  <a:lnTo>
                    <a:pt x="441706" y="933323"/>
                  </a:lnTo>
                  <a:lnTo>
                    <a:pt x="443865" y="938149"/>
                  </a:lnTo>
                  <a:lnTo>
                    <a:pt x="444626" y="943102"/>
                  </a:lnTo>
                  <a:lnTo>
                    <a:pt x="443865" y="947928"/>
                  </a:lnTo>
                  <a:lnTo>
                    <a:pt x="411988" y="975741"/>
                  </a:lnTo>
                  <a:lnTo>
                    <a:pt x="393700" y="984250"/>
                  </a:lnTo>
                  <a:lnTo>
                    <a:pt x="461260" y="984250"/>
                  </a:lnTo>
                  <a:lnTo>
                    <a:pt x="482219" y="945007"/>
                  </a:lnTo>
                  <a:lnTo>
                    <a:pt x="482048" y="938460"/>
                  </a:lnTo>
                  <a:lnTo>
                    <a:pt x="480949" y="931592"/>
                  </a:lnTo>
                  <a:lnTo>
                    <a:pt x="478897" y="924415"/>
                  </a:lnTo>
                  <a:lnTo>
                    <a:pt x="476383" y="918210"/>
                  </a:lnTo>
                  <a:close/>
                </a:path>
                <a:path w="2396490" h="1229360">
                  <a:moveTo>
                    <a:pt x="541147" y="825500"/>
                  </a:moveTo>
                  <a:lnTo>
                    <a:pt x="505841" y="842010"/>
                  </a:lnTo>
                  <a:lnTo>
                    <a:pt x="518287" y="1036320"/>
                  </a:lnTo>
                  <a:lnTo>
                    <a:pt x="553593" y="1021080"/>
                  </a:lnTo>
                  <a:lnTo>
                    <a:pt x="549910" y="976630"/>
                  </a:lnTo>
                  <a:lnTo>
                    <a:pt x="615950" y="946150"/>
                  </a:lnTo>
                  <a:lnTo>
                    <a:pt x="669195" y="946150"/>
                  </a:lnTo>
                  <a:lnTo>
                    <a:pt x="666499" y="943610"/>
                  </a:lnTo>
                  <a:lnTo>
                    <a:pt x="547243" y="943610"/>
                  </a:lnTo>
                  <a:lnTo>
                    <a:pt x="541020" y="872490"/>
                  </a:lnTo>
                  <a:lnTo>
                    <a:pt x="591018" y="872490"/>
                  </a:lnTo>
                  <a:lnTo>
                    <a:pt x="541147" y="825500"/>
                  </a:lnTo>
                  <a:close/>
                </a:path>
                <a:path w="2396490" h="1229360">
                  <a:moveTo>
                    <a:pt x="669195" y="946150"/>
                  </a:moveTo>
                  <a:lnTo>
                    <a:pt x="615950" y="946150"/>
                  </a:lnTo>
                  <a:lnTo>
                    <a:pt x="647700" y="976630"/>
                  </a:lnTo>
                  <a:lnTo>
                    <a:pt x="684022" y="960120"/>
                  </a:lnTo>
                  <a:lnTo>
                    <a:pt x="669195" y="946150"/>
                  </a:lnTo>
                  <a:close/>
                </a:path>
                <a:path w="2396490" h="1229360">
                  <a:moveTo>
                    <a:pt x="591018" y="872490"/>
                  </a:moveTo>
                  <a:lnTo>
                    <a:pt x="541020" y="872490"/>
                  </a:lnTo>
                  <a:lnTo>
                    <a:pt x="592327" y="923290"/>
                  </a:lnTo>
                  <a:lnTo>
                    <a:pt x="547243" y="943610"/>
                  </a:lnTo>
                  <a:lnTo>
                    <a:pt x="666499" y="943610"/>
                  </a:lnTo>
                  <a:lnTo>
                    <a:pt x="591018" y="872490"/>
                  </a:lnTo>
                  <a:close/>
                </a:path>
                <a:path w="2396490" h="1229360">
                  <a:moveTo>
                    <a:pt x="698626" y="894080"/>
                  </a:moveTo>
                  <a:lnTo>
                    <a:pt x="672719" y="919480"/>
                  </a:lnTo>
                  <a:lnTo>
                    <a:pt x="682057" y="928370"/>
                  </a:lnTo>
                  <a:lnTo>
                    <a:pt x="691419" y="934720"/>
                  </a:lnTo>
                  <a:lnTo>
                    <a:pt x="700829" y="938530"/>
                  </a:lnTo>
                  <a:lnTo>
                    <a:pt x="710311" y="941070"/>
                  </a:lnTo>
                  <a:lnTo>
                    <a:pt x="720264" y="941070"/>
                  </a:lnTo>
                  <a:lnTo>
                    <a:pt x="731075" y="938530"/>
                  </a:lnTo>
                  <a:lnTo>
                    <a:pt x="742743" y="935990"/>
                  </a:lnTo>
                  <a:lnTo>
                    <a:pt x="755269" y="930910"/>
                  </a:lnTo>
                  <a:lnTo>
                    <a:pt x="769794" y="922020"/>
                  </a:lnTo>
                  <a:lnTo>
                    <a:pt x="781557" y="914400"/>
                  </a:lnTo>
                  <a:lnTo>
                    <a:pt x="787183" y="908050"/>
                  </a:lnTo>
                  <a:lnTo>
                    <a:pt x="720217" y="908050"/>
                  </a:lnTo>
                  <a:lnTo>
                    <a:pt x="715146" y="906780"/>
                  </a:lnTo>
                  <a:lnTo>
                    <a:pt x="709850" y="904240"/>
                  </a:lnTo>
                  <a:lnTo>
                    <a:pt x="704340" y="900430"/>
                  </a:lnTo>
                  <a:lnTo>
                    <a:pt x="698626" y="894080"/>
                  </a:lnTo>
                  <a:close/>
                </a:path>
                <a:path w="2396490" h="1229360">
                  <a:moveTo>
                    <a:pt x="796840" y="853440"/>
                  </a:moveTo>
                  <a:lnTo>
                    <a:pt x="739757" y="853440"/>
                  </a:lnTo>
                  <a:lnTo>
                    <a:pt x="745617" y="854710"/>
                  </a:lnTo>
                  <a:lnTo>
                    <a:pt x="752983" y="855980"/>
                  </a:lnTo>
                  <a:lnTo>
                    <a:pt x="758190" y="859790"/>
                  </a:lnTo>
                  <a:lnTo>
                    <a:pt x="761365" y="867410"/>
                  </a:lnTo>
                  <a:lnTo>
                    <a:pt x="764032" y="872490"/>
                  </a:lnTo>
                  <a:lnTo>
                    <a:pt x="764032" y="878840"/>
                  </a:lnTo>
                  <a:lnTo>
                    <a:pt x="733933" y="906780"/>
                  </a:lnTo>
                  <a:lnTo>
                    <a:pt x="726821" y="908050"/>
                  </a:lnTo>
                  <a:lnTo>
                    <a:pt x="787183" y="908050"/>
                  </a:lnTo>
                  <a:lnTo>
                    <a:pt x="790559" y="904240"/>
                  </a:lnTo>
                  <a:lnTo>
                    <a:pt x="796798" y="894080"/>
                  </a:lnTo>
                  <a:lnTo>
                    <a:pt x="800417" y="883920"/>
                  </a:lnTo>
                  <a:lnTo>
                    <a:pt x="801560" y="873760"/>
                  </a:lnTo>
                  <a:lnTo>
                    <a:pt x="800226" y="863600"/>
                  </a:lnTo>
                  <a:lnTo>
                    <a:pt x="796840" y="853440"/>
                  </a:lnTo>
                  <a:close/>
                </a:path>
                <a:path w="2396490" h="1229360">
                  <a:moveTo>
                    <a:pt x="893191" y="661670"/>
                  </a:moveTo>
                  <a:lnTo>
                    <a:pt x="770763" y="718820"/>
                  </a:lnTo>
                  <a:lnTo>
                    <a:pt x="847471" y="883920"/>
                  </a:lnTo>
                  <a:lnTo>
                    <a:pt x="940307" y="840740"/>
                  </a:lnTo>
                  <a:lnTo>
                    <a:pt x="867918" y="840740"/>
                  </a:lnTo>
                  <a:lnTo>
                    <a:pt x="846963" y="796290"/>
                  </a:lnTo>
                  <a:lnTo>
                    <a:pt x="905907" y="768350"/>
                  </a:lnTo>
                  <a:lnTo>
                    <a:pt x="834136" y="768350"/>
                  </a:lnTo>
                  <a:lnTo>
                    <a:pt x="817118" y="731520"/>
                  </a:lnTo>
                  <a:lnTo>
                    <a:pt x="906272" y="689610"/>
                  </a:lnTo>
                  <a:lnTo>
                    <a:pt x="893191" y="661670"/>
                  </a:lnTo>
                  <a:close/>
                </a:path>
                <a:path w="2396490" h="1229360">
                  <a:moveTo>
                    <a:pt x="756687" y="782320"/>
                  </a:moveTo>
                  <a:lnTo>
                    <a:pt x="702691" y="782320"/>
                  </a:lnTo>
                  <a:lnTo>
                    <a:pt x="715391" y="786130"/>
                  </a:lnTo>
                  <a:lnTo>
                    <a:pt x="719963" y="791210"/>
                  </a:lnTo>
                  <a:lnTo>
                    <a:pt x="726186" y="803910"/>
                  </a:lnTo>
                  <a:lnTo>
                    <a:pt x="726313" y="811530"/>
                  </a:lnTo>
                  <a:lnTo>
                    <a:pt x="723011" y="819150"/>
                  </a:lnTo>
                  <a:lnTo>
                    <a:pt x="719945" y="824230"/>
                  </a:lnTo>
                  <a:lnTo>
                    <a:pt x="715533" y="828040"/>
                  </a:lnTo>
                  <a:lnTo>
                    <a:pt x="709812" y="833120"/>
                  </a:lnTo>
                  <a:lnTo>
                    <a:pt x="702818" y="836930"/>
                  </a:lnTo>
                  <a:lnTo>
                    <a:pt x="699008" y="838200"/>
                  </a:lnTo>
                  <a:lnTo>
                    <a:pt x="710565" y="863600"/>
                  </a:lnTo>
                  <a:lnTo>
                    <a:pt x="718058" y="859790"/>
                  </a:lnTo>
                  <a:lnTo>
                    <a:pt x="725989" y="855980"/>
                  </a:lnTo>
                  <a:lnTo>
                    <a:pt x="733218" y="854710"/>
                  </a:lnTo>
                  <a:lnTo>
                    <a:pt x="739757" y="853440"/>
                  </a:lnTo>
                  <a:lnTo>
                    <a:pt x="796840" y="853440"/>
                  </a:lnTo>
                  <a:lnTo>
                    <a:pt x="796417" y="852170"/>
                  </a:lnTo>
                  <a:lnTo>
                    <a:pt x="761809" y="826770"/>
                  </a:lnTo>
                  <a:lnTo>
                    <a:pt x="753383" y="825500"/>
                  </a:lnTo>
                  <a:lnTo>
                    <a:pt x="744220" y="825500"/>
                  </a:lnTo>
                  <a:lnTo>
                    <a:pt x="748863" y="819150"/>
                  </a:lnTo>
                  <a:lnTo>
                    <a:pt x="752506" y="812800"/>
                  </a:lnTo>
                  <a:lnTo>
                    <a:pt x="755149" y="806450"/>
                  </a:lnTo>
                  <a:lnTo>
                    <a:pt x="756793" y="800100"/>
                  </a:lnTo>
                  <a:lnTo>
                    <a:pt x="758317" y="791210"/>
                  </a:lnTo>
                  <a:lnTo>
                    <a:pt x="757301" y="783590"/>
                  </a:lnTo>
                  <a:lnTo>
                    <a:pt x="756687" y="782320"/>
                  </a:lnTo>
                  <a:close/>
                </a:path>
                <a:path w="2396490" h="1229360">
                  <a:moveTo>
                    <a:pt x="960247" y="797560"/>
                  </a:moveTo>
                  <a:lnTo>
                    <a:pt x="867918" y="840740"/>
                  </a:lnTo>
                  <a:lnTo>
                    <a:pt x="940307" y="840740"/>
                  </a:lnTo>
                  <a:lnTo>
                    <a:pt x="973074" y="825500"/>
                  </a:lnTo>
                  <a:lnTo>
                    <a:pt x="960247" y="797560"/>
                  </a:lnTo>
                  <a:close/>
                </a:path>
                <a:path w="2396490" h="1229360">
                  <a:moveTo>
                    <a:pt x="713902" y="750570"/>
                  </a:moveTo>
                  <a:lnTo>
                    <a:pt x="701992" y="750570"/>
                  </a:lnTo>
                  <a:lnTo>
                    <a:pt x="689034" y="754380"/>
                  </a:lnTo>
                  <a:lnTo>
                    <a:pt x="675005" y="759460"/>
                  </a:lnTo>
                  <a:lnTo>
                    <a:pt x="654024" y="772160"/>
                  </a:lnTo>
                  <a:lnTo>
                    <a:pt x="640222" y="788670"/>
                  </a:lnTo>
                  <a:lnTo>
                    <a:pt x="633589" y="806450"/>
                  </a:lnTo>
                  <a:lnTo>
                    <a:pt x="634111" y="828040"/>
                  </a:lnTo>
                  <a:lnTo>
                    <a:pt x="670051" y="820420"/>
                  </a:lnTo>
                  <a:lnTo>
                    <a:pt x="669714" y="808990"/>
                  </a:lnTo>
                  <a:lnTo>
                    <a:pt x="672496" y="800100"/>
                  </a:lnTo>
                  <a:lnTo>
                    <a:pt x="678374" y="792480"/>
                  </a:lnTo>
                  <a:lnTo>
                    <a:pt x="687324" y="787400"/>
                  </a:lnTo>
                  <a:lnTo>
                    <a:pt x="695451" y="783590"/>
                  </a:lnTo>
                  <a:lnTo>
                    <a:pt x="702691" y="782320"/>
                  </a:lnTo>
                  <a:lnTo>
                    <a:pt x="756687" y="782320"/>
                  </a:lnTo>
                  <a:lnTo>
                    <a:pt x="753618" y="775970"/>
                  </a:lnTo>
                  <a:lnTo>
                    <a:pt x="748809" y="767080"/>
                  </a:lnTo>
                  <a:lnTo>
                    <a:pt x="742394" y="760730"/>
                  </a:lnTo>
                  <a:lnTo>
                    <a:pt x="734383" y="755650"/>
                  </a:lnTo>
                  <a:lnTo>
                    <a:pt x="724789" y="751840"/>
                  </a:lnTo>
                  <a:lnTo>
                    <a:pt x="713902" y="750570"/>
                  </a:lnTo>
                  <a:close/>
                </a:path>
                <a:path w="2396490" h="1229360">
                  <a:moveTo>
                    <a:pt x="958088" y="632460"/>
                  </a:moveTo>
                  <a:lnTo>
                    <a:pt x="924687" y="647700"/>
                  </a:lnTo>
                  <a:lnTo>
                    <a:pt x="1001395" y="812800"/>
                  </a:lnTo>
                  <a:lnTo>
                    <a:pt x="1094282" y="769620"/>
                  </a:lnTo>
                  <a:lnTo>
                    <a:pt x="1021969" y="769620"/>
                  </a:lnTo>
                  <a:lnTo>
                    <a:pt x="958088" y="632460"/>
                  </a:lnTo>
                  <a:close/>
                </a:path>
                <a:path w="2396490" h="1229360">
                  <a:moveTo>
                    <a:pt x="1152667" y="758190"/>
                  </a:moveTo>
                  <a:lnTo>
                    <a:pt x="1118870" y="758190"/>
                  </a:lnTo>
                  <a:lnTo>
                    <a:pt x="1135634" y="793750"/>
                  </a:lnTo>
                  <a:lnTo>
                    <a:pt x="1163320" y="781050"/>
                  </a:lnTo>
                  <a:lnTo>
                    <a:pt x="1152667" y="758190"/>
                  </a:lnTo>
                  <a:close/>
                </a:path>
                <a:path w="2396490" h="1229360">
                  <a:moveTo>
                    <a:pt x="1056132" y="586740"/>
                  </a:moveTo>
                  <a:lnTo>
                    <a:pt x="1022731" y="601980"/>
                  </a:lnTo>
                  <a:lnTo>
                    <a:pt x="1086612" y="739140"/>
                  </a:lnTo>
                  <a:lnTo>
                    <a:pt x="1021969" y="769620"/>
                  </a:lnTo>
                  <a:lnTo>
                    <a:pt x="1094282" y="769620"/>
                  </a:lnTo>
                  <a:lnTo>
                    <a:pt x="1118870" y="758190"/>
                  </a:lnTo>
                  <a:lnTo>
                    <a:pt x="1152667" y="758190"/>
                  </a:lnTo>
                  <a:lnTo>
                    <a:pt x="1136688" y="723900"/>
                  </a:lnTo>
                  <a:lnTo>
                    <a:pt x="1120013" y="723900"/>
                  </a:lnTo>
                  <a:lnTo>
                    <a:pt x="1056132" y="586740"/>
                  </a:lnTo>
                  <a:close/>
                </a:path>
                <a:path w="2396490" h="1229360">
                  <a:moveTo>
                    <a:pt x="917067" y="728980"/>
                  </a:moveTo>
                  <a:lnTo>
                    <a:pt x="834136" y="768350"/>
                  </a:lnTo>
                  <a:lnTo>
                    <a:pt x="905907" y="768350"/>
                  </a:lnTo>
                  <a:lnTo>
                    <a:pt x="930021" y="756920"/>
                  </a:lnTo>
                  <a:lnTo>
                    <a:pt x="917067" y="728980"/>
                  </a:lnTo>
                  <a:close/>
                </a:path>
                <a:path w="2396490" h="1229360">
                  <a:moveTo>
                    <a:pt x="1133729" y="717550"/>
                  </a:moveTo>
                  <a:lnTo>
                    <a:pt x="1120013" y="723900"/>
                  </a:lnTo>
                  <a:lnTo>
                    <a:pt x="1136688" y="723900"/>
                  </a:lnTo>
                  <a:lnTo>
                    <a:pt x="1133729" y="717550"/>
                  </a:lnTo>
                  <a:close/>
                </a:path>
                <a:path w="2396490" h="1229360">
                  <a:moveTo>
                    <a:pt x="1264920" y="495300"/>
                  </a:moveTo>
                  <a:lnTo>
                    <a:pt x="1258062" y="495300"/>
                  </a:lnTo>
                  <a:lnTo>
                    <a:pt x="1251204" y="497840"/>
                  </a:lnTo>
                  <a:lnTo>
                    <a:pt x="1245395" y="499110"/>
                  </a:lnTo>
                  <a:lnTo>
                    <a:pt x="1238456" y="501650"/>
                  </a:lnTo>
                  <a:lnTo>
                    <a:pt x="1230397" y="505460"/>
                  </a:lnTo>
                  <a:lnTo>
                    <a:pt x="1221232" y="509270"/>
                  </a:lnTo>
                  <a:lnTo>
                    <a:pt x="1155065" y="539750"/>
                  </a:lnTo>
                  <a:lnTo>
                    <a:pt x="1231900" y="706120"/>
                  </a:lnTo>
                  <a:lnTo>
                    <a:pt x="1288034" y="679450"/>
                  </a:lnTo>
                  <a:lnTo>
                    <a:pt x="1302460" y="673100"/>
                  </a:lnTo>
                  <a:lnTo>
                    <a:pt x="1313910" y="666750"/>
                  </a:lnTo>
                  <a:lnTo>
                    <a:pt x="1322359" y="662940"/>
                  </a:lnTo>
                  <a:lnTo>
                    <a:pt x="1252220" y="662940"/>
                  </a:lnTo>
                  <a:lnTo>
                    <a:pt x="1231773" y="618490"/>
                  </a:lnTo>
                  <a:lnTo>
                    <a:pt x="1258697" y="605790"/>
                  </a:lnTo>
                  <a:lnTo>
                    <a:pt x="1269178" y="600710"/>
                  </a:lnTo>
                  <a:lnTo>
                    <a:pt x="1277778" y="596900"/>
                  </a:lnTo>
                  <a:lnTo>
                    <a:pt x="1284521" y="595630"/>
                  </a:lnTo>
                  <a:lnTo>
                    <a:pt x="1289431" y="594360"/>
                  </a:lnTo>
                  <a:lnTo>
                    <a:pt x="1348570" y="594360"/>
                  </a:lnTo>
                  <a:lnTo>
                    <a:pt x="1347977" y="593090"/>
                  </a:lnTo>
                  <a:lnTo>
                    <a:pt x="1346490" y="590550"/>
                  </a:lnTo>
                  <a:lnTo>
                    <a:pt x="1218946" y="590550"/>
                  </a:lnTo>
                  <a:lnTo>
                    <a:pt x="1201293" y="552450"/>
                  </a:lnTo>
                  <a:lnTo>
                    <a:pt x="1220470" y="543560"/>
                  </a:lnTo>
                  <a:lnTo>
                    <a:pt x="1231062" y="538480"/>
                  </a:lnTo>
                  <a:lnTo>
                    <a:pt x="1239393" y="534670"/>
                  </a:lnTo>
                  <a:lnTo>
                    <a:pt x="1245437" y="532130"/>
                  </a:lnTo>
                  <a:lnTo>
                    <a:pt x="1249172" y="530860"/>
                  </a:lnTo>
                  <a:lnTo>
                    <a:pt x="1255014" y="529590"/>
                  </a:lnTo>
                  <a:lnTo>
                    <a:pt x="1308354" y="529590"/>
                  </a:lnTo>
                  <a:lnTo>
                    <a:pt x="1304671" y="521970"/>
                  </a:lnTo>
                  <a:lnTo>
                    <a:pt x="1301369" y="514350"/>
                  </a:lnTo>
                  <a:lnTo>
                    <a:pt x="1296797" y="508000"/>
                  </a:lnTo>
                  <a:lnTo>
                    <a:pt x="1284605" y="500380"/>
                  </a:lnTo>
                  <a:lnTo>
                    <a:pt x="1278255" y="497840"/>
                  </a:lnTo>
                  <a:lnTo>
                    <a:pt x="1264920" y="495300"/>
                  </a:lnTo>
                  <a:close/>
                </a:path>
                <a:path w="2396490" h="1229360">
                  <a:moveTo>
                    <a:pt x="1348570" y="594360"/>
                  </a:moveTo>
                  <a:lnTo>
                    <a:pt x="1299337" y="594360"/>
                  </a:lnTo>
                  <a:lnTo>
                    <a:pt x="1303274" y="596900"/>
                  </a:lnTo>
                  <a:lnTo>
                    <a:pt x="1307338" y="599440"/>
                  </a:lnTo>
                  <a:lnTo>
                    <a:pt x="1310513" y="603250"/>
                  </a:lnTo>
                  <a:lnTo>
                    <a:pt x="1312799" y="608330"/>
                  </a:lnTo>
                  <a:lnTo>
                    <a:pt x="1315466" y="613410"/>
                  </a:lnTo>
                  <a:lnTo>
                    <a:pt x="1316101" y="619760"/>
                  </a:lnTo>
                  <a:lnTo>
                    <a:pt x="1314577" y="623570"/>
                  </a:lnTo>
                  <a:lnTo>
                    <a:pt x="1313180" y="628650"/>
                  </a:lnTo>
                  <a:lnTo>
                    <a:pt x="1310132" y="632460"/>
                  </a:lnTo>
                  <a:lnTo>
                    <a:pt x="1305560" y="636270"/>
                  </a:lnTo>
                  <a:lnTo>
                    <a:pt x="1302639" y="638810"/>
                  </a:lnTo>
                  <a:lnTo>
                    <a:pt x="1295146" y="642620"/>
                  </a:lnTo>
                  <a:lnTo>
                    <a:pt x="1283208" y="647700"/>
                  </a:lnTo>
                  <a:lnTo>
                    <a:pt x="1252220" y="662940"/>
                  </a:lnTo>
                  <a:lnTo>
                    <a:pt x="1322359" y="662940"/>
                  </a:lnTo>
                  <a:lnTo>
                    <a:pt x="1327785" y="659130"/>
                  </a:lnTo>
                  <a:lnTo>
                    <a:pt x="1333686" y="655320"/>
                  </a:lnTo>
                  <a:lnTo>
                    <a:pt x="1352931" y="618490"/>
                  </a:lnTo>
                  <a:lnTo>
                    <a:pt x="1353185" y="609600"/>
                  </a:lnTo>
                  <a:lnTo>
                    <a:pt x="1351534" y="600710"/>
                  </a:lnTo>
                  <a:lnTo>
                    <a:pt x="1348570" y="594360"/>
                  </a:lnTo>
                  <a:close/>
                </a:path>
                <a:path w="2396490" h="1229360">
                  <a:moveTo>
                    <a:pt x="1356487" y="447040"/>
                  </a:moveTo>
                  <a:lnTo>
                    <a:pt x="1323213" y="462280"/>
                  </a:lnTo>
                  <a:lnTo>
                    <a:pt x="1399921" y="627380"/>
                  </a:lnTo>
                  <a:lnTo>
                    <a:pt x="1477899" y="591820"/>
                  </a:lnTo>
                  <a:lnTo>
                    <a:pt x="1487543" y="586740"/>
                  </a:lnTo>
                  <a:lnTo>
                    <a:pt x="1491626" y="584200"/>
                  </a:lnTo>
                  <a:lnTo>
                    <a:pt x="1420368" y="584200"/>
                  </a:lnTo>
                  <a:lnTo>
                    <a:pt x="1400048" y="541020"/>
                  </a:lnTo>
                  <a:lnTo>
                    <a:pt x="1433957" y="524510"/>
                  </a:lnTo>
                  <a:lnTo>
                    <a:pt x="1443529" y="520700"/>
                  </a:lnTo>
                  <a:lnTo>
                    <a:pt x="1451864" y="518160"/>
                  </a:lnTo>
                  <a:lnTo>
                    <a:pt x="1458960" y="516890"/>
                  </a:lnTo>
                  <a:lnTo>
                    <a:pt x="1515902" y="516890"/>
                  </a:lnTo>
                  <a:lnTo>
                    <a:pt x="1514983" y="514350"/>
                  </a:lnTo>
                  <a:lnTo>
                    <a:pt x="1514295" y="513080"/>
                  </a:lnTo>
                  <a:lnTo>
                    <a:pt x="1387221" y="513080"/>
                  </a:lnTo>
                  <a:lnTo>
                    <a:pt x="1356487" y="447040"/>
                  </a:lnTo>
                  <a:close/>
                </a:path>
                <a:path w="2396490" h="1229360">
                  <a:moveTo>
                    <a:pt x="1308354" y="529590"/>
                  </a:moveTo>
                  <a:lnTo>
                    <a:pt x="1260221" y="529590"/>
                  </a:lnTo>
                  <a:lnTo>
                    <a:pt x="1268730" y="532130"/>
                  </a:lnTo>
                  <a:lnTo>
                    <a:pt x="1272032" y="535940"/>
                  </a:lnTo>
                  <a:lnTo>
                    <a:pt x="1276985" y="546100"/>
                  </a:lnTo>
                  <a:lnTo>
                    <a:pt x="1277366" y="551180"/>
                  </a:lnTo>
                  <a:lnTo>
                    <a:pt x="1273810" y="561340"/>
                  </a:lnTo>
                  <a:lnTo>
                    <a:pt x="1270254" y="565150"/>
                  </a:lnTo>
                  <a:lnTo>
                    <a:pt x="1264793" y="568960"/>
                  </a:lnTo>
                  <a:lnTo>
                    <a:pt x="1261651" y="570230"/>
                  </a:lnTo>
                  <a:lnTo>
                    <a:pt x="1256617" y="572770"/>
                  </a:lnTo>
                  <a:lnTo>
                    <a:pt x="1249701" y="576580"/>
                  </a:lnTo>
                  <a:lnTo>
                    <a:pt x="1240917" y="580390"/>
                  </a:lnTo>
                  <a:lnTo>
                    <a:pt x="1218946" y="590550"/>
                  </a:lnTo>
                  <a:lnTo>
                    <a:pt x="1346490" y="590550"/>
                  </a:lnTo>
                  <a:lnTo>
                    <a:pt x="1344259" y="586740"/>
                  </a:lnTo>
                  <a:lnTo>
                    <a:pt x="1314291" y="567690"/>
                  </a:lnTo>
                  <a:lnTo>
                    <a:pt x="1298194" y="567690"/>
                  </a:lnTo>
                  <a:lnTo>
                    <a:pt x="1303782" y="561340"/>
                  </a:lnTo>
                  <a:lnTo>
                    <a:pt x="1307211" y="553720"/>
                  </a:lnTo>
                  <a:lnTo>
                    <a:pt x="1309497" y="537210"/>
                  </a:lnTo>
                  <a:lnTo>
                    <a:pt x="1308354" y="529590"/>
                  </a:lnTo>
                  <a:close/>
                </a:path>
                <a:path w="2396490" h="1229360">
                  <a:moveTo>
                    <a:pt x="1515902" y="516890"/>
                  </a:moveTo>
                  <a:lnTo>
                    <a:pt x="1464818" y="516890"/>
                  </a:lnTo>
                  <a:lnTo>
                    <a:pt x="1471676" y="518160"/>
                  </a:lnTo>
                  <a:lnTo>
                    <a:pt x="1476883" y="523240"/>
                  </a:lnTo>
                  <a:lnTo>
                    <a:pt x="1482725" y="535940"/>
                  </a:lnTo>
                  <a:lnTo>
                    <a:pt x="1483233" y="541020"/>
                  </a:lnTo>
                  <a:lnTo>
                    <a:pt x="1480185" y="551180"/>
                  </a:lnTo>
                  <a:lnTo>
                    <a:pt x="1420368" y="584200"/>
                  </a:lnTo>
                  <a:lnTo>
                    <a:pt x="1491626" y="584200"/>
                  </a:lnTo>
                  <a:lnTo>
                    <a:pt x="1495710" y="581660"/>
                  </a:lnTo>
                  <a:lnTo>
                    <a:pt x="1502402" y="577850"/>
                  </a:lnTo>
                  <a:lnTo>
                    <a:pt x="1507617" y="572770"/>
                  </a:lnTo>
                  <a:lnTo>
                    <a:pt x="1520537" y="539750"/>
                  </a:lnTo>
                  <a:lnTo>
                    <a:pt x="1520047" y="530860"/>
                  </a:lnTo>
                  <a:lnTo>
                    <a:pt x="1518199" y="523240"/>
                  </a:lnTo>
                  <a:lnTo>
                    <a:pt x="1515902" y="516890"/>
                  </a:lnTo>
                  <a:close/>
                </a:path>
                <a:path w="2396490" h="1229360">
                  <a:moveTo>
                    <a:pt x="1513713" y="373380"/>
                  </a:moveTo>
                  <a:lnTo>
                    <a:pt x="1480312" y="389890"/>
                  </a:lnTo>
                  <a:lnTo>
                    <a:pt x="1557020" y="554990"/>
                  </a:lnTo>
                  <a:lnTo>
                    <a:pt x="1590421" y="538480"/>
                  </a:lnTo>
                  <a:lnTo>
                    <a:pt x="1513713" y="373380"/>
                  </a:lnTo>
                  <a:close/>
                </a:path>
                <a:path w="2396490" h="1229360">
                  <a:moveTo>
                    <a:pt x="1679448" y="297180"/>
                  </a:moveTo>
                  <a:lnTo>
                    <a:pt x="1548002" y="358140"/>
                  </a:lnTo>
                  <a:lnTo>
                    <a:pt x="1624711" y="523240"/>
                  </a:lnTo>
                  <a:lnTo>
                    <a:pt x="1658112" y="508000"/>
                  </a:lnTo>
                  <a:lnTo>
                    <a:pt x="1594231" y="370840"/>
                  </a:lnTo>
                  <a:lnTo>
                    <a:pt x="1659001" y="340360"/>
                  </a:lnTo>
                  <a:lnTo>
                    <a:pt x="1699510" y="340360"/>
                  </a:lnTo>
                  <a:lnTo>
                    <a:pt x="1679448" y="297180"/>
                  </a:lnTo>
                  <a:close/>
                </a:path>
                <a:path w="2396490" h="1229360">
                  <a:moveTo>
                    <a:pt x="1471711" y="482600"/>
                  </a:moveTo>
                  <a:lnTo>
                    <a:pt x="1464310" y="482600"/>
                  </a:lnTo>
                  <a:lnTo>
                    <a:pt x="1456711" y="483870"/>
                  </a:lnTo>
                  <a:lnTo>
                    <a:pt x="1448768" y="486410"/>
                  </a:lnTo>
                  <a:lnTo>
                    <a:pt x="1440467" y="488950"/>
                  </a:lnTo>
                  <a:lnTo>
                    <a:pt x="1431798" y="492760"/>
                  </a:lnTo>
                  <a:lnTo>
                    <a:pt x="1387221" y="513080"/>
                  </a:lnTo>
                  <a:lnTo>
                    <a:pt x="1514295" y="513080"/>
                  </a:lnTo>
                  <a:lnTo>
                    <a:pt x="1486277" y="486410"/>
                  </a:lnTo>
                  <a:lnTo>
                    <a:pt x="1479042" y="483870"/>
                  </a:lnTo>
                  <a:lnTo>
                    <a:pt x="1471711" y="482600"/>
                  </a:lnTo>
                  <a:close/>
                </a:path>
                <a:path w="2396490" h="1229360">
                  <a:moveTo>
                    <a:pt x="1699510" y="340360"/>
                  </a:moveTo>
                  <a:lnTo>
                    <a:pt x="1659001" y="340360"/>
                  </a:lnTo>
                  <a:lnTo>
                    <a:pt x="1722755" y="477520"/>
                  </a:lnTo>
                  <a:lnTo>
                    <a:pt x="1756156" y="462280"/>
                  </a:lnTo>
                  <a:lnTo>
                    <a:pt x="1699510" y="340360"/>
                  </a:lnTo>
                  <a:close/>
                </a:path>
                <a:path w="2396490" h="1229360">
                  <a:moveTo>
                    <a:pt x="1745107" y="266700"/>
                  </a:moveTo>
                  <a:lnTo>
                    <a:pt x="1713865" y="280670"/>
                  </a:lnTo>
                  <a:lnTo>
                    <a:pt x="1790573" y="445770"/>
                  </a:lnTo>
                  <a:lnTo>
                    <a:pt x="1823974" y="430530"/>
                  </a:lnTo>
                  <a:lnTo>
                    <a:pt x="1830587" y="375920"/>
                  </a:lnTo>
                  <a:lnTo>
                    <a:pt x="1796161" y="375920"/>
                  </a:lnTo>
                  <a:lnTo>
                    <a:pt x="1745107" y="266700"/>
                  </a:lnTo>
                  <a:close/>
                </a:path>
                <a:path w="2396490" h="1229360">
                  <a:moveTo>
                    <a:pt x="1878943" y="292100"/>
                  </a:moveTo>
                  <a:lnTo>
                    <a:pt x="1840738" y="292100"/>
                  </a:lnTo>
                  <a:lnTo>
                    <a:pt x="1890776" y="400050"/>
                  </a:lnTo>
                  <a:lnTo>
                    <a:pt x="1922018" y="384810"/>
                  </a:lnTo>
                  <a:lnTo>
                    <a:pt x="1878943" y="292100"/>
                  </a:lnTo>
                  <a:close/>
                </a:path>
                <a:path w="2396490" h="1229360">
                  <a:moveTo>
                    <a:pt x="1845310" y="219710"/>
                  </a:moveTo>
                  <a:lnTo>
                    <a:pt x="1812036" y="234950"/>
                  </a:lnTo>
                  <a:lnTo>
                    <a:pt x="1796161" y="375920"/>
                  </a:lnTo>
                  <a:lnTo>
                    <a:pt x="1830587" y="375920"/>
                  </a:lnTo>
                  <a:lnTo>
                    <a:pt x="1840738" y="292100"/>
                  </a:lnTo>
                  <a:lnTo>
                    <a:pt x="1878943" y="292100"/>
                  </a:lnTo>
                  <a:lnTo>
                    <a:pt x="1845310" y="219710"/>
                  </a:lnTo>
                  <a:close/>
                </a:path>
                <a:path w="2396490" h="1229360">
                  <a:moveTo>
                    <a:pt x="1993276" y="160020"/>
                  </a:moveTo>
                  <a:lnTo>
                    <a:pt x="1979041" y="160020"/>
                  </a:lnTo>
                  <a:lnTo>
                    <a:pt x="1964424" y="162560"/>
                  </a:lnTo>
                  <a:lnTo>
                    <a:pt x="1920779" y="187960"/>
                  </a:lnTo>
                  <a:lnTo>
                    <a:pt x="1900580" y="233680"/>
                  </a:lnTo>
                  <a:lnTo>
                    <a:pt x="1900824" y="251460"/>
                  </a:lnTo>
                  <a:lnTo>
                    <a:pt x="1912493" y="290830"/>
                  </a:lnTo>
                  <a:lnTo>
                    <a:pt x="1934003" y="323850"/>
                  </a:lnTo>
                  <a:lnTo>
                    <a:pt x="1978161" y="346710"/>
                  </a:lnTo>
                  <a:lnTo>
                    <a:pt x="1994201" y="347980"/>
                  </a:lnTo>
                  <a:lnTo>
                    <a:pt x="2010408" y="345440"/>
                  </a:lnTo>
                  <a:lnTo>
                    <a:pt x="2026793" y="340360"/>
                  </a:lnTo>
                  <a:lnTo>
                    <a:pt x="2039153" y="332740"/>
                  </a:lnTo>
                  <a:lnTo>
                    <a:pt x="2049573" y="325120"/>
                  </a:lnTo>
                  <a:lnTo>
                    <a:pt x="2058064" y="316230"/>
                  </a:lnTo>
                  <a:lnTo>
                    <a:pt x="1995297" y="316230"/>
                  </a:lnTo>
                  <a:lnTo>
                    <a:pt x="1986486" y="314960"/>
                  </a:lnTo>
                  <a:lnTo>
                    <a:pt x="1953196" y="287020"/>
                  </a:lnTo>
                  <a:lnTo>
                    <a:pt x="1936813" y="246380"/>
                  </a:lnTo>
                  <a:lnTo>
                    <a:pt x="1935908" y="234950"/>
                  </a:lnTo>
                  <a:lnTo>
                    <a:pt x="1937385" y="224790"/>
                  </a:lnTo>
                  <a:lnTo>
                    <a:pt x="1967628" y="194310"/>
                  </a:lnTo>
                  <a:lnTo>
                    <a:pt x="1974167" y="193039"/>
                  </a:lnTo>
                  <a:lnTo>
                    <a:pt x="2028831" y="193039"/>
                  </a:lnTo>
                  <a:lnTo>
                    <a:pt x="2038096" y="185420"/>
                  </a:lnTo>
                  <a:lnTo>
                    <a:pt x="2030593" y="177800"/>
                  </a:lnTo>
                  <a:lnTo>
                    <a:pt x="2022935" y="171450"/>
                  </a:lnTo>
                  <a:lnTo>
                    <a:pt x="2015110" y="166370"/>
                  </a:lnTo>
                  <a:lnTo>
                    <a:pt x="2007108" y="162560"/>
                  </a:lnTo>
                  <a:lnTo>
                    <a:pt x="1993276" y="160020"/>
                  </a:lnTo>
                  <a:close/>
                </a:path>
                <a:path w="2396490" h="1229360">
                  <a:moveTo>
                    <a:pt x="2070735" y="255270"/>
                  </a:moveTo>
                  <a:lnTo>
                    <a:pt x="2033524" y="259080"/>
                  </a:lnTo>
                  <a:lnTo>
                    <a:pt x="2035073" y="269240"/>
                  </a:lnTo>
                  <a:lnTo>
                    <a:pt x="2035349" y="278130"/>
                  </a:lnTo>
                  <a:lnTo>
                    <a:pt x="2013204" y="311150"/>
                  </a:lnTo>
                  <a:lnTo>
                    <a:pt x="2004202" y="314960"/>
                  </a:lnTo>
                  <a:lnTo>
                    <a:pt x="1995297" y="316230"/>
                  </a:lnTo>
                  <a:lnTo>
                    <a:pt x="2058064" y="316230"/>
                  </a:lnTo>
                  <a:lnTo>
                    <a:pt x="2064639" y="306070"/>
                  </a:lnTo>
                  <a:lnTo>
                    <a:pt x="2069163" y="295910"/>
                  </a:lnTo>
                  <a:lnTo>
                    <a:pt x="2071687" y="283210"/>
                  </a:lnTo>
                  <a:lnTo>
                    <a:pt x="2072211" y="269240"/>
                  </a:lnTo>
                  <a:lnTo>
                    <a:pt x="2070735" y="255270"/>
                  </a:lnTo>
                  <a:close/>
                </a:path>
                <a:path w="2396490" h="1229360">
                  <a:moveTo>
                    <a:pt x="2080514" y="110489"/>
                  </a:moveTo>
                  <a:lnTo>
                    <a:pt x="2047113" y="125730"/>
                  </a:lnTo>
                  <a:lnTo>
                    <a:pt x="2123821" y="290830"/>
                  </a:lnTo>
                  <a:lnTo>
                    <a:pt x="2157222" y="275590"/>
                  </a:lnTo>
                  <a:lnTo>
                    <a:pt x="2123694" y="203200"/>
                  </a:lnTo>
                  <a:lnTo>
                    <a:pt x="2129282" y="200660"/>
                  </a:lnTo>
                  <a:lnTo>
                    <a:pt x="2201795" y="200660"/>
                  </a:lnTo>
                  <a:lnTo>
                    <a:pt x="2193728" y="194310"/>
                  </a:lnTo>
                  <a:lnTo>
                    <a:pt x="2186289" y="187960"/>
                  </a:lnTo>
                  <a:lnTo>
                    <a:pt x="2179492" y="184150"/>
                  </a:lnTo>
                  <a:lnTo>
                    <a:pt x="2175398" y="181610"/>
                  </a:lnTo>
                  <a:lnTo>
                    <a:pt x="2113153" y="181610"/>
                  </a:lnTo>
                  <a:lnTo>
                    <a:pt x="2080514" y="110489"/>
                  </a:lnTo>
                  <a:close/>
                </a:path>
                <a:path w="2396490" h="1229360">
                  <a:moveTo>
                    <a:pt x="2201795" y="200660"/>
                  </a:moveTo>
                  <a:lnTo>
                    <a:pt x="2133981" y="200660"/>
                  </a:lnTo>
                  <a:lnTo>
                    <a:pt x="2141347" y="201930"/>
                  </a:lnTo>
                  <a:lnTo>
                    <a:pt x="2147189" y="205739"/>
                  </a:lnTo>
                  <a:lnTo>
                    <a:pt x="2155317" y="210820"/>
                  </a:lnTo>
                  <a:lnTo>
                    <a:pt x="2159762" y="214630"/>
                  </a:lnTo>
                  <a:lnTo>
                    <a:pt x="2162429" y="217170"/>
                  </a:lnTo>
                  <a:lnTo>
                    <a:pt x="2163064" y="217170"/>
                  </a:lnTo>
                  <a:lnTo>
                    <a:pt x="2164842" y="218439"/>
                  </a:lnTo>
                  <a:lnTo>
                    <a:pt x="2165985" y="219710"/>
                  </a:lnTo>
                  <a:lnTo>
                    <a:pt x="2166620" y="219710"/>
                  </a:lnTo>
                  <a:lnTo>
                    <a:pt x="2206117" y="252730"/>
                  </a:lnTo>
                  <a:lnTo>
                    <a:pt x="2245360" y="234950"/>
                  </a:lnTo>
                  <a:lnTo>
                    <a:pt x="2201795" y="200660"/>
                  </a:lnTo>
                  <a:close/>
                </a:path>
                <a:path w="2396490" h="1229360">
                  <a:moveTo>
                    <a:pt x="2219198" y="46989"/>
                  </a:moveTo>
                  <a:lnTo>
                    <a:pt x="2188083" y="60960"/>
                  </a:lnTo>
                  <a:lnTo>
                    <a:pt x="2264791" y="226060"/>
                  </a:lnTo>
                  <a:lnTo>
                    <a:pt x="2298065" y="210820"/>
                  </a:lnTo>
                  <a:lnTo>
                    <a:pt x="2304618" y="156210"/>
                  </a:lnTo>
                  <a:lnTo>
                    <a:pt x="2270379" y="156210"/>
                  </a:lnTo>
                  <a:lnTo>
                    <a:pt x="2219198" y="46989"/>
                  </a:lnTo>
                  <a:close/>
                </a:path>
                <a:path w="2396490" h="1229360">
                  <a:moveTo>
                    <a:pt x="2028831" y="193039"/>
                  </a:moveTo>
                  <a:lnTo>
                    <a:pt x="1980634" y="193039"/>
                  </a:lnTo>
                  <a:lnTo>
                    <a:pt x="1987042" y="194310"/>
                  </a:lnTo>
                  <a:lnTo>
                    <a:pt x="1993185" y="196850"/>
                  </a:lnTo>
                  <a:lnTo>
                    <a:pt x="1998852" y="199389"/>
                  </a:lnTo>
                  <a:lnTo>
                    <a:pt x="2004044" y="203200"/>
                  </a:lnTo>
                  <a:lnTo>
                    <a:pt x="2008759" y="209550"/>
                  </a:lnTo>
                  <a:lnTo>
                    <a:pt x="2028831" y="193039"/>
                  </a:lnTo>
                  <a:close/>
                </a:path>
                <a:path w="2396490" h="1229360">
                  <a:moveTo>
                    <a:pt x="2166493" y="69850"/>
                  </a:moveTo>
                  <a:lnTo>
                    <a:pt x="2131187" y="93980"/>
                  </a:lnTo>
                  <a:lnTo>
                    <a:pt x="2125400" y="121920"/>
                  </a:lnTo>
                  <a:lnTo>
                    <a:pt x="2125853" y="137160"/>
                  </a:lnTo>
                  <a:lnTo>
                    <a:pt x="2126420" y="148589"/>
                  </a:lnTo>
                  <a:lnTo>
                    <a:pt x="2126476" y="160020"/>
                  </a:lnTo>
                  <a:lnTo>
                    <a:pt x="2113153" y="181610"/>
                  </a:lnTo>
                  <a:lnTo>
                    <a:pt x="2175398" y="181610"/>
                  </a:lnTo>
                  <a:lnTo>
                    <a:pt x="2173351" y="180339"/>
                  </a:lnTo>
                  <a:lnTo>
                    <a:pt x="2165477" y="176530"/>
                  </a:lnTo>
                  <a:lnTo>
                    <a:pt x="2148967" y="176530"/>
                  </a:lnTo>
                  <a:lnTo>
                    <a:pt x="2153412" y="170180"/>
                  </a:lnTo>
                  <a:lnTo>
                    <a:pt x="2155952" y="165100"/>
                  </a:lnTo>
                  <a:lnTo>
                    <a:pt x="2156460" y="160020"/>
                  </a:lnTo>
                  <a:lnTo>
                    <a:pt x="2157095" y="154939"/>
                  </a:lnTo>
                  <a:lnTo>
                    <a:pt x="2157095" y="148589"/>
                  </a:lnTo>
                  <a:lnTo>
                    <a:pt x="2156460" y="142239"/>
                  </a:lnTo>
                  <a:lnTo>
                    <a:pt x="2155317" y="129539"/>
                  </a:lnTo>
                  <a:lnTo>
                    <a:pt x="2154936" y="121920"/>
                  </a:lnTo>
                  <a:lnTo>
                    <a:pt x="2155190" y="116839"/>
                  </a:lnTo>
                  <a:lnTo>
                    <a:pt x="2155571" y="113030"/>
                  </a:lnTo>
                  <a:lnTo>
                    <a:pt x="2173097" y="96520"/>
                  </a:lnTo>
                  <a:lnTo>
                    <a:pt x="2177923" y="93980"/>
                  </a:lnTo>
                  <a:lnTo>
                    <a:pt x="2166493" y="69850"/>
                  </a:lnTo>
                  <a:close/>
                </a:path>
                <a:path w="2396490" h="1229360">
                  <a:moveTo>
                    <a:pt x="2352499" y="71120"/>
                  </a:moveTo>
                  <a:lnTo>
                    <a:pt x="2314829" y="71120"/>
                  </a:lnTo>
                  <a:lnTo>
                    <a:pt x="2364994" y="179070"/>
                  </a:lnTo>
                  <a:lnTo>
                    <a:pt x="2396236" y="165100"/>
                  </a:lnTo>
                  <a:lnTo>
                    <a:pt x="2352499" y="71120"/>
                  </a:lnTo>
                  <a:close/>
                </a:path>
                <a:path w="2396490" h="1229360">
                  <a:moveTo>
                    <a:pt x="2157349" y="175260"/>
                  </a:moveTo>
                  <a:lnTo>
                    <a:pt x="2148967" y="176530"/>
                  </a:lnTo>
                  <a:lnTo>
                    <a:pt x="2165477" y="176530"/>
                  </a:lnTo>
                  <a:lnTo>
                    <a:pt x="2157349" y="175260"/>
                  </a:lnTo>
                  <a:close/>
                </a:path>
                <a:path w="2396490" h="1229360">
                  <a:moveTo>
                    <a:pt x="2319401" y="0"/>
                  </a:moveTo>
                  <a:lnTo>
                    <a:pt x="2286254" y="15239"/>
                  </a:lnTo>
                  <a:lnTo>
                    <a:pt x="2270379" y="156210"/>
                  </a:lnTo>
                  <a:lnTo>
                    <a:pt x="2304618" y="156210"/>
                  </a:lnTo>
                  <a:lnTo>
                    <a:pt x="2314829" y="71120"/>
                  </a:lnTo>
                  <a:lnTo>
                    <a:pt x="2352499" y="71120"/>
                  </a:lnTo>
                  <a:lnTo>
                    <a:pt x="2319401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3492" rIns="0" bIns="0" rtlCol="0" vert="horz">
            <a:spAutoFit/>
          </a:bodyPr>
          <a:lstStyle/>
          <a:p>
            <a:pPr marL="3236595">
              <a:lnSpc>
                <a:spcPct val="100000"/>
              </a:lnSpc>
              <a:spcBef>
                <a:spcPts val="105"/>
              </a:spcBef>
            </a:pPr>
            <a:r>
              <a:rPr dirty="0"/>
              <a:t>Принятие</a:t>
            </a:r>
            <a:r>
              <a:rPr dirty="0" spc="-40"/>
              <a:t> </a:t>
            </a:r>
            <a:r>
              <a:rPr dirty="0"/>
              <a:t>решения</a:t>
            </a:r>
            <a:r>
              <a:rPr dirty="0" spc="-70"/>
              <a:t> </a:t>
            </a:r>
            <a:r>
              <a:rPr dirty="0"/>
              <a:t>Банком</a:t>
            </a:r>
            <a:r>
              <a:rPr dirty="0" spc="-70"/>
              <a:t> </a:t>
            </a:r>
            <a:r>
              <a:rPr dirty="0" spc="-10"/>
              <a:t>России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60019" y="1898395"/>
            <a:ext cx="9149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случае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принятия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решения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о</a:t>
            </a:r>
            <a:r>
              <a:rPr dirty="0" u="sng" sz="1600" spc="-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предоставлении</a:t>
            </a:r>
            <a:r>
              <a:rPr dirty="0" u="none" sz="1600" spc="-25">
                <a:latin typeface="Arial"/>
                <a:cs typeface="Arial"/>
              </a:rPr>
              <a:t> </a:t>
            </a:r>
            <a:r>
              <a:rPr dirty="0" u="none" sz="1600">
                <a:latin typeface="Arial"/>
                <a:cs typeface="Arial"/>
              </a:rPr>
              <a:t>лицензии</a:t>
            </a:r>
            <a:r>
              <a:rPr dirty="0" u="none" sz="1600" spc="-15">
                <a:latin typeface="Arial"/>
                <a:cs typeface="Arial"/>
              </a:rPr>
              <a:t> </a:t>
            </a:r>
            <a:r>
              <a:rPr dirty="0" u="none" sz="1600" spc="-10">
                <a:latin typeface="Arial"/>
                <a:cs typeface="Arial"/>
              </a:rPr>
              <a:t>управляющей</a:t>
            </a:r>
            <a:r>
              <a:rPr dirty="0" u="none" sz="1600" spc="-40">
                <a:latin typeface="Arial"/>
                <a:cs typeface="Arial"/>
              </a:rPr>
              <a:t> </a:t>
            </a:r>
            <a:r>
              <a:rPr dirty="0" u="none" sz="1600">
                <a:latin typeface="Arial"/>
                <a:cs typeface="Arial"/>
              </a:rPr>
              <a:t>компании</a:t>
            </a:r>
            <a:r>
              <a:rPr dirty="0" u="none" sz="1600" spc="-20">
                <a:latin typeface="Arial"/>
                <a:cs typeface="Arial"/>
              </a:rPr>
              <a:t> </a:t>
            </a:r>
            <a:r>
              <a:rPr dirty="0" u="none" sz="1600" b="1">
                <a:latin typeface="Arial"/>
                <a:cs typeface="Arial"/>
              </a:rPr>
              <a:t>Банк</a:t>
            </a:r>
            <a:r>
              <a:rPr dirty="0" u="none" sz="1600" spc="-60" b="1">
                <a:latin typeface="Arial"/>
                <a:cs typeface="Arial"/>
              </a:rPr>
              <a:t> </a:t>
            </a:r>
            <a:r>
              <a:rPr dirty="0" u="none" sz="1600" spc="-10" b="1">
                <a:latin typeface="Arial"/>
                <a:cs typeface="Arial"/>
              </a:rPr>
              <a:t>России: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05027" y="2766060"/>
            <a:ext cx="4912360" cy="338455"/>
          </a:xfrm>
          <a:custGeom>
            <a:avLst/>
            <a:gdLst/>
            <a:ahLst/>
            <a:cxnLst/>
            <a:rect l="l" t="t" r="r" b="b"/>
            <a:pathLst>
              <a:path w="4912360" h="338455">
                <a:moveTo>
                  <a:pt x="4911852" y="0"/>
                </a:moveTo>
                <a:lnTo>
                  <a:pt x="0" y="0"/>
                </a:lnTo>
                <a:lnTo>
                  <a:pt x="0" y="338327"/>
                </a:lnTo>
                <a:lnTo>
                  <a:pt x="4911852" y="338327"/>
                </a:lnTo>
                <a:lnTo>
                  <a:pt x="4911852" y="0"/>
                </a:lnTo>
                <a:close/>
              </a:path>
            </a:pathLst>
          </a:custGeom>
          <a:solidFill>
            <a:srgbClr val="FFE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83768" y="2795142"/>
            <a:ext cx="26142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Вносит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сведения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в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реестр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549508" y="2187067"/>
            <a:ext cx="1383665" cy="1703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05740" marR="2006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штриховой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код </a:t>
            </a:r>
            <a:r>
              <a:rPr dirty="0" sz="1100" spc="-10">
                <a:latin typeface="Arial"/>
                <a:cs typeface="Arial"/>
              </a:rPr>
              <a:t>(QR-код),</a:t>
            </a: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содержащий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данные </a:t>
            </a:r>
            <a:r>
              <a:rPr dirty="0" sz="1100">
                <a:latin typeface="Arial"/>
                <a:cs typeface="Arial"/>
              </a:rPr>
              <a:t>для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прямого</a:t>
            </a:r>
            <a:r>
              <a:rPr dirty="0" sz="1100" spc="5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доступа</a:t>
            </a:r>
            <a:endParaRPr sz="1100">
              <a:latin typeface="Arial"/>
              <a:cs typeface="Arial"/>
            </a:endParaRPr>
          </a:p>
          <a:p>
            <a:pPr algn="ctr" marL="222885" marR="214629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к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информации </a:t>
            </a:r>
            <a:r>
              <a:rPr dirty="0" sz="1100">
                <a:latin typeface="Arial"/>
                <a:cs typeface="Arial"/>
              </a:rPr>
              <a:t>об</a:t>
            </a:r>
            <a:r>
              <a:rPr dirty="0" sz="1100" spc="-20">
                <a:latin typeface="Arial"/>
                <a:cs typeface="Arial"/>
              </a:rPr>
              <a:t> УФР,</a:t>
            </a:r>
            <a:endParaRPr sz="1100">
              <a:latin typeface="Arial"/>
              <a:cs typeface="Arial"/>
            </a:endParaRPr>
          </a:p>
          <a:p>
            <a:pPr algn="ctr" marL="198120" marR="191770" indent="1905">
              <a:lnSpc>
                <a:spcPct val="100000"/>
              </a:lnSpc>
            </a:pPr>
            <a:r>
              <a:rPr dirty="0" sz="1100" spc="-10">
                <a:latin typeface="Arial"/>
                <a:cs typeface="Arial"/>
              </a:rPr>
              <a:t>размещенной </a:t>
            </a:r>
            <a:r>
              <a:rPr dirty="0" sz="1100">
                <a:latin typeface="Arial"/>
                <a:cs typeface="Arial"/>
              </a:rPr>
              <a:t>на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сайте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Банка России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210555" y="4323588"/>
            <a:ext cx="731520" cy="274320"/>
            <a:chOff x="5210555" y="4323588"/>
            <a:chExt cx="731520" cy="274320"/>
          </a:xfrm>
        </p:grpSpPr>
        <p:sp>
          <p:nvSpPr>
            <p:cNvPr id="13" name="object 13" descr=""/>
            <p:cNvSpPr/>
            <p:nvPr/>
          </p:nvSpPr>
          <p:spPr>
            <a:xfrm>
              <a:off x="5216651" y="4329684"/>
              <a:ext cx="719455" cy="262255"/>
            </a:xfrm>
            <a:custGeom>
              <a:avLst/>
              <a:gdLst/>
              <a:ahLst/>
              <a:cxnLst/>
              <a:rect l="l" t="t" r="r" b="b"/>
              <a:pathLst>
                <a:path w="719454" h="262254">
                  <a:moveTo>
                    <a:pt x="588263" y="0"/>
                  </a:moveTo>
                  <a:lnTo>
                    <a:pt x="588263" y="65532"/>
                  </a:lnTo>
                  <a:lnTo>
                    <a:pt x="0" y="65532"/>
                  </a:lnTo>
                  <a:lnTo>
                    <a:pt x="0" y="196596"/>
                  </a:lnTo>
                  <a:lnTo>
                    <a:pt x="588263" y="196596"/>
                  </a:lnTo>
                  <a:lnTo>
                    <a:pt x="588263" y="262128"/>
                  </a:lnTo>
                  <a:lnTo>
                    <a:pt x="719327" y="131064"/>
                  </a:lnTo>
                  <a:lnTo>
                    <a:pt x="588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216651" y="4329684"/>
              <a:ext cx="719455" cy="262255"/>
            </a:xfrm>
            <a:custGeom>
              <a:avLst/>
              <a:gdLst/>
              <a:ahLst/>
              <a:cxnLst/>
              <a:rect l="l" t="t" r="r" b="b"/>
              <a:pathLst>
                <a:path w="719454" h="262254">
                  <a:moveTo>
                    <a:pt x="0" y="65532"/>
                  </a:moveTo>
                  <a:lnTo>
                    <a:pt x="588263" y="65532"/>
                  </a:lnTo>
                  <a:lnTo>
                    <a:pt x="588263" y="0"/>
                  </a:lnTo>
                  <a:lnTo>
                    <a:pt x="719327" y="131064"/>
                  </a:lnTo>
                  <a:lnTo>
                    <a:pt x="588263" y="262128"/>
                  </a:lnTo>
                  <a:lnTo>
                    <a:pt x="588263" y="196596"/>
                  </a:lnTo>
                  <a:lnTo>
                    <a:pt x="0" y="196596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605027" y="4044696"/>
            <a:ext cx="4293235" cy="832485"/>
          </a:xfrm>
          <a:custGeom>
            <a:avLst/>
            <a:gdLst/>
            <a:ahLst/>
            <a:cxnLst/>
            <a:rect l="l" t="t" r="r" b="b"/>
            <a:pathLst>
              <a:path w="4293235" h="832485">
                <a:moveTo>
                  <a:pt x="4293108" y="0"/>
                </a:moveTo>
                <a:lnTo>
                  <a:pt x="0" y="0"/>
                </a:lnTo>
                <a:lnTo>
                  <a:pt x="0" y="832103"/>
                </a:lnTo>
                <a:lnTo>
                  <a:pt x="4293108" y="832103"/>
                </a:lnTo>
                <a:lnTo>
                  <a:pt x="4293108" y="0"/>
                </a:lnTo>
                <a:close/>
              </a:path>
            </a:pathLst>
          </a:custGeom>
          <a:solidFill>
            <a:srgbClr val="FFE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581146" y="4074667"/>
            <a:ext cx="12363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06070">
              <a:lnSpc>
                <a:spcPct val="100000"/>
              </a:lnSpc>
              <a:spcBef>
                <a:spcPts val="95"/>
              </a:spcBef>
              <a:tabLst>
                <a:tab pos="1015365" algn="l"/>
              </a:tabLst>
            </a:pPr>
            <a:r>
              <a:rPr dirty="0" sz="1600" spc="-10">
                <a:latin typeface="Arial"/>
                <a:cs typeface="Arial"/>
              </a:rPr>
              <a:t>принятом выписки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25">
                <a:latin typeface="Arial"/>
                <a:cs typeface="Arial"/>
              </a:rPr>
              <a:t>из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83768" y="4074667"/>
            <a:ext cx="290195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73150" algn="l"/>
                <a:tab pos="1393190" algn="l"/>
              </a:tabLst>
            </a:pPr>
            <a:r>
              <a:rPr dirty="0" sz="1600" b="1">
                <a:latin typeface="Arial"/>
                <a:cs typeface="Arial"/>
              </a:rPr>
              <a:t>Направляет</a:t>
            </a:r>
            <a:r>
              <a:rPr dirty="0" sz="1600" spc="30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уведомление</a:t>
            </a:r>
            <a:r>
              <a:rPr dirty="0" sz="1600" spc="300" b="1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о </a:t>
            </a:r>
            <a:r>
              <a:rPr dirty="0" sz="1600" spc="-10">
                <a:latin typeface="Arial"/>
                <a:cs typeface="Arial"/>
              </a:rPr>
              <a:t>решении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0">
                <a:latin typeface="Arial"/>
                <a:cs typeface="Arial"/>
              </a:rPr>
              <a:t>с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10">
                <a:latin typeface="Arial"/>
                <a:cs typeface="Arial"/>
              </a:rPr>
              <a:t>приложением реестра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26440" y="5518200"/>
            <a:ext cx="406527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Arial"/>
                <a:cs typeface="Arial"/>
              </a:rPr>
              <a:t>Выписку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из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реестра</a:t>
            </a:r>
            <a:r>
              <a:rPr dirty="0" sz="1400" spc="-1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также</a:t>
            </a:r>
            <a:r>
              <a:rPr dirty="0" sz="1400" spc="-1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можно получить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spc="-25" i="1">
                <a:latin typeface="Arial"/>
                <a:cs typeface="Arial"/>
              </a:rPr>
              <a:t>на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Едином</a:t>
            </a:r>
            <a:r>
              <a:rPr dirty="0" sz="1400" spc="295" i="1">
                <a:latin typeface="Arial"/>
                <a:cs typeface="Arial"/>
              </a:rPr>
              <a:t>    </a:t>
            </a:r>
            <a:r>
              <a:rPr dirty="0" sz="1400" i="1">
                <a:latin typeface="Arial"/>
                <a:cs typeface="Arial"/>
              </a:rPr>
              <a:t>портале</a:t>
            </a:r>
            <a:r>
              <a:rPr dirty="0" sz="1400" spc="290" i="1">
                <a:latin typeface="Arial"/>
                <a:cs typeface="Arial"/>
              </a:rPr>
              <a:t>    </a:t>
            </a:r>
            <a:r>
              <a:rPr dirty="0" sz="1400" i="1">
                <a:latin typeface="Arial"/>
                <a:cs typeface="Arial"/>
              </a:rPr>
              <a:t>государственных</a:t>
            </a:r>
            <a:r>
              <a:rPr dirty="0" sz="1400" spc="295" i="1">
                <a:latin typeface="Arial"/>
                <a:cs typeface="Arial"/>
              </a:rPr>
              <a:t>    </a:t>
            </a:r>
            <a:r>
              <a:rPr dirty="0" sz="1400" spc="-50" i="1">
                <a:latin typeface="Arial"/>
                <a:cs typeface="Arial"/>
              </a:rPr>
              <a:t>и </a:t>
            </a:r>
            <a:r>
              <a:rPr dirty="0" sz="1400" spc="-10" i="1">
                <a:latin typeface="Arial"/>
                <a:cs typeface="Arial"/>
              </a:rPr>
              <a:t>муниципальных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услуг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05027" y="3398520"/>
            <a:ext cx="4912360" cy="340360"/>
          </a:xfrm>
          <a:custGeom>
            <a:avLst/>
            <a:gdLst/>
            <a:ahLst/>
            <a:cxnLst/>
            <a:rect l="l" t="t" r="r" b="b"/>
            <a:pathLst>
              <a:path w="4912360" h="340360">
                <a:moveTo>
                  <a:pt x="4911852" y="0"/>
                </a:moveTo>
                <a:lnTo>
                  <a:pt x="0" y="0"/>
                </a:lnTo>
                <a:lnTo>
                  <a:pt x="0" y="339851"/>
                </a:lnTo>
                <a:lnTo>
                  <a:pt x="4911852" y="339851"/>
                </a:lnTo>
                <a:lnTo>
                  <a:pt x="4911852" y="0"/>
                </a:lnTo>
                <a:close/>
              </a:path>
            </a:pathLst>
          </a:custGeom>
          <a:solidFill>
            <a:srgbClr val="FFE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83768" y="3427933"/>
            <a:ext cx="47053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Размещает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информацию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на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сайте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Банка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России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44927" y="468630"/>
            <a:ext cx="16109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Принятие</a:t>
            </a:r>
            <a:r>
              <a:rPr dirty="0" sz="1400" spc="-7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решения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13943" y="2578607"/>
            <a:ext cx="334010" cy="292735"/>
          </a:xfrm>
          <a:custGeom>
            <a:avLst/>
            <a:gdLst/>
            <a:ahLst/>
            <a:cxnLst/>
            <a:rect l="l" t="t" r="r" b="b"/>
            <a:pathLst>
              <a:path w="334009" h="292735">
                <a:moveTo>
                  <a:pt x="166878" y="0"/>
                </a:moveTo>
                <a:lnTo>
                  <a:pt x="114131" y="7461"/>
                </a:lnTo>
                <a:lnTo>
                  <a:pt x="68322" y="28236"/>
                </a:lnTo>
                <a:lnTo>
                  <a:pt x="32197" y="59911"/>
                </a:lnTo>
                <a:lnTo>
                  <a:pt x="8507" y="100071"/>
                </a:lnTo>
                <a:lnTo>
                  <a:pt x="0" y="146303"/>
                </a:lnTo>
                <a:lnTo>
                  <a:pt x="8507" y="192536"/>
                </a:lnTo>
                <a:lnTo>
                  <a:pt x="32197" y="232696"/>
                </a:lnTo>
                <a:lnTo>
                  <a:pt x="68322" y="264371"/>
                </a:lnTo>
                <a:lnTo>
                  <a:pt x="114131" y="285146"/>
                </a:lnTo>
                <a:lnTo>
                  <a:pt x="166878" y="292607"/>
                </a:lnTo>
                <a:lnTo>
                  <a:pt x="219624" y="285146"/>
                </a:lnTo>
                <a:lnTo>
                  <a:pt x="265433" y="264371"/>
                </a:lnTo>
                <a:lnTo>
                  <a:pt x="301558" y="232696"/>
                </a:lnTo>
                <a:lnTo>
                  <a:pt x="325248" y="192536"/>
                </a:lnTo>
                <a:lnTo>
                  <a:pt x="333756" y="146303"/>
                </a:lnTo>
                <a:lnTo>
                  <a:pt x="325248" y="100071"/>
                </a:lnTo>
                <a:lnTo>
                  <a:pt x="301558" y="59911"/>
                </a:lnTo>
                <a:lnTo>
                  <a:pt x="265433" y="28236"/>
                </a:lnTo>
                <a:lnTo>
                  <a:pt x="219624" y="7461"/>
                </a:lnTo>
                <a:lnTo>
                  <a:pt x="166878" y="0"/>
                </a:lnTo>
                <a:close/>
              </a:path>
            </a:pathLst>
          </a:custGeom>
          <a:solidFill>
            <a:srgbClr val="AFA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12191" y="258597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18515" y="3200400"/>
            <a:ext cx="332740" cy="294640"/>
          </a:xfrm>
          <a:custGeom>
            <a:avLst/>
            <a:gdLst/>
            <a:ahLst/>
            <a:cxnLst/>
            <a:rect l="l" t="t" r="r" b="b"/>
            <a:pathLst>
              <a:path w="332740" h="294639">
                <a:moveTo>
                  <a:pt x="166115" y="0"/>
                </a:moveTo>
                <a:lnTo>
                  <a:pt x="113609" y="7491"/>
                </a:lnTo>
                <a:lnTo>
                  <a:pt x="68009" y="28358"/>
                </a:lnTo>
                <a:lnTo>
                  <a:pt x="32050" y="60185"/>
                </a:lnTo>
                <a:lnTo>
                  <a:pt x="8468" y="100559"/>
                </a:lnTo>
                <a:lnTo>
                  <a:pt x="0" y="147065"/>
                </a:lnTo>
                <a:lnTo>
                  <a:pt x="8468" y="193572"/>
                </a:lnTo>
                <a:lnTo>
                  <a:pt x="32050" y="233946"/>
                </a:lnTo>
                <a:lnTo>
                  <a:pt x="68009" y="265773"/>
                </a:lnTo>
                <a:lnTo>
                  <a:pt x="113609" y="286640"/>
                </a:lnTo>
                <a:lnTo>
                  <a:pt x="166115" y="294132"/>
                </a:lnTo>
                <a:lnTo>
                  <a:pt x="218622" y="286640"/>
                </a:lnTo>
                <a:lnTo>
                  <a:pt x="264222" y="265773"/>
                </a:lnTo>
                <a:lnTo>
                  <a:pt x="300181" y="233946"/>
                </a:lnTo>
                <a:lnTo>
                  <a:pt x="323763" y="193572"/>
                </a:lnTo>
                <a:lnTo>
                  <a:pt x="332232" y="147065"/>
                </a:lnTo>
                <a:lnTo>
                  <a:pt x="323763" y="100559"/>
                </a:lnTo>
                <a:lnTo>
                  <a:pt x="300181" y="60185"/>
                </a:lnTo>
                <a:lnTo>
                  <a:pt x="264222" y="28358"/>
                </a:lnTo>
                <a:lnTo>
                  <a:pt x="218622" y="7491"/>
                </a:lnTo>
                <a:lnTo>
                  <a:pt x="166115" y="0"/>
                </a:lnTo>
                <a:close/>
              </a:path>
            </a:pathLst>
          </a:custGeom>
          <a:solidFill>
            <a:srgbClr val="AFA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415848" y="3209036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313943" y="3858767"/>
            <a:ext cx="334010" cy="292735"/>
          </a:xfrm>
          <a:custGeom>
            <a:avLst/>
            <a:gdLst/>
            <a:ahLst/>
            <a:cxnLst/>
            <a:rect l="l" t="t" r="r" b="b"/>
            <a:pathLst>
              <a:path w="334009" h="292735">
                <a:moveTo>
                  <a:pt x="166878" y="0"/>
                </a:moveTo>
                <a:lnTo>
                  <a:pt x="114131" y="7461"/>
                </a:lnTo>
                <a:lnTo>
                  <a:pt x="68322" y="28236"/>
                </a:lnTo>
                <a:lnTo>
                  <a:pt x="32197" y="59911"/>
                </a:lnTo>
                <a:lnTo>
                  <a:pt x="8507" y="100071"/>
                </a:lnTo>
                <a:lnTo>
                  <a:pt x="0" y="146303"/>
                </a:lnTo>
                <a:lnTo>
                  <a:pt x="8507" y="192536"/>
                </a:lnTo>
                <a:lnTo>
                  <a:pt x="32197" y="232696"/>
                </a:lnTo>
                <a:lnTo>
                  <a:pt x="68322" y="264371"/>
                </a:lnTo>
                <a:lnTo>
                  <a:pt x="114131" y="285146"/>
                </a:lnTo>
                <a:lnTo>
                  <a:pt x="166878" y="292607"/>
                </a:lnTo>
                <a:lnTo>
                  <a:pt x="219624" y="285146"/>
                </a:lnTo>
                <a:lnTo>
                  <a:pt x="265433" y="264371"/>
                </a:lnTo>
                <a:lnTo>
                  <a:pt x="301558" y="232696"/>
                </a:lnTo>
                <a:lnTo>
                  <a:pt x="325248" y="192536"/>
                </a:lnTo>
                <a:lnTo>
                  <a:pt x="333756" y="146303"/>
                </a:lnTo>
                <a:lnTo>
                  <a:pt x="325248" y="100071"/>
                </a:lnTo>
                <a:lnTo>
                  <a:pt x="301558" y="59911"/>
                </a:lnTo>
                <a:lnTo>
                  <a:pt x="265433" y="28236"/>
                </a:lnTo>
                <a:lnTo>
                  <a:pt x="219624" y="7461"/>
                </a:lnTo>
                <a:lnTo>
                  <a:pt x="166878" y="0"/>
                </a:lnTo>
                <a:close/>
              </a:path>
            </a:pathLst>
          </a:custGeom>
          <a:solidFill>
            <a:srgbClr val="AFA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412191" y="3866515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3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3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92708" y="5743955"/>
            <a:ext cx="9871075" cy="654050"/>
          </a:xfrm>
          <a:custGeom>
            <a:avLst/>
            <a:gdLst/>
            <a:ahLst/>
            <a:cxnLst/>
            <a:rect l="l" t="t" r="r" b="b"/>
            <a:pathLst>
              <a:path w="9871075" h="654050">
                <a:moveTo>
                  <a:pt x="9761982" y="0"/>
                </a:moveTo>
                <a:lnTo>
                  <a:pt x="108965" y="0"/>
                </a:lnTo>
                <a:lnTo>
                  <a:pt x="66549" y="8562"/>
                </a:lnTo>
                <a:lnTo>
                  <a:pt x="31913" y="31913"/>
                </a:lnTo>
                <a:lnTo>
                  <a:pt x="8562" y="66549"/>
                </a:lnTo>
                <a:lnTo>
                  <a:pt x="0" y="108966"/>
                </a:lnTo>
                <a:lnTo>
                  <a:pt x="0" y="544830"/>
                </a:lnTo>
                <a:lnTo>
                  <a:pt x="8562" y="587246"/>
                </a:lnTo>
                <a:lnTo>
                  <a:pt x="31913" y="621882"/>
                </a:lnTo>
                <a:lnTo>
                  <a:pt x="66549" y="645233"/>
                </a:lnTo>
                <a:lnTo>
                  <a:pt x="108965" y="653796"/>
                </a:lnTo>
                <a:lnTo>
                  <a:pt x="9761982" y="653796"/>
                </a:lnTo>
                <a:lnTo>
                  <a:pt x="9804403" y="645233"/>
                </a:lnTo>
                <a:lnTo>
                  <a:pt x="9839039" y="621882"/>
                </a:lnTo>
                <a:lnTo>
                  <a:pt x="9862387" y="587246"/>
                </a:lnTo>
                <a:lnTo>
                  <a:pt x="9870948" y="544830"/>
                </a:lnTo>
                <a:lnTo>
                  <a:pt x="9870948" y="108966"/>
                </a:lnTo>
                <a:lnTo>
                  <a:pt x="9862387" y="66549"/>
                </a:lnTo>
                <a:lnTo>
                  <a:pt x="9839039" y="31913"/>
                </a:lnTo>
                <a:lnTo>
                  <a:pt x="9804403" y="8562"/>
                </a:lnTo>
                <a:lnTo>
                  <a:pt x="9761982" y="0"/>
                </a:lnTo>
                <a:close/>
              </a:path>
            </a:pathLst>
          </a:custGeom>
          <a:solidFill>
            <a:srgbClr val="FFE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0101" y="1004443"/>
            <a:ext cx="76390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Полезные</a:t>
            </a:r>
            <a:r>
              <a:rPr dirty="0" spc="-55"/>
              <a:t> </a:t>
            </a:r>
            <a:r>
              <a:rPr dirty="0"/>
              <a:t>материалы,</a:t>
            </a:r>
            <a:r>
              <a:rPr dirty="0" spc="-60"/>
              <a:t> </a:t>
            </a:r>
            <a:r>
              <a:rPr dirty="0"/>
              <a:t>размещенные</a:t>
            </a:r>
            <a:r>
              <a:rPr dirty="0" spc="-75"/>
              <a:t> </a:t>
            </a:r>
            <a:r>
              <a:rPr dirty="0"/>
              <a:t>на</a:t>
            </a:r>
            <a:r>
              <a:rPr dirty="0" spc="-35"/>
              <a:t> </a:t>
            </a:r>
            <a:r>
              <a:rPr dirty="0"/>
              <a:t>сайте</a:t>
            </a:r>
            <a:r>
              <a:rPr dirty="0" spc="-40"/>
              <a:t> </a:t>
            </a:r>
            <a:r>
              <a:rPr dirty="0"/>
              <a:t>Банка</a:t>
            </a:r>
            <a:r>
              <a:rPr dirty="0" spc="-50"/>
              <a:t> </a:t>
            </a:r>
            <a:r>
              <a:rPr dirty="0" spc="-10"/>
              <a:t>России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91385" y="5711173"/>
            <a:ext cx="8719820" cy="60134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975360">
              <a:lnSpc>
                <a:spcPct val="100000"/>
              </a:lnSpc>
              <a:spcBef>
                <a:spcPts val="590"/>
              </a:spcBef>
            </a:pPr>
            <a:r>
              <a:rPr dirty="0" sz="1600" b="1">
                <a:latin typeface="Arial"/>
                <a:cs typeface="Arial"/>
              </a:rPr>
              <a:t>Банк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России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ведет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активное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взаимодействие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с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участниками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рынка: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400" spc="-20">
                <a:latin typeface="Arial"/>
                <a:cs typeface="Arial"/>
              </a:rPr>
              <a:t>ведет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раздел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«Разъяснения»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сайте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публикует</a:t>
            </a:r>
            <a:r>
              <a:rPr dirty="0" sz="1400">
                <a:latin typeface="Arial"/>
                <a:cs typeface="Arial"/>
              </a:rPr>
              <a:t> материалы,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чек-</a:t>
            </a:r>
            <a:r>
              <a:rPr dirty="0" sz="1400">
                <a:latin typeface="Arial"/>
                <a:cs typeface="Arial"/>
              </a:rPr>
              <a:t>листы,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видеоинструкции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2835" y="3780485"/>
            <a:ext cx="5274945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Noto Sans Symbols2"/>
              <a:buChar char="✓"/>
              <a:tabLst>
                <a:tab pos="299085" algn="l"/>
              </a:tabLst>
            </a:pP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перечнем</a:t>
            </a:r>
            <a:r>
              <a:rPr dirty="0" u="sng" sz="1400" spc="-8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выявленных</a:t>
            </a:r>
            <a:r>
              <a:rPr dirty="0" u="sng" sz="1400" spc="-3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Банком</a:t>
            </a:r>
            <a:r>
              <a:rPr dirty="0" u="sng" sz="1400" spc="-5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России</a:t>
            </a:r>
            <a:r>
              <a:rPr dirty="0" u="sng" sz="1400" spc="-5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случаев</a:t>
            </a:r>
            <a:endParaRPr sz="1400">
              <a:latin typeface="Arial"/>
              <a:cs typeface="Arial"/>
            </a:endParaRPr>
          </a:p>
          <a:p>
            <a:pPr marL="299085" marR="5080">
              <a:lnSpc>
                <a:spcPct val="100000"/>
              </a:lnSpc>
              <a:spcBef>
                <a:spcPts val="5"/>
              </a:spcBef>
            </a:pP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неправомерного</a:t>
            </a:r>
            <a:r>
              <a:rPr dirty="0" u="sng" sz="1400" spc="-3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использования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инсайдерской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информации</a:t>
            </a:r>
            <a:r>
              <a:rPr dirty="0" u="none" sz="1400" spc="-10">
                <a:solidFill>
                  <a:srgbClr val="0082BA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и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манипулирования</a:t>
            </a:r>
            <a:r>
              <a:rPr dirty="0" u="sng" sz="1400" spc="1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рынком</a:t>
            </a:r>
            <a:r>
              <a:rPr dirty="0" u="none" sz="1400" spc="-10">
                <a:latin typeface="Arial"/>
                <a:cs typeface="Arial"/>
                <a:hlinkClick r:id="rId2"/>
              </a:rPr>
              <a:t>;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Noto Sans Symbols2"/>
              <a:buChar char="✓"/>
              <a:tabLst>
                <a:tab pos="299085" algn="l"/>
              </a:tabLst>
            </a:pP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сайтом</a:t>
            </a:r>
            <a:r>
              <a:rPr dirty="0" u="sng" sz="1400" spc="-5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Федеральной</a:t>
            </a:r>
            <a:r>
              <a:rPr dirty="0" u="sng" sz="1400" spc="-5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налоговой</a:t>
            </a:r>
            <a:r>
              <a:rPr dirty="0" u="sng" sz="1400" spc="-4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службы</a:t>
            </a:r>
            <a:r>
              <a:rPr dirty="0" u="none" sz="1400" spc="-1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Noto Sans Symbols2"/>
              <a:buChar char="✓"/>
              <a:tabLst>
                <a:tab pos="299085" algn="l"/>
              </a:tabLst>
            </a:pP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сайтом</a:t>
            </a:r>
            <a:r>
              <a:rPr dirty="0" u="sng" sz="1400" spc="-6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Федеральных</a:t>
            </a:r>
            <a:r>
              <a:rPr dirty="0" u="sng" sz="1400" spc="-5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арбитражных</a:t>
            </a:r>
            <a:r>
              <a:rPr dirty="0" u="sng" sz="1400" spc="-5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судов</a:t>
            </a:r>
            <a:r>
              <a:rPr dirty="0" u="sng" sz="1400" spc="-1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400" spc="-2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РФ</a:t>
            </a:r>
            <a:r>
              <a:rPr dirty="0" u="none" sz="1400" spc="-25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Noto Sans Symbols2"/>
              <a:buChar char="✓"/>
              <a:tabLst>
                <a:tab pos="299085" algn="l"/>
              </a:tabLst>
            </a:pPr>
            <a:r>
              <a:rPr dirty="0" u="sng" sz="1400" spc="-3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5"/>
              </a:rPr>
              <a:t>ГАС</a:t>
            </a:r>
            <a:r>
              <a:rPr dirty="0" u="sng" sz="1400" spc="-5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5"/>
              </a:rPr>
              <a:t>«Правосудие»</a:t>
            </a:r>
            <a:r>
              <a:rPr dirty="0" u="none" sz="1400" spc="-1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Noto Sans Symbols2"/>
              <a:buChar char="✓"/>
              <a:tabLst>
                <a:tab pos="299085" algn="l"/>
              </a:tabLst>
            </a:pP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Единым</a:t>
            </a:r>
            <a:r>
              <a:rPr dirty="0" u="sng" sz="1400" spc="-2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федеральным</a:t>
            </a:r>
            <a:r>
              <a:rPr dirty="0" u="sng" sz="1400" spc="-5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реестром</a:t>
            </a:r>
            <a:r>
              <a:rPr dirty="0" u="sng" sz="14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сведений</a:t>
            </a:r>
            <a:r>
              <a:rPr dirty="0" u="sng" sz="1400" spc="-3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о</a:t>
            </a:r>
            <a:r>
              <a:rPr dirty="0" u="sng" sz="1400" spc="-2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6"/>
              </a:rPr>
              <a:t>банкротстве</a:t>
            </a:r>
            <a:r>
              <a:rPr dirty="0" u="none" sz="1400" spc="-1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Noto Sans Symbols2"/>
              <a:buChar char="✓"/>
              <a:tabLst>
                <a:tab pos="299085" algn="l"/>
              </a:tabLst>
            </a:pP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/>
              </a:rPr>
              <a:t>Единым</a:t>
            </a:r>
            <a:r>
              <a:rPr dirty="0" u="sng" sz="1400" spc="-5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/>
              </a:rPr>
              <a:t>порталом</a:t>
            </a:r>
            <a:r>
              <a:rPr dirty="0" u="sng" sz="1400" spc="-6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/>
              </a:rPr>
              <a:t>государственных</a:t>
            </a:r>
            <a:r>
              <a:rPr dirty="0" u="sng" sz="1400" spc="-8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7"/>
              </a:rPr>
              <a:t>услуг</a:t>
            </a:r>
            <a:r>
              <a:rPr dirty="0" u="none" sz="1400" spc="-1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98640" y="3780485"/>
            <a:ext cx="4487545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Noto Sans Symbols2"/>
              <a:buChar char="✓"/>
              <a:tabLst>
                <a:tab pos="299085" algn="l"/>
              </a:tabLst>
            </a:pP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возможностью</a:t>
            </a:r>
            <a:r>
              <a:rPr dirty="0" u="sng" sz="1400" spc="-5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проверки</a:t>
            </a:r>
            <a:r>
              <a:rPr dirty="0" u="sng" sz="1400" spc="-2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паспорта</a:t>
            </a:r>
            <a:r>
              <a:rPr dirty="0" u="sng" sz="14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по</a:t>
            </a:r>
            <a:r>
              <a:rPr dirty="0" u="sng" sz="1400" spc="-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списку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</a:rPr>
              <a:t>недействительных</a:t>
            </a:r>
            <a:r>
              <a:rPr dirty="0" u="none" sz="1400" spc="-1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Noto Sans Symbols2"/>
              <a:buChar char="✓"/>
              <a:tabLst>
                <a:tab pos="299085" algn="l"/>
              </a:tabLst>
            </a:pP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8"/>
              </a:rPr>
              <a:t>ресурсом</a:t>
            </a:r>
            <a:r>
              <a:rPr dirty="0" u="sng" sz="1400" spc="-3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8"/>
              </a:rPr>
              <a:t>Рособрнадзора</a:t>
            </a:r>
            <a:r>
              <a:rPr dirty="0" u="none" sz="1400" spc="-1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Noto Sans Symbols2"/>
              <a:buChar char="✓"/>
              <a:tabLst>
                <a:tab pos="299085" algn="l"/>
              </a:tabLst>
            </a:pP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сервисом</a:t>
            </a:r>
            <a:r>
              <a:rPr dirty="0" u="sng" sz="14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проверки</a:t>
            </a:r>
            <a:r>
              <a:rPr dirty="0" u="sng" sz="1400" spc="-3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по</a:t>
            </a:r>
            <a:r>
              <a:rPr dirty="0" u="sng" sz="1400" spc="-1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списку</a:t>
            </a:r>
            <a:r>
              <a:rPr dirty="0" u="sng" sz="1400" spc="-2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организаций</a:t>
            </a:r>
            <a:endParaRPr sz="1400">
              <a:latin typeface="Arial"/>
              <a:cs typeface="Arial"/>
            </a:endParaRPr>
          </a:p>
          <a:p>
            <a:pPr marL="299085" marR="66675">
              <a:lnSpc>
                <a:spcPct val="100000"/>
              </a:lnSpc>
            </a:pP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и</a:t>
            </a:r>
            <a:r>
              <a:rPr dirty="0" u="sng" sz="1400" spc="-2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физических</a:t>
            </a:r>
            <a:r>
              <a:rPr dirty="0" u="sng" sz="1400" spc="-3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лиц,</a:t>
            </a:r>
            <a:r>
              <a:rPr dirty="0" u="sng" sz="1400" spc="-3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в</a:t>
            </a:r>
            <a:r>
              <a:rPr dirty="0" u="sng" sz="1400" spc="-1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отношении</a:t>
            </a:r>
            <a:r>
              <a:rPr dirty="0" u="sng" sz="14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которых</a:t>
            </a:r>
            <a:r>
              <a:rPr dirty="0" u="sng" sz="14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имеются</a:t>
            </a:r>
            <a:r>
              <a:rPr dirty="0" u="none" sz="1400" spc="-10">
                <a:solidFill>
                  <a:srgbClr val="0082BA"/>
                </a:solid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сведения</a:t>
            </a:r>
            <a:r>
              <a:rPr dirty="0" u="sng" sz="1400" spc="-4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об</a:t>
            </a:r>
            <a:r>
              <a:rPr dirty="0" u="sng" sz="14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их</a:t>
            </a:r>
            <a:r>
              <a:rPr dirty="0" u="sng" sz="1400" spc="-1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причастности</a:t>
            </a:r>
            <a:r>
              <a:rPr dirty="0" u="sng" sz="1400" spc="-6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к</a:t>
            </a:r>
            <a:r>
              <a:rPr dirty="0" u="sng" sz="1400" spc="-2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экстремистской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деятельности</a:t>
            </a:r>
            <a:r>
              <a:rPr dirty="0" u="sng" sz="14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или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терроризму</a:t>
            </a:r>
            <a:r>
              <a:rPr dirty="0" u="sng" sz="14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и</a:t>
            </a:r>
            <a:r>
              <a:rPr dirty="0" u="sng" sz="1400" spc="-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распространению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оружия</a:t>
            </a:r>
            <a:r>
              <a:rPr dirty="0" u="sng" sz="1400" spc="-5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массового</a:t>
            </a:r>
            <a:r>
              <a:rPr dirty="0" u="sng" sz="1400" spc="-9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9"/>
              </a:rPr>
              <a:t>уничтожения</a:t>
            </a:r>
            <a:r>
              <a:rPr dirty="0" u="none" sz="1400" spc="-10">
                <a:latin typeface="Arial"/>
                <a:cs typeface="Arial"/>
                <a:hlinkClick r:id="rId9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3287" y="1459737"/>
            <a:ext cx="11026140" cy="2261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397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На</a:t>
            </a:r>
            <a:r>
              <a:rPr dirty="0" sz="1600" spc="3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сайте</a:t>
            </a:r>
            <a:r>
              <a:rPr dirty="0" sz="1600" spc="3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Банка</a:t>
            </a:r>
            <a:r>
              <a:rPr dirty="0" sz="1600" spc="3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России</a:t>
            </a:r>
            <a:r>
              <a:rPr dirty="0" sz="1600" spc="3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3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разделе</a:t>
            </a:r>
            <a:r>
              <a:rPr dirty="0" sz="1600" spc="3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«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</a:rPr>
              <a:t>Деятельность</a:t>
            </a:r>
            <a:r>
              <a:rPr dirty="0" sz="1600" spc="335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</a:rPr>
              <a:t>/</a:t>
            </a:r>
            <a:r>
              <a:rPr dirty="0" sz="1600" spc="335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</a:rPr>
              <a:t>Допуск</a:t>
            </a:r>
            <a:r>
              <a:rPr dirty="0" sz="1600" spc="35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</a:rPr>
              <a:t>на</a:t>
            </a:r>
            <a:r>
              <a:rPr dirty="0" sz="1600" spc="33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</a:rPr>
              <a:t>финансовый</a:t>
            </a:r>
            <a:r>
              <a:rPr dirty="0" sz="1600" spc="345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</a:rPr>
              <a:t>рынок</a:t>
            </a:r>
            <a:r>
              <a:rPr dirty="0" sz="1600" spc="33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</a:rPr>
              <a:t>/</a:t>
            </a:r>
            <a:r>
              <a:rPr dirty="0" sz="1600" spc="33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</a:rPr>
              <a:t>Навигатор</a:t>
            </a:r>
            <a:r>
              <a:rPr dirty="0" sz="1600" spc="325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</a:rPr>
              <a:t>по</a:t>
            </a:r>
            <a:r>
              <a:rPr dirty="0" sz="1600" spc="32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EC7C30"/>
                </a:solidFill>
                <a:latin typeface="Arial"/>
                <a:cs typeface="Arial"/>
              </a:rPr>
              <a:t>процедурам </a:t>
            </a:r>
            <a:r>
              <a:rPr dirty="0" sz="1600">
                <a:solidFill>
                  <a:srgbClr val="EC7C30"/>
                </a:solidFill>
                <a:latin typeface="Arial"/>
                <a:cs typeface="Arial"/>
                <a:hlinkClick r:id="rId10"/>
              </a:rPr>
              <a:t>допуска</a:t>
            </a:r>
            <a:r>
              <a:rPr dirty="0" sz="1600">
                <a:latin typeface="Arial"/>
                <a:cs typeface="Arial"/>
                <a:hlinkClick r:id="rId10"/>
              </a:rPr>
              <a:t>»</a:t>
            </a:r>
            <a:r>
              <a:rPr dirty="0" sz="1600" spc="310">
                <a:latin typeface="Arial"/>
                <a:cs typeface="Arial"/>
                <a:hlinkClick r:id="rId10"/>
              </a:rPr>
              <a:t>  </a:t>
            </a:r>
            <a:r>
              <a:rPr dirty="0" sz="1600">
                <a:latin typeface="Arial"/>
                <a:cs typeface="Arial"/>
                <a:hlinkClick r:id="rId10"/>
              </a:rPr>
              <a:t>размещены</a:t>
            </a:r>
            <a:r>
              <a:rPr dirty="0" sz="1600" spc="315">
                <a:latin typeface="Arial"/>
                <a:cs typeface="Arial"/>
                <a:hlinkClick r:id="rId10"/>
              </a:rPr>
              <a:t>  </a:t>
            </a:r>
            <a:r>
              <a:rPr dirty="0" sz="1600" b="1">
                <a:latin typeface="Arial"/>
                <a:cs typeface="Arial"/>
                <a:hlinkClick r:id="rId10"/>
              </a:rPr>
              <a:t>информационные</a:t>
            </a:r>
            <a:r>
              <a:rPr dirty="0" sz="1600" spc="325" b="1">
                <a:latin typeface="Arial"/>
                <a:cs typeface="Arial"/>
                <a:hlinkClick r:id="rId10"/>
              </a:rPr>
              <a:t>  </a:t>
            </a:r>
            <a:r>
              <a:rPr dirty="0" sz="1600" b="1">
                <a:latin typeface="Arial"/>
                <a:cs typeface="Arial"/>
                <a:hlinkClick r:id="rId10"/>
              </a:rPr>
              <a:t>материалы</a:t>
            </a:r>
            <a:r>
              <a:rPr dirty="0" sz="1600" spc="320" b="1">
                <a:latin typeface="Arial"/>
                <a:cs typeface="Arial"/>
                <a:hlinkClick r:id="rId10"/>
              </a:rPr>
              <a:t>  </a:t>
            </a:r>
            <a:r>
              <a:rPr dirty="0" sz="1600" b="1">
                <a:latin typeface="Arial"/>
                <a:cs typeface="Arial"/>
                <a:hlinkClick r:id="rId10"/>
              </a:rPr>
              <a:t>«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Действия</a:t>
            </a:r>
            <a:r>
              <a:rPr dirty="0" u="sng" sz="1600" spc="3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для</a:t>
            </a:r>
            <a:r>
              <a:rPr dirty="0" u="sng" sz="1600" spc="3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получения</a:t>
            </a:r>
            <a:r>
              <a:rPr dirty="0" u="sng" sz="1600" spc="3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соискателем</a:t>
            </a:r>
            <a:r>
              <a:rPr dirty="0" u="sng" sz="1600" spc="3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 </a:t>
            </a:r>
            <a:r>
              <a:rPr dirty="0" u="sng" sz="16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лицензии</a:t>
            </a:r>
            <a:r>
              <a:rPr dirty="0" u="none" sz="1600" spc="-10">
                <a:solidFill>
                  <a:srgbClr val="0082BA"/>
                </a:solid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управляющей</a:t>
            </a:r>
            <a:r>
              <a:rPr dirty="0" u="sng" sz="1600" spc="28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компании</a:t>
            </a:r>
            <a:r>
              <a:rPr dirty="0" u="sng" sz="1600" spc="27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на</a:t>
            </a:r>
            <a:r>
              <a:rPr dirty="0" u="sng" sz="1600" spc="27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осуществление</a:t>
            </a:r>
            <a:r>
              <a:rPr dirty="0" u="sng" sz="1600" spc="27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деятельности</a:t>
            </a:r>
            <a:r>
              <a:rPr dirty="0" u="sng" sz="1600" spc="27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по</a:t>
            </a:r>
            <a:r>
              <a:rPr dirty="0" u="sng" sz="1600" spc="27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управлению</a:t>
            </a:r>
            <a:r>
              <a:rPr dirty="0" u="sng" sz="1600" spc="28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инвестиционными</a:t>
            </a:r>
            <a:r>
              <a:rPr dirty="0" u="sng" sz="1600" spc="27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фондами,</a:t>
            </a:r>
            <a:r>
              <a:rPr dirty="0" u="sng" sz="1600" spc="27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паевыми</a:t>
            </a:r>
            <a:r>
              <a:rPr dirty="0" u="none" sz="1600" spc="-10">
                <a:solidFill>
                  <a:srgbClr val="0082BA"/>
                </a:solid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инвестиционными</a:t>
            </a:r>
            <a:r>
              <a:rPr dirty="0" u="sng" sz="1600" spc="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фондами</a:t>
            </a:r>
            <a:r>
              <a:rPr dirty="0" u="sng" sz="1600" spc="-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и</a:t>
            </a:r>
            <a:r>
              <a:rPr dirty="0" u="sng" sz="1600" spc="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негосударственными</a:t>
            </a:r>
            <a:r>
              <a:rPr dirty="0" u="sng" sz="1600" spc="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пенсионными</a:t>
            </a:r>
            <a:r>
              <a:rPr dirty="0" u="sng" sz="1600" spc="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фондами,</a:t>
            </a:r>
            <a:r>
              <a:rPr dirty="0" u="sng" sz="1600" spc="-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являющимся</a:t>
            </a:r>
            <a:r>
              <a:rPr dirty="0" u="sng" sz="1600" spc="-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страховой</a:t>
            </a:r>
            <a:r>
              <a:rPr dirty="0" u="sng" sz="1600" spc="-1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организацией,</a:t>
            </a:r>
            <a:r>
              <a:rPr dirty="0" u="none" sz="1600" spc="-10">
                <a:solidFill>
                  <a:srgbClr val="0082BA"/>
                </a:solid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имеющей</a:t>
            </a:r>
            <a:r>
              <a:rPr dirty="0" u="sng" sz="1600" spc="-4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лицензию</a:t>
            </a:r>
            <a:r>
              <a:rPr dirty="0" u="sng" sz="1600" spc="-2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на</a:t>
            </a:r>
            <a:r>
              <a:rPr dirty="0" u="sng" sz="1600" spc="-5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осуществление</a:t>
            </a:r>
            <a:r>
              <a:rPr dirty="0" u="sng" sz="1600" spc="-3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добровольного</a:t>
            </a:r>
            <a:r>
              <a:rPr dirty="0" u="sng" sz="1600" spc="-4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страхования</a:t>
            </a:r>
            <a:r>
              <a:rPr dirty="0" u="sng" sz="1600" spc="-4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dirty="0" u="sng" sz="16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0"/>
              </a:rPr>
              <a:t>жизни</a:t>
            </a:r>
            <a:r>
              <a:rPr dirty="0" u="none" sz="1600" spc="-10" b="1">
                <a:latin typeface="Arial"/>
                <a:cs typeface="Arial"/>
                <a:hlinkClick r:id="rId10"/>
              </a:rPr>
              <a:t>»</a:t>
            </a:r>
            <a:endParaRPr sz="1600">
              <a:latin typeface="Arial"/>
              <a:cs typeface="Arial"/>
            </a:endParaRPr>
          </a:p>
          <a:p>
            <a:pPr algn="just" marL="12700" marR="148590">
              <a:lnSpc>
                <a:spcPct val="100000"/>
              </a:lnSpc>
              <a:spcBef>
                <a:spcPts val="690"/>
              </a:spcBef>
            </a:pPr>
            <a:r>
              <a:rPr dirty="0" sz="1600">
                <a:latin typeface="Arial"/>
                <a:cs typeface="Arial"/>
              </a:rPr>
              <a:t>Проверить</a:t>
            </a:r>
            <a:r>
              <a:rPr dirty="0" sz="1600" spc="484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соответствие</a:t>
            </a:r>
            <a:r>
              <a:rPr dirty="0" sz="1600" spc="49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лиц</a:t>
            </a:r>
            <a:r>
              <a:rPr dirty="0" sz="1600" spc="484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квалификационным</a:t>
            </a:r>
            <a:r>
              <a:rPr dirty="0" sz="1600" spc="25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требованиям</a:t>
            </a:r>
            <a:r>
              <a:rPr dirty="0" sz="1600" spc="25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и</a:t>
            </a:r>
            <a:r>
              <a:rPr dirty="0" sz="1600" spc="4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требованиям</a:t>
            </a:r>
            <a:r>
              <a:rPr dirty="0" sz="1600" spc="4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</a:t>
            </a:r>
            <a:r>
              <a:rPr dirty="0" sz="1600" spc="4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деловой</a:t>
            </a:r>
            <a:r>
              <a:rPr dirty="0" sz="1600" spc="4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репутации</a:t>
            </a:r>
            <a:r>
              <a:rPr dirty="0" sz="1600" spc="48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можно </a:t>
            </a: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разделе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u="sng" sz="16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1"/>
              </a:rPr>
              <a:t>«Деловая</a:t>
            </a:r>
            <a:r>
              <a:rPr dirty="0" u="sng" sz="1600" spc="-3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dirty="0" u="sng" sz="16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11"/>
              </a:rPr>
              <a:t>репутация».</a:t>
            </a:r>
            <a:endParaRPr sz="1600">
              <a:latin typeface="Arial"/>
              <a:cs typeface="Arial"/>
            </a:endParaRPr>
          </a:p>
          <a:p>
            <a:pPr marL="1036955">
              <a:lnSpc>
                <a:spcPct val="100000"/>
              </a:lnSpc>
              <a:spcBef>
                <a:spcPts val="1555"/>
              </a:spcBef>
            </a:pPr>
            <a:r>
              <a:rPr dirty="0" sz="1600" b="1">
                <a:latin typeface="Arial"/>
                <a:cs typeface="Arial"/>
              </a:rPr>
              <a:t>Для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проведения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проверки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соискатели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могут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воспользоваться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следующими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ресурсами: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64641" y="3417570"/>
            <a:ext cx="11195685" cy="2204085"/>
          </a:xfrm>
          <a:custGeom>
            <a:avLst/>
            <a:gdLst/>
            <a:ahLst/>
            <a:cxnLst/>
            <a:rect l="l" t="t" r="r" b="b"/>
            <a:pathLst>
              <a:path w="11195685" h="2204085">
                <a:moveTo>
                  <a:pt x="0" y="367283"/>
                </a:moveTo>
                <a:lnTo>
                  <a:pt x="2861" y="321217"/>
                </a:lnTo>
                <a:lnTo>
                  <a:pt x="11217" y="276857"/>
                </a:lnTo>
                <a:lnTo>
                  <a:pt x="24722" y="234548"/>
                </a:lnTo>
                <a:lnTo>
                  <a:pt x="43033" y="194633"/>
                </a:lnTo>
                <a:lnTo>
                  <a:pt x="65805" y="157458"/>
                </a:lnTo>
                <a:lnTo>
                  <a:pt x="92694" y="123366"/>
                </a:lnTo>
                <a:lnTo>
                  <a:pt x="123356" y="92703"/>
                </a:lnTo>
                <a:lnTo>
                  <a:pt x="157447" y="65812"/>
                </a:lnTo>
                <a:lnTo>
                  <a:pt x="194622" y="43038"/>
                </a:lnTo>
                <a:lnTo>
                  <a:pt x="234537" y="24725"/>
                </a:lnTo>
                <a:lnTo>
                  <a:pt x="276849" y="11218"/>
                </a:lnTo>
                <a:lnTo>
                  <a:pt x="321212" y="2862"/>
                </a:lnTo>
                <a:lnTo>
                  <a:pt x="367283" y="0"/>
                </a:lnTo>
                <a:lnTo>
                  <a:pt x="10828019" y="0"/>
                </a:lnTo>
                <a:lnTo>
                  <a:pt x="10874086" y="2862"/>
                </a:lnTo>
                <a:lnTo>
                  <a:pt x="10918446" y="11218"/>
                </a:lnTo>
                <a:lnTo>
                  <a:pt x="10960755" y="24725"/>
                </a:lnTo>
                <a:lnTo>
                  <a:pt x="11000670" y="43038"/>
                </a:lnTo>
                <a:lnTo>
                  <a:pt x="11037845" y="65812"/>
                </a:lnTo>
                <a:lnTo>
                  <a:pt x="11071937" y="92703"/>
                </a:lnTo>
                <a:lnTo>
                  <a:pt x="11102600" y="123366"/>
                </a:lnTo>
                <a:lnTo>
                  <a:pt x="11129491" y="157458"/>
                </a:lnTo>
                <a:lnTo>
                  <a:pt x="11152265" y="194633"/>
                </a:lnTo>
                <a:lnTo>
                  <a:pt x="11170578" y="234548"/>
                </a:lnTo>
                <a:lnTo>
                  <a:pt x="11184085" y="276857"/>
                </a:lnTo>
                <a:lnTo>
                  <a:pt x="11192441" y="321217"/>
                </a:lnTo>
                <a:lnTo>
                  <a:pt x="11195304" y="367283"/>
                </a:lnTo>
                <a:lnTo>
                  <a:pt x="11195304" y="1836419"/>
                </a:lnTo>
                <a:lnTo>
                  <a:pt x="11192441" y="1882486"/>
                </a:lnTo>
                <a:lnTo>
                  <a:pt x="11184085" y="1926846"/>
                </a:lnTo>
                <a:lnTo>
                  <a:pt x="11170578" y="1969155"/>
                </a:lnTo>
                <a:lnTo>
                  <a:pt x="11152265" y="2009070"/>
                </a:lnTo>
                <a:lnTo>
                  <a:pt x="11129491" y="2046245"/>
                </a:lnTo>
                <a:lnTo>
                  <a:pt x="11102600" y="2080337"/>
                </a:lnTo>
                <a:lnTo>
                  <a:pt x="11071937" y="2111000"/>
                </a:lnTo>
                <a:lnTo>
                  <a:pt x="11037845" y="2137891"/>
                </a:lnTo>
                <a:lnTo>
                  <a:pt x="11000670" y="2160665"/>
                </a:lnTo>
                <a:lnTo>
                  <a:pt x="10960755" y="2178978"/>
                </a:lnTo>
                <a:lnTo>
                  <a:pt x="10918446" y="2192485"/>
                </a:lnTo>
                <a:lnTo>
                  <a:pt x="10874086" y="2200841"/>
                </a:lnTo>
                <a:lnTo>
                  <a:pt x="10828019" y="2203704"/>
                </a:lnTo>
                <a:lnTo>
                  <a:pt x="367283" y="2203704"/>
                </a:lnTo>
                <a:lnTo>
                  <a:pt x="321212" y="2200841"/>
                </a:lnTo>
                <a:lnTo>
                  <a:pt x="276849" y="2192485"/>
                </a:lnTo>
                <a:lnTo>
                  <a:pt x="234537" y="2178978"/>
                </a:lnTo>
                <a:lnTo>
                  <a:pt x="194622" y="2160665"/>
                </a:lnTo>
                <a:lnTo>
                  <a:pt x="157447" y="2137891"/>
                </a:lnTo>
                <a:lnTo>
                  <a:pt x="123356" y="2111000"/>
                </a:lnTo>
                <a:lnTo>
                  <a:pt x="92694" y="2080337"/>
                </a:lnTo>
                <a:lnTo>
                  <a:pt x="65805" y="2046245"/>
                </a:lnTo>
                <a:lnTo>
                  <a:pt x="43033" y="2009070"/>
                </a:lnTo>
                <a:lnTo>
                  <a:pt x="24722" y="1969155"/>
                </a:lnTo>
                <a:lnTo>
                  <a:pt x="11217" y="1926846"/>
                </a:lnTo>
                <a:lnTo>
                  <a:pt x="2861" y="1882486"/>
                </a:lnTo>
                <a:lnTo>
                  <a:pt x="0" y="1836419"/>
                </a:lnTo>
                <a:lnTo>
                  <a:pt x="0" y="367283"/>
                </a:lnTo>
                <a:close/>
              </a:path>
            </a:pathLst>
          </a:custGeom>
          <a:ln w="19812">
            <a:solidFill>
              <a:srgbClr val="FBC9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344927" y="468630"/>
            <a:ext cx="18275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Полезные</a:t>
            </a:r>
            <a:r>
              <a:rPr dirty="0" sz="1400" spc="-3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материалы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520931" y="454913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87898D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234419" y="6527344"/>
            <a:ext cx="715645" cy="132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b="1" i="1">
                <a:latin typeface="Arial"/>
                <a:cs typeface="Arial"/>
                <a:hlinkClick r:id="rId12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12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6095" y="0"/>
            <a:ext cx="12204700" cy="6864350"/>
            <a:chOff x="-6095" y="0"/>
            <a:chExt cx="12204700" cy="6864350"/>
          </a:xfrm>
        </p:grpSpPr>
        <p:sp>
          <p:nvSpPr>
            <p:cNvPr id="3" name="object 3" descr="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12192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000" y="3429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789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0" y="3429000"/>
                  </a:moveTo>
                  <a:lnTo>
                    <a:pt x="12192000" y="3429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87898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48" y="431291"/>
              <a:ext cx="3639312" cy="902208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192139" y="3779266"/>
            <a:ext cx="4004945" cy="287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Департамент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допуска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1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прекращения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деятельности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финансовых</a:t>
            </a:r>
            <a:r>
              <a:rPr dirty="0" sz="18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организаций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33972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Управление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допуска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участников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 и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специалистов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финансового</a:t>
            </a:r>
            <a:r>
              <a:rPr dirty="0" sz="1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рынка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svc_dopusk@cbr.ru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r>
              <a:rPr dirty="0" sz="18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г.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92139" y="1768297"/>
            <a:ext cx="415353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FFFFFF"/>
                </a:solidFill>
                <a:latin typeface="Arial"/>
                <a:cs typeface="Arial"/>
              </a:rPr>
              <a:t>ВСЕГДА</a:t>
            </a:r>
            <a:r>
              <a:rPr dirty="0" sz="2800" spc="-15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 b="0">
                <a:solidFill>
                  <a:srgbClr val="FFFFFF"/>
                </a:solidFill>
                <a:latin typeface="Arial"/>
                <a:cs typeface="Arial"/>
              </a:rPr>
              <a:t>РАДЫ </a:t>
            </a:r>
            <a:r>
              <a:rPr dirty="0" sz="2800" spc="-25" b="0">
                <a:solidFill>
                  <a:srgbClr val="FFFFFF"/>
                </a:solidFill>
                <a:latin typeface="Arial"/>
                <a:cs typeface="Arial"/>
              </a:rPr>
              <a:t>ВЗАИМОДЕЙСТВОВАТЬ </a:t>
            </a:r>
            <a:r>
              <a:rPr dirty="0" sz="2800" b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2800" spc="2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0">
                <a:solidFill>
                  <a:srgbClr val="FFFFFF"/>
                </a:solidFill>
                <a:latin typeface="Arial"/>
                <a:cs typeface="Arial"/>
              </a:rPr>
              <a:t>ВАМИ!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44927" y="468630"/>
            <a:ext cx="2622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Изменения</a:t>
            </a:r>
            <a:r>
              <a:rPr dirty="0" sz="1400" spc="-5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в</a:t>
            </a:r>
            <a:r>
              <a:rPr dirty="0" sz="1400" spc="-2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законодательстве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33707" y="45491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87898D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358896" y="2240279"/>
            <a:ext cx="2933700" cy="1739264"/>
          </a:xfrm>
          <a:custGeom>
            <a:avLst/>
            <a:gdLst/>
            <a:ahLst/>
            <a:cxnLst/>
            <a:rect l="l" t="t" r="r" b="b"/>
            <a:pathLst>
              <a:path w="2933700" h="1739264">
                <a:moveTo>
                  <a:pt x="0" y="289814"/>
                </a:moveTo>
                <a:lnTo>
                  <a:pt x="3794" y="242814"/>
                </a:lnTo>
                <a:lnTo>
                  <a:pt x="14778" y="198225"/>
                </a:lnTo>
                <a:lnTo>
                  <a:pt x="32356" y="156645"/>
                </a:lnTo>
                <a:lnTo>
                  <a:pt x="55928" y="118670"/>
                </a:lnTo>
                <a:lnTo>
                  <a:pt x="84899" y="84899"/>
                </a:lnTo>
                <a:lnTo>
                  <a:pt x="118670" y="55928"/>
                </a:lnTo>
                <a:lnTo>
                  <a:pt x="156645" y="32356"/>
                </a:lnTo>
                <a:lnTo>
                  <a:pt x="198225" y="14778"/>
                </a:lnTo>
                <a:lnTo>
                  <a:pt x="242814" y="3794"/>
                </a:lnTo>
                <a:lnTo>
                  <a:pt x="289813" y="0"/>
                </a:lnTo>
                <a:lnTo>
                  <a:pt x="2643886" y="0"/>
                </a:lnTo>
                <a:lnTo>
                  <a:pt x="2690885" y="3794"/>
                </a:lnTo>
                <a:lnTo>
                  <a:pt x="2735474" y="14778"/>
                </a:lnTo>
                <a:lnTo>
                  <a:pt x="2777054" y="32356"/>
                </a:lnTo>
                <a:lnTo>
                  <a:pt x="2815029" y="55928"/>
                </a:lnTo>
                <a:lnTo>
                  <a:pt x="2848800" y="84899"/>
                </a:lnTo>
                <a:lnTo>
                  <a:pt x="2877771" y="118670"/>
                </a:lnTo>
                <a:lnTo>
                  <a:pt x="2901343" y="156645"/>
                </a:lnTo>
                <a:lnTo>
                  <a:pt x="2918921" y="198225"/>
                </a:lnTo>
                <a:lnTo>
                  <a:pt x="2929905" y="242814"/>
                </a:lnTo>
                <a:lnTo>
                  <a:pt x="2933700" y="289814"/>
                </a:lnTo>
                <a:lnTo>
                  <a:pt x="2933700" y="1449070"/>
                </a:lnTo>
                <a:lnTo>
                  <a:pt x="2929905" y="1496069"/>
                </a:lnTo>
                <a:lnTo>
                  <a:pt x="2918921" y="1540658"/>
                </a:lnTo>
                <a:lnTo>
                  <a:pt x="2901343" y="1582238"/>
                </a:lnTo>
                <a:lnTo>
                  <a:pt x="2877771" y="1620213"/>
                </a:lnTo>
                <a:lnTo>
                  <a:pt x="2848800" y="1653984"/>
                </a:lnTo>
                <a:lnTo>
                  <a:pt x="2815029" y="1682955"/>
                </a:lnTo>
                <a:lnTo>
                  <a:pt x="2777054" y="1706527"/>
                </a:lnTo>
                <a:lnTo>
                  <a:pt x="2735474" y="1724105"/>
                </a:lnTo>
                <a:lnTo>
                  <a:pt x="2690885" y="1735089"/>
                </a:lnTo>
                <a:lnTo>
                  <a:pt x="2643886" y="1738884"/>
                </a:lnTo>
                <a:lnTo>
                  <a:pt x="289813" y="1738884"/>
                </a:lnTo>
                <a:lnTo>
                  <a:pt x="242814" y="1735089"/>
                </a:lnTo>
                <a:lnTo>
                  <a:pt x="198225" y="1724105"/>
                </a:lnTo>
                <a:lnTo>
                  <a:pt x="156645" y="1706527"/>
                </a:lnTo>
                <a:lnTo>
                  <a:pt x="118670" y="1682955"/>
                </a:lnTo>
                <a:lnTo>
                  <a:pt x="84899" y="1653984"/>
                </a:lnTo>
                <a:lnTo>
                  <a:pt x="55928" y="1620213"/>
                </a:lnTo>
                <a:lnTo>
                  <a:pt x="32356" y="1582238"/>
                </a:lnTo>
                <a:lnTo>
                  <a:pt x="14778" y="1540658"/>
                </a:lnTo>
                <a:lnTo>
                  <a:pt x="3794" y="1496069"/>
                </a:lnTo>
                <a:lnTo>
                  <a:pt x="0" y="1449070"/>
                </a:lnTo>
                <a:lnTo>
                  <a:pt x="0" y="289814"/>
                </a:lnTo>
                <a:close/>
              </a:path>
            </a:pathLst>
          </a:custGeom>
          <a:ln w="12192">
            <a:solidFill>
              <a:srgbClr val="FFB1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575684" y="2407157"/>
            <a:ext cx="2501900" cy="1396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225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Закон</a:t>
            </a:r>
            <a:r>
              <a:rPr dirty="0" sz="1600" spc="-65" b="1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21213"/>
                </a:solidFill>
                <a:latin typeface="Arial"/>
                <a:cs typeface="Arial"/>
              </a:rPr>
              <a:t>Российской </a:t>
            </a: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Федерации</a:t>
            </a:r>
            <a:r>
              <a:rPr dirty="0" sz="1600" spc="-55" b="1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от</a:t>
            </a:r>
            <a:r>
              <a:rPr dirty="0" sz="1600" spc="-55" b="1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21213"/>
                </a:solidFill>
                <a:latin typeface="Arial"/>
                <a:cs typeface="Arial"/>
              </a:rPr>
              <a:t>27.11.1992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20"/>
              </a:lnSpc>
            </a:pP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№</a:t>
            </a:r>
            <a:r>
              <a:rPr dirty="0" sz="1600" spc="15" b="1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21213"/>
                </a:solidFill>
                <a:latin typeface="Arial"/>
                <a:cs typeface="Arial"/>
              </a:rPr>
              <a:t>4015-</a:t>
            </a:r>
            <a:r>
              <a:rPr dirty="0" sz="1600" spc="-50" b="1">
                <a:solidFill>
                  <a:srgbClr val="121213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algn="ctr" marL="60960" marR="53340">
              <a:lnSpc>
                <a:spcPts val="1680"/>
              </a:lnSpc>
              <a:spcBef>
                <a:spcPts val="55"/>
              </a:spcBef>
            </a:pPr>
            <a:r>
              <a:rPr dirty="0" sz="1400">
                <a:solidFill>
                  <a:srgbClr val="121213"/>
                </a:solidFill>
                <a:latin typeface="Arial"/>
                <a:cs typeface="Arial"/>
              </a:rPr>
              <a:t>«Об</a:t>
            </a:r>
            <a:r>
              <a:rPr dirty="0" sz="1400" spc="-60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21213"/>
                </a:solidFill>
                <a:latin typeface="Arial"/>
                <a:cs typeface="Arial"/>
              </a:rPr>
              <a:t>организации</a:t>
            </a:r>
            <a:r>
              <a:rPr dirty="0" sz="1400" spc="-60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страхового </a:t>
            </a:r>
            <a:r>
              <a:rPr dirty="0" sz="1400">
                <a:solidFill>
                  <a:srgbClr val="121213"/>
                </a:solidFill>
                <a:latin typeface="Arial"/>
                <a:cs typeface="Arial"/>
              </a:rPr>
              <a:t>дела</a:t>
            </a:r>
            <a:r>
              <a:rPr dirty="0" sz="1400" spc="-60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21213"/>
                </a:solidFill>
                <a:latin typeface="Arial"/>
                <a:cs typeface="Arial"/>
              </a:rPr>
              <a:t>в</a:t>
            </a:r>
            <a:r>
              <a:rPr dirty="0" sz="1400" spc="-35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Российской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25"/>
              </a:lnSpc>
            </a:pP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Федерации»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358896" y="4288535"/>
            <a:ext cx="2941320" cy="1592580"/>
          </a:xfrm>
          <a:custGeom>
            <a:avLst/>
            <a:gdLst/>
            <a:ahLst/>
            <a:cxnLst/>
            <a:rect l="l" t="t" r="r" b="b"/>
            <a:pathLst>
              <a:path w="2941320" h="1592579">
                <a:moveTo>
                  <a:pt x="0" y="265430"/>
                </a:moveTo>
                <a:lnTo>
                  <a:pt x="4277" y="217727"/>
                </a:lnTo>
                <a:lnTo>
                  <a:pt x="16609" y="172826"/>
                </a:lnTo>
                <a:lnTo>
                  <a:pt x="36246" y="131477"/>
                </a:lnTo>
                <a:lnTo>
                  <a:pt x="62437" y="94431"/>
                </a:lnTo>
                <a:lnTo>
                  <a:pt x="94431" y="62437"/>
                </a:lnTo>
                <a:lnTo>
                  <a:pt x="131477" y="36246"/>
                </a:lnTo>
                <a:lnTo>
                  <a:pt x="172826" y="16609"/>
                </a:lnTo>
                <a:lnTo>
                  <a:pt x="217727" y="4277"/>
                </a:lnTo>
                <a:lnTo>
                  <a:pt x="265429" y="0"/>
                </a:lnTo>
                <a:lnTo>
                  <a:pt x="2675890" y="0"/>
                </a:lnTo>
                <a:lnTo>
                  <a:pt x="2723592" y="4277"/>
                </a:lnTo>
                <a:lnTo>
                  <a:pt x="2768493" y="16609"/>
                </a:lnTo>
                <a:lnTo>
                  <a:pt x="2809842" y="36246"/>
                </a:lnTo>
                <a:lnTo>
                  <a:pt x="2846888" y="62437"/>
                </a:lnTo>
                <a:lnTo>
                  <a:pt x="2878882" y="94431"/>
                </a:lnTo>
                <a:lnTo>
                  <a:pt x="2905073" y="131477"/>
                </a:lnTo>
                <a:lnTo>
                  <a:pt x="2924710" y="172826"/>
                </a:lnTo>
                <a:lnTo>
                  <a:pt x="2937042" y="217727"/>
                </a:lnTo>
                <a:lnTo>
                  <a:pt x="2941319" y="265430"/>
                </a:lnTo>
                <a:lnTo>
                  <a:pt x="2941319" y="1327137"/>
                </a:lnTo>
                <a:lnTo>
                  <a:pt x="2937042" y="1374849"/>
                </a:lnTo>
                <a:lnTo>
                  <a:pt x="2924710" y="1419757"/>
                </a:lnTo>
                <a:lnTo>
                  <a:pt x="2905073" y="1461109"/>
                </a:lnTo>
                <a:lnTo>
                  <a:pt x="2878882" y="1498157"/>
                </a:lnTo>
                <a:lnTo>
                  <a:pt x="2846888" y="1530149"/>
                </a:lnTo>
                <a:lnTo>
                  <a:pt x="2809842" y="1556338"/>
                </a:lnTo>
                <a:lnTo>
                  <a:pt x="2768493" y="1575972"/>
                </a:lnTo>
                <a:lnTo>
                  <a:pt x="2723592" y="1588303"/>
                </a:lnTo>
                <a:lnTo>
                  <a:pt x="2675890" y="1592580"/>
                </a:lnTo>
                <a:lnTo>
                  <a:pt x="265429" y="1592580"/>
                </a:lnTo>
                <a:lnTo>
                  <a:pt x="217727" y="1588303"/>
                </a:lnTo>
                <a:lnTo>
                  <a:pt x="172826" y="1575972"/>
                </a:lnTo>
                <a:lnTo>
                  <a:pt x="131477" y="1556338"/>
                </a:lnTo>
                <a:lnTo>
                  <a:pt x="94431" y="1530149"/>
                </a:lnTo>
                <a:lnTo>
                  <a:pt x="62437" y="1498157"/>
                </a:lnTo>
                <a:lnTo>
                  <a:pt x="36246" y="1461109"/>
                </a:lnTo>
                <a:lnTo>
                  <a:pt x="16609" y="1419757"/>
                </a:lnTo>
                <a:lnTo>
                  <a:pt x="4277" y="1374849"/>
                </a:lnTo>
                <a:lnTo>
                  <a:pt x="0" y="1327137"/>
                </a:lnTo>
                <a:lnTo>
                  <a:pt x="0" y="265430"/>
                </a:lnTo>
                <a:close/>
              </a:path>
            </a:pathLst>
          </a:custGeom>
          <a:ln w="12191">
            <a:solidFill>
              <a:srgbClr val="FFB1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545840" y="4596510"/>
            <a:ext cx="2569210" cy="9696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9079" marR="25146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Федеральный</a:t>
            </a:r>
            <a:r>
              <a:rPr dirty="0" sz="1600" spc="-75" b="1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121213"/>
                </a:solidFill>
                <a:latin typeface="Arial"/>
                <a:cs typeface="Arial"/>
              </a:rPr>
              <a:t>закон </a:t>
            </a: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от</a:t>
            </a:r>
            <a:r>
              <a:rPr dirty="0" sz="1600" spc="-50" b="1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21213"/>
                </a:solidFill>
                <a:latin typeface="Arial"/>
                <a:cs typeface="Arial"/>
              </a:rPr>
              <a:t>29.11.2001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20"/>
              </a:lnSpc>
            </a:pP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№</a:t>
            </a:r>
            <a:r>
              <a:rPr dirty="0" sz="1600" spc="10" b="1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21213"/>
                </a:solidFill>
                <a:latin typeface="Arial"/>
                <a:cs typeface="Arial"/>
              </a:rPr>
              <a:t>156-</a:t>
            </a:r>
            <a:r>
              <a:rPr dirty="0" sz="1600" spc="-25" b="1">
                <a:solidFill>
                  <a:srgbClr val="121213"/>
                </a:solidFill>
                <a:latin typeface="Arial"/>
                <a:cs typeface="Arial"/>
              </a:rPr>
              <a:t>ФЗ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680"/>
              </a:lnSpc>
            </a:pPr>
            <a:r>
              <a:rPr dirty="0" sz="1400">
                <a:solidFill>
                  <a:srgbClr val="121213"/>
                </a:solidFill>
                <a:latin typeface="Arial"/>
                <a:cs typeface="Arial"/>
              </a:rPr>
              <a:t>«Об</a:t>
            </a:r>
            <a:r>
              <a:rPr dirty="0" sz="1400" spc="10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инвестиционных</a:t>
            </a:r>
            <a:r>
              <a:rPr dirty="0" sz="1400" spc="5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фондах»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63740" y="4459223"/>
            <a:ext cx="4585970" cy="1422400"/>
          </a:xfrm>
          <a:prstGeom prst="rect">
            <a:avLst/>
          </a:prstGeom>
          <a:ln w="12192">
            <a:solidFill>
              <a:srgbClr val="FFD385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509"/>
              </a:spcBef>
            </a:pPr>
            <a:r>
              <a:rPr dirty="0" sz="1600" spc="-10">
                <a:latin typeface="Arial"/>
                <a:cs typeface="Arial"/>
              </a:rPr>
              <a:t>устанавливает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порядок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допуска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СО</a:t>
            </a:r>
            <a:r>
              <a:rPr dirty="0" sz="1600" spc="-25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algn="ctr" marL="160020" marR="13716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имеющих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лицензию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на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осуществление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ДСЖ, </a:t>
            </a:r>
            <a:r>
              <a:rPr dirty="0" sz="1600">
                <a:latin typeface="Arial"/>
                <a:cs typeface="Arial"/>
              </a:rPr>
              <a:t>на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рынок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коллективных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инвестиций,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том</a:t>
            </a:r>
            <a:endParaRPr sz="1600">
              <a:latin typeface="Arial"/>
              <a:cs typeface="Arial"/>
            </a:endParaRPr>
          </a:p>
          <a:p>
            <a:pPr algn="ctr" marL="170815" marR="14986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числе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перечень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необходимых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документов </a:t>
            </a:r>
            <a:r>
              <a:rPr dirty="0" sz="1600" b="1">
                <a:latin typeface="Arial"/>
                <a:cs typeface="Arial"/>
              </a:rPr>
              <a:t>и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требования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к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их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оформлению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62216" y="2228088"/>
            <a:ext cx="4594860" cy="2231390"/>
          </a:xfrm>
          <a:prstGeom prst="rect">
            <a:avLst/>
          </a:prstGeom>
          <a:solidFill>
            <a:srgbClr val="FFE4B6"/>
          </a:solidFill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825"/>
              </a:lnSpc>
            </a:pPr>
            <a:r>
              <a:rPr dirty="0" sz="1600" spc="-10" b="1">
                <a:latin typeface="Arial"/>
                <a:cs typeface="Arial"/>
              </a:rPr>
              <a:t>Указание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Банка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России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от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17.06.2024</a:t>
            </a:r>
            <a:endParaRPr sz="1600">
              <a:latin typeface="Arial"/>
              <a:cs typeface="Arial"/>
            </a:endParaRPr>
          </a:p>
          <a:p>
            <a:pPr algn="ctr" marL="615950" marR="551815">
              <a:lnSpc>
                <a:spcPts val="1730"/>
              </a:lnSpc>
              <a:spcBef>
                <a:spcPts val="120"/>
              </a:spcBef>
            </a:pPr>
            <a:r>
              <a:rPr dirty="0" sz="1600" b="1">
                <a:latin typeface="Arial"/>
                <a:cs typeface="Arial"/>
              </a:rPr>
              <a:t>№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6750-</a:t>
            </a:r>
            <a:r>
              <a:rPr dirty="0" sz="1600" b="1">
                <a:latin typeface="Arial"/>
                <a:cs typeface="Arial"/>
              </a:rPr>
              <a:t>У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«О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внесении</a:t>
            </a:r>
            <a:r>
              <a:rPr dirty="0" sz="1600" spc="-10" b="1">
                <a:latin typeface="Arial"/>
                <a:cs typeface="Arial"/>
              </a:rPr>
              <a:t> изменений </a:t>
            </a:r>
            <a:r>
              <a:rPr dirty="0" sz="1600" b="1">
                <a:latin typeface="Arial"/>
                <a:cs typeface="Arial"/>
              </a:rPr>
              <a:t>в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Положение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Банка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России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700"/>
              </a:lnSpc>
            </a:pPr>
            <a:r>
              <a:rPr dirty="0" sz="1600" b="1">
                <a:latin typeface="Arial"/>
                <a:cs typeface="Arial"/>
              </a:rPr>
              <a:t>от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29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июня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2022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года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№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798-</a:t>
            </a:r>
            <a:r>
              <a:rPr dirty="0" sz="1600" spc="-25" b="1">
                <a:latin typeface="Arial"/>
                <a:cs typeface="Arial"/>
              </a:rPr>
              <a:t>П»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595"/>
              </a:lnSpc>
              <a:spcBef>
                <a:spcPts val="1560"/>
              </a:spcBef>
            </a:pPr>
            <a:r>
              <a:rPr dirty="0" sz="1400" spc="-10">
                <a:latin typeface="Arial"/>
                <a:cs typeface="Arial"/>
              </a:rPr>
              <a:t>(зарегистрировано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Минюстом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</a:t>
            </a:r>
            <a:endParaRPr sz="1400">
              <a:latin typeface="Arial"/>
              <a:cs typeface="Arial"/>
            </a:endParaRPr>
          </a:p>
          <a:p>
            <a:pPr algn="ctr" marL="182880" marR="176530">
              <a:lnSpc>
                <a:spcPts val="1510"/>
              </a:lnSpc>
              <a:spcBef>
                <a:spcPts val="105"/>
              </a:spcBef>
            </a:pPr>
            <a:r>
              <a:rPr dirty="0" sz="1400" spc="-30">
                <a:latin typeface="Arial"/>
                <a:cs typeface="Arial"/>
              </a:rPr>
              <a:t>11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сентября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2024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года,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регистрационный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79430; опубликовано</a:t>
            </a:r>
            <a:r>
              <a:rPr dirty="0" sz="1400">
                <a:latin typeface="Arial"/>
                <a:cs typeface="Arial"/>
              </a:rPr>
              <a:t> на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сайте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17.09.2024)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409182" y="2474214"/>
            <a:ext cx="426720" cy="3180715"/>
          </a:xfrm>
          <a:custGeom>
            <a:avLst/>
            <a:gdLst/>
            <a:ahLst/>
            <a:cxnLst/>
            <a:rect l="l" t="t" r="r" b="b"/>
            <a:pathLst>
              <a:path w="426720" h="3180715">
                <a:moveTo>
                  <a:pt x="0" y="0"/>
                </a:moveTo>
                <a:lnTo>
                  <a:pt x="67446" y="1808"/>
                </a:lnTo>
                <a:lnTo>
                  <a:pt x="126016" y="6847"/>
                </a:lnTo>
                <a:lnTo>
                  <a:pt x="172199" y="14538"/>
                </a:lnTo>
                <a:lnTo>
                  <a:pt x="213360" y="35560"/>
                </a:lnTo>
                <a:lnTo>
                  <a:pt x="213360" y="1452245"/>
                </a:lnTo>
                <a:lnTo>
                  <a:pt x="224235" y="1463453"/>
                </a:lnTo>
                <a:lnTo>
                  <a:pt x="254520" y="1473211"/>
                </a:lnTo>
                <a:lnTo>
                  <a:pt x="300703" y="1480920"/>
                </a:lnTo>
                <a:lnTo>
                  <a:pt x="359273" y="1485984"/>
                </a:lnTo>
                <a:lnTo>
                  <a:pt x="426719" y="1487805"/>
                </a:lnTo>
                <a:lnTo>
                  <a:pt x="359273" y="1489613"/>
                </a:lnTo>
                <a:lnTo>
                  <a:pt x="300703" y="1494652"/>
                </a:lnTo>
                <a:lnTo>
                  <a:pt x="254520" y="1502343"/>
                </a:lnTo>
                <a:lnTo>
                  <a:pt x="224235" y="1512107"/>
                </a:lnTo>
                <a:lnTo>
                  <a:pt x="213360" y="1523365"/>
                </a:lnTo>
                <a:lnTo>
                  <a:pt x="213360" y="3145028"/>
                </a:lnTo>
                <a:lnTo>
                  <a:pt x="202484" y="3156265"/>
                </a:lnTo>
                <a:lnTo>
                  <a:pt x="172199" y="3166027"/>
                </a:lnTo>
                <a:lnTo>
                  <a:pt x="126016" y="3173725"/>
                </a:lnTo>
                <a:lnTo>
                  <a:pt x="67446" y="3178774"/>
                </a:lnTo>
                <a:lnTo>
                  <a:pt x="0" y="3180588"/>
                </a:lnTo>
              </a:path>
            </a:pathLst>
          </a:custGeom>
          <a:ln w="19812">
            <a:solidFill>
              <a:srgbClr val="F9A6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80745" y="5990945"/>
            <a:ext cx="940181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 i="1">
                <a:latin typeface="Arial"/>
                <a:cs typeface="Arial"/>
              </a:rPr>
              <a:t>Принятые</a:t>
            </a:r>
            <a:r>
              <a:rPr dirty="0" sz="1000" spc="-65" b="1" i="1">
                <a:latin typeface="Arial"/>
                <a:cs typeface="Arial"/>
              </a:rPr>
              <a:t> </a:t>
            </a:r>
            <a:r>
              <a:rPr dirty="0" sz="1000" spc="-10" b="1" i="1">
                <a:latin typeface="Arial"/>
                <a:cs typeface="Arial"/>
              </a:rPr>
              <a:t>сокращения</a:t>
            </a:r>
            <a:r>
              <a:rPr dirty="0" sz="1000" spc="-1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СО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страховая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организация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ДСЖ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-10">
                <a:latin typeface="Arial"/>
                <a:cs typeface="Arial"/>
              </a:rPr>
              <a:t> добровольное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страхование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жизни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Лицензия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управляющей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компании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лицензия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управляющей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компании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на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осуществление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деятельности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по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управлению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инвестиционными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фондами,</a:t>
            </a:r>
            <a:r>
              <a:rPr dirty="0" sz="1000" spc="-10">
                <a:latin typeface="Arial"/>
                <a:cs typeface="Arial"/>
              </a:rPr>
              <a:t> паевыми инвестиционными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фондами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</a:t>
            </a:r>
            <a:r>
              <a:rPr dirty="0" sz="1000" spc="-10">
                <a:latin typeface="Arial"/>
                <a:cs typeface="Arial"/>
              </a:rPr>
              <a:t> негосударственными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пенсионными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фондами.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748279" y="3086100"/>
            <a:ext cx="481330" cy="325120"/>
          </a:xfrm>
          <a:custGeom>
            <a:avLst/>
            <a:gdLst/>
            <a:ahLst/>
            <a:cxnLst/>
            <a:rect l="l" t="t" r="r" b="b"/>
            <a:pathLst>
              <a:path w="481330" h="325120">
                <a:moveTo>
                  <a:pt x="0" y="213740"/>
                </a:moveTo>
                <a:lnTo>
                  <a:pt x="344805" y="55499"/>
                </a:lnTo>
                <a:lnTo>
                  <a:pt x="319405" y="0"/>
                </a:lnTo>
                <a:lnTo>
                  <a:pt x="481202" y="60071"/>
                </a:lnTo>
                <a:lnTo>
                  <a:pt x="421258" y="221869"/>
                </a:lnTo>
                <a:lnTo>
                  <a:pt x="395731" y="166370"/>
                </a:lnTo>
                <a:lnTo>
                  <a:pt x="50926" y="324738"/>
                </a:lnTo>
                <a:lnTo>
                  <a:pt x="0" y="213740"/>
                </a:lnTo>
                <a:close/>
              </a:path>
            </a:pathLst>
          </a:custGeom>
          <a:ln w="12700">
            <a:solidFill>
              <a:srgbClr val="FBC9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82168" y="5881115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 h="0">
                <a:moveTo>
                  <a:pt x="0" y="0"/>
                </a:moveTo>
                <a:lnTo>
                  <a:pt x="12719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51104" y="2348483"/>
            <a:ext cx="2193290" cy="3114040"/>
          </a:xfrm>
          <a:custGeom>
            <a:avLst/>
            <a:gdLst/>
            <a:ahLst/>
            <a:cxnLst/>
            <a:rect l="l" t="t" r="r" b="b"/>
            <a:pathLst>
              <a:path w="2193290" h="3114040">
                <a:moveTo>
                  <a:pt x="0" y="365505"/>
                </a:moveTo>
                <a:lnTo>
                  <a:pt x="2847" y="319669"/>
                </a:lnTo>
                <a:lnTo>
                  <a:pt x="11163" y="275528"/>
                </a:lnTo>
                <a:lnTo>
                  <a:pt x="24604" y="233426"/>
                </a:lnTo>
                <a:lnTo>
                  <a:pt x="42827" y="193706"/>
                </a:lnTo>
                <a:lnTo>
                  <a:pt x="65489" y="156710"/>
                </a:lnTo>
                <a:lnTo>
                  <a:pt x="92249" y="122783"/>
                </a:lnTo>
                <a:lnTo>
                  <a:pt x="122764" y="92266"/>
                </a:lnTo>
                <a:lnTo>
                  <a:pt x="156691" y="65502"/>
                </a:lnTo>
                <a:lnTo>
                  <a:pt x="193688" y="42836"/>
                </a:lnTo>
                <a:lnTo>
                  <a:pt x="233411" y="24610"/>
                </a:lnTo>
                <a:lnTo>
                  <a:pt x="275519" y="11166"/>
                </a:lnTo>
                <a:lnTo>
                  <a:pt x="319669" y="2848"/>
                </a:lnTo>
                <a:lnTo>
                  <a:pt x="365518" y="0"/>
                </a:lnTo>
                <a:lnTo>
                  <a:pt x="1827529" y="0"/>
                </a:lnTo>
                <a:lnTo>
                  <a:pt x="1873366" y="2848"/>
                </a:lnTo>
                <a:lnTo>
                  <a:pt x="1917507" y="11166"/>
                </a:lnTo>
                <a:lnTo>
                  <a:pt x="1959609" y="24610"/>
                </a:lnTo>
                <a:lnTo>
                  <a:pt x="1999329" y="42836"/>
                </a:lnTo>
                <a:lnTo>
                  <a:pt x="2036325" y="65502"/>
                </a:lnTo>
                <a:lnTo>
                  <a:pt x="2070252" y="92266"/>
                </a:lnTo>
                <a:lnTo>
                  <a:pt x="2100769" y="122783"/>
                </a:lnTo>
                <a:lnTo>
                  <a:pt x="2127533" y="156710"/>
                </a:lnTo>
                <a:lnTo>
                  <a:pt x="2150199" y="193706"/>
                </a:lnTo>
                <a:lnTo>
                  <a:pt x="2168425" y="233426"/>
                </a:lnTo>
                <a:lnTo>
                  <a:pt x="2181869" y="275528"/>
                </a:lnTo>
                <a:lnTo>
                  <a:pt x="2190187" y="319669"/>
                </a:lnTo>
                <a:lnTo>
                  <a:pt x="2193035" y="365505"/>
                </a:lnTo>
                <a:lnTo>
                  <a:pt x="2193035" y="2748026"/>
                </a:lnTo>
                <a:lnTo>
                  <a:pt x="2190187" y="2793862"/>
                </a:lnTo>
                <a:lnTo>
                  <a:pt x="2181869" y="2838003"/>
                </a:lnTo>
                <a:lnTo>
                  <a:pt x="2168425" y="2880105"/>
                </a:lnTo>
                <a:lnTo>
                  <a:pt x="2150199" y="2919825"/>
                </a:lnTo>
                <a:lnTo>
                  <a:pt x="2127533" y="2956821"/>
                </a:lnTo>
                <a:lnTo>
                  <a:pt x="2100769" y="2990748"/>
                </a:lnTo>
                <a:lnTo>
                  <a:pt x="2070252" y="3021265"/>
                </a:lnTo>
                <a:lnTo>
                  <a:pt x="2036325" y="3048029"/>
                </a:lnTo>
                <a:lnTo>
                  <a:pt x="1999329" y="3070695"/>
                </a:lnTo>
                <a:lnTo>
                  <a:pt x="1959609" y="3088921"/>
                </a:lnTo>
                <a:lnTo>
                  <a:pt x="1917507" y="3102365"/>
                </a:lnTo>
                <a:lnTo>
                  <a:pt x="1873366" y="3110683"/>
                </a:lnTo>
                <a:lnTo>
                  <a:pt x="1827529" y="3113531"/>
                </a:lnTo>
                <a:lnTo>
                  <a:pt x="365518" y="3113531"/>
                </a:lnTo>
                <a:lnTo>
                  <a:pt x="319669" y="3110683"/>
                </a:lnTo>
                <a:lnTo>
                  <a:pt x="275519" y="3102365"/>
                </a:lnTo>
                <a:lnTo>
                  <a:pt x="233411" y="3088921"/>
                </a:lnTo>
                <a:lnTo>
                  <a:pt x="193688" y="3070695"/>
                </a:lnTo>
                <a:lnTo>
                  <a:pt x="156691" y="3048029"/>
                </a:lnTo>
                <a:lnTo>
                  <a:pt x="122764" y="3021265"/>
                </a:lnTo>
                <a:lnTo>
                  <a:pt x="92249" y="2990748"/>
                </a:lnTo>
                <a:lnTo>
                  <a:pt x="65489" y="2956821"/>
                </a:lnTo>
                <a:lnTo>
                  <a:pt x="42827" y="2919825"/>
                </a:lnTo>
                <a:lnTo>
                  <a:pt x="24604" y="2880105"/>
                </a:lnTo>
                <a:lnTo>
                  <a:pt x="11163" y="2838003"/>
                </a:lnTo>
                <a:lnTo>
                  <a:pt x="2847" y="2793862"/>
                </a:lnTo>
                <a:lnTo>
                  <a:pt x="0" y="2748026"/>
                </a:lnTo>
                <a:lnTo>
                  <a:pt x="0" y="365505"/>
                </a:lnTo>
                <a:close/>
              </a:path>
            </a:pathLst>
          </a:custGeom>
          <a:ln w="12192">
            <a:solidFill>
              <a:srgbClr val="FFB1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38352" y="2760344"/>
            <a:ext cx="1815464" cy="2280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9230" marR="18161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121213"/>
                </a:solidFill>
                <a:latin typeface="Arial"/>
                <a:cs typeface="Arial"/>
              </a:rPr>
              <a:t>Федеральный закон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от</a:t>
            </a:r>
            <a:r>
              <a:rPr dirty="0" sz="1600" spc="-80" b="1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25.12.2023</a:t>
            </a:r>
            <a:r>
              <a:rPr dirty="0" sz="1600" spc="-75" b="1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121213"/>
                </a:solidFill>
                <a:latin typeface="Arial"/>
                <a:cs typeface="Arial"/>
              </a:rPr>
              <a:t>года</a:t>
            </a:r>
            <a:endParaRPr sz="1600">
              <a:latin typeface="Arial"/>
              <a:cs typeface="Arial"/>
            </a:endParaRPr>
          </a:p>
          <a:p>
            <a:pPr algn="ctr" marL="635">
              <a:lnSpc>
                <a:spcPts val="1920"/>
              </a:lnSpc>
            </a:pPr>
            <a:r>
              <a:rPr dirty="0" sz="1600" b="1">
                <a:solidFill>
                  <a:srgbClr val="121213"/>
                </a:solidFill>
                <a:latin typeface="Arial"/>
                <a:cs typeface="Arial"/>
              </a:rPr>
              <a:t>№ </a:t>
            </a:r>
            <a:r>
              <a:rPr dirty="0" sz="1600" spc="-10" b="1">
                <a:solidFill>
                  <a:srgbClr val="121213"/>
                </a:solidFill>
                <a:latin typeface="Arial"/>
                <a:cs typeface="Arial"/>
              </a:rPr>
              <a:t>631-</a:t>
            </a:r>
            <a:r>
              <a:rPr dirty="0" sz="1600" spc="-25" b="1">
                <a:solidFill>
                  <a:srgbClr val="121213"/>
                </a:solidFill>
                <a:latin typeface="Arial"/>
                <a:cs typeface="Arial"/>
              </a:rPr>
              <a:t>ФЗ</a:t>
            </a:r>
            <a:endParaRPr sz="1600">
              <a:latin typeface="Arial"/>
              <a:cs typeface="Arial"/>
            </a:endParaRPr>
          </a:p>
          <a:p>
            <a:pPr algn="ctr" marL="2540">
              <a:lnSpc>
                <a:spcPts val="1680"/>
              </a:lnSpc>
            </a:pPr>
            <a:r>
              <a:rPr dirty="0" sz="1400">
                <a:solidFill>
                  <a:srgbClr val="121213"/>
                </a:solidFill>
                <a:latin typeface="Arial"/>
                <a:cs typeface="Arial"/>
              </a:rPr>
              <a:t>«О</a:t>
            </a:r>
            <a:r>
              <a:rPr dirty="0" sz="1400" spc="-20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внесении</a:t>
            </a:r>
            <a:endParaRPr sz="1400">
              <a:latin typeface="Arial"/>
              <a:cs typeface="Arial"/>
            </a:endParaRPr>
          </a:p>
          <a:p>
            <a:pPr marL="459105">
              <a:lnSpc>
                <a:spcPct val="100000"/>
              </a:lnSpc>
            </a:pP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изменений</a:t>
            </a:r>
            <a:endParaRPr sz="1400">
              <a:latin typeface="Arial"/>
              <a:cs typeface="Arial"/>
            </a:endParaRPr>
          </a:p>
          <a:p>
            <a:pPr marL="186055" marR="175895" indent="20383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121213"/>
                </a:solidFill>
                <a:latin typeface="Arial"/>
                <a:cs typeface="Arial"/>
              </a:rPr>
              <a:t>в</a:t>
            </a: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 отдельные законодательные </a:t>
            </a:r>
            <a:r>
              <a:rPr dirty="0" sz="1400">
                <a:solidFill>
                  <a:srgbClr val="121213"/>
                </a:solidFill>
                <a:latin typeface="Arial"/>
                <a:cs typeface="Arial"/>
              </a:rPr>
              <a:t>акты</a:t>
            </a:r>
            <a:r>
              <a:rPr dirty="0" sz="1400" spc="-20">
                <a:solidFill>
                  <a:srgbClr val="121213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Российской</a:t>
            </a:r>
            <a:endParaRPr sz="14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dirty="0" sz="1400" spc="-10">
                <a:solidFill>
                  <a:srgbClr val="121213"/>
                </a:solidFill>
                <a:latin typeface="Arial"/>
                <a:cs typeface="Arial"/>
              </a:rPr>
              <a:t>Федерации»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701670" y="4349750"/>
            <a:ext cx="464820" cy="348615"/>
          </a:xfrm>
          <a:custGeom>
            <a:avLst/>
            <a:gdLst/>
            <a:ahLst/>
            <a:cxnLst/>
            <a:rect l="l" t="t" r="r" b="b"/>
            <a:pathLst>
              <a:path w="464819" h="348614">
                <a:moveTo>
                  <a:pt x="61087" y="0"/>
                </a:moveTo>
                <a:lnTo>
                  <a:pt x="389636" y="189737"/>
                </a:lnTo>
                <a:lnTo>
                  <a:pt x="420116" y="136779"/>
                </a:lnTo>
                <a:lnTo>
                  <a:pt x="464820" y="303530"/>
                </a:lnTo>
                <a:lnTo>
                  <a:pt x="298069" y="348233"/>
                </a:lnTo>
                <a:lnTo>
                  <a:pt x="328676" y="295401"/>
                </a:lnTo>
                <a:lnTo>
                  <a:pt x="0" y="105663"/>
                </a:lnTo>
                <a:lnTo>
                  <a:pt x="61087" y="0"/>
                </a:lnTo>
                <a:close/>
              </a:path>
            </a:pathLst>
          </a:custGeom>
          <a:ln w="12700">
            <a:solidFill>
              <a:srgbClr val="FBC9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32816" y="960119"/>
            <a:ext cx="11224260" cy="1183005"/>
          </a:xfrm>
          <a:custGeom>
            <a:avLst/>
            <a:gdLst/>
            <a:ahLst/>
            <a:cxnLst/>
            <a:rect l="l" t="t" r="r" b="b"/>
            <a:pathLst>
              <a:path w="11224260" h="1183005">
                <a:moveTo>
                  <a:pt x="11027156" y="0"/>
                </a:moveTo>
                <a:lnTo>
                  <a:pt x="197116" y="0"/>
                </a:lnTo>
                <a:lnTo>
                  <a:pt x="151919" y="5206"/>
                </a:lnTo>
                <a:lnTo>
                  <a:pt x="110429" y="20037"/>
                </a:lnTo>
                <a:lnTo>
                  <a:pt x="73830" y="43307"/>
                </a:lnTo>
                <a:lnTo>
                  <a:pt x="43304" y="73833"/>
                </a:lnTo>
                <a:lnTo>
                  <a:pt x="20035" y="110430"/>
                </a:lnTo>
                <a:lnTo>
                  <a:pt x="5206" y="151915"/>
                </a:lnTo>
                <a:lnTo>
                  <a:pt x="0" y="197103"/>
                </a:lnTo>
                <a:lnTo>
                  <a:pt x="0" y="985519"/>
                </a:lnTo>
                <a:lnTo>
                  <a:pt x="5206" y="1030708"/>
                </a:lnTo>
                <a:lnTo>
                  <a:pt x="20035" y="1072193"/>
                </a:lnTo>
                <a:lnTo>
                  <a:pt x="43304" y="1108790"/>
                </a:lnTo>
                <a:lnTo>
                  <a:pt x="73830" y="1139316"/>
                </a:lnTo>
                <a:lnTo>
                  <a:pt x="110429" y="1162586"/>
                </a:lnTo>
                <a:lnTo>
                  <a:pt x="151919" y="1177417"/>
                </a:lnTo>
                <a:lnTo>
                  <a:pt x="197116" y="1182624"/>
                </a:lnTo>
                <a:lnTo>
                  <a:pt x="11027156" y="1182624"/>
                </a:lnTo>
                <a:lnTo>
                  <a:pt x="11072344" y="1177417"/>
                </a:lnTo>
                <a:lnTo>
                  <a:pt x="11113829" y="1162586"/>
                </a:lnTo>
                <a:lnTo>
                  <a:pt x="11150426" y="1139316"/>
                </a:lnTo>
                <a:lnTo>
                  <a:pt x="11180952" y="1108790"/>
                </a:lnTo>
                <a:lnTo>
                  <a:pt x="11204222" y="1072193"/>
                </a:lnTo>
                <a:lnTo>
                  <a:pt x="11219053" y="1030708"/>
                </a:lnTo>
                <a:lnTo>
                  <a:pt x="11224260" y="985519"/>
                </a:lnTo>
                <a:lnTo>
                  <a:pt x="11224260" y="197103"/>
                </a:lnTo>
                <a:lnTo>
                  <a:pt x="11219053" y="151915"/>
                </a:lnTo>
                <a:lnTo>
                  <a:pt x="11204222" y="110430"/>
                </a:lnTo>
                <a:lnTo>
                  <a:pt x="11180952" y="73833"/>
                </a:lnTo>
                <a:lnTo>
                  <a:pt x="11150426" y="43307"/>
                </a:lnTo>
                <a:lnTo>
                  <a:pt x="11113829" y="20037"/>
                </a:lnTo>
                <a:lnTo>
                  <a:pt x="11072344" y="5206"/>
                </a:lnTo>
                <a:lnTo>
                  <a:pt x="11027156" y="0"/>
                </a:lnTo>
                <a:close/>
              </a:path>
            </a:pathLst>
          </a:custGeom>
          <a:solidFill>
            <a:srgbClr val="FFE4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05434" y="1009014"/>
            <a:ext cx="10795000" cy="1062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Arial"/>
                <a:cs typeface="Arial"/>
              </a:rPr>
              <a:t>С</a:t>
            </a:r>
            <a:r>
              <a:rPr dirty="0" sz="1700" spc="-5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01.01.2025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страховые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организации,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имеющие</a:t>
            </a:r>
            <a:r>
              <a:rPr dirty="0" sz="1700" spc="-6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лицензию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на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осуществление</a:t>
            </a:r>
            <a:endParaRPr sz="17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700" spc="-10">
                <a:latin typeface="Arial"/>
                <a:cs typeface="Arial"/>
              </a:rPr>
              <a:t>добровольного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страхования</a:t>
            </a:r>
            <a:r>
              <a:rPr dirty="0" sz="1700" spc="-3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жизни,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смогут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получить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лицензию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управляющей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компании</a:t>
            </a:r>
            <a:r>
              <a:rPr dirty="0" sz="1700" spc="-4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на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осуществление </a:t>
            </a:r>
            <a:r>
              <a:rPr dirty="0" sz="1700">
                <a:latin typeface="Arial"/>
                <a:cs typeface="Arial"/>
              </a:rPr>
              <a:t>деятельности</a:t>
            </a:r>
            <a:r>
              <a:rPr dirty="0" sz="1700" spc="-7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по</a:t>
            </a:r>
            <a:r>
              <a:rPr dirty="0" sz="1700" spc="-6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управлению</a:t>
            </a:r>
            <a:r>
              <a:rPr dirty="0" sz="1700" spc="-5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инвестиционными</a:t>
            </a:r>
            <a:r>
              <a:rPr dirty="0" sz="1700" spc="-5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фондами,</a:t>
            </a:r>
            <a:r>
              <a:rPr dirty="0" sz="1700" spc="-6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паевыми</a:t>
            </a:r>
            <a:r>
              <a:rPr dirty="0" sz="1700" spc="-6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инвестиционными</a:t>
            </a:r>
            <a:r>
              <a:rPr dirty="0" sz="1700" spc="-5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фондами</a:t>
            </a:r>
            <a:r>
              <a:rPr dirty="0" sz="1700" spc="-65">
                <a:latin typeface="Arial"/>
                <a:cs typeface="Arial"/>
              </a:rPr>
              <a:t> </a:t>
            </a:r>
            <a:r>
              <a:rPr dirty="0" sz="1700" spc="-50">
                <a:latin typeface="Arial"/>
                <a:cs typeface="Arial"/>
              </a:rPr>
              <a:t>и</a:t>
            </a:r>
            <a:endParaRPr sz="17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</a:pPr>
            <a:r>
              <a:rPr dirty="0" sz="1700" spc="-10">
                <a:latin typeface="Arial"/>
                <a:cs typeface="Arial"/>
              </a:rPr>
              <a:t>негосударственными</a:t>
            </a:r>
            <a:r>
              <a:rPr dirty="0" sz="1700" spc="-5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пенсионными</a:t>
            </a:r>
            <a:r>
              <a:rPr dirty="0" sz="1700" spc="-5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фондами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1234419" y="6518249"/>
            <a:ext cx="71564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 i="1">
                <a:latin typeface="Arial"/>
                <a:cs typeface="Arial"/>
                <a:hlinkClick r:id="rId2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2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31745" y="1111376"/>
            <a:ext cx="71291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Лицензирование</a:t>
            </a:r>
            <a:r>
              <a:rPr dirty="0" sz="2000" spc="-1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деятельности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управляющих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компаний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33707" y="45491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87898D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44927" y="468630"/>
            <a:ext cx="26219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Изменения</a:t>
            </a:r>
            <a:r>
              <a:rPr dirty="0" sz="1400" spc="-5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87898D"/>
                </a:solidFill>
                <a:latin typeface="Arial"/>
                <a:cs typeface="Arial"/>
              </a:rPr>
              <a:t>в</a:t>
            </a:r>
            <a:r>
              <a:rPr dirty="0" sz="1400" spc="-3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законодательстве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234419" y="6518249"/>
            <a:ext cx="71564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 i="1">
                <a:latin typeface="Arial"/>
                <a:cs typeface="Arial"/>
                <a:hlinkClick r:id="rId2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2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67332" y="4742535"/>
            <a:ext cx="943419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Страховая</a:t>
            </a:r>
            <a:r>
              <a:rPr dirty="0" sz="1400" spc="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организация,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имеющая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лицензию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управляющей</a:t>
            </a:r>
            <a:r>
              <a:rPr dirty="0" sz="1400" spc="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компании,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осуществляет</a:t>
            </a:r>
            <a:r>
              <a:rPr dirty="0" sz="1400" spc="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выдачу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инвестиционных </a:t>
            </a:r>
            <a:r>
              <a:rPr dirty="0" sz="1400">
                <a:latin typeface="Arial"/>
                <a:cs typeface="Arial"/>
              </a:rPr>
              <a:t>паев</a:t>
            </a:r>
            <a:r>
              <a:rPr dirty="0" sz="1400" spc="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открытых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паевых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инвестиционных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фондов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или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инвестиционных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паев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закрытых</a:t>
            </a:r>
            <a:r>
              <a:rPr dirty="0" sz="1400" spc="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паевых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инвестиционных </a:t>
            </a:r>
            <a:r>
              <a:rPr dirty="0" sz="1400">
                <a:latin typeface="Arial"/>
                <a:cs typeface="Arial"/>
              </a:rPr>
              <a:t>фондов,</a:t>
            </a:r>
            <a:r>
              <a:rPr dirty="0" sz="1400" spc="22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предназначенных</a:t>
            </a:r>
            <a:r>
              <a:rPr dirty="0" sz="1400" spc="22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для</a:t>
            </a:r>
            <a:r>
              <a:rPr dirty="0" sz="1400" spc="22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квалифицированных</a:t>
            </a:r>
            <a:r>
              <a:rPr dirty="0" sz="1400" spc="22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инвесторов,</a:t>
            </a:r>
            <a:r>
              <a:rPr dirty="0" sz="1400" spc="22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которые</a:t>
            </a:r>
            <a:r>
              <a:rPr dirty="0" sz="1400" spc="22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находятся</a:t>
            </a:r>
            <a:r>
              <a:rPr dirty="0" sz="1400" spc="22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22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доверительном </a:t>
            </a:r>
            <a:r>
              <a:rPr dirty="0" sz="1400">
                <a:latin typeface="Arial"/>
                <a:cs typeface="Arial"/>
              </a:rPr>
              <a:t>управлении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такой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страховой</a:t>
            </a:r>
            <a:r>
              <a:rPr dirty="0" sz="1400" spc="3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организации,</a:t>
            </a:r>
            <a:r>
              <a:rPr dirty="0" sz="1400" spc="385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только</a:t>
            </a:r>
            <a:r>
              <a:rPr dirty="0" sz="1400" spc="38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страхователям</a:t>
            </a:r>
            <a:r>
              <a:rPr dirty="0" sz="1400" spc="40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во</a:t>
            </a:r>
            <a:r>
              <a:rPr dirty="0" sz="1400" spc="3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исполнение</a:t>
            </a:r>
            <a:r>
              <a:rPr dirty="0" sz="1400" spc="38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заключенных</a:t>
            </a:r>
            <a:r>
              <a:rPr dirty="0" sz="1400" spc="3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с</a:t>
            </a:r>
            <a:r>
              <a:rPr dirty="0" sz="1400" spc="38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ними </a:t>
            </a:r>
            <a:r>
              <a:rPr dirty="0" sz="1400" spc="-10" b="1">
                <a:latin typeface="Arial"/>
                <a:cs typeface="Arial"/>
              </a:rPr>
              <a:t>договоров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долевого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страхования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жизни</a:t>
            </a:r>
            <a:r>
              <a:rPr dirty="0" sz="1400" spc="-1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58951" y="1810511"/>
            <a:ext cx="5059680" cy="2524125"/>
            <a:chOff x="758951" y="1810511"/>
            <a:chExt cx="5059680" cy="2524125"/>
          </a:xfrm>
        </p:grpSpPr>
        <p:sp>
          <p:nvSpPr>
            <p:cNvPr id="9" name="object 9" descr=""/>
            <p:cNvSpPr/>
            <p:nvPr/>
          </p:nvSpPr>
          <p:spPr>
            <a:xfrm>
              <a:off x="761999" y="1813559"/>
              <a:ext cx="5053965" cy="2517775"/>
            </a:xfrm>
            <a:custGeom>
              <a:avLst/>
              <a:gdLst/>
              <a:ahLst/>
              <a:cxnLst/>
              <a:rect l="l" t="t" r="r" b="b"/>
              <a:pathLst>
                <a:path w="5053965" h="2517775">
                  <a:moveTo>
                    <a:pt x="4960112" y="0"/>
                  </a:moveTo>
                  <a:lnTo>
                    <a:pt x="93510" y="0"/>
                  </a:lnTo>
                  <a:lnTo>
                    <a:pt x="57108" y="7354"/>
                  </a:lnTo>
                  <a:lnTo>
                    <a:pt x="27385" y="27400"/>
                  </a:lnTo>
                  <a:lnTo>
                    <a:pt x="7347" y="57114"/>
                  </a:lnTo>
                  <a:lnTo>
                    <a:pt x="0" y="93472"/>
                  </a:lnTo>
                  <a:lnTo>
                    <a:pt x="0" y="2424176"/>
                  </a:lnTo>
                  <a:lnTo>
                    <a:pt x="7347" y="2460533"/>
                  </a:lnTo>
                  <a:lnTo>
                    <a:pt x="27385" y="2490247"/>
                  </a:lnTo>
                  <a:lnTo>
                    <a:pt x="57108" y="2510293"/>
                  </a:lnTo>
                  <a:lnTo>
                    <a:pt x="93510" y="2517647"/>
                  </a:lnTo>
                  <a:lnTo>
                    <a:pt x="4960112" y="2517647"/>
                  </a:lnTo>
                  <a:lnTo>
                    <a:pt x="4996469" y="2510293"/>
                  </a:lnTo>
                  <a:lnTo>
                    <a:pt x="5026183" y="2490247"/>
                  </a:lnTo>
                  <a:lnTo>
                    <a:pt x="5046229" y="2460533"/>
                  </a:lnTo>
                  <a:lnTo>
                    <a:pt x="5053584" y="2424176"/>
                  </a:lnTo>
                  <a:lnTo>
                    <a:pt x="5053584" y="93472"/>
                  </a:lnTo>
                  <a:lnTo>
                    <a:pt x="5046229" y="57114"/>
                  </a:lnTo>
                  <a:lnTo>
                    <a:pt x="5026183" y="27400"/>
                  </a:lnTo>
                  <a:lnTo>
                    <a:pt x="4996469" y="7354"/>
                  </a:lnTo>
                  <a:lnTo>
                    <a:pt x="4960112" y="0"/>
                  </a:lnTo>
                  <a:close/>
                </a:path>
              </a:pathLst>
            </a:custGeom>
            <a:solidFill>
              <a:srgbClr val="FCDB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1999" y="1813559"/>
              <a:ext cx="5053965" cy="2517775"/>
            </a:xfrm>
            <a:custGeom>
              <a:avLst/>
              <a:gdLst/>
              <a:ahLst/>
              <a:cxnLst/>
              <a:rect l="l" t="t" r="r" b="b"/>
              <a:pathLst>
                <a:path w="5053965" h="2517775">
                  <a:moveTo>
                    <a:pt x="0" y="93472"/>
                  </a:moveTo>
                  <a:lnTo>
                    <a:pt x="7347" y="57114"/>
                  </a:lnTo>
                  <a:lnTo>
                    <a:pt x="27385" y="27400"/>
                  </a:lnTo>
                  <a:lnTo>
                    <a:pt x="57108" y="7354"/>
                  </a:lnTo>
                  <a:lnTo>
                    <a:pt x="93510" y="0"/>
                  </a:lnTo>
                  <a:lnTo>
                    <a:pt x="4960112" y="0"/>
                  </a:lnTo>
                  <a:lnTo>
                    <a:pt x="4996469" y="7354"/>
                  </a:lnTo>
                  <a:lnTo>
                    <a:pt x="5026183" y="27400"/>
                  </a:lnTo>
                  <a:lnTo>
                    <a:pt x="5046229" y="57114"/>
                  </a:lnTo>
                  <a:lnTo>
                    <a:pt x="5053584" y="93472"/>
                  </a:lnTo>
                  <a:lnTo>
                    <a:pt x="5053584" y="2424176"/>
                  </a:lnTo>
                  <a:lnTo>
                    <a:pt x="5046229" y="2460533"/>
                  </a:lnTo>
                  <a:lnTo>
                    <a:pt x="5026183" y="2490247"/>
                  </a:lnTo>
                  <a:lnTo>
                    <a:pt x="4996469" y="2510293"/>
                  </a:lnTo>
                  <a:lnTo>
                    <a:pt x="4960112" y="2517647"/>
                  </a:lnTo>
                  <a:lnTo>
                    <a:pt x="93510" y="2517647"/>
                  </a:lnTo>
                  <a:lnTo>
                    <a:pt x="57108" y="2510293"/>
                  </a:lnTo>
                  <a:lnTo>
                    <a:pt x="27385" y="2490247"/>
                  </a:lnTo>
                  <a:lnTo>
                    <a:pt x="7347" y="2460533"/>
                  </a:lnTo>
                  <a:lnTo>
                    <a:pt x="0" y="2424176"/>
                  </a:lnTo>
                  <a:lnTo>
                    <a:pt x="0" y="93472"/>
                  </a:lnTo>
                  <a:close/>
                </a:path>
              </a:pathLst>
            </a:custGeom>
            <a:ln w="6096">
              <a:solidFill>
                <a:srgbClr val="FCDB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68476" y="2206621"/>
            <a:ext cx="4756785" cy="1671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dirty="0" sz="1500">
                <a:latin typeface="Arial"/>
                <a:cs typeface="Arial"/>
              </a:rPr>
              <a:t>Страховые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организации,</a:t>
            </a:r>
            <a:r>
              <a:rPr dirty="0" sz="1500" spc="-9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имеющие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лицензию</a:t>
            </a:r>
            <a:r>
              <a:rPr dirty="0" sz="1500" spc="-75">
                <a:latin typeface="Arial"/>
                <a:cs typeface="Arial"/>
              </a:rPr>
              <a:t> </a:t>
            </a:r>
            <a:r>
              <a:rPr dirty="0" sz="1500" spc="-25">
                <a:latin typeface="Arial"/>
                <a:cs typeface="Arial"/>
              </a:rPr>
              <a:t>на </a:t>
            </a:r>
            <a:r>
              <a:rPr dirty="0" sz="1500" spc="-10">
                <a:latin typeface="Arial"/>
                <a:cs typeface="Arial"/>
              </a:rPr>
              <a:t>осуществление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добровольного</a:t>
            </a:r>
            <a:r>
              <a:rPr dirty="0" sz="1500" spc="-4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страхования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жизни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 spc="-50">
                <a:latin typeface="Arial"/>
                <a:cs typeface="Arial"/>
              </a:rPr>
              <a:t>и </a:t>
            </a:r>
            <a:r>
              <a:rPr dirty="0" sz="1500">
                <a:latin typeface="Arial"/>
                <a:cs typeface="Arial"/>
              </a:rPr>
              <a:t>лицензию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управляющей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компании,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вправе осуществлять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деятельность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управляющей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компании </a:t>
            </a:r>
            <a:r>
              <a:rPr dirty="0" sz="1500" spc="-10" b="1">
                <a:latin typeface="Arial"/>
                <a:cs typeface="Arial"/>
              </a:rPr>
              <a:t>исключительно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в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целях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осуществления</a:t>
            </a:r>
            <a:r>
              <a:rPr dirty="0" sz="150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долевого страхования</a:t>
            </a:r>
            <a:r>
              <a:rPr dirty="0" sz="1500" spc="-6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жизни</a:t>
            </a:r>
            <a:r>
              <a:rPr dirty="0" sz="1500" spc="-1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2000" y="5041391"/>
            <a:ext cx="927100" cy="775970"/>
          </a:xfrm>
          <a:custGeom>
            <a:avLst/>
            <a:gdLst/>
            <a:ahLst/>
            <a:cxnLst/>
            <a:rect l="l" t="t" r="r" b="b"/>
            <a:pathLst>
              <a:path w="927100" h="775970">
                <a:moveTo>
                  <a:pt x="538734" y="0"/>
                </a:moveTo>
                <a:lnTo>
                  <a:pt x="538734" y="193928"/>
                </a:lnTo>
                <a:lnTo>
                  <a:pt x="0" y="193928"/>
                </a:lnTo>
                <a:lnTo>
                  <a:pt x="0" y="581786"/>
                </a:lnTo>
                <a:lnTo>
                  <a:pt x="538734" y="581786"/>
                </a:lnTo>
                <a:lnTo>
                  <a:pt x="538734" y="775715"/>
                </a:lnTo>
                <a:lnTo>
                  <a:pt x="926592" y="387857"/>
                </a:lnTo>
                <a:lnTo>
                  <a:pt x="538734" y="0"/>
                </a:lnTo>
                <a:close/>
              </a:path>
            </a:pathLst>
          </a:custGeom>
          <a:solidFill>
            <a:srgbClr val="AFA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276594" y="2298954"/>
            <a:ext cx="4853940" cy="1559560"/>
          </a:xfrm>
          <a:custGeom>
            <a:avLst/>
            <a:gdLst/>
            <a:ahLst/>
            <a:cxnLst/>
            <a:rect l="l" t="t" r="r" b="b"/>
            <a:pathLst>
              <a:path w="4853940" h="1559560">
                <a:moveTo>
                  <a:pt x="0" y="259842"/>
                </a:moveTo>
                <a:lnTo>
                  <a:pt x="4186" y="213134"/>
                </a:lnTo>
                <a:lnTo>
                  <a:pt x="16255" y="169173"/>
                </a:lnTo>
                <a:lnTo>
                  <a:pt x="35475" y="128693"/>
                </a:lnTo>
                <a:lnTo>
                  <a:pt x="61110" y="92427"/>
                </a:lnTo>
                <a:lnTo>
                  <a:pt x="92427" y="61110"/>
                </a:lnTo>
                <a:lnTo>
                  <a:pt x="128693" y="35475"/>
                </a:lnTo>
                <a:lnTo>
                  <a:pt x="169173" y="16255"/>
                </a:lnTo>
                <a:lnTo>
                  <a:pt x="213134" y="4186"/>
                </a:lnTo>
                <a:lnTo>
                  <a:pt x="259841" y="0"/>
                </a:lnTo>
                <a:lnTo>
                  <a:pt x="4594098" y="0"/>
                </a:lnTo>
                <a:lnTo>
                  <a:pt x="4640805" y="4186"/>
                </a:lnTo>
                <a:lnTo>
                  <a:pt x="4684766" y="16255"/>
                </a:lnTo>
                <a:lnTo>
                  <a:pt x="4725246" y="35475"/>
                </a:lnTo>
                <a:lnTo>
                  <a:pt x="4761512" y="61110"/>
                </a:lnTo>
                <a:lnTo>
                  <a:pt x="4792829" y="92427"/>
                </a:lnTo>
                <a:lnTo>
                  <a:pt x="4818464" y="128693"/>
                </a:lnTo>
                <a:lnTo>
                  <a:pt x="4837683" y="169173"/>
                </a:lnTo>
                <a:lnTo>
                  <a:pt x="4849753" y="213134"/>
                </a:lnTo>
                <a:lnTo>
                  <a:pt x="4853939" y="259842"/>
                </a:lnTo>
                <a:lnTo>
                  <a:pt x="4853939" y="1299210"/>
                </a:lnTo>
                <a:lnTo>
                  <a:pt x="4849753" y="1345917"/>
                </a:lnTo>
                <a:lnTo>
                  <a:pt x="4837683" y="1389878"/>
                </a:lnTo>
                <a:lnTo>
                  <a:pt x="4818464" y="1430358"/>
                </a:lnTo>
                <a:lnTo>
                  <a:pt x="4792829" y="1466624"/>
                </a:lnTo>
                <a:lnTo>
                  <a:pt x="4761512" y="1497941"/>
                </a:lnTo>
                <a:lnTo>
                  <a:pt x="4725246" y="1523576"/>
                </a:lnTo>
                <a:lnTo>
                  <a:pt x="4684766" y="1542795"/>
                </a:lnTo>
                <a:lnTo>
                  <a:pt x="4640805" y="1554865"/>
                </a:lnTo>
                <a:lnTo>
                  <a:pt x="4594098" y="1559052"/>
                </a:lnTo>
                <a:lnTo>
                  <a:pt x="259841" y="1559052"/>
                </a:lnTo>
                <a:lnTo>
                  <a:pt x="213134" y="1554865"/>
                </a:lnTo>
                <a:lnTo>
                  <a:pt x="169173" y="1542796"/>
                </a:lnTo>
                <a:lnTo>
                  <a:pt x="128693" y="1523576"/>
                </a:lnTo>
                <a:lnTo>
                  <a:pt x="92427" y="1497941"/>
                </a:lnTo>
                <a:lnTo>
                  <a:pt x="61110" y="1466624"/>
                </a:lnTo>
                <a:lnTo>
                  <a:pt x="35475" y="1430358"/>
                </a:lnTo>
                <a:lnTo>
                  <a:pt x="16255" y="1389878"/>
                </a:lnTo>
                <a:lnTo>
                  <a:pt x="4186" y="1345917"/>
                </a:lnTo>
                <a:lnTo>
                  <a:pt x="0" y="1299210"/>
                </a:lnTo>
                <a:lnTo>
                  <a:pt x="0" y="259842"/>
                </a:lnTo>
                <a:close/>
              </a:path>
            </a:pathLst>
          </a:custGeom>
          <a:ln w="19812">
            <a:solidFill>
              <a:srgbClr val="FBC9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971156" y="2477770"/>
            <a:ext cx="3510915" cy="1139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95"/>
              </a:spcBef>
            </a:pPr>
            <a:r>
              <a:rPr dirty="0" sz="1500" spc="-10">
                <a:latin typeface="Arial"/>
                <a:cs typeface="Arial"/>
              </a:rPr>
              <a:t>Доверительное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управление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паевым </a:t>
            </a:r>
            <a:r>
              <a:rPr dirty="0" sz="1500">
                <a:latin typeface="Arial"/>
                <a:cs typeface="Arial"/>
              </a:rPr>
              <a:t>инвестиционным</a:t>
            </a:r>
            <a:r>
              <a:rPr dirty="0" sz="1500" spc="-7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фондом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может </a:t>
            </a:r>
            <a:r>
              <a:rPr dirty="0" sz="1500" spc="-10">
                <a:latin typeface="Arial"/>
                <a:cs typeface="Arial"/>
              </a:rPr>
              <a:t>осуществляться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только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на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основании </a:t>
            </a:r>
            <a:r>
              <a:rPr dirty="0" sz="1500" b="1">
                <a:latin typeface="Arial"/>
                <a:cs typeface="Arial"/>
              </a:rPr>
              <a:t>лицензии</a:t>
            </a:r>
            <a:r>
              <a:rPr dirty="0" sz="1500" spc="-10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управляющей</a:t>
            </a:r>
            <a:r>
              <a:rPr dirty="0" sz="1500" spc="-6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компании</a:t>
            </a:r>
            <a:r>
              <a:rPr dirty="0" sz="1600" spc="-1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49314" y="2070100"/>
            <a:ext cx="44958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5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654" y="1032509"/>
            <a:ext cx="490029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Перечень</a:t>
            </a:r>
            <a:r>
              <a:rPr dirty="0" spc="-105"/>
              <a:t> </a:t>
            </a:r>
            <a:r>
              <a:rPr dirty="0"/>
              <a:t>лицензионных</a:t>
            </a:r>
            <a:r>
              <a:rPr dirty="0" spc="-114"/>
              <a:t> </a:t>
            </a:r>
            <a:r>
              <a:rPr dirty="0"/>
              <a:t>условий</a:t>
            </a:r>
            <a:r>
              <a:rPr dirty="0" spc="-90"/>
              <a:t> </a:t>
            </a:r>
            <a:r>
              <a:rPr dirty="0" spc="-10"/>
              <a:t>(1/4)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44927" y="468630"/>
            <a:ext cx="19608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Лицензионные</a:t>
            </a:r>
            <a:r>
              <a:rPr dirty="0" sz="1400" spc="1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условия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633707" y="45491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87898D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3691" y="1546860"/>
            <a:ext cx="11041380" cy="668020"/>
          </a:xfrm>
          <a:prstGeom prst="rect">
            <a:avLst/>
          </a:prstGeom>
          <a:solidFill>
            <a:srgbClr val="FDECD1"/>
          </a:solidFill>
          <a:ln w="12192">
            <a:solidFill>
              <a:srgbClr val="FDECD1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2428875" marR="238760" indent="-2184400">
              <a:lnSpc>
                <a:spcPct val="100000"/>
              </a:lnSpc>
              <a:spcBef>
                <a:spcPts val="425"/>
              </a:spcBef>
            </a:pPr>
            <a:r>
              <a:rPr dirty="0" sz="1800" spc="-10">
                <a:latin typeface="Arial"/>
                <a:cs typeface="Arial"/>
              </a:rPr>
              <a:t>Перечень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лицензионных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условий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для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страховой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организации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соискателя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лицензии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управляющей </a:t>
            </a:r>
            <a:r>
              <a:rPr dirty="0" sz="1800">
                <a:latin typeface="Arial"/>
                <a:cs typeface="Arial"/>
              </a:rPr>
              <a:t>компании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установлен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45">
                <a:latin typeface="Arial"/>
                <a:cs typeface="Arial"/>
              </a:rPr>
              <a:t>ст.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60.1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ФЗ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от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29.11.2001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№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156-</a:t>
            </a:r>
            <a:r>
              <a:rPr dirty="0" sz="1800" spc="-25">
                <a:latin typeface="Arial"/>
                <a:cs typeface="Arial"/>
              </a:rPr>
              <a:t>ФЗ: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04672" y="2743200"/>
            <a:ext cx="4867910" cy="3063240"/>
          </a:xfrm>
          <a:custGeom>
            <a:avLst/>
            <a:gdLst/>
            <a:ahLst/>
            <a:cxnLst/>
            <a:rect l="l" t="t" r="r" b="b"/>
            <a:pathLst>
              <a:path w="4867910" h="3063240">
                <a:moveTo>
                  <a:pt x="0" y="510539"/>
                </a:moveTo>
                <a:lnTo>
                  <a:pt x="2337" y="461375"/>
                </a:lnTo>
                <a:lnTo>
                  <a:pt x="9206" y="413531"/>
                </a:lnTo>
                <a:lnTo>
                  <a:pt x="20392" y="367224"/>
                </a:lnTo>
                <a:lnTo>
                  <a:pt x="35683" y="322665"/>
                </a:lnTo>
                <a:lnTo>
                  <a:pt x="54863" y="280071"/>
                </a:lnTo>
                <a:lnTo>
                  <a:pt x="77719" y="239653"/>
                </a:lnTo>
                <a:lnTo>
                  <a:pt x="104037" y="201628"/>
                </a:lnTo>
                <a:lnTo>
                  <a:pt x="133603" y="166208"/>
                </a:lnTo>
                <a:lnTo>
                  <a:pt x="166203" y="133608"/>
                </a:lnTo>
                <a:lnTo>
                  <a:pt x="201622" y="104041"/>
                </a:lnTo>
                <a:lnTo>
                  <a:pt x="239648" y="77723"/>
                </a:lnTo>
                <a:lnTo>
                  <a:pt x="280065" y="54866"/>
                </a:lnTo>
                <a:lnTo>
                  <a:pt x="322660" y="35685"/>
                </a:lnTo>
                <a:lnTo>
                  <a:pt x="367219" y="20393"/>
                </a:lnTo>
                <a:lnTo>
                  <a:pt x="413528" y="9206"/>
                </a:lnTo>
                <a:lnTo>
                  <a:pt x="461373" y="2337"/>
                </a:lnTo>
                <a:lnTo>
                  <a:pt x="510540" y="0"/>
                </a:lnTo>
                <a:lnTo>
                  <a:pt x="4357116" y="0"/>
                </a:lnTo>
                <a:lnTo>
                  <a:pt x="4406280" y="2337"/>
                </a:lnTo>
                <a:lnTo>
                  <a:pt x="4454124" y="9206"/>
                </a:lnTo>
                <a:lnTo>
                  <a:pt x="4500431" y="20393"/>
                </a:lnTo>
                <a:lnTo>
                  <a:pt x="4544990" y="35685"/>
                </a:lnTo>
                <a:lnTo>
                  <a:pt x="4587584" y="54866"/>
                </a:lnTo>
                <a:lnTo>
                  <a:pt x="4628002" y="77723"/>
                </a:lnTo>
                <a:lnTo>
                  <a:pt x="4666027" y="104041"/>
                </a:lnTo>
                <a:lnTo>
                  <a:pt x="4701447" y="133608"/>
                </a:lnTo>
                <a:lnTo>
                  <a:pt x="4734047" y="166208"/>
                </a:lnTo>
                <a:lnTo>
                  <a:pt x="4763614" y="201628"/>
                </a:lnTo>
                <a:lnTo>
                  <a:pt x="4789932" y="239653"/>
                </a:lnTo>
                <a:lnTo>
                  <a:pt x="4812789" y="280071"/>
                </a:lnTo>
                <a:lnTo>
                  <a:pt x="4831970" y="322665"/>
                </a:lnTo>
                <a:lnTo>
                  <a:pt x="4847262" y="367224"/>
                </a:lnTo>
                <a:lnTo>
                  <a:pt x="4858449" y="413531"/>
                </a:lnTo>
                <a:lnTo>
                  <a:pt x="4865318" y="461375"/>
                </a:lnTo>
                <a:lnTo>
                  <a:pt x="4867656" y="510539"/>
                </a:lnTo>
                <a:lnTo>
                  <a:pt x="4867656" y="2552700"/>
                </a:lnTo>
                <a:lnTo>
                  <a:pt x="4865318" y="2601864"/>
                </a:lnTo>
                <a:lnTo>
                  <a:pt x="4858449" y="2649708"/>
                </a:lnTo>
                <a:lnTo>
                  <a:pt x="4847262" y="2696015"/>
                </a:lnTo>
                <a:lnTo>
                  <a:pt x="4831970" y="2740574"/>
                </a:lnTo>
                <a:lnTo>
                  <a:pt x="4812789" y="2783168"/>
                </a:lnTo>
                <a:lnTo>
                  <a:pt x="4789932" y="2823586"/>
                </a:lnTo>
                <a:lnTo>
                  <a:pt x="4763614" y="2861611"/>
                </a:lnTo>
                <a:lnTo>
                  <a:pt x="4734047" y="2897031"/>
                </a:lnTo>
                <a:lnTo>
                  <a:pt x="4701447" y="2929631"/>
                </a:lnTo>
                <a:lnTo>
                  <a:pt x="4666027" y="2959198"/>
                </a:lnTo>
                <a:lnTo>
                  <a:pt x="4628002" y="2985516"/>
                </a:lnTo>
                <a:lnTo>
                  <a:pt x="4587584" y="3008373"/>
                </a:lnTo>
                <a:lnTo>
                  <a:pt x="4544990" y="3027554"/>
                </a:lnTo>
                <a:lnTo>
                  <a:pt x="4500431" y="3042846"/>
                </a:lnTo>
                <a:lnTo>
                  <a:pt x="4454124" y="3054033"/>
                </a:lnTo>
                <a:lnTo>
                  <a:pt x="4406280" y="3060902"/>
                </a:lnTo>
                <a:lnTo>
                  <a:pt x="4357116" y="3063240"/>
                </a:lnTo>
                <a:lnTo>
                  <a:pt x="510540" y="3063240"/>
                </a:lnTo>
                <a:lnTo>
                  <a:pt x="461373" y="3060902"/>
                </a:lnTo>
                <a:lnTo>
                  <a:pt x="413528" y="3054033"/>
                </a:lnTo>
                <a:lnTo>
                  <a:pt x="367219" y="3042846"/>
                </a:lnTo>
                <a:lnTo>
                  <a:pt x="322660" y="3027554"/>
                </a:lnTo>
                <a:lnTo>
                  <a:pt x="280065" y="3008373"/>
                </a:lnTo>
                <a:lnTo>
                  <a:pt x="239648" y="2985516"/>
                </a:lnTo>
                <a:lnTo>
                  <a:pt x="201622" y="2959198"/>
                </a:lnTo>
                <a:lnTo>
                  <a:pt x="166203" y="2929631"/>
                </a:lnTo>
                <a:lnTo>
                  <a:pt x="133603" y="2897031"/>
                </a:lnTo>
                <a:lnTo>
                  <a:pt x="104037" y="2861611"/>
                </a:lnTo>
                <a:lnTo>
                  <a:pt x="77719" y="2823586"/>
                </a:lnTo>
                <a:lnTo>
                  <a:pt x="54863" y="2783168"/>
                </a:lnTo>
                <a:lnTo>
                  <a:pt x="35683" y="2740574"/>
                </a:lnTo>
                <a:lnTo>
                  <a:pt x="20392" y="2696015"/>
                </a:lnTo>
                <a:lnTo>
                  <a:pt x="9206" y="2649708"/>
                </a:lnTo>
                <a:lnTo>
                  <a:pt x="2337" y="2601864"/>
                </a:lnTo>
                <a:lnTo>
                  <a:pt x="0" y="2552700"/>
                </a:lnTo>
                <a:lnTo>
                  <a:pt x="0" y="510539"/>
                </a:lnTo>
                <a:close/>
              </a:path>
            </a:pathLst>
          </a:custGeom>
          <a:ln w="12192">
            <a:solidFill>
              <a:srgbClr val="FCD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32763" y="3512058"/>
            <a:ext cx="4407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управляющей</a:t>
            </a:r>
            <a:r>
              <a:rPr dirty="0" sz="1600" spc="2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компанией</a:t>
            </a:r>
            <a:r>
              <a:rPr dirty="0" sz="1600" spc="2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может</a:t>
            </a:r>
            <a:r>
              <a:rPr dirty="0" sz="1600" spc="1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быть</a:t>
            </a:r>
            <a:r>
              <a:rPr dirty="0" sz="1600" spc="2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только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72002" y="3755897"/>
            <a:ext cx="187007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76200">
              <a:lnSpc>
                <a:spcPct val="100000"/>
              </a:lnSpc>
              <a:spcBef>
                <a:spcPts val="95"/>
              </a:spcBef>
              <a:tabLst>
                <a:tab pos="1678305" algn="l"/>
              </a:tabLst>
            </a:pPr>
            <a:r>
              <a:rPr dirty="0" sz="1600">
                <a:latin typeface="Arial"/>
                <a:cs typeface="Arial"/>
              </a:rPr>
              <a:t>или</a:t>
            </a:r>
            <a:r>
              <a:rPr dirty="0" sz="1600" spc="150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общество</a:t>
            </a:r>
            <a:r>
              <a:rPr dirty="0" sz="1600" spc="160" b="1">
                <a:latin typeface="Arial"/>
                <a:cs typeface="Arial"/>
              </a:rPr>
              <a:t>  </a:t>
            </a:r>
            <a:r>
              <a:rPr dirty="0" sz="1600" spc="-50" b="1">
                <a:latin typeface="Arial"/>
                <a:cs typeface="Arial"/>
              </a:rPr>
              <a:t>с </a:t>
            </a:r>
            <a:r>
              <a:rPr dirty="0" sz="1600" spc="-10" b="1">
                <a:latin typeface="Arial"/>
                <a:cs typeface="Arial"/>
              </a:rPr>
              <a:t>(дополнительной) </a:t>
            </a:r>
            <a:r>
              <a:rPr dirty="0" sz="1600" spc="-10">
                <a:latin typeface="Arial"/>
                <a:cs typeface="Arial"/>
              </a:rPr>
              <a:t>созданное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0">
                <a:latin typeface="Arial"/>
                <a:cs typeface="Arial"/>
              </a:rPr>
              <a:t>в </a:t>
            </a:r>
            <a:r>
              <a:rPr dirty="0" sz="1600" spc="-10">
                <a:latin typeface="Arial"/>
                <a:cs typeface="Arial"/>
              </a:rPr>
              <a:t>законодательством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32763" y="3755897"/>
            <a:ext cx="24809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8915" algn="l"/>
              </a:tabLst>
            </a:pPr>
            <a:r>
              <a:rPr dirty="0" sz="1600" spc="-10" b="1">
                <a:latin typeface="Arial"/>
                <a:cs typeface="Arial"/>
              </a:rPr>
              <a:t>акционерное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spc="-10" b="1">
                <a:latin typeface="Arial"/>
                <a:cs typeface="Arial"/>
              </a:rPr>
              <a:t>общество</a:t>
            </a:r>
            <a:endParaRPr sz="1600">
              <a:latin typeface="Arial"/>
              <a:cs typeface="Arial"/>
            </a:endParaRPr>
          </a:p>
          <a:p>
            <a:pPr marL="12700" marR="251460">
              <a:lnSpc>
                <a:spcPct val="100000"/>
              </a:lnSpc>
              <a:tabLst>
                <a:tab pos="1862455" algn="l"/>
              </a:tabLst>
            </a:pPr>
            <a:r>
              <a:rPr dirty="0" sz="1600" spc="-10" b="1">
                <a:latin typeface="Arial"/>
                <a:cs typeface="Arial"/>
              </a:rPr>
              <a:t>ограниченной ответственностью</a:t>
            </a:r>
            <a:r>
              <a:rPr dirty="0" sz="1600" spc="-10">
                <a:latin typeface="Arial"/>
                <a:cs typeface="Arial"/>
              </a:rPr>
              <a:t>, соответствии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0">
                <a:latin typeface="Arial"/>
                <a:cs typeface="Arial"/>
              </a:rPr>
              <a:t>с </a:t>
            </a:r>
            <a:r>
              <a:rPr dirty="0" sz="1600" spc="-10">
                <a:latin typeface="Arial"/>
                <a:cs typeface="Arial"/>
              </a:rPr>
              <a:t>Российской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Федерации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32763" y="5219191"/>
            <a:ext cx="3787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(п.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ст.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38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ФЗ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от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29.11.2001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№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156-ФЗ);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98322" y="2535682"/>
            <a:ext cx="4880610" cy="742950"/>
            <a:chOff x="798322" y="2535682"/>
            <a:chExt cx="4880610" cy="742950"/>
          </a:xfrm>
        </p:grpSpPr>
        <p:sp>
          <p:nvSpPr>
            <p:cNvPr id="12" name="object 12" descr=""/>
            <p:cNvSpPr/>
            <p:nvPr/>
          </p:nvSpPr>
          <p:spPr>
            <a:xfrm>
              <a:off x="804672" y="2542032"/>
              <a:ext cx="4867910" cy="730250"/>
            </a:xfrm>
            <a:custGeom>
              <a:avLst/>
              <a:gdLst/>
              <a:ahLst/>
              <a:cxnLst/>
              <a:rect l="l" t="t" r="r" b="b"/>
              <a:pathLst>
                <a:path w="4867910" h="730250">
                  <a:moveTo>
                    <a:pt x="4745990" y="0"/>
                  </a:moveTo>
                  <a:lnTo>
                    <a:pt x="121665" y="0"/>
                  </a:lnTo>
                  <a:lnTo>
                    <a:pt x="74307" y="9562"/>
                  </a:lnTo>
                  <a:lnTo>
                    <a:pt x="35634" y="35639"/>
                  </a:lnTo>
                  <a:lnTo>
                    <a:pt x="9560" y="74312"/>
                  </a:lnTo>
                  <a:lnTo>
                    <a:pt x="0" y="121665"/>
                  </a:lnTo>
                  <a:lnTo>
                    <a:pt x="0" y="608329"/>
                  </a:lnTo>
                  <a:lnTo>
                    <a:pt x="9560" y="655683"/>
                  </a:lnTo>
                  <a:lnTo>
                    <a:pt x="35634" y="694356"/>
                  </a:lnTo>
                  <a:lnTo>
                    <a:pt x="74307" y="720433"/>
                  </a:lnTo>
                  <a:lnTo>
                    <a:pt x="121665" y="729995"/>
                  </a:lnTo>
                  <a:lnTo>
                    <a:pt x="4745990" y="729995"/>
                  </a:lnTo>
                  <a:lnTo>
                    <a:pt x="4793343" y="720433"/>
                  </a:lnTo>
                  <a:lnTo>
                    <a:pt x="4832016" y="694356"/>
                  </a:lnTo>
                  <a:lnTo>
                    <a:pt x="4858093" y="655683"/>
                  </a:lnTo>
                  <a:lnTo>
                    <a:pt x="4867656" y="608329"/>
                  </a:lnTo>
                  <a:lnTo>
                    <a:pt x="4867656" y="121665"/>
                  </a:lnTo>
                  <a:lnTo>
                    <a:pt x="4858093" y="74312"/>
                  </a:lnTo>
                  <a:lnTo>
                    <a:pt x="4832016" y="35639"/>
                  </a:lnTo>
                  <a:lnTo>
                    <a:pt x="4793343" y="9562"/>
                  </a:lnTo>
                  <a:lnTo>
                    <a:pt x="4745990" y="0"/>
                  </a:lnTo>
                  <a:close/>
                </a:path>
              </a:pathLst>
            </a:custGeom>
            <a:solidFill>
              <a:srgbClr val="FDEC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4672" y="2542032"/>
              <a:ext cx="4867910" cy="730250"/>
            </a:xfrm>
            <a:custGeom>
              <a:avLst/>
              <a:gdLst/>
              <a:ahLst/>
              <a:cxnLst/>
              <a:rect l="l" t="t" r="r" b="b"/>
              <a:pathLst>
                <a:path w="4867910" h="730250">
                  <a:moveTo>
                    <a:pt x="0" y="121665"/>
                  </a:moveTo>
                  <a:lnTo>
                    <a:pt x="9560" y="74312"/>
                  </a:lnTo>
                  <a:lnTo>
                    <a:pt x="35634" y="35639"/>
                  </a:lnTo>
                  <a:lnTo>
                    <a:pt x="74307" y="9562"/>
                  </a:lnTo>
                  <a:lnTo>
                    <a:pt x="121665" y="0"/>
                  </a:lnTo>
                  <a:lnTo>
                    <a:pt x="4745990" y="0"/>
                  </a:lnTo>
                  <a:lnTo>
                    <a:pt x="4793343" y="9562"/>
                  </a:lnTo>
                  <a:lnTo>
                    <a:pt x="4832016" y="35639"/>
                  </a:lnTo>
                  <a:lnTo>
                    <a:pt x="4858093" y="74312"/>
                  </a:lnTo>
                  <a:lnTo>
                    <a:pt x="4867656" y="121665"/>
                  </a:lnTo>
                  <a:lnTo>
                    <a:pt x="4867656" y="608329"/>
                  </a:lnTo>
                  <a:lnTo>
                    <a:pt x="4858093" y="655683"/>
                  </a:lnTo>
                  <a:lnTo>
                    <a:pt x="4832016" y="694356"/>
                  </a:lnTo>
                  <a:lnTo>
                    <a:pt x="4793343" y="720433"/>
                  </a:lnTo>
                  <a:lnTo>
                    <a:pt x="4745990" y="729995"/>
                  </a:lnTo>
                  <a:lnTo>
                    <a:pt x="121665" y="729995"/>
                  </a:lnTo>
                  <a:lnTo>
                    <a:pt x="74307" y="720433"/>
                  </a:lnTo>
                  <a:lnTo>
                    <a:pt x="35634" y="694356"/>
                  </a:lnTo>
                  <a:lnTo>
                    <a:pt x="9560" y="655683"/>
                  </a:lnTo>
                  <a:lnTo>
                    <a:pt x="0" y="608329"/>
                  </a:lnTo>
                  <a:lnTo>
                    <a:pt x="0" y="121665"/>
                  </a:lnTo>
                  <a:close/>
                </a:path>
              </a:pathLst>
            </a:custGeom>
            <a:ln w="12192">
              <a:solidFill>
                <a:srgbClr val="FDEC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735327" y="2782316"/>
            <a:ext cx="30067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организационно-правовая</a:t>
            </a:r>
            <a:r>
              <a:rPr dirty="0" sz="1400" spc="2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форма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80644" y="2308860"/>
            <a:ext cx="546100" cy="547370"/>
            <a:chOff x="580644" y="2308860"/>
            <a:chExt cx="546100" cy="54737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692" y="2311908"/>
              <a:ext cx="539496" cy="54101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83692" y="2311908"/>
              <a:ext cx="539750" cy="541020"/>
            </a:xfrm>
            <a:custGeom>
              <a:avLst/>
              <a:gdLst/>
              <a:ahLst/>
              <a:cxnLst/>
              <a:rect l="l" t="t" r="r" b="b"/>
              <a:pathLst>
                <a:path w="539750" h="541019">
                  <a:moveTo>
                    <a:pt x="0" y="270509"/>
                  </a:moveTo>
                  <a:lnTo>
                    <a:pt x="4345" y="221897"/>
                  </a:lnTo>
                  <a:lnTo>
                    <a:pt x="16875" y="176139"/>
                  </a:lnTo>
                  <a:lnTo>
                    <a:pt x="36827" y="133999"/>
                  </a:lnTo>
                  <a:lnTo>
                    <a:pt x="63439" y="96243"/>
                  </a:lnTo>
                  <a:lnTo>
                    <a:pt x="95950" y="63635"/>
                  </a:lnTo>
                  <a:lnTo>
                    <a:pt x="133598" y="36942"/>
                  </a:lnTo>
                  <a:lnTo>
                    <a:pt x="175621" y="16929"/>
                  </a:lnTo>
                  <a:lnTo>
                    <a:pt x="221258" y="4359"/>
                  </a:lnTo>
                  <a:lnTo>
                    <a:pt x="269748" y="0"/>
                  </a:lnTo>
                  <a:lnTo>
                    <a:pt x="318237" y="4359"/>
                  </a:lnTo>
                  <a:lnTo>
                    <a:pt x="363874" y="16929"/>
                  </a:lnTo>
                  <a:lnTo>
                    <a:pt x="405897" y="36942"/>
                  </a:lnTo>
                  <a:lnTo>
                    <a:pt x="443545" y="63635"/>
                  </a:lnTo>
                  <a:lnTo>
                    <a:pt x="476056" y="96243"/>
                  </a:lnTo>
                  <a:lnTo>
                    <a:pt x="502668" y="133999"/>
                  </a:lnTo>
                  <a:lnTo>
                    <a:pt x="522620" y="176139"/>
                  </a:lnTo>
                  <a:lnTo>
                    <a:pt x="535150" y="221897"/>
                  </a:lnTo>
                  <a:lnTo>
                    <a:pt x="539496" y="270509"/>
                  </a:lnTo>
                  <a:lnTo>
                    <a:pt x="535150" y="319122"/>
                  </a:lnTo>
                  <a:lnTo>
                    <a:pt x="522620" y="364880"/>
                  </a:lnTo>
                  <a:lnTo>
                    <a:pt x="502668" y="407020"/>
                  </a:lnTo>
                  <a:lnTo>
                    <a:pt x="476056" y="444776"/>
                  </a:lnTo>
                  <a:lnTo>
                    <a:pt x="443545" y="477384"/>
                  </a:lnTo>
                  <a:lnTo>
                    <a:pt x="405897" y="504077"/>
                  </a:lnTo>
                  <a:lnTo>
                    <a:pt x="363874" y="524090"/>
                  </a:lnTo>
                  <a:lnTo>
                    <a:pt x="318237" y="536660"/>
                  </a:lnTo>
                  <a:lnTo>
                    <a:pt x="269748" y="541019"/>
                  </a:lnTo>
                  <a:lnTo>
                    <a:pt x="221258" y="536660"/>
                  </a:lnTo>
                  <a:lnTo>
                    <a:pt x="175621" y="524090"/>
                  </a:lnTo>
                  <a:lnTo>
                    <a:pt x="133598" y="504077"/>
                  </a:lnTo>
                  <a:lnTo>
                    <a:pt x="95950" y="477384"/>
                  </a:lnTo>
                  <a:lnTo>
                    <a:pt x="63439" y="444776"/>
                  </a:lnTo>
                  <a:lnTo>
                    <a:pt x="36827" y="407020"/>
                  </a:lnTo>
                  <a:lnTo>
                    <a:pt x="16875" y="364880"/>
                  </a:lnTo>
                  <a:lnTo>
                    <a:pt x="4345" y="319122"/>
                  </a:lnTo>
                  <a:lnTo>
                    <a:pt x="0" y="270509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6763511" y="2564892"/>
            <a:ext cx="4654550" cy="3241675"/>
          </a:xfrm>
          <a:custGeom>
            <a:avLst/>
            <a:gdLst/>
            <a:ahLst/>
            <a:cxnLst/>
            <a:rect l="l" t="t" r="r" b="b"/>
            <a:pathLst>
              <a:path w="4654550" h="3241675">
                <a:moveTo>
                  <a:pt x="0" y="540258"/>
                </a:moveTo>
                <a:lnTo>
                  <a:pt x="2208" y="491091"/>
                </a:lnTo>
                <a:lnTo>
                  <a:pt x="8706" y="443159"/>
                </a:lnTo>
                <a:lnTo>
                  <a:pt x="19302" y="396654"/>
                </a:lnTo>
                <a:lnTo>
                  <a:pt x="33806" y="351765"/>
                </a:lnTo>
                <a:lnTo>
                  <a:pt x="52026" y="308685"/>
                </a:lnTo>
                <a:lnTo>
                  <a:pt x="73772" y="267603"/>
                </a:lnTo>
                <a:lnTo>
                  <a:pt x="98854" y="228710"/>
                </a:lnTo>
                <a:lnTo>
                  <a:pt x="127079" y="192198"/>
                </a:lnTo>
                <a:lnTo>
                  <a:pt x="158257" y="158257"/>
                </a:lnTo>
                <a:lnTo>
                  <a:pt x="192198" y="127079"/>
                </a:lnTo>
                <a:lnTo>
                  <a:pt x="228710" y="98854"/>
                </a:lnTo>
                <a:lnTo>
                  <a:pt x="267603" y="73772"/>
                </a:lnTo>
                <a:lnTo>
                  <a:pt x="308685" y="52026"/>
                </a:lnTo>
                <a:lnTo>
                  <a:pt x="351765" y="33806"/>
                </a:lnTo>
                <a:lnTo>
                  <a:pt x="396654" y="19302"/>
                </a:lnTo>
                <a:lnTo>
                  <a:pt x="443159" y="8706"/>
                </a:lnTo>
                <a:lnTo>
                  <a:pt x="491091" y="2208"/>
                </a:lnTo>
                <a:lnTo>
                  <a:pt x="540258" y="0"/>
                </a:lnTo>
                <a:lnTo>
                  <a:pt x="4114038" y="0"/>
                </a:lnTo>
                <a:lnTo>
                  <a:pt x="4163204" y="2208"/>
                </a:lnTo>
                <a:lnTo>
                  <a:pt x="4211136" y="8706"/>
                </a:lnTo>
                <a:lnTo>
                  <a:pt x="4257641" y="19302"/>
                </a:lnTo>
                <a:lnTo>
                  <a:pt x="4302530" y="33806"/>
                </a:lnTo>
                <a:lnTo>
                  <a:pt x="4345610" y="52026"/>
                </a:lnTo>
                <a:lnTo>
                  <a:pt x="4386692" y="73772"/>
                </a:lnTo>
                <a:lnTo>
                  <a:pt x="4425585" y="98854"/>
                </a:lnTo>
                <a:lnTo>
                  <a:pt x="4462097" y="127079"/>
                </a:lnTo>
                <a:lnTo>
                  <a:pt x="4496038" y="158257"/>
                </a:lnTo>
                <a:lnTo>
                  <a:pt x="4527216" y="192198"/>
                </a:lnTo>
                <a:lnTo>
                  <a:pt x="4555441" y="228710"/>
                </a:lnTo>
                <a:lnTo>
                  <a:pt x="4580523" y="267603"/>
                </a:lnTo>
                <a:lnTo>
                  <a:pt x="4602269" y="308685"/>
                </a:lnTo>
                <a:lnTo>
                  <a:pt x="4620489" y="351765"/>
                </a:lnTo>
                <a:lnTo>
                  <a:pt x="4634993" y="396654"/>
                </a:lnTo>
                <a:lnTo>
                  <a:pt x="4645589" y="443159"/>
                </a:lnTo>
                <a:lnTo>
                  <a:pt x="4652087" y="491091"/>
                </a:lnTo>
                <a:lnTo>
                  <a:pt x="4654296" y="540258"/>
                </a:lnTo>
                <a:lnTo>
                  <a:pt x="4654296" y="2701290"/>
                </a:lnTo>
                <a:lnTo>
                  <a:pt x="4652087" y="2750456"/>
                </a:lnTo>
                <a:lnTo>
                  <a:pt x="4645589" y="2798388"/>
                </a:lnTo>
                <a:lnTo>
                  <a:pt x="4634993" y="2844893"/>
                </a:lnTo>
                <a:lnTo>
                  <a:pt x="4620489" y="2889782"/>
                </a:lnTo>
                <a:lnTo>
                  <a:pt x="4602269" y="2932862"/>
                </a:lnTo>
                <a:lnTo>
                  <a:pt x="4580523" y="2973944"/>
                </a:lnTo>
                <a:lnTo>
                  <a:pt x="4555441" y="3012837"/>
                </a:lnTo>
                <a:lnTo>
                  <a:pt x="4527216" y="3049349"/>
                </a:lnTo>
                <a:lnTo>
                  <a:pt x="4496038" y="3083290"/>
                </a:lnTo>
                <a:lnTo>
                  <a:pt x="4462097" y="3114468"/>
                </a:lnTo>
                <a:lnTo>
                  <a:pt x="4425585" y="3142693"/>
                </a:lnTo>
                <a:lnTo>
                  <a:pt x="4386692" y="3167775"/>
                </a:lnTo>
                <a:lnTo>
                  <a:pt x="4345610" y="3189521"/>
                </a:lnTo>
                <a:lnTo>
                  <a:pt x="4302530" y="3207741"/>
                </a:lnTo>
                <a:lnTo>
                  <a:pt x="4257641" y="3222245"/>
                </a:lnTo>
                <a:lnTo>
                  <a:pt x="4211136" y="3232841"/>
                </a:lnTo>
                <a:lnTo>
                  <a:pt x="4163204" y="3239339"/>
                </a:lnTo>
                <a:lnTo>
                  <a:pt x="4114038" y="3241548"/>
                </a:lnTo>
                <a:lnTo>
                  <a:pt x="540258" y="3241548"/>
                </a:lnTo>
                <a:lnTo>
                  <a:pt x="491091" y="3239339"/>
                </a:lnTo>
                <a:lnTo>
                  <a:pt x="443159" y="3232841"/>
                </a:lnTo>
                <a:lnTo>
                  <a:pt x="396654" y="3222245"/>
                </a:lnTo>
                <a:lnTo>
                  <a:pt x="351765" y="3207741"/>
                </a:lnTo>
                <a:lnTo>
                  <a:pt x="308685" y="3189521"/>
                </a:lnTo>
                <a:lnTo>
                  <a:pt x="267603" y="3167775"/>
                </a:lnTo>
                <a:lnTo>
                  <a:pt x="228710" y="3142693"/>
                </a:lnTo>
                <a:lnTo>
                  <a:pt x="192198" y="3114468"/>
                </a:lnTo>
                <a:lnTo>
                  <a:pt x="158257" y="3083290"/>
                </a:lnTo>
                <a:lnTo>
                  <a:pt x="127079" y="3049349"/>
                </a:lnTo>
                <a:lnTo>
                  <a:pt x="98854" y="3012837"/>
                </a:lnTo>
                <a:lnTo>
                  <a:pt x="73772" y="2973944"/>
                </a:lnTo>
                <a:lnTo>
                  <a:pt x="52026" y="2932862"/>
                </a:lnTo>
                <a:lnTo>
                  <a:pt x="33806" y="2889782"/>
                </a:lnTo>
                <a:lnTo>
                  <a:pt x="19302" y="2844893"/>
                </a:lnTo>
                <a:lnTo>
                  <a:pt x="8706" y="2798388"/>
                </a:lnTo>
                <a:lnTo>
                  <a:pt x="2208" y="2750456"/>
                </a:lnTo>
                <a:lnTo>
                  <a:pt x="0" y="2701290"/>
                </a:lnTo>
                <a:lnTo>
                  <a:pt x="0" y="540258"/>
                </a:lnTo>
                <a:close/>
              </a:path>
            </a:pathLst>
          </a:custGeom>
          <a:ln w="12192">
            <a:solidFill>
              <a:srgbClr val="FCD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001382" y="3422345"/>
            <a:ext cx="4180840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размер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собственных средств </a:t>
            </a:r>
            <a:r>
              <a:rPr dirty="0" sz="1600" spc="-10">
                <a:latin typeface="Arial"/>
                <a:cs typeface="Arial"/>
              </a:rPr>
              <a:t>управляющей </a:t>
            </a:r>
            <a:r>
              <a:rPr dirty="0" sz="1600">
                <a:latin typeface="Arial"/>
                <a:cs typeface="Arial"/>
              </a:rPr>
              <a:t>компании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рассчитывается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соответствии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с </a:t>
            </a:r>
            <a:r>
              <a:rPr dirty="0" sz="1600">
                <a:latin typeface="Arial"/>
                <a:cs typeface="Arial"/>
              </a:rPr>
              <a:t>Указанием</a:t>
            </a:r>
            <a:r>
              <a:rPr dirty="0" sz="1600" spc="204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Банка</a:t>
            </a:r>
            <a:r>
              <a:rPr dirty="0" sz="1600" spc="200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России</a:t>
            </a:r>
            <a:r>
              <a:rPr dirty="0" sz="1600" spc="200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от</a:t>
            </a:r>
            <a:r>
              <a:rPr dirty="0" sz="1600" spc="204">
                <a:latin typeface="Arial"/>
                <a:cs typeface="Arial"/>
              </a:rPr>
              <a:t>  </a:t>
            </a:r>
            <a:r>
              <a:rPr dirty="0" sz="1600" spc="-10">
                <a:latin typeface="Arial"/>
                <a:cs typeface="Arial"/>
              </a:rPr>
              <a:t>19.07.2016</a:t>
            </a:r>
            <a:endParaRPr sz="1600">
              <a:latin typeface="Arial"/>
              <a:cs typeface="Arial"/>
            </a:endParaRPr>
          </a:p>
          <a:p>
            <a:pPr algn="just" marL="12700" marR="698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№</a:t>
            </a:r>
            <a:r>
              <a:rPr dirty="0" sz="1600" spc="25">
                <a:latin typeface="Arial"/>
                <a:cs typeface="Arial"/>
              </a:rPr>
              <a:t>  </a:t>
            </a:r>
            <a:r>
              <a:rPr dirty="0" sz="1600" spc="-20">
                <a:latin typeface="Arial"/>
                <a:cs typeface="Arial"/>
              </a:rPr>
              <a:t>4075-</a:t>
            </a:r>
            <a:r>
              <a:rPr dirty="0" sz="1600">
                <a:latin typeface="Arial"/>
                <a:cs typeface="Arial"/>
              </a:rPr>
              <a:t>У*</a:t>
            </a:r>
            <a:r>
              <a:rPr dirty="0" sz="1600" spc="30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и</a:t>
            </a:r>
            <a:r>
              <a:rPr dirty="0" sz="1600" spc="25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должен</a:t>
            </a:r>
            <a:r>
              <a:rPr dirty="0" sz="1600" spc="25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быть</a:t>
            </a:r>
            <a:r>
              <a:rPr dirty="0" sz="1600" spc="25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не</a:t>
            </a:r>
            <a:r>
              <a:rPr dirty="0" sz="1600" spc="30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менее</a:t>
            </a:r>
            <a:r>
              <a:rPr dirty="0" sz="1600" spc="25" b="1">
                <a:latin typeface="Arial"/>
                <a:cs typeface="Arial"/>
              </a:rPr>
              <a:t>  </a:t>
            </a:r>
            <a:r>
              <a:rPr dirty="0" sz="1600" spc="-25" b="1">
                <a:latin typeface="Arial"/>
                <a:cs typeface="Arial"/>
              </a:rPr>
              <a:t>20 </a:t>
            </a:r>
            <a:r>
              <a:rPr dirty="0" sz="1600" b="1">
                <a:latin typeface="Arial"/>
                <a:cs typeface="Arial"/>
              </a:rPr>
              <a:t>миллионов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рублей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001382" y="5130165"/>
            <a:ext cx="2454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(п.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5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Указания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№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4075-</a:t>
            </a:r>
            <a:r>
              <a:rPr dirty="0" sz="1600" spc="-25">
                <a:latin typeface="Arial"/>
                <a:cs typeface="Arial"/>
              </a:rPr>
              <a:t>У);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757161" y="2538729"/>
            <a:ext cx="4667250" cy="736600"/>
            <a:chOff x="6757161" y="2538729"/>
            <a:chExt cx="4667250" cy="736600"/>
          </a:xfrm>
        </p:grpSpPr>
        <p:sp>
          <p:nvSpPr>
            <p:cNvPr id="22" name="object 22" descr=""/>
            <p:cNvSpPr/>
            <p:nvPr/>
          </p:nvSpPr>
          <p:spPr>
            <a:xfrm>
              <a:off x="6763511" y="2545079"/>
              <a:ext cx="4654550" cy="723900"/>
            </a:xfrm>
            <a:custGeom>
              <a:avLst/>
              <a:gdLst/>
              <a:ahLst/>
              <a:cxnLst/>
              <a:rect l="l" t="t" r="r" b="b"/>
              <a:pathLst>
                <a:path w="4654550" h="723900">
                  <a:moveTo>
                    <a:pt x="4533646" y="0"/>
                  </a:moveTo>
                  <a:lnTo>
                    <a:pt x="120650" y="0"/>
                  </a:lnTo>
                  <a:lnTo>
                    <a:pt x="73669" y="9475"/>
                  </a:lnTo>
                  <a:lnTo>
                    <a:pt x="35321" y="35321"/>
                  </a:lnTo>
                  <a:lnTo>
                    <a:pt x="9475" y="73669"/>
                  </a:lnTo>
                  <a:lnTo>
                    <a:pt x="0" y="120650"/>
                  </a:lnTo>
                  <a:lnTo>
                    <a:pt x="0" y="603250"/>
                  </a:lnTo>
                  <a:lnTo>
                    <a:pt x="9475" y="650230"/>
                  </a:lnTo>
                  <a:lnTo>
                    <a:pt x="35321" y="688578"/>
                  </a:lnTo>
                  <a:lnTo>
                    <a:pt x="73669" y="714424"/>
                  </a:lnTo>
                  <a:lnTo>
                    <a:pt x="120650" y="723900"/>
                  </a:lnTo>
                  <a:lnTo>
                    <a:pt x="4533646" y="723900"/>
                  </a:lnTo>
                  <a:lnTo>
                    <a:pt x="4580626" y="714424"/>
                  </a:lnTo>
                  <a:lnTo>
                    <a:pt x="4618974" y="688578"/>
                  </a:lnTo>
                  <a:lnTo>
                    <a:pt x="4644820" y="650230"/>
                  </a:lnTo>
                  <a:lnTo>
                    <a:pt x="4654296" y="603250"/>
                  </a:lnTo>
                  <a:lnTo>
                    <a:pt x="4654296" y="120650"/>
                  </a:lnTo>
                  <a:lnTo>
                    <a:pt x="4644820" y="73669"/>
                  </a:lnTo>
                  <a:lnTo>
                    <a:pt x="4618974" y="35321"/>
                  </a:lnTo>
                  <a:lnTo>
                    <a:pt x="4580626" y="9475"/>
                  </a:lnTo>
                  <a:lnTo>
                    <a:pt x="4533646" y="0"/>
                  </a:lnTo>
                  <a:close/>
                </a:path>
              </a:pathLst>
            </a:custGeom>
            <a:solidFill>
              <a:srgbClr val="FDEC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763511" y="2545079"/>
              <a:ext cx="4654550" cy="723900"/>
            </a:xfrm>
            <a:custGeom>
              <a:avLst/>
              <a:gdLst/>
              <a:ahLst/>
              <a:cxnLst/>
              <a:rect l="l" t="t" r="r" b="b"/>
              <a:pathLst>
                <a:path w="4654550" h="723900">
                  <a:moveTo>
                    <a:pt x="0" y="120650"/>
                  </a:moveTo>
                  <a:lnTo>
                    <a:pt x="9475" y="73669"/>
                  </a:lnTo>
                  <a:lnTo>
                    <a:pt x="35321" y="35321"/>
                  </a:lnTo>
                  <a:lnTo>
                    <a:pt x="73669" y="9475"/>
                  </a:lnTo>
                  <a:lnTo>
                    <a:pt x="120650" y="0"/>
                  </a:lnTo>
                  <a:lnTo>
                    <a:pt x="4533646" y="0"/>
                  </a:lnTo>
                  <a:lnTo>
                    <a:pt x="4580626" y="9475"/>
                  </a:lnTo>
                  <a:lnTo>
                    <a:pt x="4618974" y="35321"/>
                  </a:lnTo>
                  <a:lnTo>
                    <a:pt x="4644820" y="73669"/>
                  </a:lnTo>
                  <a:lnTo>
                    <a:pt x="4654296" y="120650"/>
                  </a:lnTo>
                  <a:lnTo>
                    <a:pt x="4654296" y="603250"/>
                  </a:lnTo>
                  <a:lnTo>
                    <a:pt x="4644820" y="650230"/>
                  </a:lnTo>
                  <a:lnTo>
                    <a:pt x="4618974" y="688578"/>
                  </a:lnTo>
                  <a:lnTo>
                    <a:pt x="4580626" y="714424"/>
                  </a:lnTo>
                  <a:lnTo>
                    <a:pt x="4533646" y="723900"/>
                  </a:lnTo>
                  <a:lnTo>
                    <a:pt x="120650" y="723900"/>
                  </a:lnTo>
                  <a:lnTo>
                    <a:pt x="73669" y="714424"/>
                  </a:lnTo>
                  <a:lnTo>
                    <a:pt x="35321" y="688578"/>
                  </a:lnTo>
                  <a:lnTo>
                    <a:pt x="9475" y="650230"/>
                  </a:lnTo>
                  <a:lnTo>
                    <a:pt x="0" y="603250"/>
                  </a:lnTo>
                  <a:lnTo>
                    <a:pt x="0" y="120650"/>
                  </a:lnTo>
                  <a:close/>
                </a:path>
              </a:pathLst>
            </a:custGeom>
            <a:ln w="12192">
              <a:solidFill>
                <a:srgbClr val="FDEC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772145" y="2782316"/>
            <a:ext cx="26384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размер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собственных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средств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486144" y="2313432"/>
            <a:ext cx="554990" cy="548640"/>
            <a:chOff x="6486144" y="2313432"/>
            <a:chExt cx="554990" cy="548640"/>
          </a:xfrm>
        </p:grpSpPr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9192" y="2316480"/>
              <a:ext cx="548639" cy="54254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489192" y="2316480"/>
              <a:ext cx="548640" cy="542925"/>
            </a:xfrm>
            <a:custGeom>
              <a:avLst/>
              <a:gdLst/>
              <a:ahLst/>
              <a:cxnLst/>
              <a:rect l="l" t="t" r="r" b="b"/>
              <a:pathLst>
                <a:path w="548640" h="542925">
                  <a:moveTo>
                    <a:pt x="0" y="271272"/>
                  </a:moveTo>
                  <a:lnTo>
                    <a:pt x="4419" y="222499"/>
                  </a:lnTo>
                  <a:lnTo>
                    <a:pt x="17161" y="176600"/>
                  </a:lnTo>
                  <a:lnTo>
                    <a:pt x="37450" y="134337"/>
                  </a:lnTo>
                  <a:lnTo>
                    <a:pt x="64513" y="96478"/>
                  </a:lnTo>
                  <a:lnTo>
                    <a:pt x="97575" y="63786"/>
                  </a:lnTo>
                  <a:lnTo>
                    <a:pt x="135861" y="37027"/>
                  </a:lnTo>
                  <a:lnTo>
                    <a:pt x="178597" y="16966"/>
                  </a:lnTo>
                  <a:lnTo>
                    <a:pt x="225008" y="4369"/>
                  </a:lnTo>
                  <a:lnTo>
                    <a:pt x="274319" y="0"/>
                  </a:lnTo>
                  <a:lnTo>
                    <a:pt x="323631" y="4369"/>
                  </a:lnTo>
                  <a:lnTo>
                    <a:pt x="370042" y="16966"/>
                  </a:lnTo>
                  <a:lnTo>
                    <a:pt x="412778" y="37027"/>
                  </a:lnTo>
                  <a:lnTo>
                    <a:pt x="451064" y="63786"/>
                  </a:lnTo>
                  <a:lnTo>
                    <a:pt x="484126" y="96478"/>
                  </a:lnTo>
                  <a:lnTo>
                    <a:pt x="511189" y="134337"/>
                  </a:lnTo>
                  <a:lnTo>
                    <a:pt x="531478" y="176600"/>
                  </a:lnTo>
                  <a:lnTo>
                    <a:pt x="544220" y="222499"/>
                  </a:lnTo>
                  <a:lnTo>
                    <a:pt x="548639" y="271272"/>
                  </a:lnTo>
                  <a:lnTo>
                    <a:pt x="544220" y="320044"/>
                  </a:lnTo>
                  <a:lnTo>
                    <a:pt x="531478" y="365943"/>
                  </a:lnTo>
                  <a:lnTo>
                    <a:pt x="511189" y="408206"/>
                  </a:lnTo>
                  <a:lnTo>
                    <a:pt x="484126" y="446065"/>
                  </a:lnTo>
                  <a:lnTo>
                    <a:pt x="451064" y="478757"/>
                  </a:lnTo>
                  <a:lnTo>
                    <a:pt x="412778" y="505516"/>
                  </a:lnTo>
                  <a:lnTo>
                    <a:pt x="370042" y="525577"/>
                  </a:lnTo>
                  <a:lnTo>
                    <a:pt x="323631" y="538174"/>
                  </a:lnTo>
                  <a:lnTo>
                    <a:pt x="274319" y="542544"/>
                  </a:lnTo>
                  <a:lnTo>
                    <a:pt x="225008" y="538174"/>
                  </a:lnTo>
                  <a:lnTo>
                    <a:pt x="178597" y="525577"/>
                  </a:lnTo>
                  <a:lnTo>
                    <a:pt x="135861" y="505516"/>
                  </a:lnTo>
                  <a:lnTo>
                    <a:pt x="97575" y="478757"/>
                  </a:lnTo>
                  <a:lnTo>
                    <a:pt x="64513" y="446065"/>
                  </a:lnTo>
                  <a:lnTo>
                    <a:pt x="37450" y="408206"/>
                  </a:lnTo>
                  <a:lnTo>
                    <a:pt x="17161" y="365943"/>
                  </a:lnTo>
                  <a:lnTo>
                    <a:pt x="4419" y="320044"/>
                  </a:lnTo>
                  <a:lnTo>
                    <a:pt x="0" y="271272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76427" y="2432430"/>
            <a:ext cx="6063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3280" algn="l"/>
              </a:tabLst>
            </a:pPr>
            <a:r>
              <a:rPr dirty="0" baseline="1543" sz="2700" spc="-75" b="1">
                <a:latin typeface="Arial"/>
                <a:cs typeface="Arial"/>
              </a:rPr>
              <a:t>1</a:t>
            </a:r>
            <a:r>
              <a:rPr dirty="0" baseline="1543" sz="2700" b="1">
                <a:latin typeface="Arial"/>
                <a:cs typeface="Arial"/>
              </a:rPr>
              <a:t>	</a:t>
            </a:r>
            <a:r>
              <a:rPr dirty="0" sz="1800" spc="-50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83691" y="6213347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 h="0">
                <a:moveTo>
                  <a:pt x="0" y="0"/>
                </a:moveTo>
                <a:lnTo>
                  <a:pt x="12719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580745" y="6289649"/>
            <a:ext cx="104667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*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Указание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Банка</a:t>
            </a: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России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от</a:t>
            </a: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19.07.2016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№</a:t>
            </a: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4075-</a:t>
            </a:r>
            <a:r>
              <a:rPr dirty="0" sz="1000">
                <a:latin typeface="Arial"/>
                <a:cs typeface="Arial"/>
              </a:rPr>
              <a:t>У</a:t>
            </a:r>
            <a:r>
              <a:rPr dirty="0" sz="1000" spc="1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«О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требованиях</a:t>
            </a: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к</a:t>
            </a: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собственным</a:t>
            </a: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средствам</a:t>
            </a:r>
            <a:r>
              <a:rPr dirty="0" sz="1000" spc="19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управляющих</a:t>
            </a:r>
            <a:r>
              <a:rPr dirty="0" sz="1000" spc="1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компаний</a:t>
            </a:r>
            <a:r>
              <a:rPr dirty="0" sz="1000" spc="1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инвестиционных</a:t>
            </a: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фондов,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паевых</a:t>
            </a:r>
            <a:r>
              <a:rPr dirty="0" sz="1000" spc="18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инвестиционных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фондов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негосударственных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пенсионных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фондов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соискателей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лицензии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управляющей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компании».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1234419" y="6518249"/>
            <a:ext cx="71564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 i="1">
                <a:latin typeface="Arial"/>
                <a:cs typeface="Arial"/>
                <a:hlinkClick r:id="rId4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4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44927" y="468630"/>
            <a:ext cx="19621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Лицензионные</a:t>
            </a:r>
            <a:r>
              <a:rPr dirty="0" sz="1400" spc="2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условия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33707" y="45491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87898D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7276" y="6408521"/>
            <a:ext cx="22104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 i="1">
                <a:latin typeface="Arial"/>
                <a:cs typeface="Arial"/>
              </a:rPr>
              <a:t>Принятые</a:t>
            </a:r>
            <a:r>
              <a:rPr dirty="0" sz="1000" spc="-65" b="1" i="1">
                <a:latin typeface="Arial"/>
                <a:cs typeface="Arial"/>
              </a:rPr>
              <a:t> </a:t>
            </a:r>
            <a:r>
              <a:rPr dirty="0" sz="1000" spc="-10" b="1" i="1">
                <a:latin typeface="Arial"/>
                <a:cs typeface="Arial"/>
              </a:rPr>
              <a:t>сокращения</a:t>
            </a:r>
            <a:r>
              <a:rPr dirty="0" sz="1000" spc="-1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СВК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служба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внутреннего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контроля.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83691" y="6374891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 h="0">
                <a:moveTo>
                  <a:pt x="0" y="0"/>
                </a:moveTo>
                <a:lnTo>
                  <a:pt x="12719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234419" y="6518249"/>
            <a:ext cx="71564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 i="1">
                <a:latin typeface="Arial"/>
                <a:cs typeface="Arial"/>
                <a:hlinkClick r:id="rId2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2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447800" y="1362455"/>
            <a:ext cx="9354820" cy="2263140"/>
            <a:chOff x="1447800" y="1362455"/>
            <a:chExt cx="9354820" cy="2263140"/>
          </a:xfrm>
        </p:grpSpPr>
        <p:sp>
          <p:nvSpPr>
            <p:cNvPr id="9" name="object 9" descr=""/>
            <p:cNvSpPr/>
            <p:nvPr/>
          </p:nvSpPr>
          <p:spPr>
            <a:xfrm>
              <a:off x="1773936" y="1607819"/>
              <a:ext cx="9022080" cy="2011680"/>
            </a:xfrm>
            <a:custGeom>
              <a:avLst/>
              <a:gdLst/>
              <a:ahLst/>
              <a:cxnLst/>
              <a:rect l="l" t="t" r="r" b="b"/>
              <a:pathLst>
                <a:path w="9022080" h="2011679">
                  <a:moveTo>
                    <a:pt x="0" y="335279"/>
                  </a:moveTo>
                  <a:lnTo>
                    <a:pt x="3635" y="285735"/>
                  </a:lnTo>
                  <a:lnTo>
                    <a:pt x="14195" y="238448"/>
                  </a:lnTo>
                  <a:lnTo>
                    <a:pt x="31162" y="193936"/>
                  </a:lnTo>
                  <a:lnTo>
                    <a:pt x="54016" y="152718"/>
                  </a:lnTo>
                  <a:lnTo>
                    <a:pt x="82239" y="115313"/>
                  </a:lnTo>
                  <a:lnTo>
                    <a:pt x="115313" y="82239"/>
                  </a:lnTo>
                  <a:lnTo>
                    <a:pt x="152718" y="54016"/>
                  </a:lnTo>
                  <a:lnTo>
                    <a:pt x="193936" y="31162"/>
                  </a:lnTo>
                  <a:lnTo>
                    <a:pt x="238448" y="14195"/>
                  </a:lnTo>
                  <a:lnTo>
                    <a:pt x="285735" y="3635"/>
                  </a:lnTo>
                  <a:lnTo>
                    <a:pt x="335280" y="0"/>
                  </a:lnTo>
                  <a:lnTo>
                    <a:pt x="8686800" y="0"/>
                  </a:lnTo>
                  <a:lnTo>
                    <a:pt x="8736344" y="3635"/>
                  </a:lnTo>
                  <a:lnTo>
                    <a:pt x="8783631" y="14195"/>
                  </a:lnTo>
                  <a:lnTo>
                    <a:pt x="8828143" y="31162"/>
                  </a:lnTo>
                  <a:lnTo>
                    <a:pt x="8869361" y="54016"/>
                  </a:lnTo>
                  <a:lnTo>
                    <a:pt x="8906766" y="82239"/>
                  </a:lnTo>
                  <a:lnTo>
                    <a:pt x="8939840" y="115313"/>
                  </a:lnTo>
                  <a:lnTo>
                    <a:pt x="8968063" y="152718"/>
                  </a:lnTo>
                  <a:lnTo>
                    <a:pt x="8990917" y="193936"/>
                  </a:lnTo>
                  <a:lnTo>
                    <a:pt x="9007884" y="238448"/>
                  </a:lnTo>
                  <a:lnTo>
                    <a:pt x="9018444" y="285735"/>
                  </a:lnTo>
                  <a:lnTo>
                    <a:pt x="9022080" y="335279"/>
                  </a:lnTo>
                  <a:lnTo>
                    <a:pt x="9022080" y="1676400"/>
                  </a:lnTo>
                  <a:lnTo>
                    <a:pt x="9018444" y="1725944"/>
                  </a:lnTo>
                  <a:lnTo>
                    <a:pt x="9007884" y="1773231"/>
                  </a:lnTo>
                  <a:lnTo>
                    <a:pt x="8990917" y="1817743"/>
                  </a:lnTo>
                  <a:lnTo>
                    <a:pt x="8968063" y="1858961"/>
                  </a:lnTo>
                  <a:lnTo>
                    <a:pt x="8939840" y="1896366"/>
                  </a:lnTo>
                  <a:lnTo>
                    <a:pt x="8906766" y="1929440"/>
                  </a:lnTo>
                  <a:lnTo>
                    <a:pt x="8869361" y="1957663"/>
                  </a:lnTo>
                  <a:lnTo>
                    <a:pt x="8828143" y="1980517"/>
                  </a:lnTo>
                  <a:lnTo>
                    <a:pt x="8783631" y="1997484"/>
                  </a:lnTo>
                  <a:lnTo>
                    <a:pt x="8736344" y="2008044"/>
                  </a:lnTo>
                  <a:lnTo>
                    <a:pt x="8686800" y="2011679"/>
                  </a:lnTo>
                  <a:lnTo>
                    <a:pt x="335280" y="2011679"/>
                  </a:lnTo>
                  <a:lnTo>
                    <a:pt x="285735" y="2008044"/>
                  </a:lnTo>
                  <a:lnTo>
                    <a:pt x="238448" y="1997484"/>
                  </a:lnTo>
                  <a:lnTo>
                    <a:pt x="193936" y="1980517"/>
                  </a:lnTo>
                  <a:lnTo>
                    <a:pt x="152718" y="1957663"/>
                  </a:lnTo>
                  <a:lnTo>
                    <a:pt x="115313" y="1929440"/>
                  </a:lnTo>
                  <a:lnTo>
                    <a:pt x="82239" y="1896366"/>
                  </a:lnTo>
                  <a:lnTo>
                    <a:pt x="54016" y="1858961"/>
                  </a:lnTo>
                  <a:lnTo>
                    <a:pt x="31162" y="1817743"/>
                  </a:lnTo>
                  <a:lnTo>
                    <a:pt x="14195" y="1773231"/>
                  </a:lnTo>
                  <a:lnTo>
                    <a:pt x="3635" y="1725944"/>
                  </a:lnTo>
                  <a:lnTo>
                    <a:pt x="0" y="1676400"/>
                  </a:lnTo>
                  <a:lnTo>
                    <a:pt x="0" y="335279"/>
                  </a:lnTo>
                  <a:close/>
                </a:path>
              </a:pathLst>
            </a:custGeom>
            <a:ln w="12192">
              <a:solidFill>
                <a:srgbClr val="FCDB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73936" y="1581911"/>
              <a:ext cx="9022080" cy="498475"/>
            </a:xfrm>
            <a:custGeom>
              <a:avLst/>
              <a:gdLst/>
              <a:ahLst/>
              <a:cxnLst/>
              <a:rect l="l" t="t" r="r" b="b"/>
              <a:pathLst>
                <a:path w="9022080" h="498475">
                  <a:moveTo>
                    <a:pt x="8939021" y="0"/>
                  </a:moveTo>
                  <a:lnTo>
                    <a:pt x="83057" y="0"/>
                  </a:lnTo>
                  <a:lnTo>
                    <a:pt x="50738" y="6530"/>
                  </a:lnTo>
                  <a:lnTo>
                    <a:pt x="24336" y="24336"/>
                  </a:lnTo>
                  <a:lnTo>
                    <a:pt x="6530" y="50738"/>
                  </a:lnTo>
                  <a:lnTo>
                    <a:pt x="0" y="83058"/>
                  </a:lnTo>
                  <a:lnTo>
                    <a:pt x="0" y="415289"/>
                  </a:lnTo>
                  <a:lnTo>
                    <a:pt x="6530" y="447609"/>
                  </a:lnTo>
                  <a:lnTo>
                    <a:pt x="24336" y="474011"/>
                  </a:lnTo>
                  <a:lnTo>
                    <a:pt x="50738" y="491817"/>
                  </a:lnTo>
                  <a:lnTo>
                    <a:pt x="83057" y="498348"/>
                  </a:lnTo>
                  <a:lnTo>
                    <a:pt x="8939021" y="498348"/>
                  </a:lnTo>
                  <a:lnTo>
                    <a:pt x="8971341" y="491817"/>
                  </a:lnTo>
                  <a:lnTo>
                    <a:pt x="8997743" y="474011"/>
                  </a:lnTo>
                  <a:lnTo>
                    <a:pt x="9015549" y="447609"/>
                  </a:lnTo>
                  <a:lnTo>
                    <a:pt x="9022080" y="415289"/>
                  </a:lnTo>
                  <a:lnTo>
                    <a:pt x="9022080" y="83058"/>
                  </a:lnTo>
                  <a:lnTo>
                    <a:pt x="9015549" y="50738"/>
                  </a:lnTo>
                  <a:lnTo>
                    <a:pt x="8997743" y="24336"/>
                  </a:lnTo>
                  <a:lnTo>
                    <a:pt x="8971341" y="6530"/>
                  </a:lnTo>
                  <a:lnTo>
                    <a:pt x="8939021" y="0"/>
                  </a:lnTo>
                  <a:close/>
                </a:path>
              </a:pathLst>
            </a:custGeom>
            <a:solidFill>
              <a:srgbClr val="FDEC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73936" y="1581911"/>
              <a:ext cx="9022080" cy="498475"/>
            </a:xfrm>
            <a:custGeom>
              <a:avLst/>
              <a:gdLst/>
              <a:ahLst/>
              <a:cxnLst/>
              <a:rect l="l" t="t" r="r" b="b"/>
              <a:pathLst>
                <a:path w="9022080" h="498475">
                  <a:moveTo>
                    <a:pt x="0" y="83058"/>
                  </a:moveTo>
                  <a:lnTo>
                    <a:pt x="6530" y="50738"/>
                  </a:lnTo>
                  <a:lnTo>
                    <a:pt x="24336" y="24336"/>
                  </a:lnTo>
                  <a:lnTo>
                    <a:pt x="50738" y="6530"/>
                  </a:lnTo>
                  <a:lnTo>
                    <a:pt x="83057" y="0"/>
                  </a:lnTo>
                  <a:lnTo>
                    <a:pt x="8939021" y="0"/>
                  </a:lnTo>
                  <a:lnTo>
                    <a:pt x="8971341" y="6530"/>
                  </a:lnTo>
                  <a:lnTo>
                    <a:pt x="8997743" y="24336"/>
                  </a:lnTo>
                  <a:lnTo>
                    <a:pt x="9015549" y="50738"/>
                  </a:lnTo>
                  <a:lnTo>
                    <a:pt x="9022080" y="83058"/>
                  </a:lnTo>
                  <a:lnTo>
                    <a:pt x="9022080" y="415289"/>
                  </a:lnTo>
                  <a:lnTo>
                    <a:pt x="9015549" y="447609"/>
                  </a:lnTo>
                  <a:lnTo>
                    <a:pt x="8997743" y="474011"/>
                  </a:lnTo>
                  <a:lnTo>
                    <a:pt x="8971341" y="491817"/>
                  </a:lnTo>
                  <a:lnTo>
                    <a:pt x="8939021" y="498348"/>
                  </a:lnTo>
                  <a:lnTo>
                    <a:pt x="83057" y="498348"/>
                  </a:lnTo>
                  <a:lnTo>
                    <a:pt x="50738" y="491817"/>
                  </a:lnTo>
                  <a:lnTo>
                    <a:pt x="24336" y="474011"/>
                  </a:lnTo>
                  <a:lnTo>
                    <a:pt x="6530" y="447609"/>
                  </a:lnTo>
                  <a:lnTo>
                    <a:pt x="0" y="415289"/>
                  </a:lnTo>
                  <a:lnTo>
                    <a:pt x="0" y="83058"/>
                  </a:lnTo>
                  <a:close/>
                </a:path>
              </a:pathLst>
            </a:custGeom>
            <a:ln w="12192">
              <a:solidFill>
                <a:srgbClr val="FDECD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7" y="1365503"/>
              <a:ext cx="498347" cy="4572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450847" y="1365503"/>
              <a:ext cx="498475" cy="457200"/>
            </a:xfrm>
            <a:custGeom>
              <a:avLst/>
              <a:gdLst/>
              <a:ahLst/>
              <a:cxnLst/>
              <a:rect l="l" t="t" r="r" b="b"/>
              <a:pathLst>
                <a:path w="498475" h="457200">
                  <a:moveTo>
                    <a:pt x="0" y="228600"/>
                  </a:moveTo>
                  <a:lnTo>
                    <a:pt x="5060" y="182533"/>
                  </a:lnTo>
                  <a:lnTo>
                    <a:pt x="19573" y="139624"/>
                  </a:lnTo>
                  <a:lnTo>
                    <a:pt x="42541" y="100793"/>
                  </a:lnTo>
                  <a:lnTo>
                    <a:pt x="72961" y="66960"/>
                  </a:lnTo>
                  <a:lnTo>
                    <a:pt x="109835" y="39045"/>
                  </a:lnTo>
                  <a:lnTo>
                    <a:pt x="152161" y="17966"/>
                  </a:lnTo>
                  <a:lnTo>
                    <a:pt x="198941" y="4644"/>
                  </a:lnTo>
                  <a:lnTo>
                    <a:pt x="249174" y="0"/>
                  </a:lnTo>
                  <a:lnTo>
                    <a:pt x="299406" y="4644"/>
                  </a:lnTo>
                  <a:lnTo>
                    <a:pt x="346186" y="17966"/>
                  </a:lnTo>
                  <a:lnTo>
                    <a:pt x="388512" y="39045"/>
                  </a:lnTo>
                  <a:lnTo>
                    <a:pt x="425386" y="66960"/>
                  </a:lnTo>
                  <a:lnTo>
                    <a:pt x="455806" y="100793"/>
                  </a:lnTo>
                  <a:lnTo>
                    <a:pt x="478774" y="139624"/>
                  </a:lnTo>
                  <a:lnTo>
                    <a:pt x="493287" y="182533"/>
                  </a:lnTo>
                  <a:lnTo>
                    <a:pt x="498347" y="228600"/>
                  </a:lnTo>
                  <a:lnTo>
                    <a:pt x="493287" y="274666"/>
                  </a:lnTo>
                  <a:lnTo>
                    <a:pt x="478774" y="317575"/>
                  </a:lnTo>
                  <a:lnTo>
                    <a:pt x="455806" y="356406"/>
                  </a:lnTo>
                  <a:lnTo>
                    <a:pt x="425386" y="390239"/>
                  </a:lnTo>
                  <a:lnTo>
                    <a:pt x="388512" y="418154"/>
                  </a:lnTo>
                  <a:lnTo>
                    <a:pt x="346186" y="439233"/>
                  </a:lnTo>
                  <a:lnTo>
                    <a:pt x="299406" y="452555"/>
                  </a:lnTo>
                  <a:lnTo>
                    <a:pt x="249174" y="457200"/>
                  </a:lnTo>
                  <a:lnTo>
                    <a:pt x="198941" y="452555"/>
                  </a:lnTo>
                  <a:lnTo>
                    <a:pt x="152161" y="439233"/>
                  </a:lnTo>
                  <a:lnTo>
                    <a:pt x="109835" y="418154"/>
                  </a:lnTo>
                  <a:lnTo>
                    <a:pt x="72961" y="390239"/>
                  </a:lnTo>
                  <a:lnTo>
                    <a:pt x="42541" y="356406"/>
                  </a:lnTo>
                  <a:lnTo>
                    <a:pt x="19573" y="317575"/>
                  </a:lnTo>
                  <a:lnTo>
                    <a:pt x="5060" y="274666"/>
                  </a:lnTo>
                  <a:lnTo>
                    <a:pt x="0" y="228600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623186" y="1438783"/>
            <a:ext cx="8999220" cy="203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algn="ctr" marL="327025">
              <a:lnSpc>
                <a:spcPts val="1655"/>
              </a:lnSpc>
            </a:pPr>
            <a:r>
              <a:rPr dirty="0" sz="1400" spc="-10" b="1">
                <a:latin typeface="Arial"/>
                <a:cs typeface="Arial"/>
              </a:rPr>
              <a:t>организация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внутреннего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контроля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(пп.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15-16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30" b="1">
                <a:latin typeface="Arial"/>
                <a:cs typeface="Arial"/>
              </a:rPr>
              <a:t>ст.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38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ФЗ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от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29.11.2001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№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156-</a:t>
            </a:r>
            <a:r>
              <a:rPr dirty="0" sz="1400" spc="-25" b="1">
                <a:latin typeface="Arial"/>
                <a:cs typeface="Arial"/>
              </a:rPr>
              <a:t>ФЗ)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400">
              <a:latin typeface="Arial"/>
              <a:cs typeface="Arial"/>
            </a:endParaRPr>
          </a:p>
          <a:p>
            <a:pPr algn="just" marL="34036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Управляющая</a:t>
            </a:r>
            <a:r>
              <a:rPr dirty="0" sz="1400" spc="3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компания</a:t>
            </a:r>
            <a:r>
              <a:rPr dirty="0" sz="1400" spc="38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обязана</a:t>
            </a:r>
            <a:r>
              <a:rPr dirty="0" sz="1400" spc="375">
                <a:latin typeface="Arial"/>
                <a:cs typeface="Arial"/>
              </a:rPr>
              <a:t>  </a:t>
            </a:r>
            <a:r>
              <a:rPr dirty="0" sz="1400" b="1">
                <a:latin typeface="Arial"/>
                <a:cs typeface="Arial"/>
              </a:rPr>
              <a:t>организовать</a:t>
            </a:r>
            <a:r>
              <a:rPr dirty="0" sz="1400" spc="385" b="1">
                <a:latin typeface="Arial"/>
                <a:cs typeface="Arial"/>
              </a:rPr>
              <a:t>  </a:t>
            </a:r>
            <a:r>
              <a:rPr dirty="0" sz="1400" b="1">
                <a:latin typeface="Arial"/>
                <a:cs typeface="Arial"/>
              </a:rPr>
              <a:t>внутренний</a:t>
            </a:r>
            <a:r>
              <a:rPr dirty="0" sz="1400" spc="375" b="1">
                <a:latin typeface="Arial"/>
                <a:cs typeface="Arial"/>
              </a:rPr>
              <a:t>  </a:t>
            </a:r>
            <a:r>
              <a:rPr dirty="0" sz="1400" b="1">
                <a:latin typeface="Arial"/>
                <a:cs typeface="Arial"/>
              </a:rPr>
              <a:t>контроль</a:t>
            </a:r>
            <a:r>
              <a:rPr dirty="0" sz="1400" spc="380" b="1">
                <a:latin typeface="Arial"/>
                <a:cs typeface="Arial"/>
              </a:rPr>
              <a:t>  </a:t>
            </a:r>
            <a:r>
              <a:rPr dirty="0" sz="1400" b="1">
                <a:latin typeface="Arial"/>
                <a:cs typeface="Arial"/>
              </a:rPr>
              <a:t>за</a:t>
            </a:r>
            <a:r>
              <a:rPr dirty="0" sz="1400" spc="380" b="1">
                <a:latin typeface="Arial"/>
                <a:cs typeface="Arial"/>
              </a:rPr>
              <a:t>  </a:t>
            </a:r>
            <a:r>
              <a:rPr dirty="0" sz="1400" spc="-10" b="1">
                <a:latin typeface="Arial"/>
                <a:cs typeface="Arial"/>
              </a:rPr>
              <a:t>соответствием </a:t>
            </a:r>
            <a:r>
              <a:rPr dirty="0" sz="1400" b="1">
                <a:latin typeface="Arial"/>
                <a:cs typeface="Arial"/>
              </a:rPr>
              <a:t>деятельности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1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осуществляемой</a:t>
            </a:r>
            <a:r>
              <a:rPr dirty="0" sz="1400" spc="1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на</a:t>
            </a:r>
            <a:r>
              <a:rPr dirty="0" sz="1400" spc="1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основании</a:t>
            </a:r>
            <a:r>
              <a:rPr dirty="0" sz="1400" spc="1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лицензии</a:t>
            </a:r>
            <a:r>
              <a:rPr dirty="0" sz="1400" spc="1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управляющей</a:t>
            </a:r>
            <a:r>
              <a:rPr dirty="0" sz="1400" spc="1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компании,</a:t>
            </a:r>
            <a:r>
              <a:rPr dirty="0" sz="1400" spc="16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требованиям </a:t>
            </a:r>
            <a:r>
              <a:rPr dirty="0" sz="1400">
                <a:latin typeface="Arial"/>
                <a:cs typeface="Arial"/>
              </a:rPr>
              <a:t>федеральных</a:t>
            </a:r>
            <a:r>
              <a:rPr dirty="0" sz="1400" spc="3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законов</a:t>
            </a:r>
            <a:r>
              <a:rPr dirty="0" sz="1400" spc="3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3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иных</a:t>
            </a:r>
            <a:r>
              <a:rPr dirty="0" sz="1400" spc="3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нормативных</a:t>
            </a:r>
            <a:r>
              <a:rPr dirty="0" sz="1400" spc="3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правовых</a:t>
            </a:r>
            <a:r>
              <a:rPr dirty="0" sz="1400" spc="3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актов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Российской</a:t>
            </a:r>
            <a:r>
              <a:rPr dirty="0" sz="1400" spc="3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Федерации,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нормативных </a:t>
            </a:r>
            <a:r>
              <a:rPr dirty="0" sz="1400">
                <a:latin typeface="Arial"/>
                <a:cs typeface="Arial"/>
              </a:rPr>
              <a:t>актов</a:t>
            </a:r>
            <a:r>
              <a:rPr dirty="0" sz="1400" spc="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России,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правилам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доверительного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управления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паевым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инвестиционным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фондом,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иным </a:t>
            </a:r>
            <a:r>
              <a:rPr dirty="0" sz="1400">
                <a:latin typeface="Arial"/>
                <a:cs typeface="Arial"/>
              </a:rPr>
              <a:t>договорам,</a:t>
            </a:r>
            <a:r>
              <a:rPr dirty="0" sz="1400" spc="10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заключенным</a:t>
            </a:r>
            <a:r>
              <a:rPr dirty="0" sz="1400" spc="11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управляющей</a:t>
            </a:r>
            <a:r>
              <a:rPr dirty="0" sz="1400" spc="11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компанией</a:t>
            </a:r>
            <a:r>
              <a:rPr dirty="0" sz="1400" spc="11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при</a:t>
            </a:r>
            <a:r>
              <a:rPr dirty="0" sz="1400" spc="11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осуществлении</a:t>
            </a:r>
            <a:r>
              <a:rPr dirty="0" sz="1400" spc="114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указанной</a:t>
            </a:r>
            <a:r>
              <a:rPr dirty="0" sz="1400" spc="11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деятельности, </a:t>
            </a:r>
            <a:r>
              <a:rPr dirty="0" sz="1400">
                <a:latin typeface="Arial"/>
                <a:cs typeface="Arial"/>
              </a:rPr>
              <a:t>а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также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учредительным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документам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внутренним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документам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управляющей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компании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44265" y="1019682"/>
            <a:ext cx="49028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Перечень</a:t>
            </a:r>
            <a:r>
              <a:rPr dirty="0" spc="-95"/>
              <a:t> </a:t>
            </a:r>
            <a:r>
              <a:rPr dirty="0"/>
              <a:t>лицензионных</a:t>
            </a:r>
            <a:r>
              <a:rPr dirty="0" spc="-100"/>
              <a:t> </a:t>
            </a:r>
            <a:r>
              <a:rPr dirty="0"/>
              <a:t>условий</a:t>
            </a:r>
            <a:r>
              <a:rPr dirty="0" spc="-80"/>
              <a:t> </a:t>
            </a:r>
            <a:r>
              <a:rPr dirty="0" spc="-10"/>
              <a:t>(2/4)</a:t>
            </a:r>
          </a:p>
        </p:txBody>
      </p:sp>
      <p:sp>
        <p:nvSpPr>
          <p:cNvPr id="16" name="object 16" descr=""/>
          <p:cNvSpPr/>
          <p:nvPr/>
        </p:nvSpPr>
        <p:spPr>
          <a:xfrm>
            <a:off x="918972" y="3941064"/>
            <a:ext cx="2954020" cy="1976755"/>
          </a:xfrm>
          <a:custGeom>
            <a:avLst/>
            <a:gdLst/>
            <a:ahLst/>
            <a:cxnLst/>
            <a:rect l="l" t="t" r="r" b="b"/>
            <a:pathLst>
              <a:path w="2954020" h="1976754">
                <a:moveTo>
                  <a:pt x="2624074" y="0"/>
                </a:moveTo>
                <a:lnTo>
                  <a:pt x="329438" y="0"/>
                </a:lnTo>
                <a:lnTo>
                  <a:pt x="280756" y="3570"/>
                </a:lnTo>
                <a:lnTo>
                  <a:pt x="234293" y="13944"/>
                </a:lnTo>
                <a:lnTo>
                  <a:pt x="190556" y="30611"/>
                </a:lnTo>
                <a:lnTo>
                  <a:pt x="150057" y="53062"/>
                </a:lnTo>
                <a:lnTo>
                  <a:pt x="113303" y="80789"/>
                </a:lnTo>
                <a:lnTo>
                  <a:pt x="80806" y="113283"/>
                </a:lnTo>
                <a:lnTo>
                  <a:pt x="53075" y="150034"/>
                </a:lnTo>
                <a:lnTo>
                  <a:pt x="30619" y="190534"/>
                </a:lnTo>
                <a:lnTo>
                  <a:pt x="13948" y="234274"/>
                </a:lnTo>
                <a:lnTo>
                  <a:pt x="3572" y="280745"/>
                </a:lnTo>
                <a:lnTo>
                  <a:pt x="0" y="329438"/>
                </a:lnTo>
                <a:lnTo>
                  <a:pt x="0" y="1647177"/>
                </a:lnTo>
                <a:lnTo>
                  <a:pt x="3572" y="1695861"/>
                </a:lnTo>
                <a:lnTo>
                  <a:pt x="13948" y="1742327"/>
                </a:lnTo>
                <a:lnTo>
                  <a:pt x="30619" y="1786066"/>
                </a:lnTo>
                <a:lnTo>
                  <a:pt x="53075" y="1826567"/>
                </a:lnTo>
                <a:lnTo>
                  <a:pt x="80806" y="1863322"/>
                </a:lnTo>
                <a:lnTo>
                  <a:pt x="113303" y="1895820"/>
                </a:lnTo>
                <a:lnTo>
                  <a:pt x="150057" y="1923552"/>
                </a:lnTo>
                <a:lnTo>
                  <a:pt x="190556" y="1946008"/>
                </a:lnTo>
                <a:lnTo>
                  <a:pt x="234293" y="1962679"/>
                </a:lnTo>
                <a:lnTo>
                  <a:pt x="280756" y="1973055"/>
                </a:lnTo>
                <a:lnTo>
                  <a:pt x="329438" y="1976627"/>
                </a:lnTo>
                <a:lnTo>
                  <a:pt x="2624074" y="1976627"/>
                </a:lnTo>
                <a:lnTo>
                  <a:pt x="2672766" y="1973055"/>
                </a:lnTo>
                <a:lnTo>
                  <a:pt x="2719237" y="1962679"/>
                </a:lnTo>
                <a:lnTo>
                  <a:pt x="2762977" y="1946008"/>
                </a:lnTo>
                <a:lnTo>
                  <a:pt x="2803477" y="1923552"/>
                </a:lnTo>
                <a:lnTo>
                  <a:pt x="2840228" y="1895820"/>
                </a:lnTo>
                <a:lnTo>
                  <a:pt x="2872722" y="1863322"/>
                </a:lnTo>
                <a:lnTo>
                  <a:pt x="2900449" y="1826567"/>
                </a:lnTo>
                <a:lnTo>
                  <a:pt x="2922900" y="1786066"/>
                </a:lnTo>
                <a:lnTo>
                  <a:pt x="2939567" y="1742327"/>
                </a:lnTo>
                <a:lnTo>
                  <a:pt x="2949941" y="1695861"/>
                </a:lnTo>
                <a:lnTo>
                  <a:pt x="2953512" y="1647177"/>
                </a:lnTo>
                <a:lnTo>
                  <a:pt x="2953512" y="329438"/>
                </a:lnTo>
                <a:lnTo>
                  <a:pt x="2949941" y="280745"/>
                </a:lnTo>
                <a:lnTo>
                  <a:pt x="2939567" y="234274"/>
                </a:lnTo>
                <a:lnTo>
                  <a:pt x="2922900" y="190534"/>
                </a:lnTo>
                <a:lnTo>
                  <a:pt x="2900449" y="150034"/>
                </a:lnTo>
                <a:lnTo>
                  <a:pt x="2872722" y="113283"/>
                </a:lnTo>
                <a:lnTo>
                  <a:pt x="2840228" y="80789"/>
                </a:lnTo>
                <a:lnTo>
                  <a:pt x="2803477" y="53062"/>
                </a:lnTo>
                <a:lnTo>
                  <a:pt x="2762977" y="30611"/>
                </a:lnTo>
                <a:lnTo>
                  <a:pt x="2719237" y="13944"/>
                </a:lnTo>
                <a:lnTo>
                  <a:pt x="2672766" y="3570"/>
                </a:lnTo>
                <a:lnTo>
                  <a:pt x="2624074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105306" y="4271898"/>
            <a:ext cx="2581275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 marR="203835" indent="10922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Внутренний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контроль </a:t>
            </a:r>
            <a:r>
              <a:rPr dirty="0" sz="1400" b="1">
                <a:latin typeface="Arial"/>
                <a:cs typeface="Arial"/>
              </a:rPr>
              <a:t>должен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осуществляться</a:t>
            </a:r>
            <a:endParaRPr sz="1400">
              <a:latin typeface="Arial"/>
              <a:cs typeface="Arial"/>
            </a:endParaRPr>
          </a:p>
          <a:p>
            <a:pPr algn="ctr" marL="283845" marR="276860" indent="635">
              <a:lnSpc>
                <a:spcPct val="100000"/>
              </a:lnSpc>
            </a:pPr>
            <a:r>
              <a:rPr dirty="0" sz="1400" spc="-10" b="1">
                <a:latin typeface="Arial"/>
                <a:cs typeface="Arial"/>
              </a:rPr>
              <a:t>контролером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или </a:t>
            </a:r>
            <a:r>
              <a:rPr dirty="0" sz="1400" spc="-20">
                <a:latin typeface="Arial"/>
                <a:cs typeface="Arial"/>
              </a:rPr>
              <a:t>отдельным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структурным</a:t>
            </a:r>
            <a:endParaRPr sz="1400">
              <a:latin typeface="Arial"/>
              <a:cs typeface="Arial"/>
            </a:endParaRPr>
          </a:p>
          <a:p>
            <a:pPr algn="ctr" marL="12065" marR="5080" indent="635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подразделением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-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службой </a:t>
            </a:r>
            <a:r>
              <a:rPr dirty="0" sz="1400" b="1">
                <a:latin typeface="Arial"/>
                <a:cs typeface="Arial"/>
              </a:rPr>
              <a:t>внутреннего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контроля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(СВК)</a:t>
            </a:r>
            <a:r>
              <a:rPr dirty="0" sz="1400" spc="-1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233671" y="3941064"/>
            <a:ext cx="3724910" cy="1976755"/>
          </a:xfrm>
          <a:custGeom>
            <a:avLst/>
            <a:gdLst/>
            <a:ahLst/>
            <a:cxnLst/>
            <a:rect l="l" t="t" r="r" b="b"/>
            <a:pathLst>
              <a:path w="3724909" h="1976754">
                <a:moveTo>
                  <a:pt x="3395218" y="0"/>
                </a:moveTo>
                <a:lnTo>
                  <a:pt x="329438" y="0"/>
                </a:lnTo>
                <a:lnTo>
                  <a:pt x="280745" y="3570"/>
                </a:lnTo>
                <a:lnTo>
                  <a:pt x="234274" y="13944"/>
                </a:lnTo>
                <a:lnTo>
                  <a:pt x="190534" y="30611"/>
                </a:lnTo>
                <a:lnTo>
                  <a:pt x="150034" y="53062"/>
                </a:lnTo>
                <a:lnTo>
                  <a:pt x="113283" y="80789"/>
                </a:lnTo>
                <a:lnTo>
                  <a:pt x="80789" y="113283"/>
                </a:lnTo>
                <a:lnTo>
                  <a:pt x="53062" y="150034"/>
                </a:lnTo>
                <a:lnTo>
                  <a:pt x="30611" y="190534"/>
                </a:lnTo>
                <a:lnTo>
                  <a:pt x="13944" y="234274"/>
                </a:lnTo>
                <a:lnTo>
                  <a:pt x="3570" y="280745"/>
                </a:lnTo>
                <a:lnTo>
                  <a:pt x="0" y="329438"/>
                </a:lnTo>
                <a:lnTo>
                  <a:pt x="0" y="1647189"/>
                </a:lnTo>
                <a:lnTo>
                  <a:pt x="3570" y="1695871"/>
                </a:lnTo>
                <a:lnTo>
                  <a:pt x="13944" y="1742334"/>
                </a:lnTo>
                <a:lnTo>
                  <a:pt x="30611" y="1786071"/>
                </a:lnTo>
                <a:lnTo>
                  <a:pt x="53062" y="1826570"/>
                </a:lnTo>
                <a:lnTo>
                  <a:pt x="80789" y="1863324"/>
                </a:lnTo>
                <a:lnTo>
                  <a:pt x="113283" y="1895821"/>
                </a:lnTo>
                <a:lnTo>
                  <a:pt x="150034" y="1923552"/>
                </a:lnTo>
                <a:lnTo>
                  <a:pt x="190534" y="1946008"/>
                </a:lnTo>
                <a:lnTo>
                  <a:pt x="234274" y="1962679"/>
                </a:lnTo>
                <a:lnTo>
                  <a:pt x="280745" y="1973055"/>
                </a:lnTo>
                <a:lnTo>
                  <a:pt x="329438" y="1976627"/>
                </a:lnTo>
                <a:lnTo>
                  <a:pt x="3395218" y="1976627"/>
                </a:lnTo>
                <a:lnTo>
                  <a:pt x="3443910" y="1973055"/>
                </a:lnTo>
                <a:lnTo>
                  <a:pt x="3490381" y="1962679"/>
                </a:lnTo>
                <a:lnTo>
                  <a:pt x="3534121" y="1946008"/>
                </a:lnTo>
                <a:lnTo>
                  <a:pt x="3574621" y="1923552"/>
                </a:lnTo>
                <a:lnTo>
                  <a:pt x="3611372" y="1895821"/>
                </a:lnTo>
                <a:lnTo>
                  <a:pt x="3643866" y="1863324"/>
                </a:lnTo>
                <a:lnTo>
                  <a:pt x="3671593" y="1826570"/>
                </a:lnTo>
                <a:lnTo>
                  <a:pt x="3694044" y="1786071"/>
                </a:lnTo>
                <a:lnTo>
                  <a:pt x="3710711" y="1742334"/>
                </a:lnTo>
                <a:lnTo>
                  <a:pt x="3721085" y="1695871"/>
                </a:lnTo>
                <a:lnTo>
                  <a:pt x="3724655" y="1647189"/>
                </a:lnTo>
                <a:lnTo>
                  <a:pt x="3724655" y="329438"/>
                </a:lnTo>
                <a:lnTo>
                  <a:pt x="3721085" y="280745"/>
                </a:lnTo>
                <a:lnTo>
                  <a:pt x="3710711" y="234274"/>
                </a:lnTo>
                <a:lnTo>
                  <a:pt x="3694044" y="190534"/>
                </a:lnTo>
                <a:lnTo>
                  <a:pt x="3671593" y="150034"/>
                </a:lnTo>
                <a:lnTo>
                  <a:pt x="3643866" y="113283"/>
                </a:lnTo>
                <a:lnTo>
                  <a:pt x="3611372" y="80789"/>
                </a:lnTo>
                <a:lnTo>
                  <a:pt x="3574621" y="53062"/>
                </a:lnTo>
                <a:lnTo>
                  <a:pt x="3534121" y="30611"/>
                </a:lnTo>
                <a:lnTo>
                  <a:pt x="3490381" y="13944"/>
                </a:lnTo>
                <a:lnTo>
                  <a:pt x="3443910" y="3570"/>
                </a:lnTo>
                <a:lnTo>
                  <a:pt x="3395218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454144" y="4057853"/>
            <a:ext cx="3285490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Контролер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(руководитель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СВК) </a:t>
            </a:r>
            <a:r>
              <a:rPr dirty="0" sz="1400" spc="-20">
                <a:latin typeface="Arial"/>
                <a:cs typeface="Arial"/>
              </a:rPr>
              <a:t>назначается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должность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и </a:t>
            </a:r>
            <a:r>
              <a:rPr dirty="0" sz="1400" spc="-10">
                <a:latin typeface="Arial"/>
                <a:cs typeface="Arial"/>
              </a:rPr>
              <a:t>освобождается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должности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на </a:t>
            </a:r>
            <a:r>
              <a:rPr dirty="0" sz="1400">
                <a:latin typeface="Arial"/>
                <a:cs typeface="Arial"/>
              </a:rPr>
              <a:t>основании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решения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совета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директоров </a:t>
            </a:r>
            <a:r>
              <a:rPr dirty="0" sz="1400" spc="-25">
                <a:latin typeface="Arial"/>
                <a:cs typeface="Arial"/>
              </a:rPr>
              <a:t>(наблюдательного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совета),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а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при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его </a:t>
            </a:r>
            <a:r>
              <a:rPr dirty="0" sz="1400" spc="-10">
                <a:latin typeface="Arial"/>
                <a:cs typeface="Arial"/>
              </a:rPr>
              <a:t>отсутствии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решения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общего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собрания </a:t>
            </a:r>
            <a:r>
              <a:rPr dirty="0" sz="1400">
                <a:latin typeface="Arial"/>
                <a:cs typeface="Arial"/>
              </a:rPr>
              <a:t>акционеров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(участников)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управляющей компании.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8319516" y="3941064"/>
            <a:ext cx="2954020" cy="1976755"/>
          </a:xfrm>
          <a:custGeom>
            <a:avLst/>
            <a:gdLst/>
            <a:ahLst/>
            <a:cxnLst/>
            <a:rect l="l" t="t" r="r" b="b"/>
            <a:pathLst>
              <a:path w="2954020" h="1976754">
                <a:moveTo>
                  <a:pt x="2624074" y="0"/>
                </a:moveTo>
                <a:lnTo>
                  <a:pt x="329437" y="0"/>
                </a:lnTo>
                <a:lnTo>
                  <a:pt x="280745" y="3570"/>
                </a:lnTo>
                <a:lnTo>
                  <a:pt x="234274" y="13944"/>
                </a:lnTo>
                <a:lnTo>
                  <a:pt x="190534" y="30611"/>
                </a:lnTo>
                <a:lnTo>
                  <a:pt x="150034" y="53062"/>
                </a:lnTo>
                <a:lnTo>
                  <a:pt x="113283" y="80789"/>
                </a:lnTo>
                <a:lnTo>
                  <a:pt x="80789" y="113283"/>
                </a:lnTo>
                <a:lnTo>
                  <a:pt x="53062" y="150034"/>
                </a:lnTo>
                <a:lnTo>
                  <a:pt x="30611" y="190534"/>
                </a:lnTo>
                <a:lnTo>
                  <a:pt x="13944" y="234274"/>
                </a:lnTo>
                <a:lnTo>
                  <a:pt x="3570" y="280745"/>
                </a:lnTo>
                <a:lnTo>
                  <a:pt x="0" y="329438"/>
                </a:lnTo>
                <a:lnTo>
                  <a:pt x="0" y="1647177"/>
                </a:lnTo>
                <a:lnTo>
                  <a:pt x="3570" y="1695861"/>
                </a:lnTo>
                <a:lnTo>
                  <a:pt x="13944" y="1742327"/>
                </a:lnTo>
                <a:lnTo>
                  <a:pt x="30611" y="1786066"/>
                </a:lnTo>
                <a:lnTo>
                  <a:pt x="53062" y="1826567"/>
                </a:lnTo>
                <a:lnTo>
                  <a:pt x="80789" y="1863322"/>
                </a:lnTo>
                <a:lnTo>
                  <a:pt x="113283" y="1895820"/>
                </a:lnTo>
                <a:lnTo>
                  <a:pt x="150034" y="1923552"/>
                </a:lnTo>
                <a:lnTo>
                  <a:pt x="190534" y="1946008"/>
                </a:lnTo>
                <a:lnTo>
                  <a:pt x="234274" y="1962679"/>
                </a:lnTo>
                <a:lnTo>
                  <a:pt x="280745" y="1973055"/>
                </a:lnTo>
                <a:lnTo>
                  <a:pt x="329437" y="1976627"/>
                </a:lnTo>
                <a:lnTo>
                  <a:pt x="2624074" y="1976627"/>
                </a:lnTo>
                <a:lnTo>
                  <a:pt x="2672766" y="1973055"/>
                </a:lnTo>
                <a:lnTo>
                  <a:pt x="2719237" y="1962679"/>
                </a:lnTo>
                <a:lnTo>
                  <a:pt x="2762977" y="1946008"/>
                </a:lnTo>
                <a:lnTo>
                  <a:pt x="2803477" y="1923552"/>
                </a:lnTo>
                <a:lnTo>
                  <a:pt x="2840228" y="1895820"/>
                </a:lnTo>
                <a:lnTo>
                  <a:pt x="2872722" y="1863322"/>
                </a:lnTo>
                <a:lnTo>
                  <a:pt x="2900449" y="1826567"/>
                </a:lnTo>
                <a:lnTo>
                  <a:pt x="2922900" y="1786066"/>
                </a:lnTo>
                <a:lnTo>
                  <a:pt x="2939567" y="1742327"/>
                </a:lnTo>
                <a:lnTo>
                  <a:pt x="2949941" y="1695861"/>
                </a:lnTo>
                <a:lnTo>
                  <a:pt x="2953511" y="1647177"/>
                </a:lnTo>
                <a:lnTo>
                  <a:pt x="2953511" y="329438"/>
                </a:lnTo>
                <a:lnTo>
                  <a:pt x="2949941" y="280745"/>
                </a:lnTo>
                <a:lnTo>
                  <a:pt x="2939567" y="234274"/>
                </a:lnTo>
                <a:lnTo>
                  <a:pt x="2922900" y="190534"/>
                </a:lnTo>
                <a:lnTo>
                  <a:pt x="2900449" y="150034"/>
                </a:lnTo>
                <a:lnTo>
                  <a:pt x="2872722" y="113283"/>
                </a:lnTo>
                <a:lnTo>
                  <a:pt x="2840228" y="80789"/>
                </a:lnTo>
                <a:lnTo>
                  <a:pt x="2803477" y="53062"/>
                </a:lnTo>
                <a:lnTo>
                  <a:pt x="2762977" y="30611"/>
                </a:lnTo>
                <a:lnTo>
                  <a:pt x="2719237" y="13944"/>
                </a:lnTo>
                <a:lnTo>
                  <a:pt x="2672766" y="3570"/>
                </a:lnTo>
                <a:lnTo>
                  <a:pt x="2624074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505825" y="4271898"/>
            <a:ext cx="258572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9860" marR="144145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Контролер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(руководитель </a:t>
            </a:r>
            <a:r>
              <a:rPr dirty="0" sz="1400" b="1">
                <a:latin typeface="Arial"/>
                <a:cs typeface="Arial"/>
              </a:rPr>
              <a:t>СВК)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подотчетен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совету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директоров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(наблюдательному </a:t>
            </a:r>
            <a:r>
              <a:rPr dirty="0" sz="1400">
                <a:latin typeface="Arial"/>
                <a:cs typeface="Arial"/>
              </a:rPr>
              <a:t>совету)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или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общему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собранию </a:t>
            </a:r>
            <a:r>
              <a:rPr dirty="0" sz="1400">
                <a:latin typeface="Arial"/>
                <a:cs typeface="Arial"/>
              </a:rPr>
              <a:t>акционеров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(участников) управляющей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компании.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44927" y="468630"/>
            <a:ext cx="19621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Лицензионные</a:t>
            </a:r>
            <a:r>
              <a:rPr dirty="0" sz="1400" spc="2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условия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33707" y="45491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87898D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234419" y="6518249"/>
            <a:ext cx="71564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 i="1">
                <a:latin typeface="Arial"/>
                <a:cs typeface="Arial"/>
                <a:hlinkClick r:id="rId2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2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72058" y="1746250"/>
            <a:ext cx="10248265" cy="2038350"/>
            <a:chOff x="972058" y="1746250"/>
            <a:chExt cx="10248265" cy="2038350"/>
          </a:xfrm>
        </p:grpSpPr>
        <p:sp>
          <p:nvSpPr>
            <p:cNvPr id="7" name="object 7" descr=""/>
            <p:cNvSpPr/>
            <p:nvPr/>
          </p:nvSpPr>
          <p:spPr>
            <a:xfrm>
              <a:off x="978408" y="1780032"/>
              <a:ext cx="10235565" cy="1998345"/>
            </a:xfrm>
            <a:custGeom>
              <a:avLst/>
              <a:gdLst/>
              <a:ahLst/>
              <a:cxnLst/>
              <a:rect l="l" t="t" r="r" b="b"/>
              <a:pathLst>
                <a:path w="10235565" h="1998345">
                  <a:moveTo>
                    <a:pt x="0" y="332993"/>
                  </a:moveTo>
                  <a:lnTo>
                    <a:pt x="3610" y="283789"/>
                  </a:lnTo>
                  <a:lnTo>
                    <a:pt x="14098" y="236825"/>
                  </a:lnTo>
                  <a:lnTo>
                    <a:pt x="30949" y="192617"/>
                  </a:lnTo>
                  <a:lnTo>
                    <a:pt x="53647" y="151680"/>
                  </a:lnTo>
                  <a:lnTo>
                    <a:pt x="81677" y="114530"/>
                  </a:lnTo>
                  <a:lnTo>
                    <a:pt x="114524" y="81681"/>
                  </a:lnTo>
                  <a:lnTo>
                    <a:pt x="151674" y="53650"/>
                  </a:lnTo>
                  <a:lnTo>
                    <a:pt x="192611" y="30951"/>
                  </a:lnTo>
                  <a:lnTo>
                    <a:pt x="236820" y="14099"/>
                  </a:lnTo>
                  <a:lnTo>
                    <a:pt x="283786" y="3610"/>
                  </a:lnTo>
                  <a:lnTo>
                    <a:pt x="332994" y="0"/>
                  </a:lnTo>
                  <a:lnTo>
                    <a:pt x="9902190" y="0"/>
                  </a:lnTo>
                  <a:lnTo>
                    <a:pt x="9951394" y="3610"/>
                  </a:lnTo>
                  <a:lnTo>
                    <a:pt x="9998358" y="14099"/>
                  </a:lnTo>
                  <a:lnTo>
                    <a:pt x="10042566" y="30951"/>
                  </a:lnTo>
                  <a:lnTo>
                    <a:pt x="10083503" y="53650"/>
                  </a:lnTo>
                  <a:lnTo>
                    <a:pt x="10120653" y="81681"/>
                  </a:lnTo>
                  <a:lnTo>
                    <a:pt x="10153502" y="114530"/>
                  </a:lnTo>
                  <a:lnTo>
                    <a:pt x="10181533" y="151680"/>
                  </a:lnTo>
                  <a:lnTo>
                    <a:pt x="10204232" y="192617"/>
                  </a:lnTo>
                  <a:lnTo>
                    <a:pt x="10221084" y="236825"/>
                  </a:lnTo>
                  <a:lnTo>
                    <a:pt x="10231573" y="283789"/>
                  </a:lnTo>
                  <a:lnTo>
                    <a:pt x="10235184" y="332993"/>
                  </a:lnTo>
                  <a:lnTo>
                    <a:pt x="10235184" y="1664969"/>
                  </a:lnTo>
                  <a:lnTo>
                    <a:pt x="10231573" y="1714174"/>
                  </a:lnTo>
                  <a:lnTo>
                    <a:pt x="10221084" y="1761138"/>
                  </a:lnTo>
                  <a:lnTo>
                    <a:pt x="10204232" y="1805346"/>
                  </a:lnTo>
                  <a:lnTo>
                    <a:pt x="10181533" y="1846283"/>
                  </a:lnTo>
                  <a:lnTo>
                    <a:pt x="10153502" y="1883433"/>
                  </a:lnTo>
                  <a:lnTo>
                    <a:pt x="10120653" y="1916282"/>
                  </a:lnTo>
                  <a:lnTo>
                    <a:pt x="10083503" y="1944313"/>
                  </a:lnTo>
                  <a:lnTo>
                    <a:pt x="10042566" y="1967012"/>
                  </a:lnTo>
                  <a:lnTo>
                    <a:pt x="9998358" y="1983864"/>
                  </a:lnTo>
                  <a:lnTo>
                    <a:pt x="9951394" y="1994353"/>
                  </a:lnTo>
                  <a:lnTo>
                    <a:pt x="9902190" y="1997963"/>
                  </a:lnTo>
                  <a:lnTo>
                    <a:pt x="332994" y="1997963"/>
                  </a:lnTo>
                  <a:lnTo>
                    <a:pt x="283786" y="1994353"/>
                  </a:lnTo>
                  <a:lnTo>
                    <a:pt x="236820" y="1983864"/>
                  </a:lnTo>
                  <a:lnTo>
                    <a:pt x="192611" y="1967012"/>
                  </a:lnTo>
                  <a:lnTo>
                    <a:pt x="151674" y="1944313"/>
                  </a:lnTo>
                  <a:lnTo>
                    <a:pt x="114524" y="1916282"/>
                  </a:lnTo>
                  <a:lnTo>
                    <a:pt x="81677" y="1883433"/>
                  </a:lnTo>
                  <a:lnTo>
                    <a:pt x="53647" y="1846283"/>
                  </a:lnTo>
                  <a:lnTo>
                    <a:pt x="30949" y="1805346"/>
                  </a:lnTo>
                  <a:lnTo>
                    <a:pt x="14098" y="1761138"/>
                  </a:lnTo>
                  <a:lnTo>
                    <a:pt x="3610" y="1714174"/>
                  </a:lnTo>
                  <a:lnTo>
                    <a:pt x="0" y="1664969"/>
                  </a:lnTo>
                  <a:lnTo>
                    <a:pt x="0" y="332993"/>
                  </a:lnTo>
                  <a:close/>
                </a:path>
              </a:pathLst>
            </a:custGeom>
            <a:ln w="12192">
              <a:solidFill>
                <a:srgbClr val="FCDB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78408" y="1752600"/>
              <a:ext cx="10235565" cy="515620"/>
            </a:xfrm>
            <a:custGeom>
              <a:avLst/>
              <a:gdLst/>
              <a:ahLst/>
              <a:cxnLst/>
              <a:rect l="l" t="t" r="r" b="b"/>
              <a:pathLst>
                <a:path w="10235565" h="515619">
                  <a:moveTo>
                    <a:pt x="10149332" y="0"/>
                  </a:moveTo>
                  <a:lnTo>
                    <a:pt x="85851" y="0"/>
                  </a:lnTo>
                  <a:lnTo>
                    <a:pt x="52436" y="6752"/>
                  </a:lnTo>
                  <a:lnTo>
                    <a:pt x="25147" y="25161"/>
                  </a:lnTo>
                  <a:lnTo>
                    <a:pt x="6747" y="52452"/>
                  </a:lnTo>
                  <a:lnTo>
                    <a:pt x="0" y="85851"/>
                  </a:lnTo>
                  <a:lnTo>
                    <a:pt x="0" y="429260"/>
                  </a:lnTo>
                  <a:lnTo>
                    <a:pt x="6747" y="462659"/>
                  </a:lnTo>
                  <a:lnTo>
                    <a:pt x="25147" y="489950"/>
                  </a:lnTo>
                  <a:lnTo>
                    <a:pt x="52436" y="508359"/>
                  </a:lnTo>
                  <a:lnTo>
                    <a:pt x="85851" y="515112"/>
                  </a:lnTo>
                  <a:lnTo>
                    <a:pt x="10149332" y="515112"/>
                  </a:lnTo>
                  <a:lnTo>
                    <a:pt x="10182731" y="508359"/>
                  </a:lnTo>
                  <a:lnTo>
                    <a:pt x="10210022" y="489950"/>
                  </a:lnTo>
                  <a:lnTo>
                    <a:pt x="10228431" y="462659"/>
                  </a:lnTo>
                  <a:lnTo>
                    <a:pt x="10235184" y="429260"/>
                  </a:lnTo>
                  <a:lnTo>
                    <a:pt x="10235184" y="85851"/>
                  </a:lnTo>
                  <a:lnTo>
                    <a:pt x="10228431" y="52452"/>
                  </a:lnTo>
                  <a:lnTo>
                    <a:pt x="10210022" y="25161"/>
                  </a:lnTo>
                  <a:lnTo>
                    <a:pt x="10182731" y="6752"/>
                  </a:lnTo>
                  <a:lnTo>
                    <a:pt x="10149332" y="0"/>
                  </a:lnTo>
                  <a:close/>
                </a:path>
              </a:pathLst>
            </a:custGeom>
            <a:solidFill>
              <a:srgbClr val="FDEC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78408" y="1752600"/>
              <a:ext cx="10235565" cy="515620"/>
            </a:xfrm>
            <a:custGeom>
              <a:avLst/>
              <a:gdLst/>
              <a:ahLst/>
              <a:cxnLst/>
              <a:rect l="l" t="t" r="r" b="b"/>
              <a:pathLst>
                <a:path w="10235565" h="515619">
                  <a:moveTo>
                    <a:pt x="0" y="85851"/>
                  </a:moveTo>
                  <a:lnTo>
                    <a:pt x="6747" y="52452"/>
                  </a:lnTo>
                  <a:lnTo>
                    <a:pt x="25147" y="25161"/>
                  </a:lnTo>
                  <a:lnTo>
                    <a:pt x="52436" y="6752"/>
                  </a:lnTo>
                  <a:lnTo>
                    <a:pt x="85851" y="0"/>
                  </a:lnTo>
                  <a:lnTo>
                    <a:pt x="10149332" y="0"/>
                  </a:lnTo>
                  <a:lnTo>
                    <a:pt x="10182731" y="6752"/>
                  </a:lnTo>
                  <a:lnTo>
                    <a:pt x="10210022" y="25161"/>
                  </a:lnTo>
                  <a:lnTo>
                    <a:pt x="10228431" y="52452"/>
                  </a:lnTo>
                  <a:lnTo>
                    <a:pt x="10235184" y="85851"/>
                  </a:lnTo>
                  <a:lnTo>
                    <a:pt x="10235184" y="429260"/>
                  </a:lnTo>
                  <a:lnTo>
                    <a:pt x="10228431" y="462659"/>
                  </a:lnTo>
                  <a:lnTo>
                    <a:pt x="10210022" y="489950"/>
                  </a:lnTo>
                  <a:lnTo>
                    <a:pt x="10182731" y="508359"/>
                  </a:lnTo>
                  <a:lnTo>
                    <a:pt x="10149332" y="515112"/>
                  </a:lnTo>
                  <a:lnTo>
                    <a:pt x="85851" y="515112"/>
                  </a:lnTo>
                  <a:lnTo>
                    <a:pt x="52436" y="508359"/>
                  </a:lnTo>
                  <a:lnTo>
                    <a:pt x="25147" y="489950"/>
                  </a:lnTo>
                  <a:lnTo>
                    <a:pt x="6747" y="462659"/>
                  </a:lnTo>
                  <a:lnTo>
                    <a:pt x="0" y="429260"/>
                  </a:lnTo>
                  <a:lnTo>
                    <a:pt x="0" y="85851"/>
                  </a:lnTo>
                  <a:close/>
                </a:path>
              </a:pathLst>
            </a:custGeom>
            <a:ln w="12192">
              <a:solidFill>
                <a:srgbClr val="FDEC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Требования</a:t>
            </a:r>
            <a:r>
              <a:rPr dirty="0" spc="-45"/>
              <a:t> </a:t>
            </a:r>
            <a:r>
              <a:rPr dirty="0"/>
              <a:t>к</a:t>
            </a:r>
            <a:r>
              <a:rPr dirty="0" spc="-70"/>
              <a:t> </a:t>
            </a:r>
            <a:r>
              <a:rPr dirty="0" spc="-10"/>
              <a:t>организации</a:t>
            </a:r>
            <a:r>
              <a:rPr dirty="0" spc="-40"/>
              <a:t> </a:t>
            </a:r>
            <a:r>
              <a:rPr dirty="0"/>
              <a:t>внутреннего</a:t>
            </a:r>
            <a:r>
              <a:rPr dirty="0" spc="-15"/>
              <a:t> </a:t>
            </a:r>
            <a:r>
              <a:rPr dirty="0" spc="-10"/>
              <a:t>контроля</a:t>
            </a:r>
          </a:p>
          <a:p>
            <a:pPr marL="3175">
              <a:lnSpc>
                <a:spcPct val="100000"/>
              </a:lnSpc>
              <a:spcBef>
                <a:spcPts val="490"/>
              </a:spcBef>
            </a:p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dirty="0"/>
              <a:t>Правила</a:t>
            </a:r>
            <a:r>
              <a:rPr dirty="0" spc="-85"/>
              <a:t> </a:t>
            </a:r>
            <a:r>
              <a:rPr dirty="0"/>
              <a:t>организации</a:t>
            </a:r>
            <a:r>
              <a:rPr dirty="0" spc="-50"/>
              <a:t> </a:t>
            </a:r>
            <a:r>
              <a:rPr dirty="0"/>
              <a:t>и</a:t>
            </a:r>
            <a:r>
              <a:rPr dirty="0" spc="-80"/>
              <a:t> </a:t>
            </a:r>
            <a:r>
              <a:rPr dirty="0" spc="-10"/>
              <a:t>осуществления</a:t>
            </a:r>
            <a:r>
              <a:rPr dirty="0" spc="-30"/>
              <a:t> </a:t>
            </a:r>
            <a:r>
              <a:rPr dirty="0"/>
              <a:t>внутреннего</a:t>
            </a:r>
            <a:r>
              <a:rPr dirty="0" spc="-45"/>
              <a:t> </a:t>
            </a:r>
            <a:r>
              <a:rPr dirty="0"/>
              <a:t>контроля</a:t>
            </a:r>
            <a:r>
              <a:rPr dirty="0" spc="-55"/>
              <a:t> </a:t>
            </a:r>
            <a:r>
              <a:rPr dirty="0"/>
              <a:t>в</a:t>
            </a:r>
            <a:r>
              <a:rPr dirty="0" spc="-80"/>
              <a:t> </a:t>
            </a:r>
            <a:r>
              <a:rPr dirty="0"/>
              <a:t>управляющей</a:t>
            </a:r>
            <a:r>
              <a:rPr dirty="0" spc="-45"/>
              <a:t> </a:t>
            </a:r>
            <a:r>
              <a:rPr dirty="0" spc="-10"/>
              <a:t>компании</a:t>
            </a:r>
          </a:p>
          <a:p>
            <a:pPr marL="143510" marR="139065" indent="307340">
              <a:lnSpc>
                <a:spcPct val="100000"/>
              </a:lnSpc>
            </a:pPr>
            <a:r>
              <a:rPr dirty="0" b="0">
                <a:latin typeface="Arial"/>
                <a:cs typeface="Arial"/>
              </a:rPr>
              <a:t>(далее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–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Правила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ВК)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и</a:t>
            </a:r>
            <a:r>
              <a:rPr dirty="0" spc="-1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вносимые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в</a:t>
            </a:r>
            <a:r>
              <a:rPr dirty="0" spc="-3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них</a:t>
            </a:r>
            <a:r>
              <a:rPr dirty="0" spc="-1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изменения</a:t>
            </a:r>
            <a:r>
              <a:rPr dirty="0" spc="3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утверждаются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советом</a:t>
            </a:r>
            <a:r>
              <a:rPr dirty="0" spc="-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директоров </a:t>
            </a:r>
            <a:r>
              <a:rPr dirty="0" spc="-20" b="0">
                <a:latin typeface="Arial"/>
                <a:cs typeface="Arial"/>
              </a:rPr>
              <a:t>(наблюдательным</a:t>
            </a:r>
            <a:r>
              <a:rPr dirty="0" spc="-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советом),</a:t>
            </a:r>
            <a:r>
              <a:rPr dirty="0" spc="-4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а</a:t>
            </a:r>
            <a:r>
              <a:rPr dirty="0" spc="-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при</a:t>
            </a:r>
            <a:r>
              <a:rPr dirty="0" spc="-3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его</a:t>
            </a:r>
            <a:r>
              <a:rPr dirty="0" spc="-5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отсутствии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общим</a:t>
            </a:r>
            <a:r>
              <a:rPr dirty="0" spc="-4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собранием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акционеров</a:t>
            </a:r>
            <a:r>
              <a:rPr dirty="0" spc="-3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(участников)</a:t>
            </a:r>
          </a:p>
          <a:p>
            <a:pPr algn="ctr" marL="3175">
              <a:lnSpc>
                <a:spcPts val="1920"/>
              </a:lnSpc>
            </a:pPr>
            <a:r>
              <a:rPr dirty="0" spc="-10" b="0">
                <a:latin typeface="Arial"/>
                <a:cs typeface="Arial"/>
              </a:rPr>
              <a:t>управляющей</a:t>
            </a:r>
            <a:r>
              <a:rPr dirty="0" spc="1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компании</a:t>
            </a:r>
            <a:r>
              <a:rPr dirty="0" spc="-45" b="0">
                <a:latin typeface="Arial"/>
                <a:cs typeface="Arial"/>
              </a:rPr>
              <a:t> </a:t>
            </a:r>
            <a:r>
              <a:rPr dirty="0" sz="1400" spc="-10" b="0">
                <a:latin typeface="Arial"/>
                <a:cs typeface="Arial"/>
              </a:rPr>
              <a:t>(требования</a:t>
            </a:r>
            <a:r>
              <a:rPr dirty="0" sz="1400" spc="-35" b="0">
                <a:latin typeface="Arial"/>
                <a:cs typeface="Arial"/>
              </a:rPr>
              <a:t> </a:t>
            </a:r>
            <a:r>
              <a:rPr dirty="0" sz="1400" b="0">
                <a:latin typeface="Arial"/>
                <a:cs typeface="Arial"/>
              </a:rPr>
              <a:t>к</a:t>
            </a:r>
            <a:r>
              <a:rPr dirty="0" sz="1400" spc="-25" b="0">
                <a:latin typeface="Arial"/>
                <a:cs typeface="Arial"/>
              </a:rPr>
              <a:t> </a:t>
            </a:r>
            <a:r>
              <a:rPr dirty="0" sz="1400" b="0">
                <a:latin typeface="Arial"/>
                <a:cs typeface="Arial"/>
              </a:rPr>
              <a:t>содержанию</a:t>
            </a:r>
            <a:r>
              <a:rPr dirty="0" sz="1400" spc="-45" b="0">
                <a:latin typeface="Arial"/>
                <a:cs typeface="Arial"/>
              </a:rPr>
              <a:t> </a:t>
            </a:r>
            <a:r>
              <a:rPr dirty="0" sz="1400" spc="-10" b="0">
                <a:latin typeface="Arial"/>
                <a:cs typeface="Arial"/>
              </a:rPr>
              <a:t>установлены</a:t>
            </a:r>
            <a:r>
              <a:rPr dirty="0" sz="1400" spc="-30" b="0">
                <a:latin typeface="Arial"/>
                <a:cs typeface="Arial"/>
              </a:rPr>
              <a:t> </a:t>
            </a:r>
            <a:r>
              <a:rPr dirty="0" sz="1400" spc="-10" b="0">
                <a:latin typeface="Arial"/>
                <a:cs typeface="Arial"/>
              </a:rPr>
              <a:t>Постановлением</a:t>
            </a:r>
            <a:r>
              <a:rPr dirty="0" sz="1400" spc="-50" b="0">
                <a:latin typeface="Arial"/>
                <a:cs typeface="Arial"/>
              </a:rPr>
              <a:t> </a:t>
            </a:r>
            <a:r>
              <a:rPr dirty="0" sz="1400" b="0">
                <a:latin typeface="Arial"/>
                <a:cs typeface="Arial"/>
              </a:rPr>
              <a:t>ФКЦБ</a:t>
            </a:r>
            <a:r>
              <a:rPr dirty="0" sz="1400" spc="-30" b="0">
                <a:latin typeface="Arial"/>
                <a:cs typeface="Arial"/>
              </a:rPr>
              <a:t> </a:t>
            </a:r>
            <a:r>
              <a:rPr dirty="0" sz="1400" b="0">
                <a:latin typeface="Arial"/>
                <a:cs typeface="Arial"/>
              </a:rPr>
              <a:t>РФ</a:t>
            </a:r>
            <a:r>
              <a:rPr dirty="0" sz="1400" spc="-20" b="0">
                <a:latin typeface="Arial"/>
                <a:cs typeface="Arial"/>
              </a:rPr>
              <a:t> </a:t>
            </a:r>
            <a:r>
              <a:rPr dirty="0" sz="1400" b="0">
                <a:latin typeface="Arial"/>
                <a:cs typeface="Arial"/>
              </a:rPr>
              <a:t>от</a:t>
            </a:r>
            <a:r>
              <a:rPr dirty="0" sz="1400" spc="-30" b="0">
                <a:latin typeface="Arial"/>
                <a:cs typeface="Arial"/>
              </a:rPr>
              <a:t> </a:t>
            </a:r>
            <a:r>
              <a:rPr dirty="0" sz="1400" spc="-10" b="0">
                <a:latin typeface="Arial"/>
                <a:cs typeface="Arial"/>
              </a:rPr>
              <a:t>18.02.2004</a:t>
            </a:r>
            <a:endParaRPr sz="1400">
              <a:latin typeface="Arial"/>
              <a:cs typeface="Arial"/>
            </a:endParaRPr>
          </a:p>
          <a:p>
            <a:pPr algn="ctr" marL="2540">
              <a:lnSpc>
                <a:spcPts val="1680"/>
              </a:lnSpc>
            </a:pPr>
            <a:r>
              <a:rPr dirty="0" sz="1400" b="0">
                <a:latin typeface="Arial"/>
                <a:cs typeface="Arial"/>
              </a:rPr>
              <a:t>№</a:t>
            </a:r>
            <a:r>
              <a:rPr dirty="0" sz="1400" spc="5" b="0">
                <a:latin typeface="Arial"/>
                <a:cs typeface="Arial"/>
              </a:rPr>
              <a:t> </a:t>
            </a:r>
            <a:r>
              <a:rPr dirty="0" sz="1400" spc="-10" b="0">
                <a:latin typeface="Arial"/>
                <a:cs typeface="Arial"/>
              </a:rPr>
              <a:t>04-5/пс)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9710" rIns="0" bIns="0" rtlCol="0" vert="horz">
            <a:spAutoFit/>
          </a:bodyPr>
          <a:lstStyle/>
          <a:p>
            <a:pPr marL="3201670">
              <a:lnSpc>
                <a:spcPct val="100000"/>
              </a:lnSpc>
              <a:spcBef>
                <a:spcPts val="105"/>
              </a:spcBef>
            </a:pPr>
            <a:r>
              <a:rPr dirty="0"/>
              <a:t>Перечень</a:t>
            </a:r>
            <a:r>
              <a:rPr dirty="0" spc="-95"/>
              <a:t> </a:t>
            </a:r>
            <a:r>
              <a:rPr dirty="0"/>
              <a:t>лицензионных</a:t>
            </a:r>
            <a:r>
              <a:rPr dirty="0" spc="-100"/>
              <a:t> </a:t>
            </a:r>
            <a:r>
              <a:rPr dirty="0"/>
              <a:t>условий</a:t>
            </a:r>
            <a:r>
              <a:rPr dirty="0" spc="-80"/>
              <a:t> </a:t>
            </a:r>
            <a:r>
              <a:rPr dirty="0" spc="-10"/>
              <a:t>(3/4)</a:t>
            </a:r>
          </a:p>
        </p:txBody>
      </p:sp>
      <p:sp>
        <p:nvSpPr>
          <p:cNvPr id="12" name="object 12" descr=""/>
          <p:cNvSpPr/>
          <p:nvPr/>
        </p:nvSpPr>
        <p:spPr>
          <a:xfrm>
            <a:off x="1958339" y="4139184"/>
            <a:ext cx="9255760" cy="2109470"/>
          </a:xfrm>
          <a:custGeom>
            <a:avLst/>
            <a:gdLst/>
            <a:ahLst/>
            <a:cxnLst/>
            <a:rect l="l" t="t" r="r" b="b"/>
            <a:pathLst>
              <a:path w="9255760" h="2109470">
                <a:moveTo>
                  <a:pt x="8903716" y="0"/>
                </a:moveTo>
                <a:lnTo>
                  <a:pt x="351536" y="0"/>
                </a:lnTo>
                <a:lnTo>
                  <a:pt x="303827" y="3208"/>
                </a:lnTo>
                <a:lnTo>
                  <a:pt x="258071" y="12554"/>
                </a:lnTo>
                <a:lnTo>
                  <a:pt x="214687" y="27620"/>
                </a:lnTo>
                <a:lnTo>
                  <a:pt x="174093" y="47987"/>
                </a:lnTo>
                <a:lnTo>
                  <a:pt x="136707" y="73236"/>
                </a:lnTo>
                <a:lnTo>
                  <a:pt x="102949" y="102949"/>
                </a:lnTo>
                <a:lnTo>
                  <a:pt x="73236" y="136707"/>
                </a:lnTo>
                <a:lnTo>
                  <a:pt x="47987" y="174093"/>
                </a:lnTo>
                <a:lnTo>
                  <a:pt x="27620" y="214687"/>
                </a:lnTo>
                <a:lnTo>
                  <a:pt x="12554" y="258071"/>
                </a:lnTo>
                <a:lnTo>
                  <a:pt x="3208" y="303827"/>
                </a:lnTo>
                <a:lnTo>
                  <a:pt x="0" y="351536"/>
                </a:lnTo>
                <a:lnTo>
                  <a:pt x="0" y="1757667"/>
                </a:lnTo>
                <a:lnTo>
                  <a:pt x="3208" y="1805370"/>
                </a:lnTo>
                <a:lnTo>
                  <a:pt x="12554" y="1851123"/>
                </a:lnTo>
                <a:lnTo>
                  <a:pt x="27620" y="1894507"/>
                </a:lnTo>
                <a:lnTo>
                  <a:pt x="47987" y="1935101"/>
                </a:lnTo>
                <a:lnTo>
                  <a:pt x="73236" y="1972489"/>
                </a:lnTo>
                <a:lnTo>
                  <a:pt x="102949" y="2006250"/>
                </a:lnTo>
                <a:lnTo>
                  <a:pt x="136707" y="2035967"/>
                </a:lnTo>
                <a:lnTo>
                  <a:pt x="174093" y="2061219"/>
                </a:lnTo>
                <a:lnTo>
                  <a:pt x="214687" y="2081589"/>
                </a:lnTo>
                <a:lnTo>
                  <a:pt x="258071" y="2096658"/>
                </a:lnTo>
                <a:lnTo>
                  <a:pt x="303827" y="2106006"/>
                </a:lnTo>
                <a:lnTo>
                  <a:pt x="351536" y="2109216"/>
                </a:lnTo>
                <a:lnTo>
                  <a:pt x="8903716" y="2109216"/>
                </a:lnTo>
                <a:lnTo>
                  <a:pt x="8951424" y="2106006"/>
                </a:lnTo>
                <a:lnTo>
                  <a:pt x="8997180" y="2096658"/>
                </a:lnTo>
                <a:lnTo>
                  <a:pt x="9040564" y="2081589"/>
                </a:lnTo>
                <a:lnTo>
                  <a:pt x="9081158" y="2061219"/>
                </a:lnTo>
                <a:lnTo>
                  <a:pt x="9118544" y="2035967"/>
                </a:lnTo>
                <a:lnTo>
                  <a:pt x="9152302" y="2006250"/>
                </a:lnTo>
                <a:lnTo>
                  <a:pt x="9182015" y="1972489"/>
                </a:lnTo>
                <a:lnTo>
                  <a:pt x="9207264" y="1935101"/>
                </a:lnTo>
                <a:lnTo>
                  <a:pt x="9227631" y="1894507"/>
                </a:lnTo>
                <a:lnTo>
                  <a:pt x="9242697" y="1851123"/>
                </a:lnTo>
                <a:lnTo>
                  <a:pt x="9252043" y="1805370"/>
                </a:lnTo>
                <a:lnTo>
                  <a:pt x="9255252" y="1757667"/>
                </a:lnTo>
                <a:lnTo>
                  <a:pt x="9255252" y="351536"/>
                </a:lnTo>
                <a:lnTo>
                  <a:pt x="9252043" y="303827"/>
                </a:lnTo>
                <a:lnTo>
                  <a:pt x="9242697" y="258071"/>
                </a:lnTo>
                <a:lnTo>
                  <a:pt x="9227631" y="214687"/>
                </a:lnTo>
                <a:lnTo>
                  <a:pt x="9207264" y="174093"/>
                </a:lnTo>
                <a:lnTo>
                  <a:pt x="9182015" y="136707"/>
                </a:lnTo>
                <a:lnTo>
                  <a:pt x="9152302" y="102949"/>
                </a:lnTo>
                <a:lnTo>
                  <a:pt x="9118544" y="73236"/>
                </a:lnTo>
                <a:lnTo>
                  <a:pt x="9081158" y="47987"/>
                </a:lnTo>
                <a:lnTo>
                  <a:pt x="9040564" y="27620"/>
                </a:lnTo>
                <a:lnTo>
                  <a:pt x="8997180" y="12554"/>
                </a:lnTo>
                <a:lnTo>
                  <a:pt x="8951424" y="3208"/>
                </a:lnTo>
                <a:lnTo>
                  <a:pt x="8903716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855214" y="4384675"/>
            <a:ext cx="8179434" cy="160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Управляющая</a:t>
            </a:r>
            <a:r>
              <a:rPr dirty="0" sz="1600" spc="204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компания</a:t>
            </a:r>
            <a:r>
              <a:rPr dirty="0" sz="1600" spc="2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обязана</a:t>
            </a:r>
            <a:r>
              <a:rPr dirty="0" sz="1600" spc="2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разработать</a:t>
            </a:r>
            <a:r>
              <a:rPr dirty="0" sz="1600" spc="204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документ,</a:t>
            </a:r>
            <a:r>
              <a:rPr dirty="0" sz="1600" spc="2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определяющий</a:t>
            </a:r>
            <a:r>
              <a:rPr dirty="0" sz="1600" spc="2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порядок </a:t>
            </a:r>
            <a:r>
              <a:rPr dirty="0" sz="1600" b="1">
                <a:latin typeface="Arial"/>
                <a:cs typeface="Arial"/>
              </a:rPr>
              <a:t>выявления</a:t>
            </a:r>
            <a:r>
              <a:rPr dirty="0" sz="1600" spc="285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конфликта</a:t>
            </a:r>
            <a:r>
              <a:rPr dirty="0" sz="1600" spc="280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интересов</a:t>
            </a:r>
            <a:r>
              <a:rPr dirty="0" sz="1600" spc="285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и</a:t>
            </a:r>
            <a:r>
              <a:rPr dirty="0" sz="1600" spc="295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управления</a:t>
            </a:r>
            <a:r>
              <a:rPr dirty="0" sz="1600" spc="285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конфликтом</a:t>
            </a:r>
            <a:r>
              <a:rPr dirty="0" sz="1600" spc="290" b="1">
                <a:latin typeface="Arial"/>
                <a:cs typeface="Arial"/>
              </a:rPr>
              <a:t>  </a:t>
            </a:r>
            <a:r>
              <a:rPr dirty="0" sz="1600" spc="-10" b="1">
                <a:latin typeface="Arial"/>
                <a:cs typeface="Arial"/>
              </a:rPr>
              <a:t>интересов, </a:t>
            </a:r>
            <a:r>
              <a:rPr dirty="0" sz="1600" b="1">
                <a:latin typeface="Arial"/>
                <a:cs typeface="Arial"/>
              </a:rPr>
              <a:t>являющийся</a:t>
            </a:r>
            <a:r>
              <a:rPr dirty="0" sz="1600" spc="120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неотъемлемой</a:t>
            </a:r>
            <a:r>
              <a:rPr dirty="0" sz="1600" spc="110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частью</a:t>
            </a:r>
            <a:r>
              <a:rPr dirty="0" sz="1600" spc="105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Правил</a:t>
            </a:r>
            <a:r>
              <a:rPr dirty="0" sz="1600" spc="105" b="1">
                <a:latin typeface="Arial"/>
                <a:cs typeface="Arial"/>
              </a:rPr>
              <a:t>  </a:t>
            </a:r>
            <a:r>
              <a:rPr dirty="0" sz="1600" b="1">
                <a:latin typeface="Arial"/>
                <a:cs typeface="Arial"/>
              </a:rPr>
              <a:t>ВК</a:t>
            </a:r>
            <a:r>
              <a:rPr dirty="0" sz="1600" spc="110" b="1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(п.</a:t>
            </a:r>
            <a:r>
              <a:rPr dirty="0" sz="1400" spc="114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1.3</a:t>
            </a:r>
            <a:r>
              <a:rPr dirty="0" sz="1400" spc="11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Указания</a:t>
            </a:r>
            <a:r>
              <a:rPr dirty="0" sz="1400" spc="114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10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России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4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22.07.2020</a:t>
            </a:r>
            <a:r>
              <a:rPr dirty="0" sz="1400" spc="40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425">
                <a:latin typeface="Arial"/>
                <a:cs typeface="Arial"/>
              </a:rPr>
              <a:t> </a:t>
            </a:r>
            <a:r>
              <a:rPr dirty="0" sz="1400" spc="-35">
                <a:latin typeface="Arial"/>
                <a:cs typeface="Arial"/>
              </a:rPr>
              <a:t>5511-</a:t>
            </a:r>
            <a:r>
              <a:rPr dirty="0" sz="1400">
                <a:latin typeface="Arial"/>
                <a:cs typeface="Arial"/>
              </a:rPr>
              <a:t>У</a:t>
            </a:r>
            <a:r>
              <a:rPr dirty="0" sz="1400" spc="4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«О</a:t>
            </a:r>
            <a:r>
              <a:rPr dirty="0" sz="1400" spc="4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требованиях</a:t>
            </a:r>
            <a:r>
              <a:rPr dirty="0" sz="1400" spc="4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</a:t>
            </a:r>
            <a:r>
              <a:rPr dirty="0" sz="1400" spc="4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выявлению</a:t>
            </a:r>
            <a:r>
              <a:rPr dirty="0" sz="1400" spc="4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конфликта</a:t>
            </a:r>
            <a:r>
              <a:rPr dirty="0" sz="1400" spc="4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интересов</a:t>
            </a:r>
            <a:r>
              <a:rPr dirty="0" sz="1400" spc="4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4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управлению </a:t>
            </a:r>
            <a:r>
              <a:rPr dirty="0" sz="1400">
                <a:latin typeface="Arial"/>
                <a:cs typeface="Arial"/>
              </a:rPr>
              <a:t>конфликтом</a:t>
            </a:r>
            <a:r>
              <a:rPr dirty="0" sz="1400" spc="320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интересов</a:t>
            </a:r>
            <a:r>
              <a:rPr dirty="0" sz="1400" spc="325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управляющей</a:t>
            </a:r>
            <a:r>
              <a:rPr dirty="0" sz="1400" spc="320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компании</a:t>
            </a:r>
            <a:r>
              <a:rPr dirty="0" sz="1400" spc="325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инвестиционных</a:t>
            </a:r>
            <a:r>
              <a:rPr dirty="0" sz="1400" spc="320">
                <a:latin typeface="Arial"/>
                <a:cs typeface="Arial"/>
              </a:rPr>
              <a:t>   </a:t>
            </a:r>
            <a:r>
              <a:rPr dirty="0" sz="1400">
                <a:latin typeface="Arial"/>
                <a:cs typeface="Arial"/>
              </a:rPr>
              <a:t>фондов,</a:t>
            </a:r>
            <a:r>
              <a:rPr dirty="0" sz="1400" spc="320">
                <a:latin typeface="Arial"/>
                <a:cs typeface="Arial"/>
              </a:rPr>
              <a:t>   </a:t>
            </a:r>
            <a:r>
              <a:rPr dirty="0" sz="1400" spc="-10">
                <a:latin typeface="Arial"/>
                <a:cs typeface="Arial"/>
              </a:rPr>
              <a:t>паевых </a:t>
            </a:r>
            <a:r>
              <a:rPr dirty="0" sz="1400">
                <a:latin typeface="Arial"/>
                <a:cs typeface="Arial"/>
              </a:rPr>
              <a:t>инвестиционных</a:t>
            </a:r>
            <a:r>
              <a:rPr dirty="0" sz="1400" spc="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фондов</a:t>
            </a:r>
            <a:r>
              <a:rPr dirty="0" sz="1400" spc="8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негосударственных</a:t>
            </a:r>
            <a:r>
              <a:rPr dirty="0" sz="1400" spc="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пенсионных</a:t>
            </a:r>
            <a:r>
              <a:rPr dirty="0" sz="1400" spc="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фондов</a:t>
            </a:r>
            <a:r>
              <a:rPr dirty="0" sz="1400" spc="7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7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специализированного депозитария»)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351532" y="3645408"/>
            <a:ext cx="626745" cy="626745"/>
            <a:chOff x="2351532" y="3645408"/>
            <a:chExt cx="626745" cy="626745"/>
          </a:xfrm>
        </p:grpSpPr>
        <p:sp>
          <p:nvSpPr>
            <p:cNvPr id="15" name="object 15" descr=""/>
            <p:cNvSpPr/>
            <p:nvPr/>
          </p:nvSpPr>
          <p:spPr>
            <a:xfrm>
              <a:off x="2357628" y="3651249"/>
              <a:ext cx="614680" cy="614680"/>
            </a:xfrm>
            <a:custGeom>
              <a:avLst/>
              <a:gdLst/>
              <a:ahLst/>
              <a:cxnLst/>
              <a:rect l="l" t="t" r="r" b="b"/>
              <a:pathLst>
                <a:path w="614680" h="614679">
                  <a:moveTo>
                    <a:pt x="614172" y="228600"/>
                  </a:moveTo>
                  <a:lnTo>
                    <a:pt x="386207" y="228600"/>
                  </a:lnTo>
                  <a:lnTo>
                    <a:pt x="386207" y="0"/>
                  </a:lnTo>
                  <a:lnTo>
                    <a:pt x="227965" y="0"/>
                  </a:lnTo>
                  <a:lnTo>
                    <a:pt x="227965" y="228600"/>
                  </a:lnTo>
                  <a:lnTo>
                    <a:pt x="0" y="228600"/>
                  </a:lnTo>
                  <a:lnTo>
                    <a:pt x="0" y="386080"/>
                  </a:lnTo>
                  <a:lnTo>
                    <a:pt x="227965" y="386080"/>
                  </a:lnTo>
                  <a:lnTo>
                    <a:pt x="227965" y="614680"/>
                  </a:lnTo>
                  <a:lnTo>
                    <a:pt x="386207" y="614680"/>
                  </a:lnTo>
                  <a:lnTo>
                    <a:pt x="386207" y="386080"/>
                  </a:lnTo>
                  <a:lnTo>
                    <a:pt x="614172" y="386080"/>
                  </a:lnTo>
                  <a:lnTo>
                    <a:pt x="614172" y="228600"/>
                  </a:lnTo>
                  <a:close/>
                </a:path>
              </a:pathLst>
            </a:custGeom>
            <a:solidFill>
              <a:srgbClr val="8789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57628" y="3651504"/>
              <a:ext cx="614680" cy="614680"/>
            </a:xfrm>
            <a:custGeom>
              <a:avLst/>
              <a:gdLst/>
              <a:ahLst/>
              <a:cxnLst/>
              <a:rect l="l" t="t" r="r" b="b"/>
              <a:pathLst>
                <a:path w="614680" h="614679">
                  <a:moveTo>
                    <a:pt x="0" y="227965"/>
                  </a:moveTo>
                  <a:lnTo>
                    <a:pt x="227965" y="227965"/>
                  </a:lnTo>
                  <a:lnTo>
                    <a:pt x="227965" y="0"/>
                  </a:lnTo>
                  <a:lnTo>
                    <a:pt x="386207" y="0"/>
                  </a:lnTo>
                  <a:lnTo>
                    <a:pt x="386207" y="227965"/>
                  </a:lnTo>
                  <a:lnTo>
                    <a:pt x="614172" y="227965"/>
                  </a:lnTo>
                  <a:lnTo>
                    <a:pt x="614172" y="386207"/>
                  </a:lnTo>
                  <a:lnTo>
                    <a:pt x="386207" y="386207"/>
                  </a:lnTo>
                  <a:lnTo>
                    <a:pt x="386207" y="614172"/>
                  </a:lnTo>
                  <a:lnTo>
                    <a:pt x="227965" y="614172"/>
                  </a:lnTo>
                  <a:lnTo>
                    <a:pt x="227965" y="386207"/>
                  </a:lnTo>
                  <a:lnTo>
                    <a:pt x="0" y="386207"/>
                  </a:lnTo>
                  <a:lnTo>
                    <a:pt x="0" y="227965"/>
                  </a:lnTo>
                  <a:close/>
                </a:path>
              </a:pathLst>
            </a:custGeom>
            <a:ln w="12192">
              <a:solidFill>
                <a:srgbClr val="8789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265" y="1042796"/>
            <a:ext cx="49028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Перечень</a:t>
            </a:r>
            <a:r>
              <a:rPr dirty="0" spc="-95"/>
              <a:t> </a:t>
            </a:r>
            <a:r>
              <a:rPr dirty="0"/>
              <a:t>лицензионных</a:t>
            </a:r>
            <a:r>
              <a:rPr dirty="0" spc="-100"/>
              <a:t> </a:t>
            </a:r>
            <a:r>
              <a:rPr dirty="0"/>
              <a:t>условий</a:t>
            </a:r>
            <a:r>
              <a:rPr dirty="0" spc="-80"/>
              <a:t> </a:t>
            </a:r>
            <a:r>
              <a:rPr dirty="0" spc="-10"/>
              <a:t>(4/4)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44927" y="468630"/>
            <a:ext cx="19621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Лицензионные</a:t>
            </a:r>
            <a:r>
              <a:rPr dirty="0" sz="1400" spc="20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условия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633707" y="45491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87898D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77240" y="1304544"/>
            <a:ext cx="10642600" cy="623570"/>
            <a:chOff x="777240" y="1304544"/>
            <a:chExt cx="10642600" cy="623570"/>
          </a:xfrm>
        </p:grpSpPr>
        <p:sp>
          <p:nvSpPr>
            <p:cNvPr id="6" name="object 6" descr=""/>
            <p:cNvSpPr/>
            <p:nvPr/>
          </p:nvSpPr>
          <p:spPr>
            <a:xfrm>
              <a:off x="1123188" y="1586484"/>
              <a:ext cx="10290175" cy="335280"/>
            </a:xfrm>
            <a:custGeom>
              <a:avLst/>
              <a:gdLst/>
              <a:ahLst/>
              <a:cxnLst/>
              <a:rect l="l" t="t" r="r" b="b"/>
              <a:pathLst>
                <a:path w="10290175" h="335280">
                  <a:moveTo>
                    <a:pt x="10234167" y="0"/>
                  </a:moveTo>
                  <a:lnTo>
                    <a:pt x="55880" y="0"/>
                  </a:lnTo>
                  <a:lnTo>
                    <a:pt x="34129" y="4391"/>
                  </a:lnTo>
                  <a:lnTo>
                    <a:pt x="16367" y="16367"/>
                  </a:lnTo>
                  <a:lnTo>
                    <a:pt x="4391" y="34129"/>
                  </a:lnTo>
                  <a:lnTo>
                    <a:pt x="0" y="55879"/>
                  </a:lnTo>
                  <a:lnTo>
                    <a:pt x="0" y="279400"/>
                  </a:lnTo>
                  <a:lnTo>
                    <a:pt x="4391" y="301150"/>
                  </a:lnTo>
                  <a:lnTo>
                    <a:pt x="16367" y="318912"/>
                  </a:lnTo>
                  <a:lnTo>
                    <a:pt x="34129" y="330888"/>
                  </a:lnTo>
                  <a:lnTo>
                    <a:pt x="55880" y="335279"/>
                  </a:lnTo>
                  <a:lnTo>
                    <a:pt x="10234167" y="335279"/>
                  </a:lnTo>
                  <a:lnTo>
                    <a:pt x="10255918" y="330888"/>
                  </a:lnTo>
                  <a:lnTo>
                    <a:pt x="10273680" y="318912"/>
                  </a:lnTo>
                  <a:lnTo>
                    <a:pt x="10285656" y="301150"/>
                  </a:lnTo>
                  <a:lnTo>
                    <a:pt x="10290048" y="279400"/>
                  </a:lnTo>
                  <a:lnTo>
                    <a:pt x="10290048" y="55879"/>
                  </a:lnTo>
                  <a:lnTo>
                    <a:pt x="10285656" y="34129"/>
                  </a:lnTo>
                  <a:lnTo>
                    <a:pt x="10273680" y="16367"/>
                  </a:lnTo>
                  <a:lnTo>
                    <a:pt x="10255918" y="4391"/>
                  </a:lnTo>
                  <a:lnTo>
                    <a:pt x="10234167" y="0"/>
                  </a:lnTo>
                  <a:close/>
                </a:path>
              </a:pathLst>
            </a:custGeom>
            <a:solidFill>
              <a:srgbClr val="FFED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23188" y="1586484"/>
              <a:ext cx="10290175" cy="335280"/>
            </a:xfrm>
            <a:custGeom>
              <a:avLst/>
              <a:gdLst/>
              <a:ahLst/>
              <a:cxnLst/>
              <a:rect l="l" t="t" r="r" b="b"/>
              <a:pathLst>
                <a:path w="10290175" h="335280">
                  <a:moveTo>
                    <a:pt x="0" y="55879"/>
                  </a:moveTo>
                  <a:lnTo>
                    <a:pt x="4391" y="34129"/>
                  </a:lnTo>
                  <a:lnTo>
                    <a:pt x="16367" y="16367"/>
                  </a:lnTo>
                  <a:lnTo>
                    <a:pt x="34129" y="4391"/>
                  </a:lnTo>
                  <a:lnTo>
                    <a:pt x="55880" y="0"/>
                  </a:lnTo>
                  <a:lnTo>
                    <a:pt x="10234167" y="0"/>
                  </a:lnTo>
                  <a:lnTo>
                    <a:pt x="10255918" y="4391"/>
                  </a:lnTo>
                  <a:lnTo>
                    <a:pt x="10273680" y="16367"/>
                  </a:lnTo>
                  <a:lnTo>
                    <a:pt x="10285656" y="34129"/>
                  </a:lnTo>
                  <a:lnTo>
                    <a:pt x="10290048" y="55879"/>
                  </a:lnTo>
                  <a:lnTo>
                    <a:pt x="10290048" y="279400"/>
                  </a:lnTo>
                  <a:lnTo>
                    <a:pt x="10285656" y="301150"/>
                  </a:lnTo>
                  <a:lnTo>
                    <a:pt x="10273680" y="318912"/>
                  </a:lnTo>
                  <a:lnTo>
                    <a:pt x="10255918" y="330888"/>
                  </a:lnTo>
                  <a:lnTo>
                    <a:pt x="10234167" y="335279"/>
                  </a:lnTo>
                  <a:lnTo>
                    <a:pt x="55880" y="335279"/>
                  </a:lnTo>
                  <a:lnTo>
                    <a:pt x="34129" y="330888"/>
                  </a:lnTo>
                  <a:lnTo>
                    <a:pt x="16367" y="318912"/>
                  </a:lnTo>
                  <a:lnTo>
                    <a:pt x="4391" y="301150"/>
                  </a:lnTo>
                  <a:lnTo>
                    <a:pt x="0" y="279400"/>
                  </a:lnTo>
                  <a:lnTo>
                    <a:pt x="0" y="55879"/>
                  </a:lnTo>
                  <a:close/>
                </a:path>
              </a:pathLst>
            </a:custGeom>
            <a:ln w="12192">
              <a:solidFill>
                <a:srgbClr val="FFEDC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288" y="1307592"/>
              <a:ext cx="496824" cy="44958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80288" y="1307592"/>
              <a:ext cx="497205" cy="449580"/>
            </a:xfrm>
            <a:custGeom>
              <a:avLst/>
              <a:gdLst/>
              <a:ahLst/>
              <a:cxnLst/>
              <a:rect l="l" t="t" r="r" b="b"/>
              <a:pathLst>
                <a:path w="497205" h="449580">
                  <a:moveTo>
                    <a:pt x="0" y="224790"/>
                  </a:moveTo>
                  <a:lnTo>
                    <a:pt x="5046" y="179470"/>
                  </a:lnTo>
                  <a:lnTo>
                    <a:pt x="19520" y="137267"/>
                  </a:lnTo>
                  <a:lnTo>
                    <a:pt x="42423" y="99082"/>
                  </a:lnTo>
                  <a:lnTo>
                    <a:pt x="72756" y="65817"/>
                  </a:lnTo>
                  <a:lnTo>
                    <a:pt x="109520" y="38375"/>
                  </a:lnTo>
                  <a:lnTo>
                    <a:pt x="151717" y="17656"/>
                  </a:lnTo>
                  <a:lnTo>
                    <a:pt x="198347" y="4564"/>
                  </a:lnTo>
                  <a:lnTo>
                    <a:pt x="248412" y="0"/>
                  </a:lnTo>
                  <a:lnTo>
                    <a:pt x="298476" y="4564"/>
                  </a:lnTo>
                  <a:lnTo>
                    <a:pt x="345106" y="17656"/>
                  </a:lnTo>
                  <a:lnTo>
                    <a:pt x="387303" y="38375"/>
                  </a:lnTo>
                  <a:lnTo>
                    <a:pt x="424067" y="65817"/>
                  </a:lnTo>
                  <a:lnTo>
                    <a:pt x="454400" y="99082"/>
                  </a:lnTo>
                  <a:lnTo>
                    <a:pt x="477303" y="137267"/>
                  </a:lnTo>
                  <a:lnTo>
                    <a:pt x="491777" y="179470"/>
                  </a:lnTo>
                  <a:lnTo>
                    <a:pt x="496824" y="224790"/>
                  </a:lnTo>
                  <a:lnTo>
                    <a:pt x="491777" y="270109"/>
                  </a:lnTo>
                  <a:lnTo>
                    <a:pt x="477303" y="312312"/>
                  </a:lnTo>
                  <a:lnTo>
                    <a:pt x="454400" y="350497"/>
                  </a:lnTo>
                  <a:lnTo>
                    <a:pt x="424067" y="383762"/>
                  </a:lnTo>
                  <a:lnTo>
                    <a:pt x="387303" y="411204"/>
                  </a:lnTo>
                  <a:lnTo>
                    <a:pt x="345106" y="431923"/>
                  </a:lnTo>
                  <a:lnTo>
                    <a:pt x="298476" y="445015"/>
                  </a:lnTo>
                  <a:lnTo>
                    <a:pt x="248412" y="449580"/>
                  </a:lnTo>
                  <a:lnTo>
                    <a:pt x="198347" y="445015"/>
                  </a:lnTo>
                  <a:lnTo>
                    <a:pt x="151717" y="431923"/>
                  </a:lnTo>
                  <a:lnTo>
                    <a:pt x="109520" y="411204"/>
                  </a:lnTo>
                  <a:lnTo>
                    <a:pt x="72756" y="383762"/>
                  </a:lnTo>
                  <a:lnTo>
                    <a:pt x="42423" y="350497"/>
                  </a:lnTo>
                  <a:lnTo>
                    <a:pt x="19520" y="312312"/>
                  </a:lnTo>
                  <a:lnTo>
                    <a:pt x="5046" y="270109"/>
                  </a:lnTo>
                  <a:lnTo>
                    <a:pt x="0" y="224790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69594" y="4650994"/>
            <a:ext cx="10350500" cy="1637664"/>
            <a:chOff x="1069594" y="4650994"/>
            <a:chExt cx="10350500" cy="1637664"/>
          </a:xfrm>
        </p:grpSpPr>
        <p:sp>
          <p:nvSpPr>
            <p:cNvPr id="11" name="object 11" descr=""/>
            <p:cNvSpPr/>
            <p:nvPr/>
          </p:nvSpPr>
          <p:spPr>
            <a:xfrm>
              <a:off x="1075944" y="4657344"/>
              <a:ext cx="10337800" cy="1624965"/>
            </a:xfrm>
            <a:custGeom>
              <a:avLst/>
              <a:gdLst/>
              <a:ahLst/>
              <a:cxnLst/>
              <a:rect l="l" t="t" r="r" b="b"/>
              <a:pathLst>
                <a:path w="10337800" h="1624964">
                  <a:moveTo>
                    <a:pt x="10066528" y="0"/>
                  </a:moveTo>
                  <a:lnTo>
                    <a:pt x="270764" y="0"/>
                  </a:lnTo>
                  <a:lnTo>
                    <a:pt x="222092" y="4364"/>
                  </a:lnTo>
                  <a:lnTo>
                    <a:pt x="176284" y="16946"/>
                  </a:lnTo>
                  <a:lnTo>
                    <a:pt x="134102" y="36980"/>
                  </a:lnTo>
                  <a:lnTo>
                    <a:pt x="96312" y="63699"/>
                  </a:lnTo>
                  <a:lnTo>
                    <a:pt x="63679" y="96338"/>
                  </a:lnTo>
                  <a:lnTo>
                    <a:pt x="36966" y="134130"/>
                  </a:lnTo>
                  <a:lnTo>
                    <a:pt x="16939" y="176309"/>
                  </a:lnTo>
                  <a:lnTo>
                    <a:pt x="4362" y="222109"/>
                  </a:lnTo>
                  <a:lnTo>
                    <a:pt x="0" y="270763"/>
                  </a:lnTo>
                  <a:lnTo>
                    <a:pt x="0" y="1353819"/>
                  </a:lnTo>
                  <a:lnTo>
                    <a:pt x="4362" y="1402491"/>
                  </a:lnTo>
                  <a:lnTo>
                    <a:pt x="16939" y="1448299"/>
                  </a:lnTo>
                  <a:lnTo>
                    <a:pt x="36966" y="1490481"/>
                  </a:lnTo>
                  <a:lnTo>
                    <a:pt x="63679" y="1528271"/>
                  </a:lnTo>
                  <a:lnTo>
                    <a:pt x="96312" y="1560904"/>
                  </a:lnTo>
                  <a:lnTo>
                    <a:pt x="134102" y="1587617"/>
                  </a:lnTo>
                  <a:lnTo>
                    <a:pt x="176284" y="1607644"/>
                  </a:lnTo>
                  <a:lnTo>
                    <a:pt x="222092" y="1620221"/>
                  </a:lnTo>
                  <a:lnTo>
                    <a:pt x="270764" y="1624583"/>
                  </a:lnTo>
                  <a:lnTo>
                    <a:pt x="10066528" y="1624583"/>
                  </a:lnTo>
                  <a:lnTo>
                    <a:pt x="10115182" y="1620221"/>
                  </a:lnTo>
                  <a:lnTo>
                    <a:pt x="10160982" y="1607644"/>
                  </a:lnTo>
                  <a:lnTo>
                    <a:pt x="10203161" y="1587617"/>
                  </a:lnTo>
                  <a:lnTo>
                    <a:pt x="10240953" y="1560904"/>
                  </a:lnTo>
                  <a:lnTo>
                    <a:pt x="10273592" y="1528271"/>
                  </a:lnTo>
                  <a:lnTo>
                    <a:pt x="10300311" y="1490481"/>
                  </a:lnTo>
                  <a:lnTo>
                    <a:pt x="10320345" y="1448299"/>
                  </a:lnTo>
                  <a:lnTo>
                    <a:pt x="10332927" y="1402491"/>
                  </a:lnTo>
                  <a:lnTo>
                    <a:pt x="10337291" y="1353819"/>
                  </a:lnTo>
                  <a:lnTo>
                    <a:pt x="10337291" y="270763"/>
                  </a:lnTo>
                  <a:lnTo>
                    <a:pt x="10332927" y="222109"/>
                  </a:lnTo>
                  <a:lnTo>
                    <a:pt x="10320345" y="176309"/>
                  </a:lnTo>
                  <a:lnTo>
                    <a:pt x="10300311" y="134130"/>
                  </a:lnTo>
                  <a:lnTo>
                    <a:pt x="10273592" y="96338"/>
                  </a:lnTo>
                  <a:lnTo>
                    <a:pt x="10240953" y="63699"/>
                  </a:lnTo>
                  <a:lnTo>
                    <a:pt x="10203161" y="36980"/>
                  </a:lnTo>
                  <a:lnTo>
                    <a:pt x="10160982" y="16946"/>
                  </a:lnTo>
                  <a:lnTo>
                    <a:pt x="10115182" y="4364"/>
                  </a:lnTo>
                  <a:lnTo>
                    <a:pt x="10066528" y="0"/>
                  </a:lnTo>
                  <a:close/>
                </a:path>
              </a:pathLst>
            </a:custGeom>
            <a:solidFill>
              <a:srgbClr val="FFED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75944" y="4657344"/>
              <a:ext cx="10337800" cy="1624965"/>
            </a:xfrm>
            <a:custGeom>
              <a:avLst/>
              <a:gdLst/>
              <a:ahLst/>
              <a:cxnLst/>
              <a:rect l="l" t="t" r="r" b="b"/>
              <a:pathLst>
                <a:path w="10337800" h="1624964">
                  <a:moveTo>
                    <a:pt x="0" y="270763"/>
                  </a:moveTo>
                  <a:lnTo>
                    <a:pt x="4362" y="222109"/>
                  </a:lnTo>
                  <a:lnTo>
                    <a:pt x="16939" y="176309"/>
                  </a:lnTo>
                  <a:lnTo>
                    <a:pt x="36966" y="134130"/>
                  </a:lnTo>
                  <a:lnTo>
                    <a:pt x="63679" y="96338"/>
                  </a:lnTo>
                  <a:lnTo>
                    <a:pt x="96312" y="63699"/>
                  </a:lnTo>
                  <a:lnTo>
                    <a:pt x="134102" y="36980"/>
                  </a:lnTo>
                  <a:lnTo>
                    <a:pt x="176284" y="16946"/>
                  </a:lnTo>
                  <a:lnTo>
                    <a:pt x="222092" y="4364"/>
                  </a:lnTo>
                  <a:lnTo>
                    <a:pt x="270764" y="0"/>
                  </a:lnTo>
                  <a:lnTo>
                    <a:pt x="10066528" y="0"/>
                  </a:lnTo>
                  <a:lnTo>
                    <a:pt x="10115182" y="4364"/>
                  </a:lnTo>
                  <a:lnTo>
                    <a:pt x="10160982" y="16946"/>
                  </a:lnTo>
                  <a:lnTo>
                    <a:pt x="10203161" y="36980"/>
                  </a:lnTo>
                  <a:lnTo>
                    <a:pt x="10240953" y="63699"/>
                  </a:lnTo>
                  <a:lnTo>
                    <a:pt x="10273592" y="96338"/>
                  </a:lnTo>
                  <a:lnTo>
                    <a:pt x="10300311" y="134130"/>
                  </a:lnTo>
                  <a:lnTo>
                    <a:pt x="10320345" y="176309"/>
                  </a:lnTo>
                  <a:lnTo>
                    <a:pt x="10332927" y="222109"/>
                  </a:lnTo>
                  <a:lnTo>
                    <a:pt x="10337291" y="270763"/>
                  </a:lnTo>
                  <a:lnTo>
                    <a:pt x="10337291" y="1353819"/>
                  </a:lnTo>
                  <a:lnTo>
                    <a:pt x="10332927" y="1402491"/>
                  </a:lnTo>
                  <a:lnTo>
                    <a:pt x="10320345" y="1448299"/>
                  </a:lnTo>
                  <a:lnTo>
                    <a:pt x="10300311" y="1490481"/>
                  </a:lnTo>
                  <a:lnTo>
                    <a:pt x="10273592" y="1528271"/>
                  </a:lnTo>
                  <a:lnTo>
                    <a:pt x="10240953" y="1560904"/>
                  </a:lnTo>
                  <a:lnTo>
                    <a:pt x="10203161" y="1587617"/>
                  </a:lnTo>
                  <a:lnTo>
                    <a:pt x="10160982" y="1607644"/>
                  </a:lnTo>
                  <a:lnTo>
                    <a:pt x="10115182" y="1620221"/>
                  </a:lnTo>
                  <a:lnTo>
                    <a:pt x="10066528" y="1624583"/>
                  </a:lnTo>
                  <a:lnTo>
                    <a:pt x="270764" y="1624583"/>
                  </a:lnTo>
                  <a:lnTo>
                    <a:pt x="222092" y="1620221"/>
                  </a:lnTo>
                  <a:lnTo>
                    <a:pt x="176284" y="1607644"/>
                  </a:lnTo>
                  <a:lnTo>
                    <a:pt x="134102" y="1587617"/>
                  </a:lnTo>
                  <a:lnTo>
                    <a:pt x="96312" y="1560904"/>
                  </a:lnTo>
                  <a:lnTo>
                    <a:pt x="63679" y="1528271"/>
                  </a:lnTo>
                  <a:lnTo>
                    <a:pt x="36966" y="1490481"/>
                  </a:lnTo>
                  <a:lnTo>
                    <a:pt x="16939" y="1448299"/>
                  </a:lnTo>
                  <a:lnTo>
                    <a:pt x="4362" y="1402491"/>
                  </a:lnTo>
                  <a:lnTo>
                    <a:pt x="0" y="1353819"/>
                  </a:lnTo>
                  <a:lnTo>
                    <a:pt x="0" y="270763"/>
                  </a:lnTo>
                  <a:close/>
                </a:path>
              </a:pathLst>
            </a:custGeom>
            <a:ln w="12192">
              <a:solidFill>
                <a:srgbClr val="FFED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592325" y="4657217"/>
            <a:ext cx="9662795" cy="76644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575"/>
              </a:spcBef>
            </a:pPr>
            <a:r>
              <a:rPr dirty="0" sz="1400" spc="-10">
                <a:latin typeface="Arial"/>
                <a:cs typeface="Arial"/>
              </a:rPr>
              <a:t>отсутствие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неисполненного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предписания,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направленного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Банком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России: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ts val="1595"/>
              </a:lnSpc>
              <a:spcBef>
                <a:spcPts val="480"/>
              </a:spcBef>
              <a:buFont typeface="Noto Sans Symbols2"/>
              <a:buChar char="⮚"/>
              <a:tabLst>
                <a:tab pos="299085" algn="l"/>
                <a:tab pos="1426845" algn="l"/>
                <a:tab pos="2629535" algn="l"/>
                <a:tab pos="2862580" algn="l"/>
                <a:tab pos="4287520" algn="l"/>
                <a:tab pos="5508625" algn="l"/>
                <a:tab pos="5721985" algn="l"/>
                <a:tab pos="6548120" algn="l"/>
                <a:tab pos="7545070" algn="l"/>
                <a:tab pos="7982584" algn="l"/>
                <a:tab pos="8566150" algn="l"/>
              </a:tabLst>
            </a:pPr>
            <a:r>
              <a:rPr dirty="0" sz="1400" spc="-10">
                <a:latin typeface="Arial"/>
                <a:cs typeface="Arial"/>
              </a:rPr>
              <a:t>акционерам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(участникам)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о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несоответствии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требованиям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к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деловой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репутации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5">
                <a:latin typeface="Arial"/>
                <a:cs typeface="Arial"/>
              </a:rPr>
              <a:t>или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иным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требованиям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595"/>
              </a:lnSpc>
            </a:pPr>
            <a:r>
              <a:rPr dirty="0" sz="1400">
                <a:latin typeface="Arial"/>
                <a:cs typeface="Arial"/>
              </a:rPr>
              <a:t>акционеров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(участников);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90802" y="5375909"/>
            <a:ext cx="9665970" cy="8159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99085" marR="5080" indent="-287020">
              <a:lnSpc>
                <a:spcPts val="1510"/>
              </a:lnSpc>
              <a:spcBef>
                <a:spcPts val="295"/>
              </a:spcBef>
              <a:buFont typeface="Noto Sans Symbols2"/>
              <a:buChar char="⮚"/>
              <a:tabLst>
                <a:tab pos="299085" algn="l"/>
                <a:tab pos="581025" algn="l"/>
                <a:tab pos="1975485" algn="l"/>
                <a:tab pos="3122930" algn="l"/>
                <a:tab pos="3383915" algn="l"/>
                <a:tab pos="4662805" algn="l"/>
                <a:tab pos="5868670" algn="l"/>
                <a:tab pos="7157720" algn="l"/>
                <a:tab pos="7439659" algn="l"/>
                <a:tab pos="9349740" algn="l"/>
              </a:tabLst>
            </a:pPr>
            <a:r>
              <a:rPr dirty="0" sz="1400" spc="-50">
                <a:latin typeface="Arial"/>
                <a:cs typeface="Arial"/>
              </a:rPr>
              <a:t>о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несоблюдении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требований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к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обеспечению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финансовой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устойчивости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и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платежеспособности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5">
                <a:latin typeface="Arial"/>
                <a:cs typeface="Arial"/>
              </a:rPr>
              <a:t>или </a:t>
            </a:r>
            <a:r>
              <a:rPr dirty="0" sz="1400" spc="-10">
                <a:latin typeface="Arial"/>
                <a:cs typeface="Arial"/>
              </a:rPr>
              <a:t>непредставлении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отчетности;</a:t>
            </a:r>
            <a:endParaRPr sz="1400">
              <a:latin typeface="Arial"/>
              <a:cs typeface="Arial"/>
            </a:endParaRPr>
          </a:p>
          <a:p>
            <a:pPr marL="299085" marR="6985" indent="-287020">
              <a:lnSpc>
                <a:spcPts val="1510"/>
              </a:lnSpc>
              <a:spcBef>
                <a:spcPts val="5"/>
              </a:spcBef>
              <a:buFont typeface="Noto Sans Symbols2"/>
              <a:buChar char="⮚"/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страховой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организации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(о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несоответствии </a:t>
            </a:r>
            <a:r>
              <a:rPr dirty="0" sz="1400">
                <a:latin typeface="Arial"/>
                <a:cs typeface="Arial"/>
              </a:rPr>
              <a:t>должностных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лиц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квалификационным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требованиям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или</a:t>
            </a:r>
            <a:r>
              <a:rPr dirty="0" sz="1400" spc="-10">
                <a:latin typeface="Arial"/>
                <a:cs typeface="Arial"/>
              </a:rPr>
              <a:t> требованиям </a:t>
            </a:r>
            <a:r>
              <a:rPr dirty="0" sz="1400">
                <a:latin typeface="Arial"/>
                <a:cs typeface="Arial"/>
              </a:rPr>
              <a:t>к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деловой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репутации)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77112" y="4494148"/>
            <a:ext cx="508000" cy="492759"/>
            <a:chOff x="777112" y="4494148"/>
            <a:chExt cx="508000" cy="492759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287" y="4497323"/>
              <a:ext cx="501396" cy="48615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80287" y="4497323"/>
              <a:ext cx="501650" cy="486409"/>
            </a:xfrm>
            <a:custGeom>
              <a:avLst/>
              <a:gdLst/>
              <a:ahLst/>
              <a:cxnLst/>
              <a:rect l="l" t="t" r="r" b="b"/>
              <a:pathLst>
                <a:path w="501650" h="486410">
                  <a:moveTo>
                    <a:pt x="0" y="243077"/>
                  </a:moveTo>
                  <a:lnTo>
                    <a:pt x="5093" y="194091"/>
                  </a:lnTo>
                  <a:lnTo>
                    <a:pt x="19701" y="148464"/>
                  </a:lnTo>
                  <a:lnTo>
                    <a:pt x="42815" y="107174"/>
                  </a:lnTo>
                  <a:lnTo>
                    <a:pt x="73428" y="71199"/>
                  </a:lnTo>
                  <a:lnTo>
                    <a:pt x="110530" y="41516"/>
                  </a:lnTo>
                  <a:lnTo>
                    <a:pt x="153115" y="19103"/>
                  </a:lnTo>
                  <a:lnTo>
                    <a:pt x="200173" y="4938"/>
                  </a:lnTo>
                  <a:lnTo>
                    <a:pt x="250698" y="0"/>
                  </a:lnTo>
                  <a:lnTo>
                    <a:pt x="301222" y="4938"/>
                  </a:lnTo>
                  <a:lnTo>
                    <a:pt x="348280" y="19103"/>
                  </a:lnTo>
                  <a:lnTo>
                    <a:pt x="390865" y="41516"/>
                  </a:lnTo>
                  <a:lnTo>
                    <a:pt x="427967" y="71199"/>
                  </a:lnTo>
                  <a:lnTo>
                    <a:pt x="458580" y="107174"/>
                  </a:lnTo>
                  <a:lnTo>
                    <a:pt x="481694" y="148464"/>
                  </a:lnTo>
                  <a:lnTo>
                    <a:pt x="496302" y="194091"/>
                  </a:lnTo>
                  <a:lnTo>
                    <a:pt x="501396" y="243077"/>
                  </a:lnTo>
                  <a:lnTo>
                    <a:pt x="496302" y="292064"/>
                  </a:lnTo>
                  <a:lnTo>
                    <a:pt x="481694" y="337691"/>
                  </a:lnTo>
                  <a:lnTo>
                    <a:pt x="458580" y="378981"/>
                  </a:lnTo>
                  <a:lnTo>
                    <a:pt x="427967" y="414956"/>
                  </a:lnTo>
                  <a:lnTo>
                    <a:pt x="390865" y="444639"/>
                  </a:lnTo>
                  <a:lnTo>
                    <a:pt x="348280" y="467052"/>
                  </a:lnTo>
                  <a:lnTo>
                    <a:pt x="301222" y="481217"/>
                  </a:lnTo>
                  <a:lnTo>
                    <a:pt x="250698" y="486156"/>
                  </a:lnTo>
                  <a:lnTo>
                    <a:pt x="200173" y="481217"/>
                  </a:lnTo>
                  <a:lnTo>
                    <a:pt x="153115" y="467052"/>
                  </a:lnTo>
                  <a:lnTo>
                    <a:pt x="110530" y="444639"/>
                  </a:lnTo>
                  <a:lnTo>
                    <a:pt x="73428" y="414956"/>
                  </a:lnTo>
                  <a:lnTo>
                    <a:pt x="42815" y="378981"/>
                  </a:lnTo>
                  <a:lnTo>
                    <a:pt x="19701" y="337691"/>
                  </a:lnTo>
                  <a:lnTo>
                    <a:pt x="5093" y="292064"/>
                  </a:lnTo>
                  <a:lnTo>
                    <a:pt x="0" y="243077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55344" y="458495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77240" y="1979676"/>
            <a:ext cx="10642600" cy="944880"/>
            <a:chOff x="777240" y="1979676"/>
            <a:chExt cx="10642600" cy="944880"/>
          </a:xfrm>
        </p:grpSpPr>
        <p:sp>
          <p:nvSpPr>
            <p:cNvPr id="20" name="object 20" descr=""/>
            <p:cNvSpPr/>
            <p:nvPr/>
          </p:nvSpPr>
          <p:spPr>
            <a:xfrm>
              <a:off x="1028700" y="2176272"/>
              <a:ext cx="10384790" cy="742315"/>
            </a:xfrm>
            <a:custGeom>
              <a:avLst/>
              <a:gdLst/>
              <a:ahLst/>
              <a:cxnLst/>
              <a:rect l="l" t="t" r="r" b="b"/>
              <a:pathLst>
                <a:path w="10384790" h="742314">
                  <a:moveTo>
                    <a:pt x="10260838" y="0"/>
                  </a:moveTo>
                  <a:lnTo>
                    <a:pt x="123697" y="0"/>
                  </a:lnTo>
                  <a:lnTo>
                    <a:pt x="75550" y="9719"/>
                  </a:lnTo>
                  <a:lnTo>
                    <a:pt x="36231" y="36226"/>
                  </a:lnTo>
                  <a:lnTo>
                    <a:pt x="9721" y="75545"/>
                  </a:lnTo>
                  <a:lnTo>
                    <a:pt x="0" y="123698"/>
                  </a:lnTo>
                  <a:lnTo>
                    <a:pt x="0" y="618489"/>
                  </a:lnTo>
                  <a:lnTo>
                    <a:pt x="9721" y="666642"/>
                  </a:lnTo>
                  <a:lnTo>
                    <a:pt x="36231" y="705961"/>
                  </a:lnTo>
                  <a:lnTo>
                    <a:pt x="75550" y="732468"/>
                  </a:lnTo>
                  <a:lnTo>
                    <a:pt x="123697" y="742188"/>
                  </a:lnTo>
                  <a:lnTo>
                    <a:pt x="10260838" y="742188"/>
                  </a:lnTo>
                  <a:lnTo>
                    <a:pt x="10308990" y="732468"/>
                  </a:lnTo>
                  <a:lnTo>
                    <a:pt x="10348309" y="705961"/>
                  </a:lnTo>
                  <a:lnTo>
                    <a:pt x="10374816" y="666642"/>
                  </a:lnTo>
                  <a:lnTo>
                    <a:pt x="10384536" y="618489"/>
                  </a:lnTo>
                  <a:lnTo>
                    <a:pt x="10384536" y="123698"/>
                  </a:lnTo>
                  <a:lnTo>
                    <a:pt x="10374816" y="75545"/>
                  </a:lnTo>
                  <a:lnTo>
                    <a:pt x="10348309" y="36226"/>
                  </a:lnTo>
                  <a:lnTo>
                    <a:pt x="10308990" y="9719"/>
                  </a:lnTo>
                  <a:lnTo>
                    <a:pt x="10260838" y="0"/>
                  </a:lnTo>
                  <a:close/>
                </a:path>
              </a:pathLst>
            </a:custGeom>
            <a:solidFill>
              <a:srgbClr val="FFED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28700" y="2176272"/>
              <a:ext cx="10384790" cy="742315"/>
            </a:xfrm>
            <a:custGeom>
              <a:avLst/>
              <a:gdLst/>
              <a:ahLst/>
              <a:cxnLst/>
              <a:rect l="l" t="t" r="r" b="b"/>
              <a:pathLst>
                <a:path w="10384790" h="742314">
                  <a:moveTo>
                    <a:pt x="0" y="123698"/>
                  </a:moveTo>
                  <a:lnTo>
                    <a:pt x="9721" y="75545"/>
                  </a:lnTo>
                  <a:lnTo>
                    <a:pt x="36231" y="36226"/>
                  </a:lnTo>
                  <a:lnTo>
                    <a:pt x="75550" y="9719"/>
                  </a:lnTo>
                  <a:lnTo>
                    <a:pt x="123697" y="0"/>
                  </a:lnTo>
                  <a:lnTo>
                    <a:pt x="10260838" y="0"/>
                  </a:lnTo>
                  <a:lnTo>
                    <a:pt x="10308990" y="9719"/>
                  </a:lnTo>
                  <a:lnTo>
                    <a:pt x="10348309" y="36226"/>
                  </a:lnTo>
                  <a:lnTo>
                    <a:pt x="10374816" y="75545"/>
                  </a:lnTo>
                  <a:lnTo>
                    <a:pt x="10384536" y="123698"/>
                  </a:lnTo>
                  <a:lnTo>
                    <a:pt x="10384536" y="618489"/>
                  </a:lnTo>
                  <a:lnTo>
                    <a:pt x="10374816" y="666642"/>
                  </a:lnTo>
                  <a:lnTo>
                    <a:pt x="10348309" y="705961"/>
                  </a:lnTo>
                  <a:lnTo>
                    <a:pt x="10308990" y="732468"/>
                  </a:lnTo>
                  <a:lnTo>
                    <a:pt x="10260838" y="742188"/>
                  </a:lnTo>
                  <a:lnTo>
                    <a:pt x="123697" y="742188"/>
                  </a:lnTo>
                  <a:lnTo>
                    <a:pt x="75550" y="732468"/>
                  </a:lnTo>
                  <a:lnTo>
                    <a:pt x="36231" y="705961"/>
                  </a:lnTo>
                  <a:lnTo>
                    <a:pt x="9721" y="666642"/>
                  </a:lnTo>
                  <a:lnTo>
                    <a:pt x="0" y="618489"/>
                  </a:lnTo>
                  <a:lnTo>
                    <a:pt x="0" y="123698"/>
                  </a:lnTo>
                  <a:close/>
                </a:path>
              </a:pathLst>
            </a:custGeom>
            <a:ln w="12191">
              <a:solidFill>
                <a:srgbClr val="FFEDC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288" y="1982724"/>
              <a:ext cx="496824" cy="45720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80288" y="1982724"/>
              <a:ext cx="497205" cy="457200"/>
            </a:xfrm>
            <a:custGeom>
              <a:avLst/>
              <a:gdLst/>
              <a:ahLst/>
              <a:cxnLst/>
              <a:rect l="l" t="t" r="r" b="b"/>
              <a:pathLst>
                <a:path w="497205" h="457200">
                  <a:moveTo>
                    <a:pt x="0" y="228600"/>
                  </a:moveTo>
                  <a:lnTo>
                    <a:pt x="5046" y="182533"/>
                  </a:lnTo>
                  <a:lnTo>
                    <a:pt x="19520" y="139624"/>
                  </a:lnTo>
                  <a:lnTo>
                    <a:pt x="42423" y="100793"/>
                  </a:lnTo>
                  <a:lnTo>
                    <a:pt x="72756" y="66960"/>
                  </a:lnTo>
                  <a:lnTo>
                    <a:pt x="109520" y="39045"/>
                  </a:lnTo>
                  <a:lnTo>
                    <a:pt x="151717" y="17966"/>
                  </a:lnTo>
                  <a:lnTo>
                    <a:pt x="198347" y="4644"/>
                  </a:lnTo>
                  <a:lnTo>
                    <a:pt x="248412" y="0"/>
                  </a:lnTo>
                  <a:lnTo>
                    <a:pt x="298476" y="4644"/>
                  </a:lnTo>
                  <a:lnTo>
                    <a:pt x="345106" y="17966"/>
                  </a:lnTo>
                  <a:lnTo>
                    <a:pt x="387303" y="39045"/>
                  </a:lnTo>
                  <a:lnTo>
                    <a:pt x="424067" y="66960"/>
                  </a:lnTo>
                  <a:lnTo>
                    <a:pt x="454400" y="100793"/>
                  </a:lnTo>
                  <a:lnTo>
                    <a:pt x="477303" y="139624"/>
                  </a:lnTo>
                  <a:lnTo>
                    <a:pt x="491777" y="182533"/>
                  </a:lnTo>
                  <a:lnTo>
                    <a:pt x="496824" y="228600"/>
                  </a:lnTo>
                  <a:lnTo>
                    <a:pt x="491777" y="274666"/>
                  </a:lnTo>
                  <a:lnTo>
                    <a:pt x="477303" y="317575"/>
                  </a:lnTo>
                  <a:lnTo>
                    <a:pt x="454400" y="356406"/>
                  </a:lnTo>
                  <a:lnTo>
                    <a:pt x="424067" y="390239"/>
                  </a:lnTo>
                  <a:lnTo>
                    <a:pt x="387303" y="418154"/>
                  </a:lnTo>
                  <a:lnTo>
                    <a:pt x="345106" y="439233"/>
                  </a:lnTo>
                  <a:lnTo>
                    <a:pt x="298476" y="452555"/>
                  </a:lnTo>
                  <a:lnTo>
                    <a:pt x="248412" y="457200"/>
                  </a:lnTo>
                  <a:lnTo>
                    <a:pt x="198347" y="452555"/>
                  </a:lnTo>
                  <a:lnTo>
                    <a:pt x="151717" y="439233"/>
                  </a:lnTo>
                  <a:lnTo>
                    <a:pt x="109520" y="418154"/>
                  </a:lnTo>
                  <a:lnTo>
                    <a:pt x="72756" y="390239"/>
                  </a:lnTo>
                  <a:lnTo>
                    <a:pt x="42423" y="356406"/>
                  </a:lnTo>
                  <a:lnTo>
                    <a:pt x="19520" y="317575"/>
                  </a:lnTo>
                  <a:lnTo>
                    <a:pt x="5046" y="274666"/>
                  </a:lnTo>
                  <a:lnTo>
                    <a:pt x="0" y="228600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951382" y="1377188"/>
            <a:ext cx="10350500" cy="1370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637540">
              <a:lnSpc>
                <a:spcPts val="1595"/>
              </a:lnSpc>
            </a:pPr>
            <a:r>
              <a:rPr dirty="0" sz="1400">
                <a:latin typeface="Arial"/>
                <a:cs typeface="Arial"/>
              </a:rPr>
              <a:t>наличие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лицензии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осуществление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ДСЖ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ts val="2105"/>
              </a:lnSpc>
            </a:pPr>
            <a:r>
              <a:rPr dirty="0" sz="1800" spc="-50" b="1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562610" marR="5080">
              <a:lnSpc>
                <a:spcPts val="1510"/>
              </a:lnSpc>
              <a:spcBef>
                <a:spcPts val="140"/>
              </a:spcBef>
            </a:pPr>
            <a:r>
              <a:rPr dirty="0" sz="1400">
                <a:latin typeface="Arial"/>
                <a:cs typeface="Arial"/>
              </a:rPr>
              <a:t>отсутствие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дату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принятия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решения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выдаче</a:t>
            </a:r>
            <a:r>
              <a:rPr dirty="0" sz="1400" spc="3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лицензии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управляющей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компании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решения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России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об </a:t>
            </a:r>
            <a:r>
              <a:rPr dirty="0" sz="1400">
                <a:latin typeface="Arial"/>
                <a:cs typeface="Arial"/>
              </a:rPr>
              <a:t>ограничении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или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приостановлении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действия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лицензии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на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осуществление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ДСЖ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036066" y="3123945"/>
            <a:ext cx="10383520" cy="1334135"/>
            <a:chOff x="1036066" y="3123945"/>
            <a:chExt cx="10383520" cy="1334135"/>
          </a:xfrm>
        </p:grpSpPr>
        <p:sp>
          <p:nvSpPr>
            <p:cNvPr id="26" name="object 26" descr=""/>
            <p:cNvSpPr/>
            <p:nvPr/>
          </p:nvSpPr>
          <p:spPr>
            <a:xfrm>
              <a:off x="1042416" y="3130295"/>
              <a:ext cx="10370820" cy="1321435"/>
            </a:xfrm>
            <a:custGeom>
              <a:avLst/>
              <a:gdLst/>
              <a:ahLst/>
              <a:cxnLst/>
              <a:rect l="l" t="t" r="r" b="b"/>
              <a:pathLst>
                <a:path w="10370820" h="1321435">
                  <a:moveTo>
                    <a:pt x="10150602" y="0"/>
                  </a:moveTo>
                  <a:lnTo>
                    <a:pt x="220218" y="0"/>
                  </a:lnTo>
                  <a:lnTo>
                    <a:pt x="175834" y="4472"/>
                  </a:lnTo>
                  <a:lnTo>
                    <a:pt x="134497" y="17299"/>
                  </a:lnTo>
                  <a:lnTo>
                    <a:pt x="97089" y="37598"/>
                  </a:lnTo>
                  <a:lnTo>
                    <a:pt x="64498" y="64484"/>
                  </a:lnTo>
                  <a:lnTo>
                    <a:pt x="37608" y="97073"/>
                  </a:lnTo>
                  <a:lnTo>
                    <a:pt x="17305" y="134481"/>
                  </a:lnTo>
                  <a:lnTo>
                    <a:pt x="4473" y="175824"/>
                  </a:lnTo>
                  <a:lnTo>
                    <a:pt x="0" y="220217"/>
                  </a:lnTo>
                  <a:lnTo>
                    <a:pt x="0" y="1101089"/>
                  </a:lnTo>
                  <a:lnTo>
                    <a:pt x="4473" y="1145483"/>
                  </a:lnTo>
                  <a:lnTo>
                    <a:pt x="17305" y="1186826"/>
                  </a:lnTo>
                  <a:lnTo>
                    <a:pt x="37608" y="1224234"/>
                  </a:lnTo>
                  <a:lnTo>
                    <a:pt x="64498" y="1256823"/>
                  </a:lnTo>
                  <a:lnTo>
                    <a:pt x="97089" y="1283709"/>
                  </a:lnTo>
                  <a:lnTo>
                    <a:pt x="134497" y="1304008"/>
                  </a:lnTo>
                  <a:lnTo>
                    <a:pt x="175834" y="1316835"/>
                  </a:lnTo>
                  <a:lnTo>
                    <a:pt x="220218" y="1321308"/>
                  </a:lnTo>
                  <a:lnTo>
                    <a:pt x="10150602" y="1321308"/>
                  </a:lnTo>
                  <a:lnTo>
                    <a:pt x="10194995" y="1316835"/>
                  </a:lnTo>
                  <a:lnTo>
                    <a:pt x="10236338" y="1304008"/>
                  </a:lnTo>
                  <a:lnTo>
                    <a:pt x="10273746" y="1283709"/>
                  </a:lnTo>
                  <a:lnTo>
                    <a:pt x="10306335" y="1256823"/>
                  </a:lnTo>
                  <a:lnTo>
                    <a:pt x="10333221" y="1224234"/>
                  </a:lnTo>
                  <a:lnTo>
                    <a:pt x="10353520" y="1186826"/>
                  </a:lnTo>
                  <a:lnTo>
                    <a:pt x="10366347" y="1145483"/>
                  </a:lnTo>
                  <a:lnTo>
                    <a:pt x="10370819" y="1101089"/>
                  </a:lnTo>
                  <a:lnTo>
                    <a:pt x="10370819" y="220217"/>
                  </a:lnTo>
                  <a:lnTo>
                    <a:pt x="10366347" y="175824"/>
                  </a:lnTo>
                  <a:lnTo>
                    <a:pt x="10353520" y="134481"/>
                  </a:lnTo>
                  <a:lnTo>
                    <a:pt x="10333221" y="97073"/>
                  </a:lnTo>
                  <a:lnTo>
                    <a:pt x="10306335" y="64484"/>
                  </a:lnTo>
                  <a:lnTo>
                    <a:pt x="10273746" y="37598"/>
                  </a:lnTo>
                  <a:lnTo>
                    <a:pt x="10236338" y="17299"/>
                  </a:lnTo>
                  <a:lnTo>
                    <a:pt x="10194995" y="4472"/>
                  </a:lnTo>
                  <a:lnTo>
                    <a:pt x="10150602" y="0"/>
                  </a:lnTo>
                  <a:close/>
                </a:path>
              </a:pathLst>
            </a:custGeom>
            <a:solidFill>
              <a:srgbClr val="FFED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42416" y="3130295"/>
              <a:ext cx="10370820" cy="1321435"/>
            </a:xfrm>
            <a:custGeom>
              <a:avLst/>
              <a:gdLst/>
              <a:ahLst/>
              <a:cxnLst/>
              <a:rect l="l" t="t" r="r" b="b"/>
              <a:pathLst>
                <a:path w="10370820" h="1321435">
                  <a:moveTo>
                    <a:pt x="0" y="220217"/>
                  </a:moveTo>
                  <a:lnTo>
                    <a:pt x="4473" y="175824"/>
                  </a:lnTo>
                  <a:lnTo>
                    <a:pt x="17305" y="134481"/>
                  </a:lnTo>
                  <a:lnTo>
                    <a:pt x="37608" y="97073"/>
                  </a:lnTo>
                  <a:lnTo>
                    <a:pt x="64498" y="64484"/>
                  </a:lnTo>
                  <a:lnTo>
                    <a:pt x="97089" y="37598"/>
                  </a:lnTo>
                  <a:lnTo>
                    <a:pt x="134497" y="17299"/>
                  </a:lnTo>
                  <a:lnTo>
                    <a:pt x="175834" y="4472"/>
                  </a:lnTo>
                  <a:lnTo>
                    <a:pt x="220218" y="0"/>
                  </a:lnTo>
                  <a:lnTo>
                    <a:pt x="10150602" y="0"/>
                  </a:lnTo>
                  <a:lnTo>
                    <a:pt x="10194995" y="4472"/>
                  </a:lnTo>
                  <a:lnTo>
                    <a:pt x="10236338" y="17299"/>
                  </a:lnTo>
                  <a:lnTo>
                    <a:pt x="10273746" y="37598"/>
                  </a:lnTo>
                  <a:lnTo>
                    <a:pt x="10306335" y="64484"/>
                  </a:lnTo>
                  <a:lnTo>
                    <a:pt x="10333221" y="97073"/>
                  </a:lnTo>
                  <a:lnTo>
                    <a:pt x="10353520" y="134481"/>
                  </a:lnTo>
                  <a:lnTo>
                    <a:pt x="10366347" y="175824"/>
                  </a:lnTo>
                  <a:lnTo>
                    <a:pt x="10370819" y="220217"/>
                  </a:lnTo>
                  <a:lnTo>
                    <a:pt x="10370819" y="1101089"/>
                  </a:lnTo>
                  <a:lnTo>
                    <a:pt x="10366347" y="1145483"/>
                  </a:lnTo>
                  <a:lnTo>
                    <a:pt x="10353520" y="1186826"/>
                  </a:lnTo>
                  <a:lnTo>
                    <a:pt x="10333221" y="1224234"/>
                  </a:lnTo>
                  <a:lnTo>
                    <a:pt x="10306335" y="1256823"/>
                  </a:lnTo>
                  <a:lnTo>
                    <a:pt x="10273746" y="1283709"/>
                  </a:lnTo>
                  <a:lnTo>
                    <a:pt x="10236338" y="1304008"/>
                  </a:lnTo>
                  <a:lnTo>
                    <a:pt x="10194995" y="1316835"/>
                  </a:lnTo>
                  <a:lnTo>
                    <a:pt x="10150602" y="1321308"/>
                  </a:lnTo>
                  <a:lnTo>
                    <a:pt x="220218" y="1321308"/>
                  </a:lnTo>
                  <a:lnTo>
                    <a:pt x="175834" y="1316835"/>
                  </a:lnTo>
                  <a:lnTo>
                    <a:pt x="134497" y="1304008"/>
                  </a:lnTo>
                  <a:lnTo>
                    <a:pt x="97089" y="1283709"/>
                  </a:lnTo>
                  <a:lnTo>
                    <a:pt x="64498" y="1256823"/>
                  </a:lnTo>
                  <a:lnTo>
                    <a:pt x="37608" y="1224234"/>
                  </a:lnTo>
                  <a:lnTo>
                    <a:pt x="17305" y="1186826"/>
                  </a:lnTo>
                  <a:lnTo>
                    <a:pt x="4473" y="1145483"/>
                  </a:lnTo>
                  <a:lnTo>
                    <a:pt x="0" y="1101089"/>
                  </a:lnTo>
                  <a:lnTo>
                    <a:pt x="0" y="220217"/>
                  </a:lnTo>
                  <a:close/>
                </a:path>
              </a:pathLst>
            </a:custGeom>
            <a:ln w="12192">
              <a:solidFill>
                <a:srgbClr val="FFED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543558" y="3129127"/>
            <a:ext cx="9671685" cy="5740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400" spc="-10">
                <a:latin typeface="Arial"/>
                <a:cs typeface="Arial"/>
              </a:rPr>
              <a:t>соответствие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лица,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осуществляющего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функции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контролера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(руководителя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СВК)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или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сотрудника*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СВК,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требованиям:</a:t>
            </a:r>
            <a:endParaRPr sz="140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spcBef>
                <a:spcPts val="480"/>
              </a:spcBef>
              <a:buFont typeface="Noto Sans Symbols2"/>
              <a:buChar char="⮚"/>
              <a:tabLst>
                <a:tab pos="297180" algn="l"/>
              </a:tabLst>
            </a:pPr>
            <a:r>
              <a:rPr dirty="0" sz="1400">
                <a:latin typeface="Arial"/>
                <a:cs typeface="Arial"/>
              </a:rPr>
              <a:t>к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деловой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репутации,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установленным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п.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9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ст.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38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ФЗ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29.11.2001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156-</a:t>
            </a:r>
            <a:r>
              <a:rPr dirty="0" sz="1400">
                <a:latin typeface="Arial"/>
                <a:cs typeface="Arial"/>
              </a:rPr>
              <a:t>ФЗ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(25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критериев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оценки);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543558" y="3738117"/>
            <a:ext cx="9729470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295910" marR="5080" indent="-283845">
              <a:lnSpc>
                <a:spcPts val="1510"/>
              </a:lnSpc>
              <a:spcBef>
                <a:spcPts val="295"/>
              </a:spcBef>
              <a:buFont typeface="Noto Sans Symbols2"/>
              <a:buChar char="⮚"/>
              <a:tabLst>
                <a:tab pos="297180" algn="l"/>
              </a:tabLst>
            </a:pPr>
            <a:r>
              <a:rPr dirty="0" sz="1400">
                <a:latin typeface="Arial"/>
                <a:cs typeface="Arial"/>
              </a:rPr>
              <a:t>квалификационным</a:t>
            </a:r>
            <a:r>
              <a:rPr dirty="0" sz="1400" spc="3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требованиям,</a:t>
            </a:r>
            <a:r>
              <a:rPr dirty="0" sz="1400" spc="36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установленным</a:t>
            </a:r>
            <a:r>
              <a:rPr dirty="0" sz="1400" spc="3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Положением</a:t>
            </a:r>
            <a:r>
              <a:rPr dirty="0" sz="1400" spc="3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о</a:t>
            </a:r>
            <a:r>
              <a:rPr dirty="0" sz="1400" spc="3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специалистах</a:t>
            </a:r>
            <a:r>
              <a:rPr dirty="0" sz="1400" spc="35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финансового</a:t>
            </a:r>
            <a:r>
              <a:rPr dirty="0" sz="1400" spc="35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рынка, </a:t>
            </a:r>
            <a:r>
              <a:rPr dirty="0" sz="1400" spc="-10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утвержденным</a:t>
            </a:r>
            <a:r>
              <a:rPr dirty="0" sz="1400" spc="3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приказом</a:t>
            </a:r>
            <a:r>
              <a:rPr dirty="0" sz="1400" spc="3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ФСФР</a:t>
            </a:r>
            <a:r>
              <a:rPr dirty="0" sz="1400" spc="3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России</a:t>
            </a:r>
            <a:r>
              <a:rPr dirty="0" sz="1400" spc="3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3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28.01.2010</a:t>
            </a:r>
            <a:r>
              <a:rPr dirty="0" sz="1400" spc="3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32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10-</a:t>
            </a:r>
            <a:r>
              <a:rPr dirty="0" sz="1400" spc="-10">
                <a:latin typeface="Arial"/>
                <a:cs typeface="Arial"/>
              </a:rPr>
              <a:t>4/пз-</a:t>
            </a:r>
            <a:r>
              <a:rPr dirty="0" sz="1400">
                <a:latin typeface="Arial"/>
                <a:cs typeface="Arial"/>
              </a:rPr>
              <a:t>н</a:t>
            </a:r>
            <a:r>
              <a:rPr dirty="0" sz="1400" spc="3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(высшее</a:t>
            </a:r>
            <a:r>
              <a:rPr dirty="0" sz="1400" spc="3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образование</a:t>
            </a:r>
            <a:r>
              <a:rPr dirty="0" sz="1400" spc="2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3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опыт</a:t>
            </a:r>
            <a:r>
              <a:rPr dirty="0" sz="1400" spc="3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работы</a:t>
            </a:r>
            <a:r>
              <a:rPr dirty="0" sz="1400" spc="31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на </a:t>
            </a:r>
            <a:r>
              <a:rPr dirty="0" sz="1400" spc="-25"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финансовом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рынке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не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менее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года)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777240" y="3044951"/>
            <a:ext cx="500380" cy="490855"/>
            <a:chOff x="777240" y="3044951"/>
            <a:chExt cx="500380" cy="490855"/>
          </a:xfrm>
        </p:grpSpPr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288" y="3047999"/>
              <a:ext cx="493775" cy="484632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780288" y="3047999"/>
              <a:ext cx="494030" cy="485140"/>
            </a:xfrm>
            <a:custGeom>
              <a:avLst/>
              <a:gdLst/>
              <a:ahLst/>
              <a:cxnLst/>
              <a:rect l="l" t="t" r="r" b="b"/>
              <a:pathLst>
                <a:path w="494030" h="485139">
                  <a:moveTo>
                    <a:pt x="0" y="242315"/>
                  </a:moveTo>
                  <a:lnTo>
                    <a:pt x="5016" y="193472"/>
                  </a:lnTo>
                  <a:lnTo>
                    <a:pt x="19402" y="147982"/>
                  </a:lnTo>
                  <a:lnTo>
                    <a:pt x="42165" y="106821"/>
                  </a:lnTo>
                  <a:lnTo>
                    <a:pt x="72313" y="70961"/>
                  </a:lnTo>
                  <a:lnTo>
                    <a:pt x="108852" y="41375"/>
                  </a:lnTo>
                  <a:lnTo>
                    <a:pt x="150790" y="19038"/>
                  </a:lnTo>
                  <a:lnTo>
                    <a:pt x="197132" y="4921"/>
                  </a:lnTo>
                  <a:lnTo>
                    <a:pt x="246887" y="0"/>
                  </a:lnTo>
                  <a:lnTo>
                    <a:pt x="296643" y="4921"/>
                  </a:lnTo>
                  <a:lnTo>
                    <a:pt x="342985" y="19038"/>
                  </a:lnTo>
                  <a:lnTo>
                    <a:pt x="384923" y="41375"/>
                  </a:lnTo>
                  <a:lnTo>
                    <a:pt x="421462" y="70961"/>
                  </a:lnTo>
                  <a:lnTo>
                    <a:pt x="451610" y="106821"/>
                  </a:lnTo>
                  <a:lnTo>
                    <a:pt x="474373" y="147982"/>
                  </a:lnTo>
                  <a:lnTo>
                    <a:pt x="488759" y="193472"/>
                  </a:lnTo>
                  <a:lnTo>
                    <a:pt x="493775" y="242315"/>
                  </a:lnTo>
                  <a:lnTo>
                    <a:pt x="488759" y="291159"/>
                  </a:lnTo>
                  <a:lnTo>
                    <a:pt x="474373" y="336649"/>
                  </a:lnTo>
                  <a:lnTo>
                    <a:pt x="451610" y="377810"/>
                  </a:lnTo>
                  <a:lnTo>
                    <a:pt x="421462" y="413670"/>
                  </a:lnTo>
                  <a:lnTo>
                    <a:pt x="384923" y="443256"/>
                  </a:lnTo>
                  <a:lnTo>
                    <a:pt x="342985" y="465593"/>
                  </a:lnTo>
                  <a:lnTo>
                    <a:pt x="296643" y="479710"/>
                  </a:lnTo>
                  <a:lnTo>
                    <a:pt x="246887" y="484632"/>
                  </a:lnTo>
                  <a:lnTo>
                    <a:pt x="197132" y="479710"/>
                  </a:lnTo>
                  <a:lnTo>
                    <a:pt x="150790" y="465593"/>
                  </a:lnTo>
                  <a:lnTo>
                    <a:pt x="108852" y="443256"/>
                  </a:lnTo>
                  <a:lnTo>
                    <a:pt x="72313" y="413670"/>
                  </a:lnTo>
                  <a:lnTo>
                    <a:pt x="42165" y="377810"/>
                  </a:lnTo>
                  <a:lnTo>
                    <a:pt x="19402" y="336649"/>
                  </a:lnTo>
                  <a:lnTo>
                    <a:pt x="5016" y="291159"/>
                  </a:lnTo>
                  <a:lnTo>
                    <a:pt x="0" y="242315"/>
                  </a:lnTo>
                  <a:close/>
                </a:path>
              </a:pathLst>
            </a:custGeom>
            <a:ln w="6096">
              <a:solidFill>
                <a:srgbClr val="FFD3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50772" y="313499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1234419" y="6518249"/>
            <a:ext cx="71564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 i="1">
                <a:latin typeface="Arial"/>
                <a:cs typeface="Arial"/>
                <a:hlinkClick r:id="rId6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6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80745" y="6506971"/>
            <a:ext cx="30137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*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за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исключением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квалификационных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требований.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44927" y="468630"/>
            <a:ext cx="18364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Перечень</a:t>
            </a:r>
            <a:r>
              <a:rPr dirty="0" sz="1400" spc="-25">
                <a:solidFill>
                  <a:srgbClr val="87898D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87898D"/>
                </a:solidFill>
                <a:latin typeface="Arial"/>
                <a:cs typeface="Arial"/>
              </a:rPr>
              <a:t>документов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33707" y="454913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87898D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12700" marR="5080" indent="59055">
              <a:lnSpc>
                <a:spcPts val="2160"/>
              </a:lnSpc>
              <a:spcBef>
                <a:spcPts val="375"/>
              </a:spcBef>
            </a:pPr>
            <a:r>
              <a:rPr dirty="0"/>
              <a:t>Перечень</a:t>
            </a:r>
            <a:r>
              <a:rPr dirty="0" spc="-80"/>
              <a:t> </a:t>
            </a:r>
            <a:r>
              <a:rPr dirty="0"/>
              <a:t>документов*,</a:t>
            </a:r>
            <a:r>
              <a:rPr dirty="0" spc="-60"/>
              <a:t> </a:t>
            </a:r>
            <a:r>
              <a:rPr dirty="0" spc="-10"/>
              <a:t>представляемых</a:t>
            </a:r>
            <a:r>
              <a:rPr dirty="0" spc="-85"/>
              <a:t> </a:t>
            </a:r>
            <a:r>
              <a:rPr dirty="0"/>
              <a:t>страховой</a:t>
            </a:r>
            <a:r>
              <a:rPr dirty="0" spc="-70"/>
              <a:t> </a:t>
            </a:r>
            <a:r>
              <a:rPr dirty="0"/>
              <a:t>организацией</a:t>
            </a:r>
            <a:r>
              <a:rPr dirty="0" spc="-100"/>
              <a:t> </a:t>
            </a:r>
            <a:r>
              <a:rPr dirty="0"/>
              <a:t>в</a:t>
            </a:r>
            <a:r>
              <a:rPr dirty="0" spc="-60"/>
              <a:t> </a:t>
            </a:r>
            <a:r>
              <a:rPr dirty="0" spc="-10"/>
              <a:t>соответствии</a:t>
            </a:r>
            <a:r>
              <a:rPr dirty="0" spc="-50"/>
              <a:t> </a:t>
            </a:r>
            <a:r>
              <a:rPr dirty="0"/>
              <a:t>с</a:t>
            </a:r>
            <a:r>
              <a:rPr dirty="0" spc="-55"/>
              <a:t> </a:t>
            </a:r>
            <a:r>
              <a:rPr dirty="0"/>
              <a:t>п.</a:t>
            </a:r>
            <a:r>
              <a:rPr dirty="0" spc="-80"/>
              <a:t> </a:t>
            </a:r>
            <a:r>
              <a:rPr dirty="0" spc="-50"/>
              <a:t>5 </a:t>
            </a:r>
            <a:r>
              <a:rPr dirty="0" spc="-40"/>
              <a:t>ст.</a:t>
            </a:r>
            <a:r>
              <a:rPr dirty="0" spc="-25"/>
              <a:t> </a:t>
            </a:r>
            <a:r>
              <a:rPr dirty="0"/>
              <a:t>60.1</a:t>
            </a:r>
            <a:r>
              <a:rPr dirty="0" spc="-50"/>
              <a:t> </a:t>
            </a:r>
            <a:r>
              <a:rPr dirty="0"/>
              <a:t>ФЗ</a:t>
            </a:r>
            <a:r>
              <a:rPr dirty="0" spc="-55"/>
              <a:t> </a:t>
            </a:r>
            <a:r>
              <a:rPr dirty="0"/>
              <a:t>от</a:t>
            </a:r>
            <a:r>
              <a:rPr dirty="0" spc="-50"/>
              <a:t> </a:t>
            </a:r>
            <a:r>
              <a:rPr dirty="0" spc="-10"/>
              <a:t>29.11.2001</a:t>
            </a:r>
            <a:r>
              <a:rPr dirty="0" spc="-70"/>
              <a:t> </a:t>
            </a:r>
            <a:r>
              <a:rPr dirty="0"/>
              <a:t>№</a:t>
            </a:r>
            <a:r>
              <a:rPr dirty="0" spc="-30"/>
              <a:t> </a:t>
            </a:r>
            <a:r>
              <a:rPr dirty="0"/>
              <a:t>156-ФЗ</a:t>
            </a:r>
            <a:r>
              <a:rPr dirty="0" spc="-65"/>
              <a:t> </a:t>
            </a:r>
            <a:r>
              <a:rPr dirty="0"/>
              <a:t>и</a:t>
            </a:r>
            <a:r>
              <a:rPr dirty="0" spc="-45"/>
              <a:t> </a:t>
            </a:r>
            <a:r>
              <a:rPr dirty="0"/>
              <a:t>гл.</a:t>
            </a:r>
            <a:r>
              <a:rPr dirty="0" spc="-60"/>
              <a:t> </a:t>
            </a:r>
            <a:r>
              <a:rPr dirty="0"/>
              <a:t>1</a:t>
            </a:r>
            <a:r>
              <a:rPr dirty="0" spc="-30"/>
              <a:t> </a:t>
            </a:r>
            <a:r>
              <a:rPr dirty="0" spc="-10"/>
              <a:t>Положения</a:t>
            </a:r>
            <a:r>
              <a:rPr dirty="0" spc="-80"/>
              <a:t> </a:t>
            </a:r>
            <a:r>
              <a:rPr dirty="0"/>
              <a:t>Банка</a:t>
            </a:r>
            <a:r>
              <a:rPr dirty="0" spc="-35"/>
              <a:t> </a:t>
            </a:r>
            <a:r>
              <a:rPr dirty="0" spc="-10"/>
              <a:t>России</a:t>
            </a:r>
            <a:r>
              <a:rPr dirty="0" spc="-70"/>
              <a:t> </a:t>
            </a:r>
            <a:r>
              <a:rPr dirty="0"/>
              <a:t>от</a:t>
            </a:r>
            <a:r>
              <a:rPr dirty="0" spc="-50"/>
              <a:t> </a:t>
            </a:r>
            <a:r>
              <a:rPr dirty="0"/>
              <a:t>29.06.2022</a:t>
            </a:r>
            <a:r>
              <a:rPr dirty="0" spc="-60"/>
              <a:t> </a:t>
            </a:r>
            <a:r>
              <a:rPr dirty="0"/>
              <a:t>№</a:t>
            </a:r>
            <a:r>
              <a:rPr dirty="0" spc="-40"/>
              <a:t> </a:t>
            </a:r>
            <a:r>
              <a:rPr dirty="0"/>
              <a:t>798-</a:t>
            </a:r>
            <a:r>
              <a:rPr dirty="0" spc="-50"/>
              <a:t>П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501395" y="2680716"/>
            <a:ext cx="2044064" cy="1900555"/>
          </a:xfrm>
          <a:custGeom>
            <a:avLst/>
            <a:gdLst/>
            <a:ahLst/>
            <a:cxnLst/>
            <a:rect l="l" t="t" r="r" b="b"/>
            <a:pathLst>
              <a:path w="2044064" h="1900554">
                <a:moveTo>
                  <a:pt x="0" y="316738"/>
                </a:moveTo>
                <a:lnTo>
                  <a:pt x="3434" y="269944"/>
                </a:lnTo>
                <a:lnTo>
                  <a:pt x="13410" y="225278"/>
                </a:lnTo>
                <a:lnTo>
                  <a:pt x="29438" y="183231"/>
                </a:lnTo>
                <a:lnTo>
                  <a:pt x="51028" y="144293"/>
                </a:lnTo>
                <a:lnTo>
                  <a:pt x="77690" y="108955"/>
                </a:lnTo>
                <a:lnTo>
                  <a:pt x="108934" y="77707"/>
                </a:lnTo>
                <a:lnTo>
                  <a:pt x="144270" y="51041"/>
                </a:lnTo>
                <a:lnTo>
                  <a:pt x="183209" y="29446"/>
                </a:lnTo>
                <a:lnTo>
                  <a:pt x="225259" y="13414"/>
                </a:lnTo>
                <a:lnTo>
                  <a:pt x="269932" y="3435"/>
                </a:lnTo>
                <a:lnTo>
                  <a:pt x="316738" y="0"/>
                </a:lnTo>
                <a:lnTo>
                  <a:pt x="1726946" y="0"/>
                </a:lnTo>
                <a:lnTo>
                  <a:pt x="1773739" y="3435"/>
                </a:lnTo>
                <a:lnTo>
                  <a:pt x="1818405" y="13414"/>
                </a:lnTo>
                <a:lnTo>
                  <a:pt x="1860452" y="29446"/>
                </a:lnTo>
                <a:lnTo>
                  <a:pt x="1899390" y="51041"/>
                </a:lnTo>
                <a:lnTo>
                  <a:pt x="1934728" y="77707"/>
                </a:lnTo>
                <a:lnTo>
                  <a:pt x="1965976" y="108955"/>
                </a:lnTo>
                <a:lnTo>
                  <a:pt x="1992642" y="144293"/>
                </a:lnTo>
                <a:lnTo>
                  <a:pt x="2014237" y="183231"/>
                </a:lnTo>
                <a:lnTo>
                  <a:pt x="2030269" y="225278"/>
                </a:lnTo>
                <a:lnTo>
                  <a:pt x="2040248" y="269944"/>
                </a:lnTo>
                <a:lnTo>
                  <a:pt x="2043684" y="316738"/>
                </a:lnTo>
                <a:lnTo>
                  <a:pt x="2043684" y="1583690"/>
                </a:lnTo>
                <a:lnTo>
                  <a:pt x="2040248" y="1630483"/>
                </a:lnTo>
                <a:lnTo>
                  <a:pt x="2030269" y="1675149"/>
                </a:lnTo>
                <a:lnTo>
                  <a:pt x="2014237" y="1717196"/>
                </a:lnTo>
                <a:lnTo>
                  <a:pt x="1992642" y="1756134"/>
                </a:lnTo>
                <a:lnTo>
                  <a:pt x="1965976" y="1791472"/>
                </a:lnTo>
                <a:lnTo>
                  <a:pt x="1934728" y="1822720"/>
                </a:lnTo>
                <a:lnTo>
                  <a:pt x="1899390" y="1849386"/>
                </a:lnTo>
                <a:lnTo>
                  <a:pt x="1860452" y="1870981"/>
                </a:lnTo>
                <a:lnTo>
                  <a:pt x="1818405" y="1887013"/>
                </a:lnTo>
                <a:lnTo>
                  <a:pt x="1773739" y="1896992"/>
                </a:lnTo>
                <a:lnTo>
                  <a:pt x="1726946" y="1900428"/>
                </a:lnTo>
                <a:lnTo>
                  <a:pt x="316738" y="1900428"/>
                </a:lnTo>
                <a:lnTo>
                  <a:pt x="269932" y="1896992"/>
                </a:lnTo>
                <a:lnTo>
                  <a:pt x="225259" y="1887013"/>
                </a:lnTo>
                <a:lnTo>
                  <a:pt x="183209" y="1870981"/>
                </a:lnTo>
                <a:lnTo>
                  <a:pt x="144270" y="1849386"/>
                </a:lnTo>
                <a:lnTo>
                  <a:pt x="108934" y="1822720"/>
                </a:lnTo>
                <a:lnTo>
                  <a:pt x="77690" y="1791472"/>
                </a:lnTo>
                <a:lnTo>
                  <a:pt x="51028" y="1756134"/>
                </a:lnTo>
                <a:lnTo>
                  <a:pt x="29438" y="1717196"/>
                </a:lnTo>
                <a:lnTo>
                  <a:pt x="13410" y="1675149"/>
                </a:lnTo>
                <a:lnTo>
                  <a:pt x="3434" y="1630483"/>
                </a:lnTo>
                <a:lnTo>
                  <a:pt x="0" y="1583690"/>
                </a:lnTo>
                <a:lnTo>
                  <a:pt x="0" y="316738"/>
                </a:lnTo>
                <a:close/>
              </a:path>
            </a:pathLst>
          </a:custGeom>
          <a:ln w="12192">
            <a:solidFill>
              <a:srgbClr val="FCD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10590" y="3292220"/>
            <a:ext cx="162623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по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установленной </a:t>
            </a:r>
            <a:r>
              <a:rPr dirty="0" sz="1400">
                <a:latin typeface="Arial"/>
                <a:cs typeface="Arial"/>
              </a:rPr>
              <a:t>форме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(образец ра</a:t>
            </a:r>
            <a:r>
              <a:rPr dirty="0" sz="1400" spc="-10">
                <a:latin typeface="Arial"/>
                <a:cs typeface="Arial"/>
                <a:hlinkClick r:id="rId2"/>
              </a:rPr>
              <a:t>змещен</a:t>
            </a:r>
            <a:r>
              <a:rPr dirty="0" sz="1400" spc="-50">
                <a:latin typeface="Arial"/>
                <a:cs typeface="Arial"/>
                <a:hlinkClick r:id="rId2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на</a:t>
            </a:r>
            <a:r>
              <a:rPr dirty="0" u="sng" sz="1400" spc="-1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 spc="-2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сайте</a:t>
            </a:r>
            <a:r>
              <a:rPr dirty="0" u="none" sz="1400" spc="-20">
                <a:solidFill>
                  <a:srgbClr val="0082BA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Банка</a:t>
            </a:r>
            <a:r>
              <a:rPr dirty="0" u="sng" sz="1400" spc="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2"/>
              </a:rPr>
              <a:t>России</a:t>
            </a:r>
            <a:r>
              <a:rPr dirty="0" u="none" sz="1400" spc="-10">
                <a:latin typeface="Arial"/>
                <a:cs typeface="Arial"/>
                <a:hlinkClick r:id="rId2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95300" y="1850135"/>
            <a:ext cx="2056130" cy="1271270"/>
            <a:chOff x="495300" y="1850135"/>
            <a:chExt cx="2056130" cy="1271270"/>
          </a:xfrm>
        </p:grpSpPr>
        <p:sp>
          <p:nvSpPr>
            <p:cNvPr id="8" name="object 8" descr=""/>
            <p:cNvSpPr/>
            <p:nvPr/>
          </p:nvSpPr>
          <p:spPr>
            <a:xfrm>
              <a:off x="501395" y="1856231"/>
              <a:ext cx="2044064" cy="1259205"/>
            </a:xfrm>
            <a:custGeom>
              <a:avLst/>
              <a:gdLst/>
              <a:ahLst/>
              <a:cxnLst/>
              <a:rect l="l" t="t" r="r" b="b"/>
              <a:pathLst>
                <a:path w="2044064" h="1259205">
                  <a:moveTo>
                    <a:pt x="1833880" y="0"/>
                  </a:moveTo>
                  <a:lnTo>
                    <a:pt x="209804" y="0"/>
                  </a:lnTo>
                  <a:lnTo>
                    <a:pt x="161696" y="5543"/>
                  </a:lnTo>
                  <a:lnTo>
                    <a:pt x="117536" y="21333"/>
                  </a:lnTo>
                  <a:lnTo>
                    <a:pt x="78580" y="46106"/>
                  </a:lnTo>
                  <a:lnTo>
                    <a:pt x="46090" y="78602"/>
                  </a:lnTo>
                  <a:lnTo>
                    <a:pt x="21324" y="117558"/>
                  </a:lnTo>
                  <a:lnTo>
                    <a:pt x="5540" y="161712"/>
                  </a:lnTo>
                  <a:lnTo>
                    <a:pt x="0" y="209803"/>
                  </a:lnTo>
                  <a:lnTo>
                    <a:pt x="0" y="1049019"/>
                  </a:lnTo>
                  <a:lnTo>
                    <a:pt x="5540" y="1097111"/>
                  </a:lnTo>
                  <a:lnTo>
                    <a:pt x="21324" y="1141265"/>
                  </a:lnTo>
                  <a:lnTo>
                    <a:pt x="46090" y="1180221"/>
                  </a:lnTo>
                  <a:lnTo>
                    <a:pt x="78580" y="1212717"/>
                  </a:lnTo>
                  <a:lnTo>
                    <a:pt x="117536" y="1237490"/>
                  </a:lnTo>
                  <a:lnTo>
                    <a:pt x="161696" y="1253280"/>
                  </a:lnTo>
                  <a:lnTo>
                    <a:pt x="209804" y="1258823"/>
                  </a:lnTo>
                  <a:lnTo>
                    <a:pt x="1833880" y="1258823"/>
                  </a:lnTo>
                  <a:lnTo>
                    <a:pt x="1881971" y="1253280"/>
                  </a:lnTo>
                  <a:lnTo>
                    <a:pt x="1926125" y="1237490"/>
                  </a:lnTo>
                  <a:lnTo>
                    <a:pt x="1965081" y="1212717"/>
                  </a:lnTo>
                  <a:lnTo>
                    <a:pt x="1997577" y="1180221"/>
                  </a:lnTo>
                  <a:lnTo>
                    <a:pt x="2022350" y="1141265"/>
                  </a:lnTo>
                  <a:lnTo>
                    <a:pt x="2038140" y="1097111"/>
                  </a:lnTo>
                  <a:lnTo>
                    <a:pt x="2043684" y="1049019"/>
                  </a:lnTo>
                  <a:lnTo>
                    <a:pt x="2043684" y="209803"/>
                  </a:lnTo>
                  <a:lnTo>
                    <a:pt x="2038140" y="161712"/>
                  </a:lnTo>
                  <a:lnTo>
                    <a:pt x="2022350" y="117558"/>
                  </a:lnTo>
                  <a:lnTo>
                    <a:pt x="1997577" y="78602"/>
                  </a:lnTo>
                  <a:lnTo>
                    <a:pt x="1965081" y="46106"/>
                  </a:lnTo>
                  <a:lnTo>
                    <a:pt x="1926125" y="21333"/>
                  </a:lnTo>
                  <a:lnTo>
                    <a:pt x="1881971" y="5543"/>
                  </a:lnTo>
                  <a:lnTo>
                    <a:pt x="1833880" y="0"/>
                  </a:lnTo>
                  <a:close/>
                </a:path>
              </a:pathLst>
            </a:custGeom>
            <a:solidFill>
              <a:srgbClr val="FFE4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1395" y="1856231"/>
              <a:ext cx="2044064" cy="1259205"/>
            </a:xfrm>
            <a:custGeom>
              <a:avLst/>
              <a:gdLst/>
              <a:ahLst/>
              <a:cxnLst/>
              <a:rect l="l" t="t" r="r" b="b"/>
              <a:pathLst>
                <a:path w="2044064" h="1259205">
                  <a:moveTo>
                    <a:pt x="0" y="209803"/>
                  </a:moveTo>
                  <a:lnTo>
                    <a:pt x="5540" y="161712"/>
                  </a:lnTo>
                  <a:lnTo>
                    <a:pt x="21324" y="117558"/>
                  </a:lnTo>
                  <a:lnTo>
                    <a:pt x="46090" y="78602"/>
                  </a:lnTo>
                  <a:lnTo>
                    <a:pt x="78580" y="46106"/>
                  </a:lnTo>
                  <a:lnTo>
                    <a:pt x="117536" y="21333"/>
                  </a:lnTo>
                  <a:lnTo>
                    <a:pt x="161696" y="5543"/>
                  </a:lnTo>
                  <a:lnTo>
                    <a:pt x="209804" y="0"/>
                  </a:lnTo>
                  <a:lnTo>
                    <a:pt x="1833880" y="0"/>
                  </a:lnTo>
                  <a:lnTo>
                    <a:pt x="1881971" y="5543"/>
                  </a:lnTo>
                  <a:lnTo>
                    <a:pt x="1926125" y="21333"/>
                  </a:lnTo>
                  <a:lnTo>
                    <a:pt x="1965081" y="46106"/>
                  </a:lnTo>
                  <a:lnTo>
                    <a:pt x="1997577" y="78602"/>
                  </a:lnTo>
                  <a:lnTo>
                    <a:pt x="2022350" y="117558"/>
                  </a:lnTo>
                  <a:lnTo>
                    <a:pt x="2038140" y="161712"/>
                  </a:lnTo>
                  <a:lnTo>
                    <a:pt x="2043684" y="209803"/>
                  </a:lnTo>
                  <a:lnTo>
                    <a:pt x="2043684" y="1049019"/>
                  </a:lnTo>
                  <a:lnTo>
                    <a:pt x="2038140" y="1097111"/>
                  </a:lnTo>
                  <a:lnTo>
                    <a:pt x="2022350" y="1141265"/>
                  </a:lnTo>
                  <a:lnTo>
                    <a:pt x="1997577" y="1180221"/>
                  </a:lnTo>
                  <a:lnTo>
                    <a:pt x="1965081" y="1212717"/>
                  </a:lnTo>
                  <a:lnTo>
                    <a:pt x="1926125" y="1237490"/>
                  </a:lnTo>
                  <a:lnTo>
                    <a:pt x="1881971" y="1253280"/>
                  </a:lnTo>
                  <a:lnTo>
                    <a:pt x="1833880" y="1258823"/>
                  </a:lnTo>
                  <a:lnTo>
                    <a:pt x="209804" y="1258823"/>
                  </a:lnTo>
                  <a:lnTo>
                    <a:pt x="161696" y="1253280"/>
                  </a:lnTo>
                  <a:lnTo>
                    <a:pt x="117536" y="1237490"/>
                  </a:lnTo>
                  <a:lnTo>
                    <a:pt x="78580" y="1212717"/>
                  </a:lnTo>
                  <a:lnTo>
                    <a:pt x="46090" y="1180221"/>
                  </a:lnTo>
                  <a:lnTo>
                    <a:pt x="21324" y="1141265"/>
                  </a:lnTo>
                  <a:lnTo>
                    <a:pt x="5540" y="1097111"/>
                  </a:lnTo>
                  <a:lnTo>
                    <a:pt x="0" y="1049019"/>
                  </a:lnTo>
                  <a:lnTo>
                    <a:pt x="0" y="209803"/>
                  </a:lnTo>
                  <a:close/>
                </a:path>
              </a:pathLst>
            </a:custGeom>
            <a:ln w="12192">
              <a:solidFill>
                <a:srgbClr val="FFE4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56031" y="2102611"/>
            <a:ext cx="173545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Заявление</a:t>
            </a:r>
            <a:endParaRPr sz="16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о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предоставлении </a:t>
            </a:r>
            <a:r>
              <a:rPr dirty="0" sz="1600" spc="-10">
                <a:latin typeface="Arial"/>
                <a:cs typeface="Arial"/>
              </a:rPr>
              <a:t>лицензии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769107" y="3744467"/>
            <a:ext cx="2948940" cy="1971039"/>
          </a:xfrm>
          <a:custGeom>
            <a:avLst/>
            <a:gdLst/>
            <a:ahLst/>
            <a:cxnLst/>
            <a:rect l="l" t="t" r="r" b="b"/>
            <a:pathLst>
              <a:path w="2948940" h="1971039">
                <a:moveTo>
                  <a:pt x="0" y="328421"/>
                </a:moveTo>
                <a:lnTo>
                  <a:pt x="3561" y="279896"/>
                </a:lnTo>
                <a:lnTo>
                  <a:pt x="13907" y="233579"/>
                </a:lnTo>
                <a:lnTo>
                  <a:pt x="30528" y="189979"/>
                </a:lnTo>
                <a:lnTo>
                  <a:pt x="52917" y="149604"/>
                </a:lnTo>
                <a:lnTo>
                  <a:pt x="80565" y="112963"/>
                </a:lnTo>
                <a:lnTo>
                  <a:pt x="112963" y="80565"/>
                </a:lnTo>
                <a:lnTo>
                  <a:pt x="149604" y="52917"/>
                </a:lnTo>
                <a:lnTo>
                  <a:pt x="189979" y="30528"/>
                </a:lnTo>
                <a:lnTo>
                  <a:pt x="233579" y="13907"/>
                </a:lnTo>
                <a:lnTo>
                  <a:pt x="279896" y="3561"/>
                </a:lnTo>
                <a:lnTo>
                  <a:pt x="328422" y="0"/>
                </a:lnTo>
                <a:lnTo>
                  <a:pt x="2620518" y="0"/>
                </a:lnTo>
                <a:lnTo>
                  <a:pt x="2669043" y="3561"/>
                </a:lnTo>
                <a:lnTo>
                  <a:pt x="2715360" y="13907"/>
                </a:lnTo>
                <a:lnTo>
                  <a:pt x="2758960" y="30528"/>
                </a:lnTo>
                <a:lnTo>
                  <a:pt x="2799335" y="52917"/>
                </a:lnTo>
                <a:lnTo>
                  <a:pt x="2835976" y="80565"/>
                </a:lnTo>
                <a:lnTo>
                  <a:pt x="2868374" y="112963"/>
                </a:lnTo>
                <a:lnTo>
                  <a:pt x="2896022" y="149604"/>
                </a:lnTo>
                <a:lnTo>
                  <a:pt x="2918411" y="189979"/>
                </a:lnTo>
                <a:lnTo>
                  <a:pt x="2935032" y="233579"/>
                </a:lnTo>
                <a:lnTo>
                  <a:pt x="2945378" y="279896"/>
                </a:lnTo>
                <a:lnTo>
                  <a:pt x="2948940" y="328421"/>
                </a:lnTo>
                <a:lnTo>
                  <a:pt x="2948940" y="1642109"/>
                </a:lnTo>
                <a:lnTo>
                  <a:pt x="2945378" y="1690635"/>
                </a:lnTo>
                <a:lnTo>
                  <a:pt x="2935032" y="1736952"/>
                </a:lnTo>
                <a:lnTo>
                  <a:pt x="2918411" y="1780552"/>
                </a:lnTo>
                <a:lnTo>
                  <a:pt x="2896022" y="1820927"/>
                </a:lnTo>
                <a:lnTo>
                  <a:pt x="2868374" y="1857568"/>
                </a:lnTo>
                <a:lnTo>
                  <a:pt x="2835976" y="1889966"/>
                </a:lnTo>
                <a:lnTo>
                  <a:pt x="2799335" y="1917614"/>
                </a:lnTo>
                <a:lnTo>
                  <a:pt x="2758960" y="1940003"/>
                </a:lnTo>
                <a:lnTo>
                  <a:pt x="2715360" y="1956624"/>
                </a:lnTo>
                <a:lnTo>
                  <a:pt x="2669043" y="1966970"/>
                </a:lnTo>
                <a:lnTo>
                  <a:pt x="2620518" y="1970531"/>
                </a:lnTo>
                <a:lnTo>
                  <a:pt x="328422" y="1970531"/>
                </a:lnTo>
                <a:lnTo>
                  <a:pt x="279896" y="1966970"/>
                </a:lnTo>
                <a:lnTo>
                  <a:pt x="233579" y="1956624"/>
                </a:lnTo>
                <a:lnTo>
                  <a:pt x="189979" y="1940003"/>
                </a:lnTo>
                <a:lnTo>
                  <a:pt x="149604" y="1917614"/>
                </a:lnTo>
                <a:lnTo>
                  <a:pt x="112963" y="1889966"/>
                </a:lnTo>
                <a:lnTo>
                  <a:pt x="80565" y="1857568"/>
                </a:lnTo>
                <a:lnTo>
                  <a:pt x="52917" y="1820927"/>
                </a:lnTo>
                <a:lnTo>
                  <a:pt x="30528" y="1780552"/>
                </a:lnTo>
                <a:lnTo>
                  <a:pt x="13907" y="1736952"/>
                </a:lnTo>
                <a:lnTo>
                  <a:pt x="3561" y="1690635"/>
                </a:lnTo>
                <a:lnTo>
                  <a:pt x="0" y="1642109"/>
                </a:lnTo>
                <a:lnTo>
                  <a:pt x="0" y="328421"/>
                </a:lnTo>
                <a:close/>
              </a:path>
            </a:pathLst>
          </a:custGeom>
          <a:ln w="12192">
            <a:solidFill>
              <a:srgbClr val="FCD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040507" y="4925059"/>
            <a:ext cx="240792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анкета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физического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лица </a:t>
            </a:r>
            <a:r>
              <a:rPr dirty="0" sz="1400" spc="-10">
                <a:latin typeface="Arial"/>
                <a:cs typeface="Arial"/>
              </a:rPr>
              <a:t>(образец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  <a:hlinkClick r:id="rId3"/>
              </a:rPr>
              <a:t>размещен</a:t>
            </a:r>
            <a:r>
              <a:rPr dirty="0" sz="1400" spc="-50">
                <a:latin typeface="Arial"/>
                <a:cs typeface="Arial"/>
                <a:hlinkClick r:id="rId3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на</a:t>
            </a:r>
            <a:r>
              <a:rPr dirty="0" u="sng" sz="1400" spc="-3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-2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сайте</a:t>
            </a:r>
            <a:r>
              <a:rPr dirty="0" u="none" sz="1400" spc="-20">
                <a:solidFill>
                  <a:srgbClr val="0082BA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sng" sz="14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Банка</a:t>
            </a:r>
            <a:r>
              <a:rPr dirty="0" u="sng" sz="1400" spc="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3"/>
              </a:rPr>
              <a:t>России</a:t>
            </a:r>
            <a:r>
              <a:rPr dirty="0" u="none" sz="1400" spc="-10">
                <a:latin typeface="Arial"/>
                <a:cs typeface="Arial"/>
                <a:hlinkClick r:id="rId3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763011" y="1850135"/>
            <a:ext cx="2961640" cy="3004185"/>
            <a:chOff x="2763011" y="1850135"/>
            <a:chExt cx="2961640" cy="3004185"/>
          </a:xfrm>
        </p:grpSpPr>
        <p:sp>
          <p:nvSpPr>
            <p:cNvPr id="14" name="object 14" descr=""/>
            <p:cNvSpPr/>
            <p:nvPr/>
          </p:nvSpPr>
          <p:spPr>
            <a:xfrm>
              <a:off x="2769107" y="1856231"/>
              <a:ext cx="2948940" cy="2992120"/>
            </a:xfrm>
            <a:custGeom>
              <a:avLst/>
              <a:gdLst/>
              <a:ahLst/>
              <a:cxnLst/>
              <a:rect l="l" t="t" r="r" b="b"/>
              <a:pathLst>
                <a:path w="2948940" h="2992120">
                  <a:moveTo>
                    <a:pt x="2457450" y="0"/>
                  </a:moveTo>
                  <a:lnTo>
                    <a:pt x="491490" y="0"/>
                  </a:lnTo>
                  <a:lnTo>
                    <a:pt x="444163" y="2250"/>
                  </a:lnTo>
                  <a:lnTo>
                    <a:pt x="398107" y="8863"/>
                  </a:lnTo>
                  <a:lnTo>
                    <a:pt x="353529" y="19634"/>
                  </a:lnTo>
                  <a:lnTo>
                    <a:pt x="310634" y="34356"/>
                  </a:lnTo>
                  <a:lnTo>
                    <a:pt x="269629" y="52822"/>
                  </a:lnTo>
                  <a:lnTo>
                    <a:pt x="230720" y="74827"/>
                  </a:lnTo>
                  <a:lnTo>
                    <a:pt x="194113" y="100165"/>
                  </a:lnTo>
                  <a:lnTo>
                    <a:pt x="160014" y="128630"/>
                  </a:lnTo>
                  <a:lnTo>
                    <a:pt x="128630" y="160014"/>
                  </a:lnTo>
                  <a:lnTo>
                    <a:pt x="100165" y="194113"/>
                  </a:lnTo>
                  <a:lnTo>
                    <a:pt x="74827" y="230720"/>
                  </a:lnTo>
                  <a:lnTo>
                    <a:pt x="52822" y="269629"/>
                  </a:lnTo>
                  <a:lnTo>
                    <a:pt x="34356" y="310634"/>
                  </a:lnTo>
                  <a:lnTo>
                    <a:pt x="19634" y="353529"/>
                  </a:lnTo>
                  <a:lnTo>
                    <a:pt x="8863" y="398107"/>
                  </a:lnTo>
                  <a:lnTo>
                    <a:pt x="2250" y="444163"/>
                  </a:lnTo>
                  <a:lnTo>
                    <a:pt x="0" y="491489"/>
                  </a:lnTo>
                  <a:lnTo>
                    <a:pt x="0" y="2500122"/>
                  </a:lnTo>
                  <a:lnTo>
                    <a:pt x="2250" y="2547448"/>
                  </a:lnTo>
                  <a:lnTo>
                    <a:pt x="8863" y="2593504"/>
                  </a:lnTo>
                  <a:lnTo>
                    <a:pt x="19634" y="2638082"/>
                  </a:lnTo>
                  <a:lnTo>
                    <a:pt x="34356" y="2680977"/>
                  </a:lnTo>
                  <a:lnTo>
                    <a:pt x="52822" y="2721982"/>
                  </a:lnTo>
                  <a:lnTo>
                    <a:pt x="74827" y="2760891"/>
                  </a:lnTo>
                  <a:lnTo>
                    <a:pt x="100165" y="2797498"/>
                  </a:lnTo>
                  <a:lnTo>
                    <a:pt x="128630" y="2831597"/>
                  </a:lnTo>
                  <a:lnTo>
                    <a:pt x="160014" y="2862981"/>
                  </a:lnTo>
                  <a:lnTo>
                    <a:pt x="194113" y="2891446"/>
                  </a:lnTo>
                  <a:lnTo>
                    <a:pt x="230720" y="2916784"/>
                  </a:lnTo>
                  <a:lnTo>
                    <a:pt x="269629" y="2938789"/>
                  </a:lnTo>
                  <a:lnTo>
                    <a:pt x="310634" y="2957255"/>
                  </a:lnTo>
                  <a:lnTo>
                    <a:pt x="353529" y="2971977"/>
                  </a:lnTo>
                  <a:lnTo>
                    <a:pt x="398107" y="2982748"/>
                  </a:lnTo>
                  <a:lnTo>
                    <a:pt x="444163" y="2989361"/>
                  </a:lnTo>
                  <a:lnTo>
                    <a:pt x="491490" y="2991611"/>
                  </a:lnTo>
                  <a:lnTo>
                    <a:pt x="2457450" y="2991611"/>
                  </a:lnTo>
                  <a:lnTo>
                    <a:pt x="2504776" y="2989361"/>
                  </a:lnTo>
                  <a:lnTo>
                    <a:pt x="2550832" y="2982748"/>
                  </a:lnTo>
                  <a:lnTo>
                    <a:pt x="2595410" y="2971977"/>
                  </a:lnTo>
                  <a:lnTo>
                    <a:pt x="2638305" y="2957255"/>
                  </a:lnTo>
                  <a:lnTo>
                    <a:pt x="2679310" y="2938789"/>
                  </a:lnTo>
                  <a:lnTo>
                    <a:pt x="2718219" y="2916784"/>
                  </a:lnTo>
                  <a:lnTo>
                    <a:pt x="2754826" y="2891446"/>
                  </a:lnTo>
                  <a:lnTo>
                    <a:pt x="2788925" y="2862981"/>
                  </a:lnTo>
                  <a:lnTo>
                    <a:pt x="2820309" y="2831597"/>
                  </a:lnTo>
                  <a:lnTo>
                    <a:pt x="2848774" y="2797498"/>
                  </a:lnTo>
                  <a:lnTo>
                    <a:pt x="2874112" y="2760891"/>
                  </a:lnTo>
                  <a:lnTo>
                    <a:pt x="2896117" y="2721982"/>
                  </a:lnTo>
                  <a:lnTo>
                    <a:pt x="2914583" y="2680977"/>
                  </a:lnTo>
                  <a:lnTo>
                    <a:pt x="2929305" y="2638082"/>
                  </a:lnTo>
                  <a:lnTo>
                    <a:pt x="2940076" y="2593504"/>
                  </a:lnTo>
                  <a:lnTo>
                    <a:pt x="2946689" y="2547448"/>
                  </a:lnTo>
                  <a:lnTo>
                    <a:pt x="2948940" y="2500122"/>
                  </a:lnTo>
                  <a:lnTo>
                    <a:pt x="2948940" y="491489"/>
                  </a:lnTo>
                  <a:lnTo>
                    <a:pt x="2946689" y="444163"/>
                  </a:lnTo>
                  <a:lnTo>
                    <a:pt x="2940076" y="398107"/>
                  </a:lnTo>
                  <a:lnTo>
                    <a:pt x="2929305" y="353529"/>
                  </a:lnTo>
                  <a:lnTo>
                    <a:pt x="2914583" y="310634"/>
                  </a:lnTo>
                  <a:lnTo>
                    <a:pt x="2896117" y="269629"/>
                  </a:lnTo>
                  <a:lnTo>
                    <a:pt x="2874112" y="230720"/>
                  </a:lnTo>
                  <a:lnTo>
                    <a:pt x="2848774" y="194113"/>
                  </a:lnTo>
                  <a:lnTo>
                    <a:pt x="2820309" y="160014"/>
                  </a:lnTo>
                  <a:lnTo>
                    <a:pt x="2788925" y="128630"/>
                  </a:lnTo>
                  <a:lnTo>
                    <a:pt x="2754826" y="100165"/>
                  </a:lnTo>
                  <a:lnTo>
                    <a:pt x="2718219" y="74827"/>
                  </a:lnTo>
                  <a:lnTo>
                    <a:pt x="2679310" y="52822"/>
                  </a:lnTo>
                  <a:lnTo>
                    <a:pt x="2638305" y="34356"/>
                  </a:lnTo>
                  <a:lnTo>
                    <a:pt x="2595410" y="19634"/>
                  </a:lnTo>
                  <a:lnTo>
                    <a:pt x="2550832" y="8863"/>
                  </a:lnTo>
                  <a:lnTo>
                    <a:pt x="2504776" y="2250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FFE4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69107" y="1856231"/>
              <a:ext cx="2948940" cy="2992120"/>
            </a:xfrm>
            <a:custGeom>
              <a:avLst/>
              <a:gdLst/>
              <a:ahLst/>
              <a:cxnLst/>
              <a:rect l="l" t="t" r="r" b="b"/>
              <a:pathLst>
                <a:path w="2948940" h="2992120">
                  <a:moveTo>
                    <a:pt x="0" y="491489"/>
                  </a:moveTo>
                  <a:lnTo>
                    <a:pt x="2250" y="444163"/>
                  </a:lnTo>
                  <a:lnTo>
                    <a:pt x="8863" y="398107"/>
                  </a:lnTo>
                  <a:lnTo>
                    <a:pt x="19634" y="353529"/>
                  </a:lnTo>
                  <a:lnTo>
                    <a:pt x="34356" y="310634"/>
                  </a:lnTo>
                  <a:lnTo>
                    <a:pt x="52822" y="269629"/>
                  </a:lnTo>
                  <a:lnTo>
                    <a:pt x="74827" y="230720"/>
                  </a:lnTo>
                  <a:lnTo>
                    <a:pt x="100165" y="194113"/>
                  </a:lnTo>
                  <a:lnTo>
                    <a:pt x="128630" y="160014"/>
                  </a:lnTo>
                  <a:lnTo>
                    <a:pt x="160014" y="128630"/>
                  </a:lnTo>
                  <a:lnTo>
                    <a:pt x="194113" y="100165"/>
                  </a:lnTo>
                  <a:lnTo>
                    <a:pt x="230720" y="74827"/>
                  </a:lnTo>
                  <a:lnTo>
                    <a:pt x="269629" y="52822"/>
                  </a:lnTo>
                  <a:lnTo>
                    <a:pt x="310634" y="34356"/>
                  </a:lnTo>
                  <a:lnTo>
                    <a:pt x="353529" y="19634"/>
                  </a:lnTo>
                  <a:lnTo>
                    <a:pt x="398107" y="8863"/>
                  </a:lnTo>
                  <a:lnTo>
                    <a:pt x="444163" y="2250"/>
                  </a:lnTo>
                  <a:lnTo>
                    <a:pt x="491490" y="0"/>
                  </a:lnTo>
                  <a:lnTo>
                    <a:pt x="2457450" y="0"/>
                  </a:lnTo>
                  <a:lnTo>
                    <a:pt x="2504776" y="2250"/>
                  </a:lnTo>
                  <a:lnTo>
                    <a:pt x="2550832" y="8863"/>
                  </a:lnTo>
                  <a:lnTo>
                    <a:pt x="2595410" y="19634"/>
                  </a:lnTo>
                  <a:lnTo>
                    <a:pt x="2638305" y="34356"/>
                  </a:lnTo>
                  <a:lnTo>
                    <a:pt x="2679310" y="52822"/>
                  </a:lnTo>
                  <a:lnTo>
                    <a:pt x="2718219" y="74827"/>
                  </a:lnTo>
                  <a:lnTo>
                    <a:pt x="2754826" y="100165"/>
                  </a:lnTo>
                  <a:lnTo>
                    <a:pt x="2788925" y="128630"/>
                  </a:lnTo>
                  <a:lnTo>
                    <a:pt x="2820309" y="160014"/>
                  </a:lnTo>
                  <a:lnTo>
                    <a:pt x="2848774" y="194113"/>
                  </a:lnTo>
                  <a:lnTo>
                    <a:pt x="2874112" y="230720"/>
                  </a:lnTo>
                  <a:lnTo>
                    <a:pt x="2896117" y="269629"/>
                  </a:lnTo>
                  <a:lnTo>
                    <a:pt x="2914583" y="310634"/>
                  </a:lnTo>
                  <a:lnTo>
                    <a:pt x="2929305" y="353529"/>
                  </a:lnTo>
                  <a:lnTo>
                    <a:pt x="2940076" y="398107"/>
                  </a:lnTo>
                  <a:lnTo>
                    <a:pt x="2946689" y="444163"/>
                  </a:lnTo>
                  <a:lnTo>
                    <a:pt x="2948940" y="491489"/>
                  </a:lnTo>
                  <a:lnTo>
                    <a:pt x="2948940" y="2500122"/>
                  </a:lnTo>
                  <a:lnTo>
                    <a:pt x="2946689" y="2547448"/>
                  </a:lnTo>
                  <a:lnTo>
                    <a:pt x="2940076" y="2593504"/>
                  </a:lnTo>
                  <a:lnTo>
                    <a:pt x="2929305" y="2638082"/>
                  </a:lnTo>
                  <a:lnTo>
                    <a:pt x="2914583" y="2680977"/>
                  </a:lnTo>
                  <a:lnTo>
                    <a:pt x="2896117" y="2721982"/>
                  </a:lnTo>
                  <a:lnTo>
                    <a:pt x="2874112" y="2760891"/>
                  </a:lnTo>
                  <a:lnTo>
                    <a:pt x="2848774" y="2797498"/>
                  </a:lnTo>
                  <a:lnTo>
                    <a:pt x="2820309" y="2831597"/>
                  </a:lnTo>
                  <a:lnTo>
                    <a:pt x="2788925" y="2862981"/>
                  </a:lnTo>
                  <a:lnTo>
                    <a:pt x="2754826" y="2891446"/>
                  </a:lnTo>
                  <a:lnTo>
                    <a:pt x="2718219" y="2916784"/>
                  </a:lnTo>
                  <a:lnTo>
                    <a:pt x="2679310" y="2938789"/>
                  </a:lnTo>
                  <a:lnTo>
                    <a:pt x="2638305" y="2957255"/>
                  </a:lnTo>
                  <a:lnTo>
                    <a:pt x="2595410" y="2971977"/>
                  </a:lnTo>
                  <a:lnTo>
                    <a:pt x="2550832" y="2982748"/>
                  </a:lnTo>
                  <a:lnTo>
                    <a:pt x="2504776" y="2989361"/>
                  </a:lnTo>
                  <a:lnTo>
                    <a:pt x="2457450" y="2991611"/>
                  </a:lnTo>
                  <a:lnTo>
                    <a:pt x="491490" y="2991611"/>
                  </a:lnTo>
                  <a:lnTo>
                    <a:pt x="444163" y="2989361"/>
                  </a:lnTo>
                  <a:lnTo>
                    <a:pt x="398107" y="2982748"/>
                  </a:lnTo>
                  <a:lnTo>
                    <a:pt x="353529" y="2971977"/>
                  </a:lnTo>
                  <a:lnTo>
                    <a:pt x="310634" y="2957255"/>
                  </a:lnTo>
                  <a:lnTo>
                    <a:pt x="269629" y="2938789"/>
                  </a:lnTo>
                  <a:lnTo>
                    <a:pt x="230720" y="2916784"/>
                  </a:lnTo>
                  <a:lnTo>
                    <a:pt x="194113" y="2891446"/>
                  </a:lnTo>
                  <a:lnTo>
                    <a:pt x="160014" y="2862981"/>
                  </a:lnTo>
                  <a:lnTo>
                    <a:pt x="128630" y="2831597"/>
                  </a:lnTo>
                  <a:lnTo>
                    <a:pt x="100165" y="2797498"/>
                  </a:lnTo>
                  <a:lnTo>
                    <a:pt x="74827" y="2760891"/>
                  </a:lnTo>
                  <a:lnTo>
                    <a:pt x="52822" y="2721982"/>
                  </a:lnTo>
                  <a:lnTo>
                    <a:pt x="34356" y="2680977"/>
                  </a:lnTo>
                  <a:lnTo>
                    <a:pt x="19634" y="2638082"/>
                  </a:lnTo>
                  <a:lnTo>
                    <a:pt x="8863" y="2593504"/>
                  </a:lnTo>
                  <a:lnTo>
                    <a:pt x="2250" y="2547448"/>
                  </a:lnTo>
                  <a:lnTo>
                    <a:pt x="0" y="2500122"/>
                  </a:lnTo>
                  <a:lnTo>
                    <a:pt x="0" y="491489"/>
                  </a:lnTo>
                  <a:close/>
                </a:path>
              </a:pathLst>
            </a:custGeom>
            <a:ln w="12192">
              <a:solidFill>
                <a:srgbClr val="FFE4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046857" y="1994154"/>
            <a:ext cx="2394585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Анкета</a:t>
            </a:r>
            <a:endParaRPr sz="1600">
              <a:latin typeface="Arial"/>
              <a:cs typeface="Arial"/>
            </a:endParaRPr>
          </a:p>
          <a:p>
            <a:pPr algn="ctr" marL="330835" marR="269240" indent="127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отношении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лица, осуществляющего (планирующего</a:t>
            </a:r>
            <a:endParaRPr sz="1600">
              <a:latin typeface="Arial"/>
              <a:cs typeface="Arial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осуществлять)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функции контролера (руководителя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СВК)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или </a:t>
            </a:r>
            <a:r>
              <a:rPr dirty="0" sz="1600" spc="-10">
                <a:latin typeface="Arial"/>
                <a:cs typeface="Arial"/>
              </a:rPr>
              <a:t>сотрудника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СВК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(при </a:t>
            </a:r>
            <a:r>
              <a:rPr dirty="0" sz="1600">
                <a:latin typeface="Arial"/>
                <a:cs typeface="Arial"/>
              </a:rPr>
              <a:t>наличии) с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приложением подтверждающих</a:t>
            </a:r>
            <a:endParaRPr sz="16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Arial"/>
                <a:cs typeface="Arial"/>
              </a:rPr>
              <a:t>документов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942076" y="2043683"/>
            <a:ext cx="2882265" cy="3415665"/>
          </a:xfrm>
          <a:custGeom>
            <a:avLst/>
            <a:gdLst/>
            <a:ahLst/>
            <a:cxnLst/>
            <a:rect l="l" t="t" r="r" b="b"/>
            <a:pathLst>
              <a:path w="2882265" h="3415665">
                <a:moveTo>
                  <a:pt x="0" y="480313"/>
                </a:moveTo>
                <a:lnTo>
                  <a:pt x="2479" y="431199"/>
                </a:lnTo>
                <a:lnTo>
                  <a:pt x="9756" y="383504"/>
                </a:lnTo>
                <a:lnTo>
                  <a:pt x="21591" y="337471"/>
                </a:lnTo>
                <a:lnTo>
                  <a:pt x="37740" y="293340"/>
                </a:lnTo>
                <a:lnTo>
                  <a:pt x="57964" y="251353"/>
                </a:lnTo>
                <a:lnTo>
                  <a:pt x="82021" y="211751"/>
                </a:lnTo>
                <a:lnTo>
                  <a:pt x="109669" y="174776"/>
                </a:lnTo>
                <a:lnTo>
                  <a:pt x="140668" y="140668"/>
                </a:lnTo>
                <a:lnTo>
                  <a:pt x="174776" y="109669"/>
                </a:lnTo>
                <a:lnTo>
                  <a:pt x="211751" y="82021"/>
                </a:lnTo>
                <a:lnTo>
                  <a:pt x="251353" y="57964"/>
                </a:lnTo>
                <a:lnTo>
                  <a:pt x="293340" y="37740"/>
                </a:lnTo>
                <a:lnTo>
                  <a:pt x="337471" y="21591"/>
                </a:lnTo>
                <a:lnTo>
                  <a:pt x="383504" y="9756"/>
                </a:lnTo>
                <a:lnTo>
                  <a:pt x="431199" y="2479"/>
                </a:lnTo>
                <a:lnTo>
                  <a:pt x="480313" y="0"/>
                </a:lnTo>
                <a:lnTo>
                  <a:pt x="2401570" y="0"/>
                </a:lnTo>
                <a:lnTo>
                  <a:pt x="2450684" y="2479"/>
                </a:lnTo>
                <a:lnTo>
                  <a:pt x="2498379" y="9756"/>
                </a:lnTo>
                <a:lnTo>
                  <a:pt x="2544412" y="21591"/>
                </a:lnTo>
                <a:lnTo>
                  <a:pt x="2588543" y="37740"/>
                </a:lnTo>
                <a:lnTo>
                  <a:pt x="2630530" y="57964"/>
                </a:lnTo>
                <a:lnTo>
                  <a:pt x="2670132" y="82021"/>
                </a:lnTo>
                <a:lnTo>
                  <a:pt x="2707107" y="109669"/>
                </a:lnTo>
                <a:lnTo>
                  <a:pt x="2741215" y="140668"/>
                </a:lnTo>
                <a:lnTo>
                  <a:pt x="2772214" y="174776"/>
                </a:lnTo>
                <a:lnTo>
                  <a:pt x="2799862" y="211751"/>
                </a:lnTo>
                <a:lnTo>
                  <a:pt x="2823919" y="251353"/>
                </a:lnTo>
                <a:lnTo>
                  <a:pt x="2844143" y="293340"/>
                </a:lnTo>
                <a:lnTo>
                  <a:pt x="2860292" y="337471"/>
                </a:lnTo>
                <a:lnTo>
                  <a:pt x="2872127" y="383504"/>
                </a:lnTo>
                <a:lnTo>
                  <a:pt x="2879404" y="431199"/>
                </a:lnTo>
                <a:lnTo>
                  <a:pt x="2881883" y="480313"/>
                </a:lnTo>
                <a:lnTo>
                  <a:pt x="2881883" y="2934970"/>
                </a:lnTo>
                <a:lnTo>
                  <a:pt x="2879404" y="2984084"/>
                </a:lnTo>
                <a:lnTo>
                  <a:pt x="2872127" y="3031779"/>
                </a:lnTo>
                <a:lnTo>
                  <a:pt x="2860292" y="3077812"/>
                </a:lnTo>
                <a:lnTo>
                  <a:pt x="2844143" y="3121943"/>
                </a:lnTo>
                <a:lnTo>
                  <a:pt x="2823919" y="3163930"/>
                </a:lnTo>
                <a:lnTo>
                  <a:pt x="2799862" y="3203532"/>
                </a:lnTo>
                <a:lnTo>
                  <a:pt x="2772214" y="3240507"/>
                </a:lnTo>
                <a:lnTo>
                  <a:pt x="2741215" y="3274615"/>
                </a:lnTo>
                <a:lnTo>
                  <a:pt x="2707107" y="3305614"/>
                </a:lnTo>
                <a:lnTo>
                  <a:pt x="2670132" y="3333262"/>
                </a:lnTo>
                <a:lnTo>
                  <a:pt x="2630530" y="3357319"/>
                </a:lnTo>
                <a:lnTo>
                  <a:pt x="2588543" y="3377543"/>
                </a:lnTo>
                <a:lnTo>
                  <a:pt x="2544412" y="3393692"/>
                </a:lnTo>
                <a:lnTo>
                  <a:pt x="2498379" y="3405527"/>
                </a:lnTo>
                <a:lnTo>
                  <a:pt x="2450684" y="3412804"/>
                </a:lnTo>
                <a:lnTo>
                  <a:pt x="2401570" y="3415283"/>
                </a:lnTo>
                <a:lnTo>
                  <a:pt x="480313" y="3415283"/>
                </a:lnTo>
                <a:lnTo>
                  <a:pt x="431199" y="3412804"/>
                </a:lnTo>
                <a:lnTo>
                  <a:pt x="383504" y="3405527"/>
                </a:lnTo>
                <a:lnTo>
                  <a:pt x="337471" y="3393692"/>
                </a:lnTo>
                <a:lnTo>
                  <a:pt x="293340" y="3377543"/>
                </a:lnTo>
                <a:lnTo>
                  <a:pt x="251353" y="3357319"/>
                </a:lnTo>
                <a:lnTo>
                  <a:pt x="211751" y="3333262"/>
                </a:lnTo>
                <a:lnTo>
                  <a:pt x="174776" y="3305614"/>
                </a:lnTo>
                <a:lnTo>
                  <a:pt x="140668" y="3274615"/>
                </a:lnTo>
                <a:lnTo>
                  <a:pt x="109669" y="3240507"/>
                </a:lnTo>
                <a:lnTo>
                  <a:pt x="82021" y="3203532"/>
                </a:lnTo>
                <a:lnTo>
                  <a:pt x="57964" y="3163930"/>
                </a:lnTo>
                <a:lnTo>
                  <a:pt x="37740" y="3121943"/>
                </a:lnTo>
                <a:lnTo>
                  <a:pt x="21591" y="3077812"/>
                </a:lnTo>
                <a:lnTo>
                  <a:pt x="9756" y="3031779"/>
                </a:lnTo>
                <a:lnTo>
                  <a:pt x="2479" y="2984084"/>
                </a:lnTo>
                <a:lnTo>
                  <a:pt x="0" y="2934970"/>
                </a:lnTo>
                <a:lnTo>
                  <a:pt x="0" y="480313"/>
                </a:lnTo>
                <a:close/>
              </a:path>
            </a:pathLst>
          </a:custGeom>
          <a:ln w="12192">
            <a:solidFill>
              <a:srgbClr val="FCD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162547" y="2986786"/>
            <a:ext cx="244411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соответствии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</a:t>
            </a:r>
            <a:r>
              <a:rPr dirty="0" sz="1400" spc="20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Указанием </a:t>
            </a:r>
            <a:r>
              <a:rPr dirty="0" sz="1400">
                <a:latin typeface="Arial"/>
                <a:cs typeface="Arial"/>
              </a:rPr>
              <a:t>Банка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России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19.07.2016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4075-</a:t>
            </a:r>
            <a:r>
              <a:rPr dirty="0" sz="1400">
                <a:latin typeface="Arial"/>
                <a:cs typeface="Arial"/>
              </a:rPr>
              <a:t>У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и</a:t>
            </a:r>
            <a:r>
              <a:rPr dirty="0" sz="1400" spc="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с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приложением</a:t>
            </a:r>
            <a:endParaRPr sz="1400">
              <a:latin typeface="Arial"/>
              <a:cs typeface="Arial"/>
            </a:endParaRPr>
          </a:p>
          <a:p>
            <a:pPr marL="12700" marR="96901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подтверждающих документов: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162547" y="4053966"/>
            <a:ext cx="2333625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844550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</a:tabLst>
            </a:pPr>
            <a:r>
              <a:rPr dirty="0" sz="1400" spc="-10">
                <a:latin typeface="Arial"/>
                <a:cs typeface="Arial"/>
              </a:rPr>
              <a:t>бухгалтерской отчетности;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документа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об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активах, </a:t>
            </a:r>
            <a:r>
              <a:rPr dirty="0" sz="1400">
                <a:latin typeface="Arial"/>
                <a:cs typeface="Arial"/>
              </a:rPr>
              <a:t>принимаемых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к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расчету;</a:t>
            </a:r>
            <a:endParaRPr sz="14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</a:tabLst>
            </a:pPr>
            <a:r>
              <a:rPr dirty="0" sz="1400">
                <a:latin typeface="Arial"/>
                <a:cs typeface="Arial"/>
              </a:rPr>
              <a:t>иных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документов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5935979" y="1842516"/>
            <a:ext cx="2894330" cy="1016635"/>
            <a:chOff x="5935979" y="1842516"/>
            <a:chExt cx="2894330" cy="1016635"/>
          </a:xfrm>
        </p:grpSpPr>
        <p:sp>
          <p:nvSpPr>
            <p:cNvPr id="21" name="object 21" descr=""/>
            <p:cNvSpPr/>
            <p:nvPr/>
          </p:nvSpPr>
          <p:spPr>
            <a:xfrm>
              <a:off x="5942075" y="1848612"/>
              <a:ext cx="2882265" cy="1004569"/>
            </a:xfrm>
            <a:custGeom>
              <a:avLst/>
              <a:gdLst/>
              <a:ahLst/>
              <a:cxnLst/>
              <a:rect l="l" t="t" r="r" b="b"/>
              <a:pathLst>
                <a:path w="2882265" h="1004569">
                  <a:moveTo>
                    <a:pt x="2714498" y="0"/>
                  </a:moveTo>
                  <a:lnTo>
                    <a:pt x="167386" y="0"/>
                  </a:lnTo>
                  <a:lnTo>
                    <a:pt x="122884" y="5978"/>
                  </a:lnTo>
                  <a:lnTo>
                    <a:pt x="82898" y="22850"/>
                  </a:lnTo>
                  <a:lnTo>
                    <a:pt x="49022" y="49022"/>
                  </a:lnTo>
                  <a:lnTo>
                    <a:pt x="22850" y="82898"/>
                  </a:lnTo>
                  <a:lnTo>
                    <a:pt x="5978" y="122884"/>
                  </a:lnTo>
                  <a:lnTo>
                    <a:pt x="0" y="167386"/>
                  </a:lnTo>
                  <a:lnTo>
                    <a:pt x="0" y="836929"/>
                  </a:lnTo>
                  <a:lnTo>
                    <a:pt x="5978" y="881431"/>
                  </a:lnTo>
                  <a:lnTo>
                    <a:pt x="22850" y="921417"/>
                  </a:lnTo>
                  <a:lnTo>
                    <a:pt x="49022" y="955293"/>
                  </a:lnTo>
                  <a:lnTo>
                    <a:pt x="82898" y="981465"/>
                  </a:lnTo>
                  <a:lnTo>
                    <a:pt x="122884" y="998337"/>
                  </a:lnTo>
                  <a:lnTo>
                    <a:pt x="167386" y="1004315"/>
                  </a:lnTo>
                  <a:lnTo>
                    <a:pt x="2714498" y="1004315"/>
                  </a:lnTo>
                  <a:lnTo>
                    <a:pt x="2758999" y="998337"/>
                  </a:lnTo>
                  <a:lnTo>
                    <a:pt x="2798985" y="981465"/>
                  </a:lnTo>
                  <a:lnTo>
                    <a:pt x="2832861" y="955293"/>
                  </a:lnTo>
                  <a:lnTo>
                    <a:pt x="2859033" y="921417"/>
                  </a:lnTo>
                  <a:lnTo>
                    <a:pt x="2875905" y="881431"/>
                  </a:lnTo>
                  <a:lnTo>
                    <a:pt x="2881883" y="836929"/>
                  </a:lnTo>
                  <a:lnTo>
                    <a:pt x="2881883" y="167386"/>
                  </a:lnTo>
                  <a:lnTo>
                    <a:pt x="2875905" y="122884"/>
                  </a:lnTo>
                  <a:lnTo>
                    <a:pt x="2859033" y="82898"/>
                  </a:lnTo>
                  <a:lnTo>
                    <a:pt x="2832861" y="49022"/>
                  </a:lnTo>
                  <a:lnTo>
                    <a:pt x="2798985" y="22850"/>
                  </a:lnTo>
                  <a:lnTo>
                    <a:pt x="2758999" y="5978"/>
                  </a:lnTo>
                  <a:lnTo>
                    <a:pt x="2714498" y="0"/>
                  </a:lnTo>
                  <a:close/>
                </a:path>
              </a:pathLst>
            </a:custGeom>
            <a:solidFill>
              <a:srgbClr val="FFE4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942075" y="1848612"/>
              <a:ext cx="2882265" cy="1004569"/>
            </a:xfrm>
            <a:custGeom>
              <a:avLst/>
              <a:gdLst/>
              <a:ahLst/>
              <a:cxnLst/>
              <a:rect l="l" t="t" r="r" b="b"/>
              <a:pathLst>
                <a:path w="2882265" h="1004569">
                  <a:moveTo>
                    <a:pt x="0" y="167386"/>
                  </a:moveTo>
                  <a:lnTo>
                    <a:pt x="5978" y="122884"/>
                  </a:lnTo>
                  <a:lnTo>
                    <a:pt x="22850" y="82898"/>
                  </a:lnTo>
                  <a:lnTo>
                    <a:pt x="49022" y="49022"/>
                  </a:lnTo>
                  <a:lnTo>
                    <a:pt x="82898" y="22850"/>
                  </a:lnTo>
                  <a:lnTo>
                    <a:pt x="122884" y="5978"/>
                  </a:lnTo>
                  <a:lnTo>
                    <a:pt x="167386" y="0"/>
                  </a:lnTo>
                  <a:lnTo>
                    <a:pt x="2714498" y="0"/>
                  </a:lnTo>
                  <a:lnTo>
                    <a:pt x="2758999" y="5978"/>
                  </a:lnTo>
                  <a:lnTo>
                    <a:pt x="2798985" y="22850"/>
                  </a:lnTo>
                  <a:lnTo>
                    <a:pt x="2832861" y="49022"/>
                  </a:lnTo>
                  <a:lnTo>
                    <a:pt x="2859033" y="82898"/>
                  </a:lnTo>
                  <a:lnTo>
                    <a:pt x="2875905" y="122884"/>
                  </a:lnTo>
                  <a:lnTo>
                    <a:pt x="2881883" y="167386"/>
                  </a:lnTo>
                  <a:lnTo>
                    <a:pt x="2881883" y="836929"/>
                  </a:lnTo>
                  <a:lnTo>
                    <a:pt x="2875905" y="881431"/>
                  </a:lnTo>
                  <a:lnTo>
                    <a:pt x="2859033" y="921417"/>
                  </a:lnTo>
                  <a:lnTo>
                    <a:pt x="2832861" y="955293"/>
                  </a:lnTo>
                  <a:lnTo>
                    <a:pt x="2798985" y="981465"/>
                  </a:lnTo>
                  <a:lnTo>
                    <a:pt x="2758999" y="998337"/>
                  </a:lnTo>
                  <a:lnTo>
                    <a:pt x="2714498" y="1004315"/>
                  </a:lnTo>
                  <a:lnTo>
                    <a:pt x="167386" y="1004315"/>
                  </a:lnTo>
                  <a:lnTo>
                    <a:pt x="122884" y="998337"/>
                  </a:lnTo>
                  <a:lnTo>
                    <a:pt x="82898" y="981465"/>
                  </a:lnTo>
                  <a:lnTo>
                    <a:pt x="49022" y="955293"/>
                  </a:lnTo>
                  <a:lnTo>
                    <a:pt x="22850" y="921417"/>
                  </a:lnTo>
                  <a:lnTo>
                    <a:pt x="5978" y="881431"/>
                  </a:lnTo>
                  <a:lnTo>
                    <a:pt x="0" y="836929"/>
                  </a:lnTo>
                  <a:lnTo>
                    <a:pt x="0" y="167386"/>
                  </a:lnTo>
                  <a:close/>
                </a:path>
              </a:pathLst>
            </a:custGeom>
            <a:ln w="12192">
              <a:solidFill>
                <a:srgbClr val="FFE4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361303" y="2090673"/>
            <a:ext cx="20427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6035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Расчет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размера </a:t>
            </a:r>
            <a:r>
              <a:rPr dirty="0" sz="1600">
                <a:latin typeface="Arial"/>
                <a:cs typeface="Arial"/>
              </a:rPr>
              <a:t>собственных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средств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9047988" y="3319271"/>
            <a:ext cx="2691765" cy="2395855"/>
          </a:xfrm>
          <a:custGeom>
            <a:avLst/>
            <a:gdLst/>
            <a:ahLst/>
            <a:cxnLst/>
            <a:rect l="l" t="t" r="r" b="b"/>
            <a:pathLst>
              <a:path w="2691765" h="2395854">
                <a:moveTo>
                  <a:pt x="0" y="399288"/>
                </a:moveTo>
                <a:lnTo>
                  <a:pt x="2686" y="352731"/>
                </a:lnTo>
                <a:lnTo>
                  <a:pt x="10548" y="307750"/>
                </a:lnTo>
                <a:lnTo>
                  <a:pt x="23283" y="264643"/>
                </a:lnTo>
                <a:lnTo>
                  <a:pt x="40592" y="223712"/>
                </a:lnTo>
                <a:lnTo>
                  <a:pt x="62176" y="185255"/>
                </a:lnTo>
                <a:lnTo>
                  <a:pt x="87734" y="149574"/>
                </a:lnTo>
                <a:lnTo>
                  <a:pt x="116966" y="116966"/>
                </a:lnTo>
                <a:lnTo>
                  <a:pt x="149574" y="87734"/>
                </a:lnTo>
                <a:lnTo>
                  <a:pt x="185255" y="62176"/>
                </a:lnTo>
                <a:lnTo>
                  <a:pt x="223712" y="40592"/>
                </a:lnTo>
                <a:lnTo>
                  <a:pt x="264643" y="23283"/>
                </a:lnTo>
                <a:lnTo>
                  <a:pt x="307750" y="10548"/>
                </a:lnTo>
                <a:lnTo>
                  <a:pt x="352731" y="2686"/>
                </a:lnTo>
                <a:lnTo>
                  <a:pt x="399287" y="0"/>
                </a:lnTo>
                <a:lnTo>
                  <a:pt x="2292095" y="0"/>
                </a:lnTo>
                <a:lnTo>
                  <a:pt x="2338652" y="2686"/>
                </a:lnTo>
                <a:lnTo>
                  <a:pt x="2383633" y="10548"/>
                </a:lnTo>
                <a:lnTo>
                  <a:pt x="2426740" y="23283"/>
                </a:lnTo>
                <a:lnTo>
                  <a:pt x="2467671" y="40592"/>
                </a:lnTo>
                <a:lnTo>
                  <a:pt x="2506128" y="62176"/>
                </a:lnTo>
                <a:lnTo>
                  <a:pt x="2541809" y="87734"/>
                </a:lnTo>
                <a:lnTo>
                  <a:pt x="2574417" y="116967"/>
                </a:lnTo>
                <a:lnTo>
                  <a:pt x="2603649" y="149574"/>
                </a:lnTo>
                <a:lnTo>
                  <a:pt x="2629207" y="185255"/>
                </a:lnTo>
                <a:lnTo>
                  <a:pt x="2650791" y="223712"/>
                </a:lnTo>
                <a:lnTo>
                  <a:pt x="2668100" y="264643"/>
                </a:lnTo>
                <a:lnTo>
                  <a:pt x="2680835" y="307750"/>
                </a:lnTo>
                <a:lnTo>
                  <a:pt x="2688697" y="352731"/>
                </a:lnTo>
                <a:lnTo>
                  <a:pt x="2691383" y="399288"/>
                </a:lnTo>
                <a:lnTo>
                  <a:pt x="2691383" y="1996439"/>
                </a:lnTo>
                <a:lnTo>
                  <a:pt x="2688697" y="2042996"/>
                </a:lnTo>
                <a:lnTo>
                  <a:pt x="2680835" y="2087977"/>
                </a:lnTo>
                <a:lnTo>
                  <a:pt x="2668100" y="2131084"/>
                </a:lnTo>
                <a:lnTo>
                  <a:pt x="2650791" y="2172015"/>
                </a:lnTo>
                <a:lnTo>
                  <a:pt x="2629207" y="2210472"/>
                </a:lnTo>
                <a:lnTo>
                  <a:pt x="2603649" y="2246153"/>
                </a:lnTo>
                <a:lnTo>
                  <a:pt x="2574417" y="2278760"/>
                </a:lnTo>
                <a:lnTo>
                  <a:pt x="2541809" y="2307993"/>
                </a:lnTo>
                <a:lnTo>
                  <a:pt x="2506128" y="2333551"/>
                </a:lnTo>
                <a:lnTo>
                  <a:pt x="2467671" y="2355135"/>
                </a:lnTo>
                <a:lnTo>
                  <a:pt x="2426740" y="2372444"/>
                </a:lnTo>
                <a:lnTo>
                  <a:pt x="2383633" y="2385179"/>
                </a:lnTo>
                <a:lnTo>
                  <a:pt x="2338652" y="2393041"/>
                </a:lnTo>
                <a:lnTo>
                  <a:pt x="2292095" y="2395728"/>
                </a:lnTo>
                <a:lnTo>
                  <a:pt x="399287" y="2395728"/>
                </a:lnTo>
                <a:lnTo>
                  <a:pt x="352731" y="2393041"/>
                </a:lnTo>
                <a:lnTo>
                  <a:pt x="307750" y="2385179"/>
                </a:lnTo>
                <a:lnTo>
                  <a:pt x="264643" y="2372444"/>
                </a:lnTo>
                <a:lnTo>
                  <a:pt x="223712" y="2355135"/>
                </a:lnTo>
                <a:lnTo>
                  <a:pt x="185255" y="2333551"/>
                </a:lnTo>
                <a:lnTo>
                  <a:pt x="149574" y="2307993"/>
                </a:lnTo>
                <a:lnTo>
                  <a:pt x="116966" y="2278761"/>
                </a:lnTo>
                <a:lnTo>
                  <a:pt x="87734" y="2246153"/>
                </a:lnTo>
                <a:lnTo>
                  <a:pt x="62176" y="2210472"/>
                </a:lnTo>
                <a:lnTo>
                  <a:pt x="40592" y="2172015"/>
                </a:lnTo>
                <a:lnTo>
                  <a:pt x="23283" y="2131084"/>
                </a:lnTo>
                <a:lnTo>
                  <a:pt x="10548" y="2087977"/>
                </a:lnTo>
                <a:lnTo>
                  <a:pt x="2686" y="2042996"/>
                </a:lnTo>
                <a:lnTo>
                  <a:pt x="0" y="1996439"/>
                </a:lnTo>
                <a:lnTo>
                  <a:pt x="0" y="399288"/>
                </a:lnTo>
                <a:close/>
              </a:path>
            </a:pathLst>
          </a:custGeom>
          <a:ln w="12192">
            <a:solidFill>
              <a:srgbClr val="FCD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9281286" y="4178934"/>
            <a:ext cx="2226945" cy="152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0960" marR="5143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с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приложением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Политики </a:t>
            </a:r>
            <a:r>
              <a:rPr dirty="0" sz="1400">
                <a:latin typeface="Arial"/>
                <a:cs typeface="Arial"/>
              </a:rPr>
              <a:t>управления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конфликтом интересов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в</a:t>
            </a:r>
            <a:r>
              <a:rPr dirty="0" sz="1400" spc="-10">
                <a:latin typeface="Arial"/>
                <a:cs typeface="Arial"/>
              </a:rPr>
              <a:t> соответствии</a:t>
            </a:r>
            <a:endParaRPr sz="140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с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Указанием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Банка </a:t>
            </a:r>
            <a:r>
              <a:rPr dirty="0" sz="1400" spc="-10">
                <a:latin typeface="Arial"/>
                <a:cs typeface="Arial"/>
              </a:rPr>
              <a:t>России </a:t>
            </a:r>
            <a:r>
              <a:rPr dirty="0" sz="1400">
                <a:latin typeface="Arial"/>
                <a:cs typeface="Arial"/>
              </a:rPr>
              <a:t>от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22.07.2020</a:t>
            </a:r>
            <a:endParaRPr sz="14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№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5511-</a:t>
            </a:r>
            <a:r>
              <a:rPr dirty="0" sz="1400" spc="-50">
                <a:latin typeface="Arial"/>
                <a:cs typeface="Arial"/>
              </a:rPr>
              <a:t>У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041892" y="1850135"/>
            <a:ext cx="2703830" cy="2287905"/>
            <a:chOff x="9041892" y="1850135"/>
            <a:chExt cx="2703830" cy="2287905"/>
          </a:xfrm>
        </p:grpSpPr>
        <p:sp>
          <p:nvSpPr>
            <p:cNvPr id="27" name="object 27" descr=""/>
            <p:cNvSpPr/>
            <p:nvPr/>
          </p:nvSpPr>
          <p:spPr>
            <a:xfrm>
              <a:off x="9047988" y="1856231"/>
              <a:ext cx="2691765" cy="2275840"/>
            </a:xfrm>
            <a:custGeom>
              <a:avLst/>
              <a:gdLst/>
              <a:ahLst/>
              <a:cxnLst/>
              <a:rect l="l" t="t" r="r" b="b"/>
              <a:pathLst>
                <a:path w="2691765" h="2275840">
                  <a:moveTo>
                    <a:pt x="2312161" y="0"/>
                  </a:moveTo>
                  <a:lnTo>
                    <a:pt x="379221" y="0"/>
                  </a:lnTo>
                  <a:lnTo>
                    <a:pt x="331656" y="2954"/>
                  </a:lnTo>
                  <a:lnTo>
                    <a:pt x="285852" y="11582"/>
                  </a:lnTo>
                  <a:lnTo>
                    <a:pt x="242167" y="25527"/>
                  </a:lnTo>
                  <a:lnTo>
                    <a:pt x="200954" y="44434"/>
                  </a:lnTo>
                  <a:lnTo>
                    <a:pt x="162571" y="67948"/>
                  </a:lnTo>
                  <a:lnTo>
                    <a:pt x="127371" y="95712"/>
                  </a:lnTo>
                  <a:lnTo>
                    <a:pt x="95712" y="127371"/>
                  </a:lnTo>
                  <a:lnTo>
                    <a:pt x="67948" y="162571"/>
                  </a:lnTo>
                  <a:lnTo>
                    <a:pt x="44434" y="200954"/>
                  </a:lnTo>
                  <a:lnTo>
                    <a:pt x="25527" y="242167"/>
                  </a:lnTo>
                  <a:lnTo>
                    <a:pt x="11582" y="285852"/>
                  </a:lnTo>
                  <a:lnTo>
                    <a:pt x="2954" y="331656"/>
                  </a:lnTo>
                  <a:lnTo>
                    <a:pt x="0" y="379221"/>
                  </a:lnTo>
                  <a:lnTo>
                    <a:pt x="0" y="1896109"/>
                  </a:lnTo>
                  <a:lnTo>
                    <a:pt x="2954" y="1943675"/>
                  </a:lnTo>
                  <a:lnTo>
                    <a:pt x="11582" y="1989479"/>
                  </a:lnTo>
                  <a:lnTo>
                    <a:pt x="25527" y="2033164"/>
                  </a:lnTo>
                  <a:lnTo>
                    <a:pt x="44434" y="2074377"/>
                  </a:lnTo>
                  <a:lnTo>
                    <a:pt x="67948" y="2112760"/>
                  </a:lnTo>
                  <a:lnTo>
                    <a:pt x="95712" y="2147960"/>
                  </a:lnTo>
                  <a:lnTo>
                    <a:pt x="127371" y="2179619"/>
                  </a:lnTo>
                  <a:lnTo>
                    <a:pt x="162571" y="2207383"/>
                  </a:lnTo>
                  <a:lnTo>
                    <a:pt x="200954" y="2230897"/>
                  </a:lnTo>
                  <a:lnTo>
                    <a:pt x="242167" y="2249804"/>
                  </a:lnTo>
                  <a:lnTo>
                    <a:pt x="285852" y="2263749"/>
                  </a:lnTo>
                  <a:lnTo>
                    <a:pt x="331656" y="2272377"/>
                  </a:lnTo>
                  <a:lnTo>
                    <a:pt x="379221" y="2275331"/>
                  </a:lnTo>
                  <a:lnTo>
                    <a:pt x="2312161" y="2275331"/>
                  </a:lnTo>
                  <a:lnTo>
                    <a:pt x="2359727" y="2272377"/>
                  </a:lnTo>
                  <a:lnTo>
                    <a:pt x="2405531" y="2263749"/>
                  </a:lnTo>
                  <a:lnTo>
                    <a:pt x="2449216" y="2249804"/>
                  </a:lnTo>
                  <a:lnTo>
                    <a:pt x="2490429" y="2230897"/>
                  </a:lnTo>
                  <a:lnTo>
                    <a:pt x="2528812" y="2207383"/>
                  </a:lnTo>
                  <a:lnTo>
                    <a:pt x="2564012" y="2179619"/>
                  </a:lnTo>
                  <a:lnTo>
                    <a:pt x="2595671" y="2147960"/>
                  </a:lnTo>
                  <a:lnTo>
                    <a:pt x="2623435" y="2112760"/>
                  </a:lnTo>
                  <a:lnTo>
                    <a:pt x="2646949" y="2074377"/>
                  </a:lnTo>
                  <a:lnTo>
                    <a:pt x="2665856" y="2033164"/>
                  </a:lnTo>
                  <a:lnTo>
                    <a:pt x="2679801" y="1989479"/>
                  </a:lnTo>
                  <a:lnTo>
                    <a:pt x="2688429" y="1943675"/>
                  </a:lnTo>
                  <a:lnTo>
                    <a:pt x="2691383" y="1896109"/>
                  </a:lnTo>
                  <a:lnTo>
                    <a:pt x="2691383" y="379221"/>
                  </a:lnTo>
                  <a:lnTo>
                    <a:pt x="2688429" y="331656"/>
                  </a:lnTo>
                  <a:lnTo>
                    <a:pt x="2679801" y="285852"/>
                  </a:lnTo>
                  <a:lnTo>
                    <a:pt x="2665856" y="242167"/>
                  </a:lnTo>
                  <a:lnTo>
                    <a:pt x="2646949" y="200954"/>
                  </a:lnTo>
                  <a:lnTo>
                    <a:pt x="2623435" y="162571"/>
                  </a:lnTo>
                  <a:lnTo>
                    <a:pt x="2595671" y="127371"/>
                  </a:lnTo>
                  <a:lnTo>
                    <a:pt x="2564012" y="95712"/>
                  </a:lnTo>
                  <a:lnTo>
                    <a:pt x="2528812" y="67948"/>
                  </a:lnTo>
                  <a:lnTo>
                    <a:pt x="2490429" y="44434"/>
                  </a:lnTo>
                  <a:lnTo>
                    <a:pt x="2449216" y="25527"/>
                  </a:lnTo>
                  <a:lnTo>
                    <a:pt x="2405531" y="11582"/>
                  </a:lnTo>
                  <a:lnTo>
                    <a:pt x="2359727" y="2954"/>
                  </a:lnTo>
                  <a:lnTo>
                    <a:pt x="2312161" y="0"/>
                  </a:lnTo>
                  <a:close/>
                </a:path>
              </a:pathLst>
            </a:custGeom>
            <a:solidFill>
              <a:srgbClr val="FFE4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047988" y="1856231"/>
              <a:ext cx="2691765" cy="2275840"/>
            </a:xfrm>
            <a:custGeom>
              <a:avLst/>
              <a:gdLst/>
              <a:ahLst/>
              <a:cxnLst/>
              <a:rect l="l" t="t" r="r" b="b"/>
              <a:pathLst>
                <a:path w="2691765" h="2275840">
                  <a:moveTo>
                    <a:pt x="0" y="379221"/>
                  </a:moveTo>
                  <a:lnTo>
                    <a:pt x="2954" y="331656"/>
                  </a:lnTo>
                  <a:lnTo>
                    <a:pt x="11582" y="285852"/>
                  </a:lnTo>
                  <a:lnTo>
                    <a:pt x="25527" y="242167"/>
                  </a:lnTo>
                  <a:lnTo>
                    <a:pt x="44434" y="200954"/>
                  </a:lnTo>
                  <a:lnTo>
                    <a:pt x="67948" y="162571"/>
                  </a:lnTo>
                  <a:lnTo>
                    <a:pt x="95712" y="127371"/>
                  </a:lnTo>
                  <a:lnTo>
                    <a:pt x="127371" y="95712"/>
                  </a:lnTo>
                  <a:lnTo>
                    <a:pt x="162571" y="67948"/>
                  </a:lnTo>
                  <a:lnTo>
                    <a:pt x="200954" y="44434"/>
                  </a:lnTo>
                  <a:lnTo>
                    <a:pt x="242167" y="25527"/>
                  </a:lnTo>
                  <a:lnTo>
                    <a:pt x="285852" y="11582"/>
                  </a:lnTo>
                  <a:lnTo>
                    <a:pt x="331656" y="2954"/>
                  </a:lnTo>
                  <a:lnTo>
                    <a:pt x="379221" y="0"/>
                  </a:lnTo>
                  <a:lnTo>
                    <a:pt x="2312161" y="0"/>
                  </a:lnTo>
                  <a:lnTo>
                    <a:pt x="2359727" y="2954"/>
                  </a:lnTo>
                  <a:lnTo>
                    <a:pt x="2405531" y="11582"/>
                  </a:lnTo>
                  <a:lnTo>
                    <a:pt x="2449216" y="25527"/>
                  </a:lnTo>
                  <a:lnTo>
                    <a:pt x="2490429" y="44434"/>
                  </a:lnTo>
                  <a:lnTo>
                    <a:pt x="2528812" y="67948"/>
                  </a:lnTo>
                  <a:lnTo>
                    <a:pt x="2564012" y="95712"/>
                  </a:lnTo>
                  <a:lnTo>
                    <a:pt x="2595671" y="127371"/>
                  </a:lnTo>
                  <a:lnTo>
                    <a:pt x="2623435" y="162571"/>
                  </a:lnTo>
                  <a:lnTo>
                    <a:pt x="2646949" y="200954"/>
                  </a:lnTo>
                  <a:lnTo>
                    <a:pt x="2665856" y="242167"/>
                  </a:lnTo>
                  <a:lnTo>
                    <a:pt x="2679801" y="285852"/>
                  </a:lnTo>
                  <a:lnTo>
                    <a:pt x="2688429" y="331656"/>
                  </a:lnTo>
                  <a:lnTo>
                    <a:pt x="2691383" y="379221"/>
                  </a:lnTo>
                  <a:lnTo>
                    <a:pt x="2691383" y="1896109"/>
                  </a:lnTo>
                  <a:lnTo>
                    <a:pt x="2688429" y="1943675"/>
                  </a:lnTo>
                  <a:lnTo>
                    <a:pt x="2679801" y="1989479"/>
                  </a:lnTo>
                  <a:lnTo>
                    <a:pt x="2665856" y="2033164"/>
                  </a:lnTo>
                  <a:lnTo>
                    <a:pt x="2646949" y="2074377"/>
                  </a:lnTo>
                  <a:lnTo>
                    <a:pt x="2623435" y="2112760"/>
                  </a:lnTo>
                  <a:lnTo>
                    <a:pt x="2595671" y="2147960"/>
                  </a:lnTo>
                  <a:lnTo>
                    <a:pt x="2564012" y="2179619"/>
                  </a:lnTo>
                  <a:lnTo>
                    <a:pt x="2528812" y="2207383"/>
                  </a:lnTo>
                  <a:lnTo>
                    <a:pt x="2490429" y="2230897"/>
                  </a:lnTo>
                  <a:lnTo>
                    <a:pt x="2449216" y="2249804"/>
                  </a:lnTo>
                  <a:lnTo>
                    <a:pt x="2405531" y="2263749"/>
                  </a:lnTo>
                  <a:lnTo>
                    <a:pt x="2359727" y="2272377"/>
                  </a:lnTo>
                  <a:lnTo>
                    <a:pt x="2312161" y="2275331"/>
                  </a:lnTo>
                  <a:lnTo>
                    <a:pt x="379221" y="2275331"/>
                  </a:lnTo>
                  <a:lnTo>
                    <a:pt x="331656" y="2272377"/>
                  </a:lnTo>
                  <a:lnTo>
                    <a:pt x="285852" y="2263749"/>
                  </a:lnTo>
                  <a:lnTo>
                    <a:pt x="242167" y="2249804"/>
                  </a:lnTo>
                  <a:lnTo>
                    <a:pt x="200954" y="2230897"/>
                  </a:lnTo>
                  <a:lnTo>
                    <a:pt x="162571" y="2207383"/>
                  </a:lnTo>
                  <a:lnTo>
                    <a:pt x="127371" y="2179619"/>
                  </a:lnTo>
                  <a:lnTo>
                    <a:pt x="95712" y="2147960"/>
                  </a:lnTo>
                  <a:lnTo>
                    <a:pt x="67948" y="2112760"/>
                  </a:lnTo>
                  <a:lnTo>
                    <a:pt x="44434" y="2074377"/>
                  </a:lnTo>
                  <a:lnTo>
                    <a:pt x="25527" y="2033164"/>
                  </a:lnTo>
                  <a:lnTo>
                    <a:pt x="11582" y="1989479"/>
                  </a:lnTo>
                  <a:lnTo>
                    <a:pt x="2954" y="1943675"/>
                  </a:lnTo>
                  <a:lnTo>
                    <a:pt x="0" y="1896109"/>
                  </a:lnTo>
                  <a:lnTo>
                    <a:pt x="0" y="379221"/>
                  </a:lnTo>
                  <a:close/>
                </a:path>
              </a:pathLst>
            </a:custGeom>
            <a:ln w="12192">
              <a:solidFill>
                <a:srgbClr val="FFE4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262109" y="2001773"/>
            <a:ext cx="2265045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Правила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организации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и </a:t>
            </a:r>
            <a:r>
              <a:rPr dirty="0" sz="1600" spc="-10">
                <a:latin typeface="Arial"/>
                <a:cs typeface="Arial"/>
              </a:rPr>
              <a:t>осуществления </a:t>
            </a:r>
            <a:r>
              <a:rPr dirty="0" sz="1600">
                <a:latin typeface="Arial"/>
                <a:cs typeface="Arial"/>
              </a:rPr>
              <a:t>внутреннего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контроля, разработанные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в</a:t>
            </a:r>
            <a:r>
              <a:rPr dirty="0" sz="1600" spc="-10">
                <a:latin typeface="Arial"/>
                <a:cs typeface="Arial"/>
              </a:rPr>
              <a:t> соответствии</a:t>
            </a:r>
            <a:endParaRPr sz="16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с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Постановлением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ФКЦБ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РФ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от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18.02.2004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№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04-</a:t>
            </a:r>
            <a:r>
              <a:rPr dirty="0" sz="1600" spc="-20">
                <a:latin typeface="Arial"/>
                <a:cs typeface="Arial"/>
              </a:rPr>
              <a:t>5/пс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583691" y="6399276"/>
            <a:ext cx="1271905" cy="0"/>
          </a:xfrm>
          <a:custGeom>
            <a:avLst/>
            <a:gdLst/>
            <a:ahLst/>
            <a:cxnLst/>
            <a:rect l="l" t="t" r="r" b="b"/>
            <a:pathLst>
              <a:path w="1271905" h="0">
                <a:moveTo>
                  <a:pt x="0" y="0"/>
                </a:moveTo>
                <a:lnTo>
                  <a:pt x="12719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580745" y="6477406"/>
            <a:ext cx="4112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*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Чек-</a:t>
            </a:r>
            <a:r>
              <a:rPr dirty="0" sz="1000">
                <a:latin typeface="Arial"/>
                <a:cs typeface="Arial"/>
              </a:rPr>
              <a:t>лист с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перечнем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документов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размещен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u="sng" sz="10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на</a:t>
            </a:r>
            <a:r>
              <a:rPr dirty="0" u="sng" sz="1000" spc="-3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0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сайте</a:t>
            </a:r>
            <a:r>
              <a:rPr dirty="0" u="sng" sz="1000" spc="-35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00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Банка</a:t>
            </a:r>
            <a:r>
              <a:rPr dirty="0" u="sng" sz="1000" spc="-3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000" spc="-10">
                <a:solidFill>
                  <a:srgbClr val="0082BA"/>
                </a:solidFill>
                <a:uFill>
                  <a:solidFill>
                    <a:srgbClr val="0082BA"/>
                  </a:solidFill>
                </a:uFill>
                <a:latin typeface="Arial"/>
                <a:cs typeface="Arial"/>
                <a:hlinkClick r:id="rId4"/>
              </a:rPr>
              <a:t>России</a:t>
            </a:r>
            <a:r>
              <a:rPr dirty="0" u="none" sz="1000" spc="-1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1129771" y="6397752"/>
            <a:ext cx="922019" cy="384175"/>
          </a:xfrm>
          <a:custGeom>
            <a:avLst/>
            <a:gdLst/>
            <a:ahLst/>
            <a:cxnLst/>
            <a:rect l="l" t="t" r="r" b="b"/>
            <a:pathLst>
              <a:path w="922020" h="384175">
                <a:moveTo>
                  <a:pt x="858011" y="0"/>
                </a:moveTo>
                <a:lnTo>
                  <a:pt x="64007" y="0"/>
                </a:lnTo>
                <a:lnTo>
                  <a:pt x="39112" y="5030"/>
                </a:lnTo>
                <a:lnTo>
                  <a:pt x="18764" y="18749"/>
                </a:lnTo>
                <a:lnTo>
                  <a:pt x="5036" y="39095"/>
                </a:lnTo>
                <a:lnTo>
                  <a:pt x="0" y="64008"/>
                </a:lnTo>
                <a:lnTo>
                  <a:pt x="0" y="320040"/>
                </a:lnTo>
                <a:lnTo>
                  <a:pt x="5036" y="344954"/>
                </a:lnTo>
                <a:lnTo>
                  <a:pt x="18764" y="365300"/>
                </a:lnTo>
                <a:lnTo>
                  <a:pt x="39112" y="379017"/>
                </a:lnTo>
                <a:lnTo>
                  <a:pt x="64007" y="384048"/>
                </a:lnTo>
                <a:lnTo>
                  <a:pt x="858011" y="384048"/>
                </a:lnTo>
                <a:lnTo>
                  <a:pt x="882907" y="379017"/>
                </a:lnTo>
                <a:lnTo>
                  <a:pt x="903255" y="365300"/>
                </a:lnTo>
                <a:lnTo>
                  <a:pt x="916983" y="344954"/>
                </a:lnTo>
                <a:lnTo>
                  <a:pt x="922020" y="320040"/>
                </a:lnTo>
                <a:lnTo>
                  <a:pt x="922020" y="64008"/>
                </a:lnTo>
                <a:lnTo>
                  <a:pt x="916983" y="39095"/>
                </a:lnTo>
                <a:lnTo>
                  <a:pt x="903255" y="18749"/>
                </a:lnTo>
                <a:lnTo>
                  <a:pt x="882907" y="5030"/>
                </a:lnTo>
                <a:lnTo>
                  <a:pt x="858011" y="0"/>
                </a:lnTo>
                <a:close/>
              </a:path>
            </a:pathLst>
          </a:custGeom>
          <a:solidFill>
            <a:srgbClr val="FFED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1234419" y="6518249"/>
            <a:ext cx="71564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 i="1">
                <a:latin typeface="Arial"/>
                <a:cs typeface="Arial"/>
                <a:hlinkClick r:id="rId5" action="ppaction://hlinksldjump"/>
              </a:rPr>
              <a:t>К</a:t>
            </a:r>
            <a:r>
              <a:rPr dirty="0" sz="750" spc="-5" b="1" i="1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750" spc="-10" b="1" i="1">
                <a:latin typeface="Arial"/>
                <a:cs typeface="Arial"/>
                <a:hlinkClick r:id="rId5" action="ppaction://hlinksldjump"/>
              </a:rPr>
              <a:t>содержанию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2025-02-07T10:32:11Z</dcterms:created>
  <dcterms:modified xsi:type="dcterms:W3CDTF">2025-02-07T10:32:11Z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2025-02-07T00:00:00Z</vt:filetime>
  </property>
  <property fmtid="{D5CDD505-2E9C-101B-9397-08002B2CF9AE}" pid="5" name="Producer">
    <vt:lpwstr>3-Heights(TM) PDF Security Shell 4.8.25.2 (http://www.pdf-tools.com)</vt:lpwstr>
  </property>
</Properties>
</file>