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9" r:id="rId4"/>
    <p:sldId id="260" r:id="rId5"/>
    <p:sldId id="258" r:id="rId6"/>
    <p:sldId id="261" r:id="rId7"/>
    <p:sldId id="262" r:id="rId8"/>
    <p:sldId id="267" r:id="rId9"/>
    <p:sldId id="263" r:id="rId10"/>
    <p:sldId id="257" r:id="rId11"/>
    <p:sldId id="264"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31" autoAdjust="0"/>
  </p:normalViewPr>
  <p:slideViewPr>
    <p:cSldViewPr snapToGrid="0" snapToObjects="1">
      <p:cViewPr>
        <p:scale>
          <a:sx n="100" d="100"/>
          <a:sy n="100" d="100"/>
        </p:scale>
        <p:origin x="-1064"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231356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53031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2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09134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42130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1822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816EF-79EA-3845-8311-0940CC2776F0}"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83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816EF-79EA-3845-8311-0940CC2776F0}"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6950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816EF-79EA-3845-8311-0940CC2776F0}"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117486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420780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002742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816EF-79EA-3845-8311-0940CC2776F0}" type="datetimeFigureOut">
              <a:rPr lang="en-US" smtClean="0"/>
              <a:t>2/10/20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1E34B-C1D9-4840-B57C-4D25C9891594}" type="slidenum">
              <a:rPr lang="en-US" smtClean="0"/>
              <a:t>‹#›</a:t>
            </a:fld>
            <a:endParaRPr lang="en-US"/>
          </a:p>
        </p:txBody>
      </p:sp>
    </p:spTree>
    <p:extLst>
      <p:ext uri="{BB962C8B-B14F-4D97-AF65-F5344CB8AC3E}">
        <p14:creationId xmlns:p14="http://schemas.microsoft.com/office/powerpoint/2010/main" val="120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Exploring Data in FDA OPEN Adverse Events Database </a:t>
            </a:r>
            <a:endParaRPr lang="en-US" dirty="0"/>
          </a:p>
        </p:txBody>
      </p:sp>
      <p:sp>
        <p:nvSpPr>
          <p:cNvPr id="3" name="Subtitle 2"/>
          <p:cNvSpPr>
            <a:spLocks noGrp="1"/>
          </p:cNvSpPr>
          <p:nvPr>
            <p:ph type="subTitle" idx="1"/>
          </p:nvPr>
        </p:nvSpPr>
        <p:spPr/>
        <p:txBody>
          <a:bodyPr/>
          <a:lstStyle/>
          <a:p>
            <a:r>
              <a:rPr lang="en-US" dirty="0" smtClean="0"/>
              <a:t>Natasha Markuzon </a:t>
            </a:r>
          </a:p>
          <a:p>
            <a:r>
              <a:rPr lang="en-US" dirty="0" smtClean="0"/>
              <a:t>February 10, 2020</a:t>
            </a:r>
            <a:endParaRPr lang="en-US" dirty="0"/>
          </a:p>
        </p:txBody>
      </p:sp>
    </p:spTree>
    <p:extLst>
      <p:ext uri="{BB962C8B-B14F-4D97-AF65-F5344CB8AC3E}">
        <p14:creationId xmlns:p14="http://schemas.microsoft.com/office/powerpoint/2010/main" val="277283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reports for DIABETES Drug Indication per month; 2004-2019</a:t>
            </a:r>
            <a:br>
              <a:rPr lang="en-US" dirty="0" smtClean="0"/>
            </a:br>
            <a:endParaRPr lang="en-US" dirty="0"/>
          </a:p>
        </p:txBody>
      </p:sp>
      <p:pic>
        <p:nvPicPr>
          <p:cNvPr id="5" name="Picture 4"/>
          <p:cNvPicPr>
            <a:picLocks noChangeAspect="1"/>
          </p:cNvPicPr>
          <p:nvPr/>
        </p:nvPicPr>
        <p:blipFill>
          <a:blip r:embed="rId2"/>
          <a:stretch>
            <a:fillRect/>
          </a:stretch>
        </p:blipFill>
        <p:spPr>
          <a:xfrm>
            <a:off x="558800" y="1511300"/>
            <a:ext cx="8101358" cy="5112308"/>
          </a:xfrm>
          <a:prstGeom prst="rect">
            <a:avLst/>
          </a:prstGeom>
        </p:spPr>
      </p:pic>
      <p:sp>
        <p:nvSpPr>
          <p:cNvPr id="7" name="TextBox 6"/>
          <p:cNvSpPr txBox="1"/>
          <p:nvPr/>
        </p:nvSpPr>
        <p:spPr>
          <a:xfrm>
            <a:off x="3835400" y="5623123"/>
            <a:ext cx="530915" cy="307777"/>
          </a:xfrm>
          <a:prstGeom prst="rect">
            <a:avLst/>
          </a:prstGeom>
          <a:noFill/>
        </p:spPr>
        <p:txBody>
          <a:bodyPr wrap="none" rtlCol="0">
            <a:spAutoFit/>
          </a:bodyPr>
          <a:lstStyle/>
          <a:p>
            <a:r>
              <a:rPr lang="en-US" sz="1400" dirty="0" smtClean="0"/>
              <a:t>Date </a:t>
            </a:r>
            <a:endParaRPr lang="en-US" sz="1400" dirty="0"/>
          </a:p>
        </p:txBody>
      </p:sp>
      <p:sp>
        <p:nvSpPr>
          <p:cNvPr id="8" name="TextBox 7"/>
          <p:cNvSpPr txBox="1"/>
          <p:nvPr/>
        </p:nvSpPr>
        <p:spPr>
          <a:xfrm>
            <a:off x="258833" y="1525368"/>
            <a:ext cx="1112767" cy="307777"/>
          </a:xfrm>
          <a:prstGeom prst="rect">
            <a:avLst/>
          </a:prstGeom>
          <a:noFill/>
        </p:spPr>
        <p:txBody>
          <a:bodyPr wrap="none" rtlCol="0">
            <a:spAutoFit/>
          </a:bodyPr>
          <a:lstStyle/>
          <a:p>
            <a:r>
              <a:rPr lang="en-US" sz="1400" dirty="0" err="1" smtClean="0"/>
              <a:t>Num</a:t>
            </a:r>
            <a:r>
              <a:rPr lang="en-US" sz="1400" dirty="0" smtClean="0"/>
              <a:t> reports </a:t>
            </a:r>
            <a:endParaRPr lang="en-US" sz="1400" dirty="0"/>
          </a:p>
        </p:txBody>
      </p:sp>
    </p:spTree>
    <p:extLst>
      <p:ext uri="{BB962C8B-B14F-4D97-AF65-F5344CB8AC3E}">
        <p14:creationId xmlns:p14="http://schemas.microsoft.com/office/powerpoint/2010/main" val="154677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reports for ﻿AVANDIA per month; 2004-2019</a:t>
            </a:r>
            <a:endParaRPr lang="en-US" dirty="0"/>
          </a:p>
        </p:txBody>
      </p:sp>
      <p:pic>
        <p:nvPicPr>
          <p:cNvPr id="3" name="Picture 2"/>
          <p:cNvPicPr>
            <a:picLocks noChangeAspect="1"/>
          </p:cNvPicPr>
          <p:nvPr/>
        </p:nvPicPr>
        <p:blipFill>
          <a:blip r:embed="rId2"/>
          <a:stretch>
            <a:fillRect/>
          </a:stretch>
        </p:blipFill>
        <p:spPr>
          <a:xfrm>
            <a:off x="1460500" y="1872459"/>
            <a:ext cx="5384800" cy="3398042"/>
          </a:xfrm>
          <a:prstGeom prst="rect">
            <a:avLst/>
          </a:prstGeom>
        </p:spPr>
      </p:pic>
      <p:sp>
        <p:nvSpPr>
          <p:cNvPr id="4" name="TextBox 3"/>
          <p:cNvSpPr txBox="1"/>
          <p:nvPr/>
        </p:nvSpPr>
        <p:spPr>
          <a:xfrm>
            <a:off x="165100" y="5270501"/>
            <a:ext cx="8978900" cy="1477328"/>
          </a:xfrm>
          <a:prstGeom prst="rect">
            <a:avLst/>
          </a:prstGeom>
          <a:noFill/>
        </p:spPr>
        <p:txBody>
          <a:bodyPr wrap="square" rtlCol="0">
            <a:spAutoFit/>
          </a:bodyPr>
          <a:lstStyle/>
          <a:p>
            <a:r>
              <a:rPr lang="en-US" dirty="0" smtClean="0"/>
              <a:t>More detailed analysis revealed a staggering increase in the number of reports in April 2014, with over  30K cases, of which over 15K were associated with Myocardial Infarction. As the number of cases in the month before and after is more than 10 times less, one expects a recording anomaly during the month of April rather than actual rapid increase in adverse events. Other explanations are possible, , e.g. clinical trial report on its patients.  </a:t>
            </a:r>
            <a:endParaRPr lang="en-US" dirty="0"/>
          </a:p>
        </p:txBody>
      </p:sp>
    </p:spTree>
    <p:extLst>
      <p:ext uri="{BB962C8B-B14F-4D97-AF65-F5344CB8AC3E}">
        <p14:creationId xmlns:p14="http://schemas.microsoft.com/office/powerpoint/2010/main" val="182188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applications</a:t>
            </a:r>
            <a:endParaRPr lang="en-US" dirty="0"/>
          </a:p>
        </p:txBody>
      </p:sp>
      <p:sp>
        <p:nvSpPr>
          <p:cNvPr id="3" name="Rectangle 2"/>
          <p:cNvSpPr/>
          <p:nvPr/>
        </p:nvSpPr>
        <p:spPr>
          <a:xfrm>
            <a:off x="457200" y="1674673"/>
            <a:ext cx="8077200" cy="4616649"/>
          </a:xfrm>
          <a:prstGeom prst="rect">
            <a:avLst/>
          </a:prstGeom>
        </p:spPr>
        <p:txBody>
          <a:bodyPr wrap="square">
            <a:spAutoFit/>
          </a:bodyPr>
          <a:lstStyle/>
          <a:p>
            <a:pPr marL="285750" indent="-285750">
              <a:buFont typeface="Arial"/>
              <a:buChar char="•"/>
            </a:pPr>
            <a:r>
              <a:rPr lang="en-GB" sz="2400" dirty="0" smtClean="0"/>
              <a:t>Retrospective </a:t>
            </a:r>
            <a:r>
              <a:rPr lang="en-GB" sz="2400" dirty="0"/>
              <a:t>analysis</a:t>
            </a:r>
            <a:r>
              <a:rPr lang="en-GB" dirty="0"/>
              <a:t> </a:t>
            </a:r>
            <a:endParaRPr lang="en-GB" dirty="0" smtClean="0"/>
          </a:p>
          <a:p>
            <a:pPr marL="742950" lvl="1" indent="-285750">
              <a:buFont typeface="Arial"/>
              <a:buChar char="•"/>
            </a:pPr>
            <a:r>
              <a:rPr lang="en-GB" dirty="0" smtClean="0"/>
              <a:t>Incidence </a:t>
            </a:r>
            <a:r>
              <a:rPr lang="en-GB" dirty="0"/>
              <a:t>of side </a:t>
            </a:r>
            <a:r>
              <a:rPr lang="en-GB" dirty="0" smtClean="0"/>
              <a:t>effects between countries which use different combinations of medications to treat similar conditions</a:t>
            </a:r>
          </a:p>
          <a:p>
            <a:pPr marL="742950" lvl="1" indent="-285750">
              <a:buFont typeface="Arial"/>
              <a:buChar char="•"/>
            </a:pPr>
            <a:r>
              <a:rPr lang="en-GB" dirty="0" smtClean="0"/>
              <a:t>Identification of susceptible to severe side effects sub-populations (statistically significant increase in hospitalizations or death) </a:t>
            </a:r>
          </a:p>
          <a:p>
            <a:pPr marL="742950" lvl="1" indent="-285750">
              <a:buFont typeface="Arial"/>
              <a:buChar char="•"/>
            </a:pPr>
            <a:r>
              <a:rPr lang="en-GB" dirty="0" smtClean="0"/>
              <a:t>Analysis of fluctuations in the reporting in order to understand rout causes:</a:t>
            </a:r>
          </a:p>
          <a:p>
            <a:pPr marL="1200150" lvl="2" indent="-285750">
              <a:buFont typeface="Arial"/>
              <a:buChar char="•"/>
            </a:pPr>
            <a:r>
              <a:rPr lang="en-GB" dirty="0" smtClean="0"/>
              <a:t>Medication became more broadly used</a:t>
            </a:r>
          </a:p>
          <a:p>
            <a:pPr marL="1200150" lvl="2" indent="-285750">
              <a:buFont typeface="Arial"/>
              <a:buChar char="•"/>
            </a:pPr>
            <a:r>
              <a:rPr lang="en-GB" dirty="0" smtClean="0"/>
              <a:t>Media attention </a:t>
            </a:r>
          </a:p>
          <a:p>
            <a:pPr marL="742950" lvl="1" indent="-285750">
              <a:buFont typeface="Arial"/>
              <a:buChar char="•"/>
            </a:pPr>
            <a:r>
              <a:rPr lang="en-GB" dirty="0" smtClean="0"/>
              <a:t>Evaluation of the effects of country-level policies towards medication management versus </a:t>
            </a:r>
          </a:p>
          <a:p>
            <a:pPr marL="742950" lvl="1" indent="-285750">
              <a:buFont typeface="Arial"/>
              <a:buChar char="•"/>
            </a:pPr>
            <a:endParaRPr lang="en-GB" dirty="0" smtClean="0"/>
          </a:p>
          <a:p>
            <a:pPr marL="285750" indent="-285750">
              <a:buFont typeface="Arial"/>
              <a:buChar char="•"/>
            </a:pPr>
            <a:r>
              <a:rPr lang="en-GB" dirty="0" smtClean="0"/>
              <a:t>Prospective analysis</a:t>
            </a:r>
          </a:p>
          <a:p>
            <a:pPr marL="742950" lvl="1" indent="-285750">
              <a:buFont typeface="Arial"/>
              <a:buChar char="•"/>
            </a:pPr>
            <a:r>
              <a:rPr lang="en-GB" dirty="0" smtClean="0"/>
              <a:t>Early detection of increase in the number of adverse events  </a:t>
            </a:r>
          </a:p>
          <a:p>
            <a:pPr marL="742950" lvl="1" indent="-285750">
              <a:buFont typeface="Arial"/>
              <a:buChar char="•"/>
            </a:pPr>
            <a:r>
              <a:rPr lang="en-GB" dirty="0"/>
              <a:t>U</a:t>
            </a:r>
            <a:r>
              <a:rPr lang="en-GB" dirty="0" smtClean="0"/>
              <a:t>nderstanding of the causes </a:t>
            </a:r>
          </a:p>
          <a:p>
            <a:pPr marL="742950" lvl="1" indent="-285750">
              <a:buFont typeface="Arial"/>
              <a:buChar char="•"/>
            </a:pPr>
            <a:endParaRPr lang="en-GB" dirty="0"/>
          </a:p>
          <a:p>
            <a:pPr marL="742950" lvl="1" indent="-285750">
              <a:buFont typeface="Arial"/>
              <a:buChar char="•"/>
            </a:pPr>
            <a:endParaRPr lang="en-GB" dirty="0" smtClean="0"/>
          </a:p>
        </p:txBody>
      </p:sp>
    </p:spTree>
    <p:extLst>
      <p:ext uri="{BB962C8B-B14F-4D97-AF65-F5344CB8AC3E}">
        <p14:creationId xmlns:p14="http://schemas.microsoft.com/office/powerpoint/2010/main" val="2386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225688"/>
            <a:ext cx="5556250" cy="5632312"/>
          </a:xfrm>
          <a:prstGeom prst="rect">
            <a:avLst/>
          </a:prstGeom>
        </p:spPr>
        <p:txBody>
          <a:bodyPr wrap="square">
            <a:spAutoFit/>
          </a:bodyPr>
          <a:lstStyle/>
          <a:p>
            <a:r>
              <a:rPr lang="en-US" b="1" u="sng" dirty="0"/>
              <a:t>Are different adverse events reported in different countries?</a:t>
            </a:r>
            <a:r>
              <a:rPr lang="en-US" u="sng" dirty="0"/>
              <a:t> </a:t>
            </a:r>
          </a:p>
          <a:p>
            <a:r>
              <a:rPr lang="en-US" dirty="0"/>
              <a:t>The answer is yes. Looking at top 5 adverse events per country, one can observe a significant difference in most prevailing adverse </a:t>
            </a:r>
            <a:r>
              <a:rPr lang="en-US" dirty="0" smtClean="0"/>
              <a:t>events.</a:t>
            </a:r>
            <a:r>
              <a:rPr lang="en-US" u="sng" dirty="0" smtClean="0"/>
              <a:t> I</a:t>
            </a:r>
            <a:r>
              <a:rPr lang="en-US" dirty="0" smtClean="0"/>
              <a:t>ncidence of top 5 adverse events for 5 countries with the highest number of reports was normalized by the overall number of reported cases in the corresponding country (next slide).  </a:t>
            </a:r>
          </a:p>
          <a:p>
            <a:r>
              <a:rPr lang="en-US" dirty="0" smtClean="0"/>
              <a:t> </a:t>
            </a:r>
          </a:p>
          <a:p>
            <a:r>
              <a:rPr lang="en-US" dirty="0" smtClean="0"/>
              <a:t>Comparing </a:t>
            </a:r>
            <a:r>
              <a:rPr lang="en-US" dirty="0"/>
              <a:t>incidence per prescription across countries is difficult, as the number of prescriptions is not always known (found for the US but not the other countries).  </a:t>
            </a:r>
          </a:p>
          <a:p>
            <a:r>
              <a:rPr lang="en-US" dirty="0"/>
              <a:t>Also, multiple confounding factors affect the reporting. They include compliance and willingness to report, which can be dramatically different in different countries and which is hard to quantify. Also, prescription patterns are known to be very different in different </a:t>
            </a:r>
            <a:r>
              <a:rPr lang="en-US" dirty="0" smtClean="0"/>
              <a:t>countries, with a much more liberal policies in several countries (e.g. US) towards some medication, and more strict approach towards others </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343650" y="4929505"/>
            <a:ext cx="2343150" cy="1687195"/>
          </a:xfrm>
          <a:prstGeom prst="rect">
            <a:avLst/>
          </a:prstGeom>
          <a:noFill/>
          <a:ln>
            <a:noFill/>
          </a:ln>
        </p:spPr>
      </p:pic>
      <p:sp>
        <p:nvSpPr>
          <p:cNvPr id="4" name="TextBox 3"/>
          <p:cNvSpPr txBox="1"/>
          <p:nvPr/>
        </p:nvSpPr>
        <p:spPr>
          <a:xfrm>
            <a:off x="6343650" y="4406285"/>
            <a:ext cx="2343150" cy="523220"/>
          </a:xfrm>
          <a:prstGeom prst="rect">
            <a:avLst/>
          </a:prstGeom>
          <a:noFill/>
        </p:spPr>
        <p:txBody>
          <a:bodyPr wrap="square" rtlCol="0">
            <a:spAutoFit/>
          </a:bodyPr>
          <a:lstStyle/>
          <a:p>
            <a:pPr algn="ctr"/>
            <a:r>
              <a:rPr lang="en-US" sz="1400" dirty="0" smtClean="0"/>
              <a:t>Total number of prescriptions in the US </a:t>
            </a:r>
            <a:endParaRPr lang="en-US" sz="1400" dirty="0"/>
          </a:p>
        </p:txBody>
      </p:sp>
      <p:sp>
        <p:nvSpPr>
          <p:cNvPr id="5" name="Title 1"/>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Adverse events per country, normalized by total per country</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3000" y="1981200"/>
            <a:ext cx="2730500" cy="1663700"/>
          </a:xfrm>
          <a:prstGeom prst="rect">
            <a:avLst/>
          </a:prstGeom>
          <a:noFill/>
          <a:ln>
            <a:noFill/>
          </a:ln>
        </p:spPr>
      </p:pic>
    </p:spTree>
    <p:extLst>
      <p:ext uri="{BB962C8B-B14F-4D97-AF65-F5344CB8AC3E}">
        <p14:creationId xmlns:p14="http://schemas.microsoft.com/office/powerpoint/2010/main" val="254458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5 adverse events per country, normalized by total per country</a:t>
            </a:r>
            <a:endParaRPr lang="en-US" dirty="0"/>
          </a:p>
        </p:txBody>
      </p:sp>
      <p:pic>
        <p:nvPicPr>
          <p:cNvPr id="4" name="Picture 3"/>
          <p:cNvPicPr>
            <a:picLocks noChangeAspect="1"/>
          </p:cNvPicPr>
          <p:nvPr/>
        </p:nvPicPr>
        <p:blipFill>
          <a:blip r:embed="rId2"/>
          <a:stretch>
            <a:fillRect/>
          </a:stretch>
        </p:blipFill>
        <p:spPr>
          <a:xfrm>
            <a:off x="1219200" y="1708150"/>
            <a:ext cx="6680200" cy="5010150"/>
          </a:xfrm>
          <a:prstGeom prst="rect">
            <a:avLst/>
          </a:prstGeom>
        </p:spPr>
      </p:pic>
    </p:spTree>
    <p:extLst>
      <p:ext uri="{BB962C8B-B14F-4D97-AF65-F5344CB8AC3E}">
        <p14:creationId xmlns:p14="http://schemas.microsoft.com/office/powerpoint/2010/main" val="105544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5 a</a:t>
            </a:r>
            <a:r>
              <a:rPr lang="en-US" dirty="0" smtClean="0"/>
              <a:t>dverse events per country,</a:t>
            </a:r>
            <a:br>
              <a:rPr lang="en-US" dirty="0" smtClean="0"/>
            </a:br>
            <a:r>
              <a:rPr lang="en-US" dirty="0" smtClean="0"/>
              <a:t>counts</a:t>
            </a:r>
            <a:endParaRPr lang="en-US" dirty="0"/>
          </a:p>
        </p:txBody>
      </p:sp>
      <p:pic>
        <p:nvPicPr>
          <p:cNvPr id="3" name="Picture 2"/>
          <p:cNvPicPr>
            <a:picLocks noChangeAspect="1"/>
          </p:cNvPicPr>
          <p:nvPr/>
        </p:nvPicPr>
        <p:blipFill>
          <a:blip r:embed="rId2"/>
          <a:stretch>
            <a:fillRect/>
          </a:stretch>
        </p:blipFill>
        <p:spPr>
          <a:xfrm>
            <a:off x="939800" y="1692274"/>
            <a:ext cx="6565900" cy="4924425"/>
          </a:xfrm>
          <a:prstGeom prst="rect">
            <a:avLst/>
          </a:prstGeom>
        </p:spPr>
      </p:pic>
    </p:spTree>
    <p:extLst>
      <p:ext uri="{BB962C8B-B14F-4D97-AF65-F5344CB8AC3E}">
        <p14:creationId xmlns:p14="http://schemas.microsoft.com/office/powerpoint/2010/main" val="142820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5 adverse </a:t>
            </a:r>
            <a:r>
              <a:rPr lang="en-GB" dirty="0"/>
              <a:t>events associated with different disease areas</a:t>
            </a:r>
            <a:r>
              <a:rPr lang="en-US" dirty="0" smtClean="0">
                <a:effectLst/>
              </a:rPr>
              <a:t> </a:t>
            </a:r>
            <a:r>
              <a:rPr lang="en-US" dirty="0" smtClean="0"/>
              <a:t> </a:t>
            </a:r>
            <a:endParaRPr lang="en-US" dirty="0"/>
          </a:p>
        </p:txBody>
      </p:sp>
      <p:pic>
        <p:nvPicPr>
          <p:cNvPr id="4" name="Picture 3"/>
          <p:cNvPicPr>
            <a:picLocks noChangeAspect="1"/>
          </p:cNvPicPr>
          <p:nvPr/>
        </p:nvPicPr>
        <p:blipFill>
          <a:blip r:embed="rId2"/>
          <a:stretch>
            <a:fillRect/>
          </a:stretch>
        </p:blipFill>
        <p:spPr>
          <a:xfrm>
            <a:off x="1358900" y="1581150"/>
            <a:ext cx="6527800" cy="4895850"/>
          </a:xfrm>
          <a:prstGeom prst="rect">
            <a:avLst/>
          </a:prstGeom>
        </p:spPr>
      </p:pic>
    </p:spTree>
    <p:extLst>
      <p:ext uri="{BB962C8B-B14F-4D97-AF65-F5344CB8AC3E}">
        <p14:creationId xmlns:p14="http://schemas.microsoft.com/office/powerpoint/2010/main" val="38563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frequently used </a:t>
            </a:r>
            <a:r>
              <a:rPr lang="en-US" dirty="0" smtClean="0"/>
              <a:t>(top 5) </a:t>
            </a:r>
            <a:r>
              <a:rPr lang="en-US" dirty="0" smtClean="0"/>
              <a:t>medicinal products by country, count </a:t>
            </a:r>
            <a:endParaRPr lang="en-US" dirty="0"/>
          </a:p>
        </p:txBody>
      </p:sp>
      <p:pic>
        <p:nvPicPr>
          <p:cNvPr id="3" name="Picture 2"/>
          <p:cNvPicPr>
            <a:picLocks noChangeAspect="1"/>
          </p:cNvPicPr>
          <p:nvPr/>
        </p:nvPicPr>
        <p:blipFill>
          <a:blip r:embed="rId2"/>
          <a:stretch>
            <a:fillRect/>
          </a:stretch>
        </p:blipFill>
        <p:spPr>
          <a:xfrm>
            <a:off x="1282700" y="1765299"/>
            <a:ext cx="6400800" cy="4800600"/>
          </a:xfrm>
          <a:prstGeom prst="rect">
            <a:avLst/>
          </a:prstGeom>
        </p:spPr>
      </p:pic>
    </p:spTree>
    <p:extLst>
      <p:ext uri="{BB962C8B-B14F-4D97-AF65-F5344CB8AC3E}">
        <p14:creationId xmlns:p14="http://schemas.microsoft.com/office/powerpoint/2010/main" val="6537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Most frequently used (top 5) diabetic medications, by country</a:t>
            </a:r>
            <a:br>
              <a:rPr lang="en-US" dirty="0" smtClean="0"/>
            </a:br>
            <a:r>
              <a:rPr lang="en-US" sz="3600" dirty="0" smtClean="0"/>
              <a:t>normalized by total per country</a:t>
            </a:r>
            <a:endParaRPr lang="en-US" dirty="0"/>
          </a:p>
        </p:txBody>
      </p:sp>
      <p:pic>
        <p:nvPicPr>
          <p:cNvPr id="3" name="Picture 2"/>
          <p:cNvPicPr>
            <a:picLocks noChangeAspect="1"/>
          </p:cNvPicPr>
          <p:nvPr/>
        </p:nvPicPr>
        <p:blipFill>
          <a:blip r:embed="rId2"/>
          <a:stretch>
            <a:fillRect/>
          </a:stretch>
        </p:blipFill>
        <p:spPr>
          <a:xfrm>
            <a:off x="1231900" y="1847850"/>
            <a:ext cx="6426200" cy="4819650"/>
          </a:xfrm>
          <a:prstGeom prst="rect">
            <a:avLst/>
          </a:prstGeom>
        </p:spPr>
      </p:pic>
    </p:spTree>
    <p:extLst>
      <p:ext uri="{BB962C8B-B14F-4D97-AF65-F5344CB8AC3E}">
        <p14:creationId xmlns:p14="http://schemas.microsoft.com/office/powerpoint/2010/main" val="41094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a:t>T</a:t>
            </a:r>
            <a:r>
              <a:rPr lang="en-US" dirty="0" smtClean="0"/>
              <a:t>emporal </a:t>
            </a:r>
            <a:r>
              <a:rPr lang="en-US" dirty="0"/>
              <a:t>P</a:t>
            </a:r>
            <a:r>
              <a:rPr lang="en-US" dirty="0" smtClean="0"/>
              <a:t>atterns </a:t>
            </a:r>
            <a:endParaRPr lang="en-US" dirty="0"/>
          </a:p>
        </p:txBody>
      </p:sp>
      <p:sp>
        <p:nvSpPr>
          <p:cNvPr id="3" name="Content Placeholder 2"/>
          <p:cNvSpPr>
            <a:spLocks noGrp="1"/>
          </p:cNvSpPr>
          <p:nvPr>
            <p:ph idx="1"/>
          </p:nvPr>
        </p:nvSpPr>
        <p:spPr/>
        <p:txBody>
          <a:bodyPr>
            <a:normAutofit/>
          </a:bodyPr>
          <a:lstStyle/>
          <a:p>
            <a:endParaRPr lang="en-GB" dirty="0" smtClean="0"/>
          </a:p>
          <a:p>
            <a:r>
              <a:rPr lang="en-GB" sz="2000" dirty="0" smtClean="0"/>
              <a:t>Temporal patterns help better understand dynamics of the adverse events reporting and better detect increases in the number of adverse events </a:t>
            </a:r>
          </a:p>
          <a:p>
            <a:pPr lvl="1"/>
            <a:r>
              <a:rPr lang="en-GB" sz="2000" dirty="0" smtClean="0"/>
              <a:t>Requires analysis of confounders to better explain variations</a:t>
            </a:r>
          </a:p>
          <a:p>
            <a:r>
              <a:rPr lang="en-GB" sz="2000" dirty="0" smtClean="0"/>
              <a:t>There </a:t>
            </a:r>
            <a:r>
              <a:rPr lang="en-GB" sz="2000" dirty="0"/>
              <a:t>are observed local fluctuations that can be automatically detected using moving average and standard deviation </a:t>
            </a:r>
            <a:r>
              <a:rPr lang="en-GB" sz="2000" dirty="0" smtClean="0"/>
              <a:t>analysis</a:t>
            </a:r>
          </a:p>
          <a:p>
            <a:r>
              <a:rPr lang="en-GB" sz="2000" dirty="0" smtClean="0"/>
              <a:t>Potential </a:t>
            </a:r>
            <a:r>
              <a:rPr lang="en-GB" sz="2000" dirty="0"/>
              <a:t>sources of </a:t>
            </a:r>
            <a:r>
              <a:rPr lang="en-GB" sz="2000" dirty="0" smtClean="0"/>
              <a:t>anomalous increases in the number of reported cases </a:t>
            </a:r>
            <a:r>
              <a:rPr lang="en-GB" sz="2000" dirty="0"/>
              <a:t>may </a:t>
            </a:r>
            <a:r>
              <a:rPr lang="en-GB" sz="2000" dirty="0" smtClean="0"/>
              <a:t>include</a:t>
            </a:r>
          </a:p>
          <a:p>
            <a:pPr lvl="1"/>
            <a:r>
              <a:rPr lang="en-GB" sz="1800" dirty="0" smtClean="0"/>
              <a:t>Problems with a new medication on the market</a:t>
            </a:r>
            <a:endParaRPr lang="en-GB" sz="1800" dirty="0" smtClean="0"/>
          </a:p>
          <a:p>
            <a:pPr lvl="1"/>
            <a:r>
              <a:rPr lang="en-GB" sz="1800" dirty="0"/>
              <a:t>M</a:t>
            </a:r>
            <a:r>
              <a:rPr lang="en-GB" sz="1800" dirty="0" smtClean="0"/>
              <a:t>edia attention resulting in a more diligent reporting</a:t>
            </a:r>
          </a:p>
          <a:p>
            <a:pPr lvl="1"/>
            <a:r>
              <a:rPr lang="en-GB" sz="1800" dirty="0"/>
              <a:t>I</a:t>
            </a:r>
            <a:r>
              <a:rPr lang="en-GB" sz="1800" dirty="0" smtClean="0"/>
              <a:t>ncrease </a:t>
            </a:r>
            <a:r>
              <a:rPr lang="en-GB" sz="1800" dirty="0"/>
              <a:t>in self-</a:t>
            </a:r>
            <a:r>
              <a:rPr lang="en-GB" sz="1800" dirty="0" smtClean="0"/>
              <a:t>reporting</a:t>
            </a:r>
          </a:p>
          <a:p>
            <a:pPr lvl="1"/>
            <a:r>
              <a:rPr lang="mr-IN" sz="1800" dirty="0" smtClean="0"/>
              <a:t>…</a:t>
            </a:r>
            <a:r>
              <a:rPr lang="en-US" sz="1800" dirty="0" smtClean="0"/>
              <a:t>.</a:t>
            </a:r>
            <a:r>
              <a:rPr lang="en-GB" sz="1800" dirty="0" smtClean="0"/>
              <a:t> </a:t>
            </a:r>
            <a:endParaRPr lang="en-GB" dirty="0" smtClean="0"/>
          </a:p>
        </p:txBody>
      </p:sp>
    </p:spTree>
    <p:extLst>
      <p:ext uri="{BB962C8B-B14F-4D97-AF65-F5344CB8AC3E}">
        <p14:creationId xmlns:p14="http://schemas.microsoft.com/office/powerpoint/2010/main" val="25218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pattern </a:t>
            </a:r>
            <a:r>
              <a:rPr lang="en-US" dirty="0" smtClean="0"/>
              <a:t>of number of reported adverse events; </a:t>
            </a:r>
            <a:r>
              <a:rPr lang="en-US" dirty="0" smtClean="0"/>
              <a:t> monthly counts; 2004-2019</a:t>
            </a:r>
            <a:endParaRPr lang="en-US" dirty="0"/>
          </a:p>
        </p:txBody>
      </p:sp>
      <p:pic>
        <p:nvPicPr>
          <p:cNvPr id="4" name="Picture 3"/>
          <p:cNvPicPr>
            <a:picLocks noChangeAspect="1"/>
          </p:cNvPicPr>
          <p:nvPr/>
        </p:nvPicPr>
        <p:blipFill>
          <a:blip r:embed="rId2"/>
          <a:stretch>
            <a:fillRect/>
          </a:stretch>
        </p:blipFill>
        <p:spPr>
          <a:xfrm>
            <a:off x="1284471" y="1828800"/>
            <a:ext cx="7288029" cy="4584700"/>
          </a:xfrm>
          <a:prstGeom prst="rect">
            <a:avLst/>
          </a:prstGeom>
        </p:spPr>
      </p:pic>
    </p:spTree>
    <p:extLst>
      <p:ext uri="{BB962C8B-B14F-4D97-AF65-F5344CB8AC3E}">
        <p14:creationId xmlns:p14="http://schemas.microsoft.com/office/powerpoint/2010/main" val="234383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763</TotalTime>
  <Words>544</Words>
  <Application>Microsoft Macintosh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Exploring Data in FDA OPEN Adverse Events Database </vt:lpstr>
      <vt:lpstr>PowerPoint Presentation</vt:lpstr>
      <vt:lpstr>Top 5 adverse events per country, normalized by total per country</vt:lpstr>
      <vt:lpstr>Top 5 adverse events per country, counts</vt:lpstr>
      <vt:lpstr>Top 5 adverse events associated with different disease areas  </vt:lpstr>
      <vt:lpstr>Most frequently used (top 5) medicinal products by country, count </vt:lpstr>
      <vt:lpstr>Most frequently used (top 5) diabetic medications, by country normalized by total per country</vt:lpstr>
      <vt:lpstr>Understanding Temporal Patterns </vt:lpstr>
      <vt:lpstr>Temporal pattern of number of reported adverse events;  monthly counts; 2004-2019</vt:lpstr>
      <vt:lpstr>Number of reports for DIABETES Drug Indication per month; 2004-2019 </vt:lpstr>
      <vt:lpstr>Number of reports for ﻿AVANDIA per month; 2004-2019</vt:lpstr>
      <vt:lpstr>Potential applications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Markuzon</dc:creator>
  <cp:lastModifiedBy>Natasha  Markuzon</cp:lastModifiedBy>
  <cp:revision>15</cp:revision>
  <dcterms:created xsi:type="dcterms:W3CDTF">2020-02-10T17:13:30Z</dcterms:created>
  <dcterms:modified xsi:type="dcterms:W3CDTF">2020-02-11T05:57:04Z</dcterms:modified>
</cp:coreProperties>
</file>