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333500"/>
            <a:ext cx="7848599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308610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>
            <a:off x="685800" y="2951558"/>
            <a:ext cx="7848599" cy="119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743199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5457824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266825" y="-352424"/>
            <a:ext cx="440055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822960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1771650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1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8" name="Shape 38"/>
          <p:cNvCxnSpPr/>
          <p:nvPr/>
        </p:nvCxnSpPr>
        <p:spPr>
          <a:xfrm>
            <a:off x="731520" y="3449575"/>
            <a:ext cx="7848599" cy="119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55013"/>
            <a:ext cx="4038599" cy="3202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55013"/>
            <a:ext cx="4038599" cy="3202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57300"/>
            <a:ext cx="3931919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1828800"/>
            <a:ext cx="3931919" cy="26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754880" y="1257300"/>
            <a:ext cx="3931919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754880" y="1828800"/>
            <a:ext cx="3931919" cy="26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6" name="Shape 56"/>
          <p:cNvCxnSpPr/>
          <p:nvPr/>
        </p:nvCxnSpPr>
        <p:spPr>
          <a:xfrm>
            <a:off x="4572794" y="1325879"/>
            <a:ext cx="0" cy="313181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594060"/>
            <a:ext cx="2139695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971800" y="594060"/>
            <a:ext cx="5714999" cy="3863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182880" marR="0" rtl="0" algn="l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9" lvl="1" marL="45720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59" lvl="2" marL="73152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39" lvl="3" marL="1005839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19" lvl="4" marL="11887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" lvl="6" marL="15544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" lvl="7" marL="17373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39" lvl="8" marL="1920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597915"/>
            <a:ext cx="2139695" cy="285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76" name="Shape 76"/>
          <p:cNvCxnSpPr/>
          <p:nvPr/>
        </p:nvCxnSpPr>
        <p:spPr>
          <a:xfrm>
            <a:off x="2776598" y="679283"/>
            <a:ext cx="0" cy="372126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594360"/>
            <a:ext cx="2142679" cy="948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2858609" y="628652"/>
            <a:ext cx="5904389" cy="3619498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213969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4303" y="4172757"/>
            <a:ext cx="2139695" cy="9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6559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27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1431130"/>
            <a:ext cx="7848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DEVELOPMENT GATEWAY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685800" y="3105150"/>
            <a:ext cx="6400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Solutions that empower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758225" y="3818000"/>
            <a:ext cx="70491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6AA84F"/>
                </a:solidFill>
              </a:rPr>
              <a:t>Capacitación del equipo de Desarrollo de Software del Gobierno de Honduras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400050"/>
            <a:ext cx="8229600" cy="121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OBJETIVOS GENERALES DE LA CAPACITACIÓN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12950"/>
            <a:ext cx="82296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objetivo de esta capacitación es proporcionar una introducción general a las tecnologías utilizadas por la PGC como así mismo la habilidad de comprender su arquitectura. </a:t>
            </a:r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600">
              <a:solidFill>
                <a:srgbClr val="00000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6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 finalizar esta capacitación usted podrá: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400"/>
              </a:spcAft>
              <a:buClr>
                <a:srgbClr val="00000A"/>
              </a:buClr>
              <a:buSzPct val="100000"/>
              <a:buFont typeface="Calibri"/>
            </a:pPr>
            <a:r>
              <a:rPr lang="en-US" sz="17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Conocer las tecnologías y terminología utilizadas en AMP;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400"/>
              </a:spcAft>
              <a:buClr>
                <a:srgbClr val="00000A"/>
              </a:buClr>
              <a:buSzPct val="100000"/>
              <a:buFont typeface="Calibri"/>
            </a:pPr>
            <a:r>
              <a:rPr lang="en-US" sz="17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Comprender la arquitectura de la PGC y sus componentes.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TEMAS DE LA CAPACITACIÓN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25175"/>
            <a:ext cx="82296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Clr>
                <a:srgbClr val="00000A"/>
              </a:buClr>
              <a:buSzPct val="100000"/>
            </a:pPr>
            <a:r>
              <a:rPr lang="en-US" sz="18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Proporcionar al equipo de Desarrollo las terminologías relevantes y sus definiciones;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00000A"/>
              </a:buClr>
              <a:buSzPct val="100000"/>
            </a:pPr>
            <a:r>
              <a:rPr lang="en-US" sz="18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Capacitar al equipo de Desarrollo en los conceptos de aplicaciones cliente-servidor;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00000A"/>
              </a:buClr>
              <a:buSzPct val="100000"/>
            </a:pPr>
            <a:r>
              <a:rPr lang="en-US" sz="18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Dar al equipo de Desarrollo una introducción a los conceptos de API RESTful;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00000A"/>
              </a:buClr>
              <a:buSzPct val="100000"/>
            </a:pPr>
            <a:r>
              <a:rPr lang="en-US" sz="1800">
                <a:solidFill>
                  <a:srgbClr val="0000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Capacitar al equipo de Desarrollo en la arquitectura utilizada por la PGC;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400050"/>
            <a:ext cx="8229600" cy="116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APLICACIONES CLIENTE-SERVIDOR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44950"/>
            <a:ext cx="82296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Definición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/>
              <a:t>Ventajas de cliente-servidor</a:t>
            </a:r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400"/>
              </a:spcAft>
            </a:pPr>
            <a:r>
              <a:rPr lang="en-US"/>
              <a:t>Communicación</a:t>
            </a:r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RESTFUL API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Definición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/>
              <a:t>Cómo funciona?</a:t>
            </a:r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ARQUITECTURA DE LA PGC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Resumen de la API de la PGC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/>
              <a:t>Tecnologías front-end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/>
              <a:t>Autorización</a:t>
            </a:r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400050"/>
            <a:ext cx="8229600" cy="118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SWAGGER - VISOR API DE LA PGC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44925"/>
            <a:ext cx="8229600" cy="32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Cómo funciona?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Características principales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Instalación, configuración y 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DG FINAL">
      <a:dk1>
        <a:srgbClr val="292934"/>
      </a:dk1>
      <a:lt1>
        <a:srgbClr val="FFFFFF"/>
      </a:lt1>
      <a:dk2>
        <a:srgbClr val="236192"/>
      </a:dk2>
      <a:lt2>
        <a:srgbClr val="F3F2DC"/>
      </a:lt2>
      <a:accent1>
        <a:srgbClr val="007DBA"/>
      </a:accent1>
      <a:accent2>
        <a:srgbClr val="007DBA"/>
      </a:accent2>
      <a:accent3>
        <a:srgbClr val="FFD100"/>
      </a:accent3>
      <a:accent4>
        <a:srgbClr val="046A38"/>
      </a:accent4>
      <a:accent5>
        <a:srgbClr val="046A38"/>
      </a:accent5>
      <a:accent6>
        <a:srgbClr val="046A3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