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7" r:id="rId3"/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rIns="81475" tIns="814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200"/>
            <a:ext cx="8229238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3479"/>
            <a:ext cx="8229238" cy="2982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200"/>
            <a:ext cx="8229238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05200"/>
            <a:ext cx="8229238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457200" y="1203479"/>
            <a:ext cx="8229238" cy="2983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200"/>
            <a:ext cx="8229238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3" type="body"/>
          </p:nvPr>
        </p:nvSpPr>
        <p:spPr>
          <a:xfrm>
            <a:off x="4674239" y="2761918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4" type="body"/>
          </p:nvPr>
        </p:nvSpPr>
        <p:spPr>
          <a:xfrm>
            <a:off x="457200" y="2761918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05200"/>
            <a:ext cx="8229238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3" type="body"/>
          </p:nvPr>
        </p:nvSpPr>
        <p:spPr>
          <a:xfrm>
            <a:off x="457200" y="2761918"/>
            <a:ext cx="8229238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05200"/>
            <a:ext cx="8229238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3" type="body"/>
          </p:nvPr>
        </p:nvSpPr>
        <p:spPr>
          <a:xfrm>
            <a:off x="4674239" y="2761918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05200"/>
            <a:ext cx="8229238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57200" y="2761918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3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subTitle"/>
          </p:nvPr>
        </p:nvSpPr>
        <p:spPr>
          <a:xfrm>
            <a:off x="457200" y="205200"/>
            <a:ext cx="8229238" cy="39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05200"/>
            <a:ext cx="8229238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05200"/>
            <a:ext cx="8229238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2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200"/>
            <a:ext cx="8229238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3" type="body"/>
          </p:nvPr>
        </p:nvSpPr>
        <p:spPr>
          <a:xfrm>
            <a:off x="4674239" y="2761918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4" type="body"/>
          </p:nvPr>
        </p:nvSpPr>
        <p:spPr>
          <a:xfrm>
            <a:off x="457200" y="2761918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200"/>
            <a:ext cx="8229238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203479"/>
            <a:ext cx="8229238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57200" y="2761918"/>
            <a:ext cx="8229238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457200" y="205200"/>
            <a:ext cx="8229238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3" type="body"/>
          </p:nvPr>
        </p:nvSpPr>
        <p:spPr>
          <a:xfrm>
            <a:off x="457200" y="2761918"/>
            <a:ext cx="8229238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205200"/>
            <a:ext cx="8229238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3" type="body"/>
          </p:nvPr>
        </p:nvSpPr>
        <p:spPr>
          <a:xfrm>
            <a:off x="4674239" y="2761918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05200"/>
            <a:ext cx="8229238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761918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subTitle"/>
          </p:nvPr>
        </p:nvSpPr>
        <p:spPr>
          <a:xfrm>
            <a:off x="457200" y="205200"/>
            <a:ext cx="8229238" cy="39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05200"/>
            <a:ext cx="8229238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0" Type="http://schemas.openxmlformats.org/officeDocument/2006/relationships/theme" Target="../theme/theme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/>
        </p:nvSpPr>
        <p:spPr>
          <a:xfrm>
            <a:off x="0" y="165100"/>
            <a:ext cx="9144000" cy="1714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 txBox="1"/>
          <p:nvPr/>
        </p:nvSpPr>
        <p:spPr>
          <a:xfrm>
            <a:off x="0" y="0"/>
            <a:ext cx="9144000" cy="273049"/>
          </a:xfrm>
          <a:prstGeom prst="rect">
            <a:avLst/>
          </a:prstGeom>
          <a:solidFill>
            <a:srgbClr val="007DB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" name="Shape 8"/>
          <p:cNvCxnSpPr/>
          <p:nvPr/>
        </p:nvCxnSpPr>
        <p:spPr>
          <a:xfrm>
            <a:off x="685800" y="2951161"/>
            <a:ext cx="7848599" cy="1587"/>
          </a:xfrm>
          <a:prstGeom prst="straightConnector1">
            <a:avLst/>
          </a:prstGeom>
          <a:noFill/>
          <a:ln cap="flat" cmpd="sng" w="19075">
            <a:solidFill>
              <a:srgbClr val="23619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9" name="Shape 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004050" y="4171950"/>
            <a:ext cx="2139950" cy="98266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/>
          <p:nvPr>
            <p:ph type="title"/>
          </p:nvPr>
        </p:nvSpPr>
        <p:spPr>
          <a:xfrm>
            <a:off x="457200" y="400050"/>
            <a:ext cx="8229600" cy="742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203325"/>
            <a:ext cx="8229600" cy="2982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0" y="165100"/>
            <a:ext cx="9144000" cy="1714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 txBox="1"/>
          <p:nvPr/>
        </p:nvSpPr>
        <p:spPr>
          <a:xfrm>
            <a:off x="0" y="0"/>
            <a:ext cx="9144000" cy="273049"/>
          </a:xfrm>
          <a:prstGeom prst="rect">
            <a:avLst/>
          </a:prstGeom>
          <a:solidFill>
            <a:srgbClr val="007DB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004050" y="4171950"/>
            <a:ext cx="2139950" cy="98266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>
            <p:ph type="title"/>
          </p:nvPr>
        </p:nvSpPr>
        <p:spPr>
          <a:xfrm>
            <a:off x="457200" y="204786"/>
            <a:ext cx="8229600" cy="858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203325"/>
            <a:ext cx="8229600" cy="2982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685800" y="1074325"/>
            <a:ext cx="7848600" cy="170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6192"/>
              </a:buClr>
              <a:buSzPct val="25000"/>
              <a:buFont typeface="Arial"/>
              <a:buNone/>
            </a:pPr>
            <a:r>
              <a:rPr b="1" lang="en-US" sz="5400">
                <a:solidFill>
                  <a:srgbClr val="236192"/>
                </a:solidFill>
              </a:rPr>
              <a:t>Ruta de Instalación de la PGC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685800" y="3086100"/>
            <a:ext cx="6400799" cy="1314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685800" y="3055925"/>
            <a:ext cx="23427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/>
              <a:t>Tegucigalpa</a:t>
            </a: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/>
              <a:t>Honduras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/>
              <a:t>July </a:t>
            </a: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2017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/>
        </p:nvSpPr>
        <p:spPr>
          <a:xfrm>
            <a:off x="304800" y="438150"/>
            <a:ext cx="8229600" cy="742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6192"/>
              </a:buClr>
              <a:buSzPct val="25000"/>
              <a:buFont typeface="Arial"/>
              <a:buNone/>
            </a:pPr>
            <a:r>
              <a:rPr b="1" lang="en-US" sz="4000">
                <a:solidFill>
                  <a:srgbClr val="236192"/>
                </a:solidFill>
              </a:rPr>
              <a:t>Servidor </a:t>
            </a:r>
            <a:r>
              <a:rPr b="1" i="0" lang="en-US" sz="4000" u="none">
                <a:solidFill>
                  <a:srgbClr val="236192"/>
                </a:solidFill>
                <a:latin typeface="Arial"/>
                <a:ea typeface="Arial"/>
                <a:cs typeface="Arial"/>
                <a:sym typeface="Arial"/>
              </a:rPr>
              <a:t>HTTP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381000" y="1276350"/>
            <a:ext cx="8229600" cy="3127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4191000" y="3790950"/>
            <a:ext cx="28194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457200" y="1203325"/>
            <a:ext cx="8229600" cy="2982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609600" y="1355725"/>
            <a:ext cx="6553200" cy="2982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/>
              <a:t>El servidor 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Apache HTTP </a:t>
            </a:r>
            <a:r>
              <a:rPr lang="en-US" sz="1800"/>
              <a:t>es un servidor HTTP 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open-source (abierto</a:t>
            </a:r>
            <a:r>
              <a:rPr lang="en-US" sz="1800"/>
              <a:t>) para sistemas operativos modernos.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/>
              <a:t>Es un servidor seguro, eficiente y 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extensible </a:t>
            </a:r>
            <a:r>
              <a:rPr lang="en-US" sz="1800"/>
              <a:t>que provee servicios HTTP en sincronía con los estándares HTTP actuales. </a:t>
            </a:r>
          </a:p>
        </p:txBody>
      </p:sp>
      <p:pic>
        <p:nvPicPr>
          <p:cNvPr id="177" name="Shape 1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80261" y="1460500"/>
            <a:ext cx="15240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304800" y="438150"/>
            <a:ext cx="8229600" cy="742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6192"/>
              </a:buClr>
              <a:buSzPct val="25000"/>
              <a:buFont typeface="Arial"/>
              <a:buNone/>
            </a:pPr>
            <a:r>
              <a:rPr b="1" lang="en-US" sz="4000">
                <a:solidFill>
                  <a:srgbClr val="236192"/>
                </a:solidFill>
              </a:rPr>
              <a:t>Herramientas de mantenimiento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381000" y="1276350"/>
            <a:ext cx="8229600" cy="3127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4191000" y="3790950"/>
            <a:ext cx="28194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457200" y="1203325"/>
            <a:ext cx="8229600" cy="2982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609600" y="1355725"/>
            <a:ext cx="8229600" cy="2982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-US" sz="1800" u="none">
                <a:solidFill>
                  <a:srgbClr val="000000"/>
                </a:solidFill>
              </a:rPr>
              <a:t>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i="0" lang="en-US" sz="1800" u="none">
                <a:solidFill>
                  <a:srgbClr val="000000"/>
                </a:solidFill>
              </a:rPr>
              <a:t> </a:t>
            </a:r>
            <a:r>
              <a:rPr lang="en-US" sz="1800"/>
              <a:t>Scripts automáticos de respaldos de información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i="0" lang="en-US" sz="1800" u="none">
                <a:solidFill>
                  <a:srgbClr val="000000"/>
                </a:solidFill>
              </a:rPr>
              <a:t> </a:t>
            </a:r>
            <a:r>
              <a:rPr lang="en-US" sz="1800"/>
              <a:t>Rotación de archivos de registro (log files)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i="0" lang="en-US" sz="1800" u="none">
                <a:solidFill>
                  <a:srgbClr val="000000"/>
                </a:solidFill>
              </a:rPr>
              <a:t> </a:t>
            </a:r>
            <a:r>
              <a:rPr lang="en-US" sz="1800"/>
              <a:t>Cliente GIT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/>
        </p:nvSpPr>
        <p:spPr>
          <a:xfrm>
            <a:off x="304800" y="438150"/>
            <a:ext cx="8229600" cy="742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6192"/>
              </a:buClr>
              <a:buSzPct val="25000"/>
              <a:buFont typeface="Arial"/>
              <a:buNone/>
            </a:pPr>
            <a:r>
              <a:rPr b="1" lang="en-US" sz="4000">
                <a:solidFill>
                  <a:srgbClr val="236192"/>
                </a:solidFill>
              </a:rPr>
              <a:t>Iniciar la PGC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381000" y="1276350"/>
            <a:ext cx="8229600" cy="3127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4191000" y="3790950"/>
            <a:ext cx="28194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457200" y="1203325"/>
            <a:ext cx="8229600" cy="2982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609600" y="1355725"/>
            <a:ext cx="8229600" cy="2982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1800"/>
              <a:t>Obtener el código fuente y la copia de respaldo de la base de datos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1800"/>
              <a:t>Instalar las herramientas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1800"/>
              <a:t>Restaurar la </a:t>
            </a:r>
            <a:r>
              <a:rPr lang="en-US" sz="1800">
                <a:solidFill>
                  <a:schemeClr val="dk1"/>
                </a:solidFill>
              </a:rPr>
              <a:t>copia de respaldo </a:t>
            </a:r>
            <a:r>
              <a:rPr i="0" lang="en-US" sz="1800" u="none">
                <a:solidFill>
                  <a:srgbClr val="000000"/>
                </a:solidFill>
              </a:rPr>
              <a:t> (PostgresSQL), </a:t>
            </a:r>
            <a:r>
              <a:rPr lang="en-US" sz="1800"/>
              <a:t>c</a:t>
            </a:r>
            <a:r>
              <a:rPr i="0" lang="en-US" sz="1800" u="none">
                <a:solidFill>
                  <a:srgbClr val="000000"/>
                </a:solidFill>
              </a:rPr>
              <a:t>ompil</a:t>
            </a:r>
            <a:r>
              <a:rPr lang="en-US" sz="1800"/>
              <a:t>ar el código </a:t>
            </a:r>
            <a:r>
              <a:rPr i="0" lang="en-US" sz="1800" u="none">
                <a:solidFill>
                  <a:srgbClr val="000000"/>
                </a:solidFill>
              </a:rPr>
              <a:t>(Java, Maven)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1800"/>
              <a:t>Ejecutar la PGC </a:t>
            </a:r>
            <a:r>
              <a:rPr i="0" lang="en-US" sz="1800" u="none">
                <a:solidFill>
                  <a:srgbClr val="000000"/>
                </a:solidFill>
              </a:rPr>
              <a:t>(</a:t>
            </a:r>
            <a:r>
              <a:rPr lang="en-US" sz="1800"/>
              <a:t>iniciar</a:t>
            </a:r>
            <a:r>
              <a:rPr i="0" lang="en-US" sz="1800" u="none">
                <a:solidFill>
                  <a:srgbClr val="000000"/>
                </a:solidFill>
              </a:rPr>
              <a:t> Tomcat)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/>
        </p:nvSpPr>
        <p:spPr>
          <a:xfrm>
            <a:off x="304800" y="438150"/>
            <a:ext cx="8229600" cy="742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6192"/>
              </a:buClr>
              <a:buSzPct val="25000"/>
              <a:buFont typeface="Arial"/>
              <a:buNone/>
            </a:pPr>
            <a:r>
              <a:rPr b="1" lang="en-US" sz="4000">
                <a:solidFill>
                  <a:srgbClr val="236192"/>
                </a:solidFill>
              </a:rPr>
              <a:t>Resultados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381000" y="1276350"/>
            <a:ext cx="8229600" cy="3127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 txBox="1"/>
          <p:nvPr/>
        </p:nvSpPr>
        <p:spPr>
          <a:xfrm>
            <a:off x="4191000" y="3790950"/>
            <a:ext cx="28194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457200" y="1203325"/>
            <a:ext cx="8229600" cy="2982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/>
              <a:t>PGC andando!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0850" y="1074325"/>
            <a:ext cx="6087073" cy="381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/>
        </p:nvSpPr>
        <p:spPr>
          <a:xfrm>
            <a:off x="304800" y="438150"/>
            <a:ext cx="8229600" cy="742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6192"/>
              </a:buClr>
              <a:buSzPct val="25000"/>
              <a:buFont typeface="Arial"/>
              <a:buNone/>
            </a:pPr>
            <a:r>
              <a:rPr b="1" lang="en-US" sz="4000">
                <a:solidFill>
                  <a:srgbClr val="236192"/>
                </a:solidFill>
              </a:rPr>
              <a:t>Recursos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381000" y="1276350"/>
            <a:ext cx="8229600" cy="3127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4191000" y="3790950"/>
            <a:ext cx="28194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457200" y="1203325"/>
            <a:ext cx="8229600" cy="2982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609600" y="1355725"/>
            <a:ext cx="8229600" cy="2982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1800"/>
              <a:t>Más información acerca de la instalación de la PGC: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lang="en-US" sz="1800"/>
              <a:t>Guía de Instalación de PGC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lang="en-US" sz="1800"/>
              <a:t>Guía de Mantenimiento de PGC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/>
        </p:nvSpPr>
        <p:spPr>
          <a:xfrm>
            <a:off x="304800" y="438150"/>
            <a:ext cx="8229600" cy="742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6192"/>
              </a:buClr>
              <a:buSzPct val="25000"/>
              <a:buFont typeface="Arial"/>
              <a:buNone/>
            </a:pPr>
            <a:r>
              <a:rPr b="1" lang="en-US" sz="4000">
                <a:solidFill>
                  <a:srgbClr val="236192"/>
                </a:solidFill>
              </a:rPr>
              <a:t>Preguntas y Respuestas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381000" y="1276350"/>
            <a:ext cx="8229600" cy="3127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4191000" y="3790950"/>
            <a:ext cx="28194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457200" y="1203325"/>
            <a:ext cx="8229600" cy="2982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Shape 2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0500" y="1628775"/>
            <a:ext cx="3682999" cy="244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304800" y="438150"/>
            <a:ext cx="8229600" cy="742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6192"/>
              </a:buClr>
              <a:buSzPct val="25000"/>
              <a:buFont typeface="Arial"/>
              <a:buNone/>
            </a:pPr>
            <a:r>
              <a:rPr b="1" lang="en-US" sz="4000">
                <a:solidFill>
                  <a:srgbClr val="236192"/>
                </a:solidFill>
              </a:rPr>
              <a:t>Con qué contamos?</a:t>
            </a:r>
            <a:r>
              <a:rPr b="1" i="0" lang="en-US" sz="4000" u="none">
                <a:solidFill>
                  <a:srgbClr val="23619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381000" y="1276350"/>
            <a:ext cx="8229600" cy="3127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4191000" y="3790950"/>
            <a:ext cx="28194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457200" y="1203325"/>
            <a:ext cx="8229600" cy="2982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1800"/>
              <a:t>Una carpeta que contiene el código fuente 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(*.java, *.js, *.html, *.jsp, *.xml, etc.)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Uno o más </a:t>
            </a:r>
            <a:r>
              <a:rPr lang="en-US" sz="1800"/>
              <a:t>copias de respaldo 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la base de datos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(e.g.: amp_</a:t>
            </a:r>
            <a:r>
              <a:rPr lang="en-US" sz="1800"/>
              <a:t>honduras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.backup)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304800" y="438150"/>
            <a:ext cx="8229600" cy="742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6192"/>
              </a:buClr>
              <a:buSzPct val="25000"/>
              <a:buFont typeface="Arial"/>
              <a:buNone/>
            </a:pPr>
            <a:r>
              <a:rPr b="1" lang="en-US" sz="4000">
                <a:solidFill>
                  <a:srgbClr val="236192"/>
                </a:solidFill>
              </a:rPr>
              <a:t>Qué queremos lograr?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381000" y="1276350"/>
            <a:ext cx="8229600" cy="3127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4191000" y="3790950"/>
            <a:ext cx="28194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457200" y="1203325"/>
            <a:ext cx="8229600" cy="2982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/>
              <a:t>Tener una aplicación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/>
              <a:t>web funcionando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6925" y="1074325"/>
            <a:ext cx="6087073" cy="381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304800" y="438150"/>
            <a:ext cx="8229600" cy="742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6192"/>
              </a:buClr>
              <a:buSzPct val="25000"/>
              <a:buFont typeface="Arial"/>
              <a:buNone/>
            </a:pPr>
            <a:r>
              <a:rPr b="1" lang="en-US" sz="4000">
                <a:solidFill>
                  <a:srgbClr val="236192"/>
                </a:solidFill>
              </a:rPr>
              <a:t>Pasos para la instalación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381000" y="1276350"/>
            <a:ext cx="8229600" cy="3127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4191000" y="3790950"/>
            <a:ext cx="28194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457200" y="1203325"/>
            <a:ext cx="8229600" cy="2982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800" u="non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1800"/>
              <a:t>Instalar y configurar las herramientas necesarias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1800"/>
              <a:t>Obtener el código compilado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1800"/>
              <a:t>Restaurar la base de datos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1800"/>
              <a:t>Ejecutar el código compilado en un contenedor </a:t>
            </a:r>
            <a:r>
              <a:rPr i="1" lang="en-US" sz="1800" u="none">
                <a:solidFill>
                  <a:srgbClr val="000000"/>
                </a:solidFill>
              </a:rPr>
              <a:t>servlet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>
            <a:off x="304800" y="438150"/>
            <a:ext cx="8229600" cy="742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6192"/>
              </a:buClr>
              <a:buSzPct val="25000"/>
              <a:buFont typeface="Arial"/>
              <a:buNone/>
            </a:pPr>
            <a:r>
              <a:rPr b="1" lang="en-US" sz="4000">
                <a:solidFill>
                  <a:srgbClr val="236192"/>
                </a:solidFill>
              </a:rPr>
              <a:t>Herramientas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381000" y="1276350"/>
            <a:ext cx="8229600" cy="3127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4191000" y="3790950"/>
            <a:ext cx="28194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457200" y="1203325"/>
            <a:ext cx="8229600" cy="2982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i="0" lang="en-US" sz="1800" u="none">
                <a:solidFill>
                  <a:srgbClr val="000000"/>
                </a:solidFill>
              </a:rPr>
              <a:t>Java (JRE, JDK)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i="0" lang="en-US" sz="1800" u="none">
                <a:solidFill>
                  <a:srgbClr val="000000"/>
                </a:solidFill>
              </a:rPr>
              <a:t>Maven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i="0" lang="en-US" sz="1800" u="none">
                <a:solidFill>
                  <a:srgbClr val="000000"/>
                </a:solidFill>
              </a:rPr>
              <a:t>PostgreSQL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i="0" lang="en-US" sz="1800" u="none">
                <a:solidFill>
                  <a:srgbClr val="000000"/>
                </a:solidFill>
              </a:rPr>
              <a:t>Apache Tomcat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i="0" lang="en-US" sz="1800" u="none">
                <a:solidFill>
                  <a:srgbClr val="000000"/>
                </a:solidFill>
              </a:rPr>
              <a:t>HTTP Server (op</a:t>
            </a:r>
            <a:r>
              <a:rPr lang="en-US" sz="1800"/>
              <a:t>c</a:t>
            </a:r>
            <a:r>
              <a:rPr i="0" lang="en-US" sz="1800" u="none">
                <a:solidFill>
                  <a:srgbClr val="000000"/>
                </a:solidFill>
              </a:rPr>
              <a:t>ional)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800"/>
              <a:t>Herramientas de mantenimiento</a:t>
            </a:r>
            <a:r>
              <a:rPr i="0" lang="en-US" sz="1800" u="none">
                <a:solidFill>
                  <a:srgbClr val="000000"/>
                </a:solidFill>
              </a:rPr>
              <a:t> (op</a:t>
            </a:r>
            <a:r>
              <a:rPr lang="en-US" sz="1800"/>
              <a:t>c</a:t>
            </a:r>
            <a:r>
              <a:rPr i="0" lang="en-US" sz="1800" u="none">
                <a:solidFill>
                  <a:srgbClr val="000000"/>
                </a:solidFill>
              </a:rPr>
              <a:t>ional)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304800" y="438150"/>
            <a:ext cx="8229600" cy="742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6192"/>
              </a:buClr>
              <a:buSzPct val="25000"/>
              <a:buFont typeface="Arial"/>
              <a:buNone/>
            </a:pPr>
            <a:r>
              <a:rPr b="1" i="0" lang="en-US" sz="4000" u="none">
                <a:solidFill>
                  <a:srgbClr val="236192"/>
                </a:solidFill>
                <a:latin typeface="Arial"/>
                <a:ea typeface="Arial"/>
                <a:cs typeface="Arial"/>
                <a:sym typeface="Arial"/>
              </a:rPr>
              <a:t>Java (JDK </a:t>
            </a:r>
            <a:r>
              <a:rPr b="1" lang="en-US" sz="4000">
                <a:solidFill>
                  <a:srgbClr val="236192"/>
                </a:solidFill>
              </a:rPr>
              <a:t>y </a:t>
            </a:r>
            <a:r>
              <a:rPr b="1" i="0" lang="en-US" sz="4000" u="none">
                <a:solidFill>
                  <a:srgbClr val="236192"/>
                </a:solidFill>
                <a:latin typeface="Arial"/>
                <a:ea typeface="Arial"/>
                <a:cs typeface="Arial"/>
                <a:sym typeface="Arial"/>
              </a:rPr>
              <a:t>JRE)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381000" y="1276350"/>
            <a:ext cx="8229600" cy="3127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4191000" y="3790950"/>
            <a:ext cx="28194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457200" y="1203325"/>
            <a:ext cx="8229600" cy="2982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609600" y="1355725"/>
            <a:ext cx="6705600" cy="3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"JDK" </a:t>
            </a:r>
            <a:r>
              <a:rPr lang="en-US" sz="1800"/>
              <a:t>se refiere a </a:t>
            </a:r>
            <a:r>
              <a:rPr b="0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Development Kit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JDK </a:t>
            </a:r>
            <a:r>
              <a:rPr lang="en-US" sz="1800"/>
              <a:t>es un conjunto de 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softwares que se pueden</a:t>
            </a:r>
            <a:r>
              <a:rPr lang="en-US" sz="1800"/>
              <a:t> utilizar para desarrollar aplicaciones basadas en lenguaje JAVA.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"JRE" se </a:t>
            </a:r>
            <a:r>
              <a:rPr lang="en-US" sz="1800"/>
              <a:t>refiere a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</a:t>
            </a:r>
            <a:r>
              <a:rPr b="0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Runtime Environment</a:t>
            </a:r>
            <a:r>
              <a:rPr lang="en-US" sz="1800"/>
              <a:t>. 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JRE </a:t>
            </a:r>
            <a:r>
              <a:rPr lang="en-US" sz="1800"/>
              <a:t>es una implementación de la máquina virtual de JAVA que es quien en realidad ejecuta los programas hechos en JAVA.</a:t>
            </a: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9661" y="1543050"/>
            <a:ext cx="1227136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/>
        </p:nvSpPr>
        <p:spPr>
          <a:xfrm>
            <a:off x="304800" y="438150"/>
            <a:ext cx="8229600" cy="742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6192"/>
              </a:buClr>
              <a:buSzPct val="25000"/>
              <a:buFont typeface="Arial"/>
              <a:buNone/>
            </a:pPr>
            <a:r>
              <a:rPr b="1" i="0" lang="en-US" sz="4000" u="none">
                <a:solidFill>
                  <a:srgbClr val="236192"/>
                </a:solidFill>
                <a:latin typeface="Arial"/>
                <a:ea typeface="Arial"/>
                <a:cs typeface="Arial"/>
                <a:sym typeface="Arial"/>
              </a:rPr>
              <a:t>Maven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381000" y="1276350"/>
            <a:ext cx="8229600" cy="3127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4191000" y="3790950"/>
            <a:ext cx="28194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457200" y="1203325"/>
            <a:ext cx="8229600" cy="2982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609600" y="1355725"/>
            <a:ext cx="4343400" cy="2982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Maven es una herramienta autom</a:t>
            </a:r>
            <a:r>
              <a:rPr lang="en-US" sz="1800"/>
              <a:t>ática para compilar código usada mayormente para proyectos JAVA. </a:t>
            </a:r>
          </a:p>
        </p:txBody>
      </p:sp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3200" y="1733550"/>
            <a:ext cx="3454399" cy="87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304800" y="438150"/>
            <a:ext cx="8229600" cy="742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6192"/>
              </a:buClr>
              <a:buSzPct val="25000"/>
              <a:buFont typeface="Arial"/>
              <a:buNone/>
            </a:pPr>
            <a:r>
              <a:rPr b="1" i="0" lang="en-US" sz="4000" u="none">
                <a:solidFill>
                  <a:srgbClr val="236192"/>
                </a:solidFill>
                <a:latin typeface="Arial"/>
                <a:ea typeface="Arial"/>
                <a:cs typeface="Arial"/>
                <a:sym typeface="Arial"/>
              </a:rPr>
              <a:t>PostgreSQL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381000" y="1276350"/>
            <a:ext cx="8229600" cy="3127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4191000" y="3790950"/>
            <a:ext cx="28194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457200" y="1203325"/>
            <a:ext cx="8229600" cy="2982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609600" y="1355725"/>
            <a:ext cx="6553200" cy="2982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PostgreSQL es un</a:t>
            </a:r>
            <a:r>
              <a:rPr lang="en-US" sz="1800"/>
              <a:t> sistema de 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</a:t>
            </a:r>
            <a:r>
              <a:rPr lang="en-US" sz="1800"/>
              <a:t>e de datos objeto-relacional que tiene las mismas características que otros sistemas de bases de datos tradicionales exceptuando que es gratis y su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/>
              <a:t>código fuente está disponible. </a:t>
            </a: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0100" y="1654175"/>
            <a:ext cx="1511299" cy="1560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/>
        </p:nvSpPr>
        <p:spPr>
          <a:xfrm>
            <a:off x="304800" y="438150"/>
            <a:ext cx="8229600" cy="742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6192"/>
              </a:buClr>
              <a:buSzPct val="25000"/>
              <a:buFont typeface="Arial"/>
              <a:buNone/>
            </a:pPr>
            <a:r>
              <a:rPr b="1" i="0" lang="en-US" sz="4000" u="none">
                <a:solidFill>
                  <a:srgbClr val="236192"/>
                </a:solidFill>
                <a:latin typeface="Arial"/>
                <a:ea typeface="Arial"/>
                <a:cs typeface="Arial"/>
                <a:sym typeface="Arial"/>
              </a:rPr>
              <a:t>Apache Tomcat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381000" y="1276350"/>
            <a:ext cx="8229600" cy="3127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4191000" y="3790950"/>
            <a:ext cx="28194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457200" y="1203325"/>
            <a:ext cx="8229600" cy="2982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609600" y="1355725"/>
            <a:ext cx="6553200" cy="3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Apache Tomcat o Tomcat, es un servidor web open-source (abierto) </a:t>
            </a:r>
            <a:r>
              <a:rPr lang="en-US" sz="1800"/>
              <a:t>desarrollado por 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Apache Software Foundation (ASF).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Tomcat </a:t>
            </a:r>
            <a:r>
              <a:rPr lang="en-US" sz="1800"/>
              <a:t>implementa varias especificaciones 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EE </a:t>
            </a:r>
            <a:r>
              <a:rPr lang="en-US" sz="1800"/>
              <a:t>incluyendo 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Servlet, JavaServer Pages (JSP), Java EL, </a:t>
            </a:r>
            <a:r>
              <a:rPr lang="en-US" sz="1800"/>
              <a:t>y 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WebSocket, </a:t>
            </a:r>
            <a:r>
              <a:rPr lang="en-US" sz="1800"/>
              <a:t>a la vez que proporciona un entorno de servidor web HTTP del tipo “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pu</a:t>
            </a:r>
            <a:r>
              <a:rPr lang="en-US" sz="1800"/>
              <a:t>ro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 </a:t>
            </a:r>
            <a:r>
              <a:rPr lang="en-US" sz="1800"/>
              <a:t>para que el código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Java </a:t>
            </a:r>
            <a:r>
              <a:rPr lang="en-US" sz="1800"/>
              <a:t>sea ejecutado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3736" y="1579562"/>
            <a:ext cx="1904999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