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gor Trufanov" initials="ET" lastIdx="1" clrIdx="0">
    <p:extLst>
      <p:ext uri="{19B8F6BF-5375-455C-9EA6-DF929625EA0E}">
        <p15:presenceInfo xmlns:p15="http://schemas.microsoft.com/office/powerpoint/2012/main" userId="5d4fc0e222f0d4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BADFA-ECDB-433C-8FE1-32BD5CAEC350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53F5D4-2F7A-4B6C-B345-CAF687A6D35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98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53F5D4-2F7A-4B6C-B345-CAF687A6D35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883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B6C7E9-C57E-7874-657D-9CCF68FD4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F86767-2853-6EF1-5012-1AC05315A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C6ED8D5-B0A0-4E46-9ACE-77347E5EF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1FF225-E720-6425-B956-368342523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1740CD-F562-5451-4BFC-8C3F337D4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635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673B5-B33B-8B8A-536C-B31785A77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5080E4-E9BD-2ED4-480F-73FD83ED4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4AD54-4A89-77F1-BA2A-9EA6879C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2D6E94-0224-6D2E-3854-AFDB05BA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CDF02-4745-1B6F-B7DD-A802936C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16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DB53640-F94B-1B92-564D-60B22BC06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AC182C4-030F-3F7E-4EE0-B6FA957C9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1740D3-95BA-A67B-E627-FA0CF9622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B03FCB-33D5-28EE-A95A-D94F7EA6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1997C-222B-C6CF-852E-9719B8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831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A7D0CE-3854-D5DC-39AF-1476D35E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A5D04F-B995-6EEE-BA0E-EA478408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E1F10B3-5EFC-33E5-4D99-FB1EA1C8B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1E71DB-9120-72D2-563A-EDF9529A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1E7CFA-BC31-E98F-4F8A-A59E7B2A6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437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A037C5-E593-6018-B933-96B3D3285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DBA7320-FAE3-D487-D945-F98D1B415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D6D562-3E78-3F42-8F5E-53B4113A6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68DAE11-9744-DC8C-2B10-B112E8B45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BFF31-8A54-158B-F79F-1AB895D01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130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E0B0D-A430-88B1-149B-1CA022CB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C20C1C-8BCB-2EF4-F95C-27A757080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50117B-0732-8E6D-6C57-88A9AAE2E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00F8AA-95D5-7ED0-1BB0-DEBB5611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24A711-AFC7-E9C0-530D-F091691A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E4A5BF0-6B1A-4FA7-5B58-1DF7CE27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550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A0FD4E-066A-C19F-A11B-FB5A1D285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8B5A7E-8B26-6FED-7AC4-8BF519E4D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3F8E78-5338-C3C8-7B58-82BFE506D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B8F099-872A-27E7-E731-AFE5440A0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496A8FB-BADA-508D-032D-1301598FE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C3D34C6-500F-55F1-B190-8FCFF505A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F2BF399-A8C6-1076-4509-7B808AE67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402FE74-F325-E4DB-277B-241C53FC6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738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1B3D94-845D-1958-799C-11C2FE70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98632D2-683D-A3C6-9506-345DC6606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F191BBA-6415-D34D-187A-FDD8D2D30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F297765-F1F9-E15F-1DC6-979B65214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0374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3AD584-699C-BF45-40B9-2E5315517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B2F124E-DC8C-2288-13BD-35CE5C23C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0A26F0-5C9E-06FF-CD44-DF922DE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6968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6FCE9-864B-FA8B-4310-EC0460C48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7FD155-C178-FBD3-4556-BCE28016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352D9A9-BEFE-0360-6A83-1309A56CB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365D16-DAFA-4F54-ABAB-472005015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4D51C14-2E08-C556-D0AB-54A50D1D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7BA928-0018-C7B8-E998-0BDAFB36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308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4A2477-B464-AAC7-7AC4-F9A52B6AB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A53EC44-2E71-BD84-3F4E-3B777F71DB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037DF5-2D36-A96A-A5D1-5B64B48E9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52831B-8669-6D19-F2CE-FF0EE4E5A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36F44A9-4E83-D19C-C46D-4A591326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506F19C-3218-AD23-23B6-3B99BBA6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3021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6A459-3CF0-826C-F91C-71BDFF2BD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B974D7-42D4-4793-04D3-3E15FDD4B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3E8B5D-7B67-1BF7-A785-39C32D3FC9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3A0E1-86F3-45A4-8FF7-DA5108421AF9}" type="datetimeFigureOut">
              <a:rPr lang="ru-RU" smtClean="0"/>
              <a:t>27.03.2025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6B47F8-AABE-6763-7ECD-C564B346AC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D6F112-999A-C364-A662-340907EAD0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3E337-94CD-4BA1-843C-FDECFD45D83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200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jpe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507AC2B-21EF-69C0-5B20-FEE4CE49BD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Мобильное приложение медицинского ассистента</a:t>
            </a:r>
          </a:p>
        </p:txBody>
      </p:sp>
      <p:pic>
        <p:nvPicPr>
          <p:cNvPr id="1034" name="Picture 10" descr="Бесплатные стикеры здравоохранение и медицина + стикеры 1,631 (SVG, PNG) |  Flaticon">
            <a:extLst>
              <a:ext uri="{FF2B5EF4-FFF2-40B4-BE49-F238E27FC236}">
                <a16:creationId xmlns:a16="http://schemas.microsoft.com/office/drawing/2014/main" id="{00D0A285-A277-45BB-CFBF-BEDF5F20D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4110"/>
            <a:ext cx="2682241" cy="268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FD5D1842-5938-0BB0-EB01-FCB996EFC524}"/>
              </a:ext>
            </a:extLst>
          </p:cNvPr>
          <p:cNvSpPr/>
          <p:nvPr/>
        </p:nvSpPr>
        <p:spPr>
          <a:xfrm>
            <a:off x="3169718" y="2431820"/>
            <a:ext cx="58525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PocketHealth</a:t>
            </a:r>
            <a:endParaRPr lang="ru-RU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036" name="Picture 12" descr="Бесплатные стикеры здравоохранение и медицина + стикеры 1,631 (SVG, PNG) |  Flaticon">
            <a:extLst>
              <a:ext uri="{FF2B5EF4-FFF2-40B4-BE49-F238E27FC236}">
                <a16:creationId xmlns:a16="http://schemas.microsoft.com/office/drawing/2014/main" id="{E601BFAD-723C-8109-AAEF-6841C3547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2341" y="4256183"/>
            <a:ext cx="1572768" cy="1572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80837FD3-4862-19E5-C8EE-53A74AFDF2FD}"/>
              </a:ext>
            </a:extLst>
          </p:cNvPr>
          <p:cNvSpPr txBox="1">
            <a:spLocks/>
          </p:cNvSpPr>
          <p:nvPr/>
        </p:nvSpPr>
        <p:spPr>
          <a:xfrm>
            <a:off x="780288" y="492547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Команда 8.4</a:t>
            </a:r>
          </a:p>
        </p:txBody>
      </p:sp>
    </p:spTree>
    <p:extLst>
      <p:ext uri="{BB962C8B-B14F-4D97-AF65-F5344CB8AC3E}">
        <p14:creationId xmlns:p14="http://schemas.microsoft.com/office/powerpoint/2010/main" val="44716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95804-5164-60FA-CB34-19878FCE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2C2F2E21-406F-3DB5-1F43-0EF56B41554C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E07C66E-E304-6068-CFA7-EA73D332D55F}"/>
              </a:ext>
            </a:extLst>
          </p:cNvPr>
          <p:cNvSpPr/>
          <p:nvPr/>
        </p:nvSpPr>
        <p:spPr>
          <a:xfrm>
            <a:off x="3136246" y="526014"/>
            <a:ext cx="890718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Конкурентные преимущества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A3445409-7BFA-A9D4-51EA-353CCB3D80CA}"/>
              </a:ext>
            </a:extLst>
          </p:cNvPr>
          <p:cNvSpPr/>
          <p:nvPr/>
        </p:nvSpPr>
        <p:spPr>
          <a:xfrm>
            <a:off x="11269664" y="593467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3FCC95-2DB2-C62B-4520-C568BB32D2DA}"/>
              </a:ext>
            </a:extLst>
          </p:cNvPr>
          <p:cNvSpPr txBox="1"/>
          <p:nvPr/>
        </p:nvSpPr>
        <p:spPr>
          <a:xfrm>
            <a:off x="1435051" y="1819662"/>
            <a:ext cx="2987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600" dirty="0"/>
              <a:t>Единая система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26FC10-59C4-6249-A10E-0DC438C120CB}"/>
              </a:ext>
            </a:extLst>
          </p:cNvPr>
          <p:cNvSpPr txBox="1"/>
          <p:nvPr/>
        </p:nvSpPr>
        <p:spPr>
          <a:xfrm>
            <a:off x="4602162" y="4204900"/>
            <a:ext cx="298767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600" dirty="0"/>
              <a:t>Уникальные фишки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DCBE7246-1F3C-4881-1670-C8E0AF88F4B7}"/>
              </a:ext>
            </a:extLst>
          </p:cNvPr>
          <p:cNvSpPr/>
          <p:nvPr/>
        </p:nvSpPr>
        <p:spPr>
          <a:xfrm>
            <a:off x="639575" y="18196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AE31282-9EC4-490F-FE0E-DD76E3DA3FCA}"/>
              </a:ext>
            </a:extLst>
          </p:cNvPr>
          <p:cNvSpPr/>
          <p:nvPr/>
        </p:nvSpPr>
        <p:spPr>
          <a:xfrm>
            <a:off x="3887002" y="42033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5EF740-A852-E926-6655-C42C0B5CB922}"/>
              </a:ext>
            </a:extLst>
          </p:cNvPr>
          <p:cNvSpPr txBox="1"/>
          <p:nvPr/>
        </p:nvSpPr>
        <p:spPr>
          <a:xfrm>
            <a:off x="7589837" y="1819662"/>
            <a:ext cx="29876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600" dirty="0"/>
              <a:t>Экстренный доступ к данным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C952550-8C99-5AEF-F434-5C53D5350BBB}"/>
              </a:ext>
            </a:extLst>
          </p:cNvPr>
          <p:cNvSpPr/>
          <p:nvPr/>
        </p:nvSpPr>
        <p:spPr>
          <a:xfrm>
            <a:off x="6782602" y="18196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20B3F8-1C5F-667C-D7B0-D5B480544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418" y="420104"/>
            <a:ext cx="1135150" cy="11351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F5303A-4A42-CEF4-F8B5-42C0EE0AF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2087" y="2487364"/>
            <a:ext cx="1402080" cy="140208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97D05AA-EE8D-61EF-0305-DCCCE6466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609" y="1989707"/>
            <a:ext cx="1061989" cy="106198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B0E9E02-AB07-D535-0B2A-3DDAC15419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1208" y="4908830"/>
            <a:ext cx="1127311" cy="11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644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12302-F37C-D9CC-8133-46F6AFE66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C57231C3-770F-6526-86BC-9D552608EEBC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6F19206-A3BA-CBC4-62C9-8AA3993CF477}"/>
              </a:ext>
            </a:extLst>
          </p:cNvPr>
          <p:cNvSpPr/>
          <p:nvPr/>
        </p:nvSpPr>
        <p:spPr>
          <a:xfrm>
            <a:off x="731906" y="291556"/>
            <a:ext cx="11249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Группы пользователей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75ACEFD-9070-44AA-2EBE-A8EFB5671F24}"/>
              </a:ext>
            </a:extLst>
          </p:cNvPr>
          <p:cNvSpPr/>
          <p:nvPr/>
        </p:nvSpPr>
        <p:spPr>
          <a:xfrm>
            <a:off x="11269664" y="593467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8F7D4-D158-146B-30D1-C2F5CAA19470}"/>
              </a:ext>
            </a:extLst>
          </p:cNvPr>
          <p:cNvSpPr txBox="1"/>
          <p:nvPr/>
        </p:nvSpPr>
        <p:spPr>
          <a:xfrm>
            <a:off x="1045800" y="1214886"/>
            <a:ext cx="41806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b="1" dirty="0"/>
              <a:t>Авторизованные</a:t>
            </a:r>
            <a:r>
              <a:rPr lang="ru-RU" sz="3200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Личная медицинской карте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Чат-бот ассистент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Виджет экстренной кнопки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Расписание принимаемых лекарств</a:t>
            </a:r>
            <a:endParaRPr lang="ru-RU" sz="2000" dirty="0"/>
          </a:p>
          <a:p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F5A7B-030A-C129-5FF4-68A522610D12}"/>
              </a:ext>
            </a:extLst>
          </p:cNvPr>
          <p:cNvSpPr txBox="1"/>
          <p:nvPr/>
        </p:nvSpPr>
        <p:spPr>
          <a:xfrm>
            <a:off x="7126225" y="1214886"/>
            <a:ext cx="401997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sz="3600" b="1" dirty="0"/>
              <a:t>Неавторизованные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Расписание принимаемых лекарств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D7651F-AC50-1139-86C6-574513FE1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2708" y="4261874"/>
            <a:ext cx="1266825" cy="12668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CFD063-F33E-C0A3-4161-997A10D59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2799" y="2995049"/>
            <a:ext cx="1266825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46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0F4B2-A3A6-5642-F025-2E9A308C9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53CA0E12-AE3A-BED2-2177-C228DF055753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89F9FCE-1EE5-C961-038C-CC8D4E81F157}"/>
              </a:ext>
            </a:extLst>
          </p:cNvPr>
          <p:cNvSpPr/>
          <p:nvPr/>
        </p:nvSpPr>
        <p:spPr>
          <a:xfrm>
            <a:off x="975035" y="422449"/>
            <a:ext cx="1042639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неавторизованного пользователя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6B22B6C-1F34-2B63-64C8-A05E82B2CD16}"/>
              </a:ext>
            </a:extLst>
          </p:cNvPr>
          <p:cNvSpPr/>
          <p:nvPr/>
        </p:nvSpPr>
        <p:spPr>
          <a:xfrm>
            <a:off x="11269664" y="593467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0D1446D-B7A2-FE45-B8D7-95DA91458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32" y="536208"/>
            <a:ext cx="1372468" cy="137246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1703B72-598E-87DF-2756-12B669FF4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176775"/>
            <a:ext cx="2086511" cy="452342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8698ED4E-BC57-774A-C784-2324C4200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650" y="2176775"/>
            <a:ext cx="2086511" cy="4523429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8E82589-3405-C28B-8882-2C5A2BA32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96275" y="2197003"/>
            <a:ext cx="2086511" cy="452342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C05123D-FFB7-4F5E-8FF7-BFDBB917474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2493" r="26400"/>
          <a:stretch/>
        </p:blipFill>
        <p:spPr>
          <a:xfrm>
            <a:off x="1208210" y="2169830"/>
            <a:ext cx="2221326" cy="4530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2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C1BB5-C08D-2253-5A53-DE7195654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52327DED-371B-E9F8-89A5-A93AF22F93EC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3511D0-0CAE-76C8-9650-AA71A6EDA762}"/>
              </a:ext>
            </a:extLst>
          </p:cNvPr>
          <p:cNvSpPr/>
          <p:nvPr/>
        </p:nvSpPr>
        <p:spPr>
          <a:xfrm>
            <a:off x="975035" y="422449"/>
            <a:ext cx="10426390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Для авторизованного пользователя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939D46F-8182-A556-9B5D-C49CB859FB2C}"/>
              </a:ext>
            </a:extLst>
          </p:cNvPr>
          <p:cNvSpPr/>
          <p:nvPr/>
        </p:nvSpPr>
        <p:spPr>
          <a:xfrm>
            <a:off x="11269664" y="593467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1D61AE4-CC49-F800-DA4D-ED427DEC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32" y="536208"/>
            <a:ext cx="1372468" cy="137246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D0EABC5-F104-4869-FE2B-FCE5E6A8D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355" y="2066371"/>
            <a:ext cx="9885555" cy="425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05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312E8-86A8-8D92-D388-1FD74DDF6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9820747-A0E2-25DC-8C19-3859969D1E4C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2CCE361-7323-8776-D894-BA0323752A94}"/>
              </a:ext>
            </a:extLst>
          </p:cNvPr>
          <p:cNvSpPr/>
          <p:nvPr/>
        </p:nvSpPr>
        <p:spPr>
          <a:xfrm>
            <a:off x="731906" y="291556"/>
            <a:ext cx="11249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Технологический стек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CFDF60F-86A7-0700-BD98-A431E83FA372}"/>
              </a:ext>
            </a:extLst>
          </p:cNvPr>
          <p:cNvSpPr/>
          <p:nvPr/>
        </p:nvSpPr>
        <p:spPr>
          <a:xfrm>
            <a:off x="11269664" y="593467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F867BE-9417-E756-6216-EF7407FBB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1474" y="3929396"/>
            <a:ext cx="1155883" cy="115588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0B87D28-CA75-A302-5C40-3096ECF540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674" y="2480059"/>
            <a:ext cx="1066800" cy="1066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B5549F-D6EA-5E3A-B64A-484DE8FD5419}"/>
              </a:ext>
            </a:extLst>
          </p:cNvPr>
          <p:cNvSpPr txBox="1"/>
          <p:nvPr/>
        </p:nvSpPr>
        <p:spPr>
          <a:xfrm>
            <a:off x="1159480" y="1609212"/>
            <a:ext cx="444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Для серверной части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D0309D-5A24-32BB-1EF7-CE769472541B}"/>
              </a:ext>
            </a:extLst>
          </p:cNvPr>
          <p:cNvSpPr txBox="1"/>
          <p:nvPr/>
        </p:nvSpPr>
        <p:spPr>
          <a:xfrm>
            <a:off x="7489591" y="1636503"/>
            <a:ext cx="4159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Для клиентской части</a:t>
            </a:r>
            <a:endParaRPr lang="en-US" sz="3600" dirty="0"/>
          </a:p>
        </p:txBody>
      </p:sp>
      <p:pic>
        <p:nvPicPr>
          <p:cNvPr id="10242" name="Picture 2" descr="Spring Boot - Wikipedia">
            <a:extLst>
              <a:ext uri="{FF2B5EF4-FFF2-40B4-BE49-F238E27FC236}">
                <a16:creationId xmlns:a16="http://schemas.microsoft.com/office/drawing/2014/main" id="{870D3585-3FD8-09B2-D283-26015915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3111" y="3929396"/>
            <a:ext cx="1071563" cy="107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 descr="Язык программирования Dart от Google — разработка на языке Дарт">
            <a:extLst>
              <a:ext uri="{FF2B5EF4-FFF2-40B4-BE49-F238E27FC236}">
                <a16:creationId xmlns:a16="http://schemas.microsoft.com/office/drawing/2014/main" id="{7C04CC75-9AC1-0E65-5CF3-932B04057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798" y="3013459"/>
            <a:ext cx="2641834" cy="95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 descr="Leading Flutter Agency | Very Good Ventures">
            <a:extLst>
              <a:ext uri="{FF2B5EF4-FFF2-40B4-BE49-F238E27FC236}">
                <a16:creationId xmlns:a16="http://schemas.microsoft.com/office/drawing/2014/main" id="{02C4D57E-213C-7DA8-C4DF-B535D6F4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726" y="3666755"/>
            <a:ext cx="1681163" cy="168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30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1B5F6-F3A8-295D-213F-E70655E36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028C51DB-09D3-357A-480C-7456FB2DA188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D6A0B7C-B126-86BB-0A7F-CC9C266B494F}"/>
              </a:ext>
            </a:extLst>
          </p:cNvPr>
          <p:cNvSpPr/>
          <p:nvPr/>
        </p:nvSpPr>
        <p:spPr>
          <a:xfrm>
            <a:off x="731906" y="291556"/>
            <a:ext cx="11249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Технологический стек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EF7B0B25-DF9F-B26B-074C-462703255DBE}"/>
              </a:ext>
            </a:extLst>
          </p:cNvPr>
          <p:cNvSpPr/>
          <p:nvPr/>
        </p:nvSpPr>
        <p:spPr>
          <a:xfrm>
            <a:off x="11269664" y="593467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F1386B-6AD6-8D72-A243-0BAD24096D8E}"/>
              </a:ext>
            </a:extLst>
          </p:cNvPr>
          <p:cNvSpPr txBox="1"/>
          <p:nvPr/>
        </p:nvSpPr>
        <p:spPr>
          <a:xfrm>
            <a:off x="1522974" y="1636503"/>
            <a:ext cx="53030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Для документации</a:t>
            </a:r>
            <a:endParaRPr lang="en-US" sz="3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83DDD0-D72B-7BF6-0CD7-F4F1B8F52812}"/>
              </a:ext>
            </a:extLst>
          </p:cNvPr>
          <p:cNvSpPr txBox="1"/>
          <p:nvPr/>
        </p:nvSpPr>
        <p:spPr>
          <a:xfrm>
            <a:off x="7461016" y="1636503"/>
            <a:ext cx="4159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b="1" dirty="0"/>
              <a:t>Дополнительно</a:t>
            </a:r>
            <a:endParaRPr lang="en-US" sz="3600" dirty="0"/>
          </a:p>
        </p:txBody>
      </p:sp>
      <p:pic>
        <p:nvPicPr>
          <p:cNvPr id="15362" name="Picture 2" descr="YouTrack - Wikipedia">
            <a:extLst>
              <a:ext uri="{FF2B5EF4-FFF2-40B4-BE49-F238E27FC236}">
                <a16:creationId xmlns:a16="http://schemas.microsoft.com/office/drawing/2014/main" id="{9356D6A4-D10B-4272-F092-0A44DC9EB1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208" y="2588418"/>
            <a:ext cx="1681164" cy="1681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4" name="Picture 4" descr="Профиль Miro">
            <a:extLst>
              <a:ext uri="{FF2B5EF4-FFF2-40B4-BE49-F238E27FC236}">
                <a16:creationId xmlns:a16="http://schemas.microsoft.com/office/drawing/2014/main" id="{547DCC07-4E6F-0F24-1C73-77705B242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588418"/>
            <a:ext cx="130968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12 weeks with Figma: A review from a developer">
            <a:extLst>
              <a:ext uri="{FF2B5EF4-FFF2-40B4-BE49-F238E27FC236}">
                <a16:creationId xmlns:a16="http://schemas.microsoft.com/office/drawing/2014/main" id="{C5AA4DB4-B652-D623-524A-D2C0655E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6525" y="4482107"/>
            <a:ext cx="1452563" cy="1452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8" name="Picture 8" descr="GitHub - Wikipedia">
            <a:extLst>
              <a:ext uri="{FF2B5EF4-FFF2-40B4-BE49-F238E27FC236}">
                <a16:creationId xmlns:a16="http://schemas.microsoft.com/office/drawing/2014/main" id="{27DAC542-6510-AF63-B031-6CEF9F647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903" y="2469320"/>
            <a:ext cx="1438631" cy="1438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0" name="Picture 10" descr="Git Gud. In this semester, I'm taking a Software… | by Ilman Nafian | UKM  Heroes | Medium">
            <a:extLst>
              <a:ext uri="{FF2B5EF4-FFF2-40B4-BE49-F238E27FC236}">
                <a16:creationId xmlns:a16="http://schemas.microsoft.com/office/drawing/2014/main" id="{EA577EC4-DDA2-934B-6DA9-50ECA82D2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3124" y="2588418"/>
            <a:ext cx="130968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72" name="Picture 12" descr="Profile for Docker">
            <a:extLst>
              <a:ext uri="{FF2B5EF4-FFF2-40B4-BE49-F238E27FC236}">
                <a16:creationId xmlns:a16="http://schemas.microsoft.com/office/drawing/2014/main" id="{13BBAD2F-4EC8-7967-19C4-3323C3A89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1069" y="4482107"/>
            <a:ext cx="1309688" cy="1309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269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A210B0-9F4F-01B6-4347-7F729BCFC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2E3D72FB-6E2C-C211-9A63-0E7DAC163160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7DA361C-8DE7-EE4E-D516-0B47272EFFE6}"/>
              </a:ext>
            </a:extLst>
          </p:cNvPr>
          <p:cNvSpPr/>
          <p:nvPr/>
        </p:nvSpPr>
        <p:spPr>
          <a:xfrm>
            <a:off x="731906" y="291556"/>
            <a:ext cx="11249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Долгосрочные п</a:t>
            </a:r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ерспективы развития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504CF46-5F1A-CC74-DF7F-32B773FBEC23}"/>
              </a:ext>
            </a:extLst>
          </p:cNvPr>
          <p:cNvSpPr/>
          <p:nvPr/>
        </p:nvSpPr>
        <p:spPr>
          <a:xfrm>
            <a:off x="11269664" y="593467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9E2FAED-2973-D03C-0394-BE4FD6B21F1D}"/>
              </a:ext>
            </a:extLst>
          </p:cNvPr>
          <p:cNvSpPr/>
          <p:nvPr/>
        </p:nvSpPr>
        <p:spPr>
          <a:xfrm>
            <a:off x="1146410" y="15224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42954852-AB64-B880-46DD-C05A7BE59BB4}"/>
              </a:ext>
            </a:extLst>
          </p:cNvPr>
          <p:cNvSpPr/>
          <p:nvPr/>
        </p:nvSpPr>
        <p:spPr>
          <a:xfrm>
            <a:off x="1146410" y="29673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8E1EC42-7D78-1B74-9AB8-E92BECF779BB}"/>
              </a:ext>
            </a:extLst>
          </p:cNvPr>
          <p:cNvSpPr/>
          <p:nvPr/>
        </p:nvSpPr>
        <p:spPr>
          <a:xfrm>
            <a:off x="1143338" y="441217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EBD27-AC90-5625-6639-E0F257EB10C9}"/>
              </a:ext>
            </a:extLst>
          </p:cNvPr>
          <p:cNvSpPr txBox="1"/>
          <p:nvPr/>
        </p:nvSpPr>
        <p:spPr>
          <a:xfrm>
            <a:off x="2084532" y="1688378"/>
            <a:ext cx="74925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dirty="0"/>
              <a:t>База данных лекарственных препаратов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7998CF-BD94-544E-110D-3757AED3D2FA}"/>
              </a:ext>
            </a:extLst>
          </p:cNvPr>
          <p:cNvSpPr txBox="1"/>
          <p:nvPr/>
        </p:nvSpPr>
        <p:spPr>
          <a:xfrm>
            <a:off x="2084532" y="2967335"/>
            <a:ext cx="8022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Подписка на неограниченное количество обращений к ассистенту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C55920-475F-4496-B905-258028C378EC}"/>
              </a:ext>
            </a:extLst>
          </p:cNvPr>
          <p:cNvSpPr txBox="1"/>
          <p:nvPr/>
        </p:nvSpPr>
        <p:spPr>
          <a:xfrm>
            <a:off x="2084532" y="4418336"/>
            <a:ext cx="72292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600" dirty="0"/>
              <a:t>Интеграция возможности записи к врачам в платные поликлиники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035825-FA56-F6A2-E2E1-1CB59152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407" y="2810079"/>
            <a:ext cx="1608257" cy="160825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45500AD-7383-C357-0269-076F8A254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4719" y="1448136"/>
            <a:ext cx="997203" cy="99720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972DC4E-EA1F-2E9F-DC0C-BB5709598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4719" y="4409293"/>
            <a:ext cx="1163943" cy="1163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74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6B210-9921-C907-32E3-7BBF852EE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2E5DE08F-EDB6-E0B1-3E74-4E96912CB610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32810E99-58B2-35B0-3249-3B8AAE42AA7B}"/>
              </a:ext>
            </a:extLst>
          </p:cNvPr>
          <p:cNvSpPr/>
          <p:nvPr/>
        </p:nvSpPr>
        <p:spPr>
          <a:xfrm>
            <a:off x="11269664" y="5934670"/>
            <a:ext cx="88678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A1747A-5992-C915-F26F-BF2C5D840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1924384"/>
            <a:ext cx="3562350" cy="3562350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9662E1A-C7B5-5B1B-84B6-26E831FF8CAF}"/>
              </a:ext>
            </a:extLst>
          </p:cNvPr>
          <p:cNvSpPr/>
          <p:nvPr/>
        </p:nvSpPr>
        <p:spPr>
          <a:xfrm>
            <a:off x="-125344" y="491581"/>
            <a:ext cx="11249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US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GitHub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Подзаголовок 2">
            <a:extLst>
              <a:ext uri="{FF2B5EF4-FFF2-40B4-BE49-F238E27FC236}">
                <a16:creationId xmlns:a16="http://schemas.microsoft.com/office/drawing/2014/main" id="{AB513508-1C29-0CD1-1676-45B238ED7943}"/>
              </a:ext>
            </a:extLst>
          </p:cNvPr>
          <p:cNvSpPr txBox="1">
            <a:spLocks/>
          </p:cNvSpPr>
          <p:nvPr/>
        </p:nvSpPr>
        <p:spPr>
          <a:xfrm>
            <a:off x="1343025" y="151443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3200" dirty="0"/>
              <a:t>Мобильное приложение медицинского ассистента</a:t>
            </a: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134769-125C-5732-CC03-8735E121FEB0}"/>
              </a:ext>
            </a:extLst>
          </p:cNvPr>
          <p:cNvSpPr/>
          <p:nvPr/>
        </p:nvSpPr>
        <p:spPr>
          <a:xfrm>
            <a:off x="2913686" y="372011"/>
            <a:ext cx="5852564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80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PocketHealth</a:t>
            </a:r>
            <a:endParaRPr lang="ru-RU" sz="80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71167751-E745-4DC4-2BEB-AB9CDC03D6B9}"/>
              </a:ext>
            </a:extLst>
          </p:cNvPr>
          <p:cNvSpPr txBox="1">
            <a:spLocks/>
          </p:cNvSpPr>
          <p:nvPr/>
        </p:nvSpPr>
        <p:spPr>
          <a:xfrm>
            <a:off x="1343025" y="552859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/>
              <a:t>Команда 8.4</a:t>
            </a:r>
          </a:p>
        </p:txBody>
      </p:sp>
    </p:spTree>
    <p:extLst>
      <p:ext uri="{BB962C8B-B14F-4D97-AF65-F5344CB8AC3E}">
        <p14:creationId xmlns:p14="http://schemas.microsoft.com/office/powerpoint/2010/main" val="4230443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DCAA472-05D7-81D5-442E-E62B55382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3600" dirty="0"/>
              <a:t>Сакун Дарья – </a:t>
            </a:r>
            <a:r>
              <a:rPr lang="en-US" sz="3600" dirty="0"/>
              <a:t>Team Lead, Analyst</a:t>
            </a:r>
            <a:endParaRPr lang="ru-RU" sz="3600" dirty="0"/>
          </a:p>
          <a:p>
            <a:r>
              <a:rPr lang="ru-RU" sz="3600" dirty="0"/>
              <a:t>Труфанов Егор – </a:t>
            </a:r>
            <a:r>
              <a:rPr lang="en-US" sz="3600" dirty="0"/>
              <a:t>Project Manager, DevOps</a:t>
            </a:r>
          </a:p>
          <a:p>
            <a:r>
              <a:rPr lang="ru-RU" sz="3600" dirty="0"/>
              <a:t>Масалкин Никита – </a:t>
            </a:r>
            <a:r>
              <a:rPr lang="en-US" sz="3600" dirty="0"/>
              <a:t>Fullstack Developer</a:t>
            </a:r>
          </a:p>
          <a:p>
            <a:r>
              <a:rPr lang="ru-RU" sz="3600" dirty="0"/>
              <a:t>Ушаков Денис – </a:t>
            </a:r>
            <a:r>
              <a:rPr lang="en-US" sz="3600" dirty="0"/>
              <a:t>Backend Developer</a:t>
            </a:r>
          </a:p>
          <a:p>
            <a:r>
              <a:rPr lang="ru-RU" sz="3600" dirty="0"/>
              <a:t>Вологжин Егор - </a:t>
            </a:r>
            <a:r>
              <a:rPr lang="en-US" sz="3600" dirty="0"/>
              <a:t>Tester</a:t>
            </a:r>
          </a:p>
          <a:p>
            <a:endParaRPr lang="ru-RU" dirty="0"/>
          </a:p>
        </p:txBody>
      </p:sp>
      <p:pic>
        <p:nvPicPr>
          <p:cNvPr id="2050" name="Picture 2" descr="Web Developer Png Изображения – скачать бесплатно на Freepik">
            <a:extLst>
              <a:ext uri="{FF2B5EF4-FFF2-40B4-BE49-F238E27FC236}">
                <a16:creationId xmlns:a16="http://schemas.microsoft.com/office/drawing/2014/main" id="{E6B6F4F4-AD7A-D7E0-30D9-DECA63DCF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352" y="3935194"/>
            <a:ext cx="2744472" cy="274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>
            <a:extLst>
              <a:ext uri="{FF2B5EF4-FFF2-40B4-BE49-F238E27FC236}">
                <a16:creationId xmlns:a16="http://schemas.microsoft.com/office/drawing/2014/main" id="{F48034CB-56E8-F9D3-023F-89BED493557D}"/>
              </a:ext>
            </a:extLst>
          </p:cNvPr>
          <p:cNvSpPr/>
          <p:nvPr/>
        </p:nvSpPr>
        <p:spPr>
          <a:xfrm>
            <a:off x="10843400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1074C18-5747-92A2-EE4B-D14F58D8EDF6}"/>
              </a:ext>
            </a:extLst>
          </p:cNvPr>
          <p:cNvSpPr/>
          <p:nvPr/>
        </p:nvSpPr>
        <p:spPr>
          <a:xfrm>
            <a:off x="7038503" y="599166"/>
            <a:ext cx="45061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Наша команда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8C17F7FB-EA84-60C1-EC2B-98DBDA2FCF3E}"/>
              </a:ext>
            </a:extLst>
          </p:cNvPr>
          <p:cNvSpPr/>
          <p:nvPr/>
        </p:nvSpPr>
        <p:spPr>
          <a:xfrm>
            <a:off x="11445192" y="59346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7024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D81FB8-EFD6-CE02-4970-2AE3F5317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9CEC42D-3A50-F5E2-6FB9-A91DC207BA0D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FA0C7875-D2F1-6868-8147-B87416DF16D1}"/>
              </a:ext>
            </a:extLst>
          </p:cNvPr>
          <p:cNvSpPr/>
          <p:nvPr/>
        </p:nvSpPr>
        <p:spPr>
          <a:xfrm>
            <a:off x="7629528" y="599166"/>
            <a:ext cx="33241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Проблемы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6F1914A-5831-46AB-FF3D-68E9FA5C91F3}"/>
              </a:ext>
            </a:extLst>
          </p:cNvPr>
          <p:cNvSpPr/>
          <p:nvPr/>
        </p:nvSpPr>
        <p:spPr>
          <a:xfrm>
            <a:off x="11445192" y="59346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020A5B7-E1E6-0D5F-D6CC-50C4CAE30B32}"/>
              </a:ext>
            </a:extLst>
          </p:cNvPr>
          <p:cNvSpPr/>
          <p:nvPr/>
        </p:nvSpPr>
        <p:spPr>
          <a:xfrm>
            <a:off x="1146410" y="15224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58BD56-1491-6B59-B972-53D8585D456D}"/>
              </a:ext>
            </a:extLst>
          </p:cNvPr>
          <p:cNvSpPr/>
          <p:nvPr/>
        </p:nvSpPr>
        <p:spPr>
          <a:xfrm>
            <a:off x="1146410" y="296733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879F45E-6C05-B9CC-E1BA-FF0052DFE9FB}"/>
              </a:ext>
            </a:extLst>
          </p:cNvPr>
          <p:cNvSpPr/>
          <p:nvPr/>
        </p:nvSpPr>
        <p:spPr>
          <a:xfrm>
            <a:off x="1143338" y="4412174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713858-02A8-77AF-0CCD-09FA59C1C583}"/>
              </a:ext>
            </a:extLst>
          </p:cNvPr>
          <p:cNvSpPr txBox="1"/>
          <p:nvPr/>
        </p:nvSpPr>
        <p:spPr>
          <a:xfrm>
            <a:off x="2168815" y="1624096"/>
            <a:ext cx="57245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3600" dirty="0"/>
              <a:t>Проблема самодиагностики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277006-AE8E-49F1-F02D-5E159F03F6E9}"/>
              </a:ext>
            </a:extLst>
          </p:cNvPr>
          <p:cNvSpPr txBox="1"/>
          <p:nvPr/>
        </p:nvSpPr>
        <p:spPr>
          <a:xfrm>
            <a:off x="2168815" y="3070479"/>
            <a:ext cx="6258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3600" dirty="0"/>
              <a:t>Проблема с приемом лекарств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F43230-9F8B-1AEB-F0BB-4EF310FE701D}"/>
              </a:ext>
            </a:extLst>
          </p:cNvPr>
          <p:cNvSpPr txBox="1"/>
          <p:nvPr/>
        </p:nvSpPr>
        <p:spPr>
          <a:xfrm>
            <a:off x="2168815" y="4510893"/>
            <a:ext cx="91107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ru-RU" sz="3600" dirty="0"/>
              <a:t>Проблема с хранением медицинских данных</a:t>
            </a:r>
          </a:p>
          <a:p>
            <a:endParaRPr lang="ru-RU" dirty="0"/>
          </a:p>
        </p:txBody>
      </p:sp>
      <p:pic>
        <p:nvPicPr>
          <p:cNvPr id="3078" name="Picture 6" descr="Лекарства – Бесплатные иконки: медицинский">
            <a:extLst>
              <a:ext uri="{FF2B5EF4-FFF2-40B4-BE49-F238E27FC236}">
                <a16:creationId xmlns:a16="http://schemas.microsoft.com/office/drawing/2014/main" id="{EA87A421-31E3-4350-D2A6-ECFC5E786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8736" y="3148952"/>
            <a:ext cx="992512" cy="99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Медицинская карта – Бесплатные иконки: медицинский">
            <a:extLst>
              <a:ext uri="{FF2B5EF4-FFF2-40B4-BE49-F238E27FC236}">
                <a16:creationId xmlns:a16="http://schemas.microsoft.com/office/drawing/2014/main" id="{1654FC3A-6252-0243-A558-64E838C77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117" y="5101075"/>
            <a:ext cx="1018032" cy="101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0491801-436A-E650-8436-6B763160B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8395" y="1522496"/>
            <a:ext cx="1260341" cy="1260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65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37B90-0CB6-24FE-829A-E60C21A99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27B2FF44-01D1-E3C6-CAB4-45FA4214C517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01E837BF-CE97-68A1-203F-A98AB6134E4D}"/>
              </a:ext>
            </a:extLst>
          </p:cNvPr>
          <p:cNvSpPr/>
          <p:nvPr/>
        </p:nvSpPr>
        <p:spPr>
          <a:xfrm>
            <a:off x="6983101" y="599166"/>
            <a:ext cx="46169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Наши решения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1E7E421-9F4D-F9B7-F916-323CE701BB53}"/>
              </a:ext>
            </a:extLst>
          </p:cNvPr>
          <p:cNvSpPr/>
          <p:nvPr/>
        </p:nvSpPr>
        <p:spPr>
          <a:xfrm>
            <a:off x="11445192" y="59346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E9B316-1F06-C013-B35D-F39325C66DCF}"/>
              </a:ext>
            </a:extLst>
          </p:cNvPr>
          <p:cNvSpPr txBox="1"/>
          <p:nvPr/>
        </p:nvSpPr>
        <p:spPr>
          <a:xfrm>
            <a:off x="2168816" y="1522496"/>
            <a:ext cx="643226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dirty="0"/>
              <a:t>Медицинский чат-ассистент</a:t>
            </a:r>
          </a:p>
          <a:p>
            <a:pPr marL="0" indent="0">
              <a:buNone/>
            </a:pPr>
            <a:r>
              <a:rPr lang="ru-RU" sz="2400" dirty="0"/>
              <a:t>Интерактивный анализ симптомов, получение списка вероятных диагнозов</a:t>
            </a:r>
          </a:p>
          <a:p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4EF182-CA8F-A969-84DB-F39E15647CA7}"/>
              </a:ext>
            </a:extLst>
          </p:cNvPr>
          <p:cNvSpPr txBox="1"/>
          <p:nvPr/>
        </p:nvSpPr>
        <p:spPr>
          <a:xfrm>
            <a:off x="2168816" y="4534964"/>
            <a:ext cx="5394035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dirty="0"/>
              <a:t>Умная медицинская карта</a:t>
            </a:r>
          </a:p>
          <a:p>
            <a:pPr marL="0" indent="0">
              <a:buNone/>
            </a:pPr>
            <a:r>
              <a:rPr lang="ru-RU" sz="2400" dirty="0"/>
              <a:t>Централизированное хранение всех критически важных данных</a:t>
            </a:r>
          </a:p>
          <a:p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FFC26A-21F0-4A54-2FE8-05D9A5526B97}"/>
              </a:ext>
            </a:extLst>
          </p:cNvPr>
          <p:cNvSpPr txBox="1"/>
          <p:nvPr/>
        </p:nvSpPr>
        <p:spPr>
          <a:xfrm>
            <a:off x="2168816" y="2921008"/>
            <a:ext cx="505013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dirty="0"/>
              <a:t>Интеллектуальный планировщик лекарств</a:t>
            </a:r>
          </a:p>
          <a:p>
            <a:pPr marL="0" indent="0">
              <a:buNone/>
            </a:pPr>
            <a:r>
              <a:rPr lang="ru-RU" sz="2400" dirty="0"/>
              <a:t>Персональное расписание лекарств</a:t>
            </a:r>
          </a:p>
          <a:p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29F4137-0BE9-F400-360B-0C5D4A99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076" y="1846147"/>
            <a:ext cx="1018032" cy="101803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DDC1B79-C1A2-E3A3-6E70-3B3FF13B2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0122" y="4740749"/>
            <a:ext cx="1127311" cy="1127311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F6CBD6A-E80F-F6BD-BA4B-CF05FA9C4E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6436" y="3280681"/>
            <a:ext cx="1127311" cy="1127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79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0FF42B-3020-0125-A6E7-BAECF6C4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D991471-4314-6442-A800-7B1B0B7C4333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282E4FE-6D35-33A6-4F46-44CF55671A0C}"/>
              </a:ext>
            </a:extLst>
          </p:cNvPr>
          <p:cNvSpPr/>
          <p:nvPr/>
        </p:nvSpPr>
        <p:spPr>
          <a:xfrm>
            <a:off x="731906" y="291556"/>
            <a:ext cx="11249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Актуальность и рынок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3EB59B2-037A-FD39-DA03-BA440A3487B9}"/>
              </a:ext>
            </a:extLst>
          </p:cNvPr>
          <p:cNvSpPr/>
          <p:nvPr/>
        </p:nvSpPr>
        <p:spPr>
          <a:xfrm>
            <a:off x="11445192" y="59346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934CB8-664A-2BB9-CA8E-CFE383F19A58}"/>
              </a:ext>
            </a:extLst>
          </p:cNvPr>
          <p:cNvSpPr txBox="1"/>
          <p:nvPr/>
        </p:nvSpPr>
        <p:spPr>
          <a:xfrm>
            <a:off x="2168815" y="1522496"/>
            <a:ext cx="666717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b="1" dirty="0"/>
              <a:t>100 млн пользователей </a:t>
            </a:r>
          </a:p>
          <a:p>
            <a:pPr marL="0" indent="0">
              <a:buNone/>
            </a:pPr>
            <a:r>
              <a:rPr lang="ru-RU" sz="2400" dirty="0"/>
              <a:t>Владельцы смартфонов в России, потенциально заинтересованные в мобильной медицине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16C472-3E48-D5DE-5856-927A592E2855}"/>
              </a:ext>
            </a:extLst>
          </p:cNvPr>
          <p:cNvSpPr txBox="1"/>
          <p:nvPr/>
        </p:nvSpPr>
        <p:spPr>
          <a:xfrm>
            <a:off x="2168815" y="2981914"/>
            <a:ext cx="68643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b="1" dirty="0"/>
              <a:t>35 млн пользователей </a:t>
            </a:r>
          </a:p>
          <a:p>
            <a:pPr marL="0" indent="0">
              <a:buNone/>
            </a:pPr>
            <a:r>
              <a:rPr lang="ru-RU" sz="2400" dirty="0"/>
              <a:t>Примерно такое количество людей уже пользуются приложениями для контроля здоровья и диагностики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C04562-5C69-33A8-14BC-E665A65C62CC}"/>
              </a:ext>
            </a:extLst>
          </p:cNvPr>
          <p:cNvSpPr txBox="1"/>
          <p:nvPr/>
        </p:nvSpPr>
        <p:spPr>
          <a:xfrm>
            <a:off x="2168815" y="4810664"/>
            <a:ext cx="66671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b="1" dirty="0"/>
              <a:t>1,75 млн пользователей </a:t>
            </a:r>
          </a:p>
          <a:p>
            <a:r>
              <a:rPr lang="ru-RU" sz="2400" dirty="0"/>
              <a:t>Примерное количество пользователей, готовых платить за удобство автоматизированной диагностики и напоминаний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6841882-927C-8902-4567-0D41682DA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0721" y="2466044"/>
            <a:ext cx="2344620" cy="23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7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CDAF5-2575-877A-3531-4214AE1EE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9E3D2DC-89B3-B91A-9DEC-0A2F7157AB7E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1FD6EE1B-2E5A-9A7B-456D-4B29B78378B1}"/>
              </a:ext>
            </a:extLst>
          </p:cNvPr>
          <p:cNvSpPr/>
          <p:nvPr/>
        </p:nvSpPr>
        <p:spPr>
          <a:xfrm>
            <a:off x="3627251" y="526014"/>
            <a:ext cx="808580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Почему это перспективно?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B42502-7343-2B0B-0794-F43C2C1DA68A}"/>
              </a:ext>
            </a:extLst>
          </p:cNvPr>
          <p:cNvSpPr/>
          <p:nvPr/>
        </p:nvSpPr>
        <p:spPr>
          <a:xfrm>
            <a:off x="11445192" y="59346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02E00-D56B-E4D5-14C8-FB57E4240AD3}"/>
              </a:ext>
            </a:extLst>
          </p:cNvPr>
          <p:cNvSpPr txBox="1"/>
          <p:nvPr/>
        </p:nvSpPr>
        <p:spPr>
          <a:xfrm>
            <a:off x="1435051" y="1819662"/>
            <a:ext cx="332333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600" dirty="0"/>
              <a:t>Незаполненная ниша</a:t>
            </a:r>
          </a:p>
          <a:p>
            <a:pPr marL="0" indent="0">
              <a:buNone/>
            </a:pPr>
            <a:r>
              <a:rPr lang="ru-RU" sz="2400" dirty="0"/>
              <a:t>В России мало удобных сервисов для самодиагностики и ведения медкарт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F5C38E-A717-2AE2-384F-B17140D12A0D}"/>
              </a:ext>
            </a:extLst>
          </p:cNvPr>
          <p:cNvSpPr txBox="1"/>
          <p:nvPr/>
        </p:nvSpPr>
        <p:spPr>
          <a:xfrm>
            <a:off x="4602162" y="4204900"/>
            <a:ext cx="29876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600" dirty="0"/>
              <a:t>Низкая конкуренция</a:t>
            </a:r>
          </a:p>
          <a:p>
            <a:pPr marL="0" indent="0">
              <a:buNone/>
            </a:pPr>
            <a:r>
              <a:rPr lang="ru-RU" sz="2400" dirty="0"/>
              <a:t>Рынок умных мед-ассистентов только развивается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2875404-AF68-6668-1C9B-22D8ABF3A535}"/>
              </a:ext>
            </a:extLst>
          </p:cNvPr>
          <p:cNvSpPr/>
          <p:nvPr/>
        </p:nvSpPr>
        <p:spPr>
          <a:xfrm>
            <a:off x="639575" y="18196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2FF3FA85-A47A-5996-CA5D-CAD6995A389E}"/>
              </a:ext>
            </a:extLst>
          </p:cNvPr>
          <p:cNvSpPr/>
          <p:nvPr/>
        </p:nvSpPr>
        <p:spPr>
          <a:xfrm>
            <a:off x="3887002" y="4203396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ru-RU" sz="5400" b="0" cap="none" spc="0" dirty="0">
              <a:ln w="0"/>
              <a:solidFill>
                <a:schemeClr val="tx2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82AA54-6FA7-BAF5-9322-B1ED45CCD787}"/>
              </a:ext>
            </a:extLst>
          </p:cNvPr>
          <p:cNvSpPr txBox="1"/>
          <p:nvPr/>
        </p:nvSpPr>
        <p:spPr>
          <a:xfrm>
            <a:off x="7589837" y="1819662"/>
            <a:ext cx="298767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3600" dirty="0"/>
              <a:t>Острая потребность</a:t>
            </a:r>
          </a:p>
          <a:p>
            <a:pPr marL="0" indent="0">
              <a:buNone/>
            </a:pPr>
            <a:r>
              <a:rPr lang="ru-RU" sz="2400" dirty="0"/>
              <a:t>Перегруженность поликлиник усиливает спрос на цифровые решения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2EE452F-1443-DD44-7FCE-584858B3EA2D}"/>
              </a:ext>
            </a:extLst>
          </p:cNvPr>
          <p:cNvSpPr/>
          <p:nvPr/>
        </p:nvSpPr>
        <p:spPr>
          <a:xfrm>
            <a:off x="6782602" y="1819662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66DF5BF-7422-F912-B396-8161B86E9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0772" y="4335990"/>
            <a:ext cx="1274569" cy="127456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88B6212C-7F0E-1AE4-DD66-9D21EC616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0365" y="377617"/>
            <a:ext cx="1256886" cy="1256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441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C6D217-B86A-E1C0-E20A-1445AF611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0CACDE8-B4FC-1D1F-359F-2DCBFCC555AC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B525128F-AEC0-DA50-3E61-86BA11C4158B}"/>
              </a:ext>
            </a:extLst>
          </p:cNvPr>
          <p:cNvSpPr/>
          <p:nvPr/>
        </p:nvSpPr>
        <p:spPr>
          <a:xfrm>
            <a:off x="731906" y="291556"/>
            <a:ext cx="1124901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ru-RU" sz="5400" dirty="0">
                <a:ln w="0"/>
                <a:solidFill>
                  <a:schemeClr val="accent6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Целевая аудитория</a:t>
            </a:r>
            <a:endParaRPr lang="ru-RU" sz="5400" b="0" cap="none" spc="0" dirty="0">
              <a:ln w="0"/>
              <a:solidFill>
                <a:schemeClr val="accent6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8254FFA4-C48C-4105-EB33-FF751FA5357C}"/>
              </a:ext>
            </a:extLst>
          </p:cNvPr>
          <p:cNvSpPr/>
          <p:nvPr/>
        </p:nvSpPr>
        <p:spPr>
          <a:xfrm>
            <a:off x="11445192" y="59346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415D37-FDFC-7326-DB1F-6FB5578B887C}"/>
              </a:ext>
            </a:extLst>
          </p:cNvPr>
          <p:cNvSpPr txBox="1"/>
          <p:nvPr/>
        </p:nvSpPr>
        <p:spPr>
          <a:xfrm>
            <a:off x="588415" y="686219"/>
            <a:ext cx="35717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b="1" dirty="0"/>
              <a:t>Молодые специалисты (25-40 лет) </a:t>
            </a:r>
          </a:p>
          <a:p>
            <a:pPr marL="0" indent="0">
              <a:buNone/>
            </a:pPr>
            <a:r>
              <a:rPr lang="ru-RU" sz="2400" dirty="0"/>
              <a:t>Заняты работой – нет времени на посещение поликлиники</a:t>
            </a:r>
          </a:p>
          <a:p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28AC0E-F496-4027-5165-58FC06CCD9EF}"/>
              </a:ext>
            </a:extLst>
          </p:cNvPr>
          <p:cNvSpPr txBox="1"/>
          <p:nvPr/>
        </p:nvSpPr>
        <p:spPr>
          <a:xfrm>
            <a:off x="6426701" y="1084679"/>
            <a:ext cx="4296717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b="1" dirty="0"/>
              <a:t>Люди с хроническими заболеваниями</a:t>
            </a:r>
          </a:p>
          <a:p>
            <a:pPr marL="0" indent="0">
              <a:buNone/>
            </a:pPr>
            <a:r>
              <a:rPr lang="ru-RU" sz="2400" dirty="0"/>
              <a:t>Нуждаются в систематическом контроле здоровья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AD968C-686E-89DE-0DA0-18CD58AD27BB}"/>
              </a:ext>
            </a:extLst>
          </p:cNvPr>
          <p:cNvSpPr txBox="1"/>
          <p:nvPr/>
        </p:nvSpPr>
        <p:spPr>
          <a:xfrm>
            <a:off x="587273" y="4153246"/>
            <a:ext cx="331224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b="1" dirty="0"/>
              <a:t>Жители крупных городов </a:t>
            </a:r>
          </a:p>
          <a:p>
            <a:r>
              <a:rPr lang="ru-RU" sz="2400" dirty="0"/>
              <a:t>Устали от очередей и ищут быстрое решение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463146-E870-309B-F535-831443090359}"/>
              </a:ext>
            </a:extLst>
          </p:cNvPr>
          <p:cNvSpPr txBox="1"/>
          <p:nvPr/>
        </p:nvSpPr>
        <p:spPr>
          <a:xfrm>
            <a:off x="6421772" y="4153246"/>
            <a:ext cx="351801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b="1" dirty="0"/>
              <a:t>Активные пользователи смартфонов </a:t>
            </a:r>
          </a:p>
          <a:p>
            <a:r>
              <a:rPr lang="ru-RU" sz="2400" dirty="0"/>
              <a:t>Уже следят за здоровьем через гаджеты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076599-1D12-6A8F-504E-38956A5AE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310" y="1283928"/>
            <a:ext cx="1943904" cy="194390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999DB5-6853-E9AE-076E-10010A7DC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644" y="4321097"/>
            <a:ext cx="2152858" cy="2152858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E0587D1-18CB-02F3-9F3A-324A392AD0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8583" y="1214886"/>
            <a:ext cx="1874647" cy="1874647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40DF7F-C28C-FC76-191E-964315E9C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0765" y="3872358"/>
            <a:ext cx="1811279" cy="1811279"/>
          </a:xfrm>
          <a:prstGeom prst="rect">
            <a:avLst/>
          </a:prstGeom>
        </p:spPr>
      </p:pic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A82D2902-4D71-4315-88DE-45E3379C38E5}"/>
              </a:ext>
            </a:extLst>
          </p:cNvPr>
          <p:cNvCxnSpPr>
            <a:cxnSpLocks/>
          </p:cNvCxnSpPr>
          <p:nvPr/>
        </p:nvCxnSpPr>
        <p:spPr>
          <a:xfrm>
            <a:off x="0" y="3601349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1530E8B1-CCA0-1960-A5A6-84B9BD71585E}"/>
              </a:ext>
            </a:extLst>
          </p:cNvPr>
          <p:cNvCxnSpPr>
            <a:cxnSpLocks/>
          </p:cNvCxnSpPr>
          <p:nvPr/>
        </p:nvCxnSpPr>
        <p:spPr>
          <a:xfrm flipV="1">
            <a:off x="6248400" y="1283928"/>
            <a:ext cx="0" cy="5574072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7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C1AC1-E68B-5160-AAD6-44FA77AA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963EDB7-5B00-77EA-E5F2-BD54A430B34A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A04F27-7A9F-FADC-6FC9-2509E44F5DD3}"/>
              </a:ext>
            </a:extLst>
          </p:cNvPr>
          <p:cNvSpPr/>
          <p:nvPr/>
        </p:nvSpPr>
        <p:spPr>
          <a:xfrm>
            <a:off x="11445192" y="59346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5A5E778-A9FB-0E33-4D2E-37885146E3E3}"/>
              </a:ext>
            </a:extLst>
          </p:cNvPr>
          <p:cNvCxnSpPr/>
          <p:nvPr/>
        </p:nvCxnSpPr>
        <p:spPr>
          <a:xfrm>
            <a:off x="0" y="3355848"/>
            <a:ext cx="12192000" cy="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0BD66C90-FAC2-3433-9DFE-5ED2B7BDC698}"/>
              </a:ext>
            </a:extLst>
          </p:cNvPr>
          <p:cNvCxnSpPr>
            <a:cxnSpLocks/>
          </p:cNvCxnSpPr>
          <p:nvPr/>
        </p:nvCxnSpPr>
        <p:spPr>
          <a:xfrm flipV="1">
            <a:off x="6248400" y="1057835"/>
            <a:ext cx="0" cy="8345245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98D5967-2815-E9A6-51E6-4AE914F250B7}"/>
              </a:ext>
            </a:extLst>
          </p:cNvPr>
          <p:cNvSpPr txBox="1"/>
          <p:nvPr/>
        </p:nvSpPr>
        <p:spPr>
          <a:xfrm>
            <a:off x="2005267" y="741663"/>
            <a:ext cx="256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dirty="0"/>
              <a:t>Strengths</a:t>
            </a:r>
            <a:endParaRPr lang="ru-RU" sz="3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EF49A3-7AEA-F59D-1957-663FFE69B09A}"/>
              </a:ext>
            </a:extLst>
          </p:cNvPr>
          <p:cNvSpPr txBox="1"/>
          <p:nvPr/>
        </p:nvSpPr>
        <p:spPr>
          <a:xfrm>
            <a:off x="8494459" y="741662"/>
            <a:ext cx="256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dirty="0"/>
              <a:t>Weaknesses</a:t>
            </a:r>
            <a:endParaRPr lang="ru-RU" sz="3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46C97B9-7369-F10C-D352-6D5F0DC444A5}"/>
              </a:ext>
            </a:extLst>
          </p:cNvPr>
          <p:cNvSpPr txBox="1"/>
          <p:nvPr/>
        </p:nvSpPr>
        <p:spPr>
          <a:xfrm>
            <a:off x="2005266" y="3795010"/>
            <a:ext cx="2859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dirty="0"/>
              <a:t>Opportunities</a:t>
            </a:r>
            <a:endParaRPr lang="ru-RU" sz="3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C1F68FD-64F5-F265-C8B4-40458E5B0805}"/>
              </a:ext>
            </a:extLst>
          </p:cNvPr>
          <p:cNvSpPr txBox="1"/>
          <p:nvPr/>
        </p:nvSpPr>
        <p:spPr>
          <a:xfrm>
            <a:off x="8494459" y="3795009"/>
            <a:ext cx="2563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dirty="0"/>
              <a:t>Threats</a:t>
            </a:r>
            <a:endParaRPr lang="ru-RU" sz="3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24D8B9A-0D6F-A495-C716-69FF79A9FF15}"/>
              </a:ext>
            </a:extLst>
          </p:cNvPr>
          <p:cNvSpPr txBox="1"/>
          <p:nvPr/>
        </p:nvSpPr>
        <p:spPr>
          <a:xfrm>
            <a:off x="1344168" y="1519986"/>
            <a:ext cx="40780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Персонализированная медицина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Доступность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Напоминания о лекарствах</a:t>
            </a:r>
          </a:p>
          <a:p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9ABFF5-E0FC-574F-462F-CE07E17C462F}"/>
              </a:ext>
            </a:extLst>
          </p:cNvPr>
          <p:cNvSpPr txBox="1"/>
          <p:nvPr/>
        </p:nvSpPr>
        <p:spPr>
          <a:xfrm>
            <a:off x="1344171" y="4441340"/>
            <a:ext cx="436850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Партнерство с медицинскими организациями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Интеграция с носимыми устройствами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Создание дополнительных функций</a:t>
            </a:r>
          </a:p>
          <a:p>
            <a:endParaRPr lang="ru-RU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E6EE27-E053-3002-C244-5FA90CA91E46}"/>
              </a:ext>
            </a:extLst>
          </p:cNvPr>
          <p:cNvSpPr txBox="1"/>
          <p:nvPr/>
        </p:nvSpPr>
        <p:spPr>
          <a:xfrm>
            <a:off x="7367136" y="1523363"/>
            <a:ext cx="407805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Юридические риски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Зависимость от ввода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Доверие пользователей</a:t>
            </a:r>
          </a:p>
          <a:p>
            <a:endParaRPr lang="ru-RU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84C13A-3A7F-11CC-A970-50E2E032AA5F}"/>
              </a:ext>
            </a:extLst>
          </p:cNvPr>
          <p:cNvSpPr txBox="1"/>
          <p:nvPr/>
        </p:nvSpPr>
        <p:spPr>
          <a:xfrm>
            <a:off x="7367136" y="4713418"/>
            <a:ext cx="40780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Регуляторные ограничения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Конкуренция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Проблемы с доверием</a:t>
            </a:r>
          </a:p>
          <a:p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336A16-3365-4ED0-832C-DF5E120FD08F}"/>
              </a:ext>
            </a:extLst>
          </p:cNvPr>
          <p:cNvSpPr txBox="1"/>
          <p:nvPr/>
        </p:nvSpPr>
        <p:spPr>
          <a:xfrm>
            <a:off x="4966597" y="65804"/>
            <a:ext cx="2921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3600" b="1" dirty="0"/>
              <a:t>SWOT-</a:t>
            </a:r>
            <a:r>
              <a:rPr lang="ru-RU" sz="3600" b="1" dirty="0"/>
              <a:t>анализ</a:t>
            </a:r>
          </a:p>
        </p:txBody>
      </p:sp>
    </p:spTree>
    <p:extLst>
      <p:ext uri="{BB962C8B-B14F-4D97-AF65-F5344CB8AC3E}">
        <p14:creationId xmlns:p14="http://schemas.microsoft.com/office/powerpoint/2010/main" val="3679418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5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FF3A11-A4EE-7EAB-9B84-B3B4E195D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F2E046AE-8B38-6BBD-CCBE-2D4060ADF772}"/>
              </a:ext>
            </a:extLst>
          </p:cNvPr>
          <p:cNvSpPr/>
          <p:nvPr/>
        </p:nvSpPr>
        <p:spPr>
          <a:xfrm>
            <a:off x="10853025" y="5610559"/>
            <a:ext cx="1764632" cy="1764632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4CB1D69-2073-5B12-E211-19EE1CAE5B91}"/>
              </a:ext>
            </a:extLst>
          </p:cNvPr>
          <p:cNvSpPr/>
          <p:nvPr/>
        </p:nvSpPr>
        <p:spPr>
          <a:xfrm>
            <a:off x="11445192" y="5934670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  <a:endParaRPr lang="ru-RU" sz="5400" b="0" cap="none" spc="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6BD095ED-3C0E-B17C-B076-217DD1AB8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776006"/>
              </p:ext>
            </p:extLst>
          </p:nvPr>
        </p:nvGraphicFramePr>
        <p:xfrm>
          <a:off x="211084" y="669821"/>
          <a:ext cx="9179804" cy="6081905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3685032">
                  <a:extLst>
                    <a:ext uri="{9D8B030D-6E8A-4147-A177-3AD203B41FA5}">
                      <a16:colId xmlns:a16="http://schemas.microsoft.com/office/drawing/2014/main" val="3351886808"/>
                    </a:ext>
                  </a:extLst>
                </a:gridCol>
                <a:gridCol w="1677628">
                  <a:extLst>
                    <a:ext uri="{9D8B030D-6E8A-4147-A177-3AD203B41FA5}">
                      <a16:colId xmlns:a16="http://schemas.microsoft.com/office/drawing/2014/main" val="3857415365"/>
                    </a:ext>
                  </a:extLst>
                </a:gridCol>
                <a:gridCol w="1933480">
                  <a:extLst>
                    <a:ext uri="{9D8B030D-6E8A-4147-A177-3AD203B41FA5}">
                      <a16:colId xmlns:a16="http://schemas.microsoft.com/office/drawing/2014/main" val="3895544797"/>
                    </a:ext>
                  </a:extLst>
                </a:gridCol>
                <a:gridCol w="1883664">
                  <a:extLst>
                    <a:ext uri="{9D8B030D-6E8A-4147-A177-3AD203B41FA5}">
                      <a16:colId xmlns:a16="http://schemas.microsoft.com/office/drawing/2014/main" val="3011186530"/>
                    </a:ext>
                  </a:extLst>
                </a:gridCol>
              </a:tblGrid>
              <a:tr h="8811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b="1" dirty="0">
                          <a:effectLst/>
                        </a:rPr>
                        <a:t>Характеристика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dirty="0">
                          <a:effectLst/>
                        </a:rPr>
                        <a:t>Your.MD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000" b="1" dirty="0">
                          <a:effectLst/>
                        </a:rPr>
                        <a:t>Medisafe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PocketHealth</a:t>
                      </a: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b="1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4616441"/>
                  </a:ext>
                </a:extLst>
              </a:tr>
              <a:tr h="13002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dirty="0">
                          <a:effectLst/>
                        </a:rPr>
                        <a:t>Наличие искусственного интеллекта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0338617"/>
                  </a:ext>
                </a:extLst>
              </a:tr>
              <a:tr h="88112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dirty="0">
                          <a:effectLst/>
                        </a:rPr>
                        <a:t>Диагностика симптомов</a:t>
                      </a:r>
                    </a:p>
                    <a:p>
                      <a:pPr algn="l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6934600"/>
                  </a:ext>
                </a:extLst>
              </a:tr>
              <a:tr h="130024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dirty="0">
                          <a:effectLst/>
                        </a:rPr>
                        <a:t>Напоминания о приеме препаратов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8326086"/>
                  </a:ext>
                </a:extLst>
              </a:tr>
              <a:tr h="12125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ru-RU" sz="2000" dirty="0">
                          <a:effectLst/>
                        </a:rPr>
                        <a:t>Возможность заполнения собственной медицинской карты</a:t>
                      </a: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endParaRPr lang="ru-RU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5822059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2E709E-7581-F4A0-9946-D754FCCF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0" y="1671872"/>
            <a:ext cx="466344" cy="46634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E6E47DE-B497-D4F9-481B-73B976A86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0150" y="2962656"/>
            <a:ext cx="466344" cy="46634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CDFA1D5-ABAB-01C3-5D2B-BD3121820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062" y="4114455"/>
            <a:ext cx="466344" cy="466344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4574E20-633F-55BB-45AE-341C16234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2700" y="4114455"/>
            <a:ext cx="466344" cy="4663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5ADB331-57FF-194C-B5F2-7B08B52A6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8" y="1549190"/>
            <a:ext cx="711708" cy="71170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225C657-98E2-6782-C4F4-B1F9DC923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8" y="2833669"/>
            <a:ext cx="711708" cy="71170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A8BE063-0F2F-C7C2-8D9F-B07339DFE0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8" y="5533366"/>
            <a:ext cx="711708" cy="71170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51A9DD1-7C6F-EC30-3D7A-C7C6C44AAD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5380" y="5537696"/>
            <a:ext cx="711708" cy="711708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CF40DF3-1C38-151B-C726-4D71EDF2B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55" y="1698959"/>
            <a:ext cx="466344" cy="46634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0CB4E8-61F4-077F-77CF-D6BC6DB8D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55" y="2958792"/>
            <a:ext cx="466344" cy="4663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B149EB-A495-38C4-371E-59E88C602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55" y="4114455"/>
            <a:ext cx="466344" cy="46634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E40F33D-A3BD-DEC2-8525-45E2EEB48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55" y="5656048"/>
            <a:ext cx="466344" cy="46634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BD60AD-467C-4BEE-B427-9404F80D1A07}"/>
              </a:ext>
            </a:extLst>
          </p:cNvPr>
          <p:cNvSpPr txBox="1"/>
          <p:nvPr/>
        </p:nvSpPr>
        <p:spPr>
          <a:xfrm>
            <a:off x="4082044" y="0"/>
            <a:ext cx="4315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ru-RU" sz="3600" b="1" dirty="0"/>
              <a:t>Анализ конкурентов</a:t>
            </a:r>
          </a:p>
        </p:txBody>
      </p:sp>
    </p:spTree>
    <p:extLst>
      <p:ext uri="{BB962C8B-B14F-4D97-AF65-F5344CB8AC3E}">
        <p14:creationId xmlns:p14="http://schemas.microsoft.com/office/powerpoint/2010/main" val="37827309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2244</TotalTime>
  <Words>365</Words>
  <Application>Microsoft Office PowerPoint</Application>
  <PresentationFormat>Широкоэкранный</PresentationFormat>
  <Paragraphs>126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Сакун Ольга Игоревна</dc:creator>
  <cp:lastModifiedBy>Egor Trufanov</cp:lastModifiedBy>
  <cp:revision>10</cp:revision>
  <dcterms:created xsi:type="dcterms:W3CDTF">2025-03-24T10:11:24Z</dcterms:created>
  <dcterms:modified xsi:type="dcterms:W3CDTF">2025-03-27T13:40:34Z</dcterms:modified>
</cp:coreProperties>
</file>