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 id="2147483725" r:id="rId5"/>
    <p:sldMasterId id="2147483739" r:id="rId6"/>
    <p:sldMasterId id="2147483758" r:id="rId7"/>
    <p:sldMasterId id="2147483774" r:id="rId8"/>
    <p:sldMasterId id="2147483780" r:id="rId9"/>
  </p:sldMasterIdLst>
  <p:notesMasterIdLst>
    <p:notesMasterId r:id="rId16"/>
  </p:notesMasterIdLst>
  <p:sldIdLst>
    <p:sldId id="488" r:id="rId10"/>
    <p:sldId id="2147375157" r:id="rId11"/>
    <p:sldId id="2147375200" r:id="rId12"/>
    <p:sldId id="2147375198" r:id="rId13"/>
    <p:sldId id="2147375196" r:id="rId14"/>
    <p:sldId id="2147375197"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76458B-257C-4932-BC3A-CC3A7BB34394}">
          <p14:sldIdLst>
            <p14:sldId id="488"/>
            <p14:sldId id="2147375157"/>
            <p14:sldId id="2147375200"/>
            <p14:sldId id="2147375198"/>
            <p14:sldId id="2147375196"/>
            <p14:sldId id="214737519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Kanashiro, Alex" initials="KA" lastIdx="5" clrIdx="6">
    <p:extLst>
      <p:ext uri="{19B8F6BF-5375-455C-9EA6-DF929625EA0E}">
        <p15:presenceInfo xmlns:p15="http://schemas.microsoft.com/office/powerpoint/2012/main" userId="S::Alex.Kanashiro@us.nationalgrid.com::e9f52414-6776-4ad5-978e-78b1ccd05da0" providerId="AD"/>
      </p:ext>
    </p:extLst>
  </p:cmAuthor>
  <p:cmAuthor id="1" name="Rondone, Joseph E." initials="RJE" lastIdx="7" clrIdx="0">
    <p:extLst>
      <p:ext uri="{19B8F6BF-5375-455C-9EA6-DF929625EA0E}">
        <p15:presenceInfo xmlns:p15="http://schemas.microsoft.com/office/powerpoint/2012/main" userId="S::joseph.e.rondone@accenture.com::75062b61-8675-470b-bfad-bdc6f1c2680c" providerId="AD"/>
      </p:ext>
    </p:extLst>
  </p:cmAuthor>
  <p:cmAuthor id="8" name="Montgomery, Lauren" initials="ML" lastIdx="2" clrIdx="7">
    <p:extLst>
      <p:ext uri="{19B8F6BF-5375-455C-9EA6-DF929625EA0E}">
        <p15:presenceInfo xmlns:p15="http://schemas.microsoft.com/office/powerpoint/2012/main" userId="S::lauren.montgomery@us.nationalgrid.com::d2b409e1-2464-4393-9d1d-71cc622755a3" providerId="AD"/>
      </p:ext>
    </p:extLst>
  </p:cmAuthor>
  <p:cmAuthor id="2" name="Mangal, Rajul" initials="MR" lastIdx="1" clrIdx="1">
    <p:extLst>
      <p:ext uri="{19B8F6BF-5375-455C-9EA6-DF929625EA0E}">
        <p15:presenceInfo xmlns:p15="http://schemas.microsoft.com/office/powerpoint/2012/main" userId="S::rajul.mangal@accenture.com::70362d07-26bf-4804-a66e-e90da9c39eb1" providerId="AD"/>
      </p:ext>
    </p:extLst>
  </p:cmAuthor>
  <p:cmAuthor id="9" name="Crookes, Raymond" initials="CR" lastIdx="1" clrIdx="8">
    <p:extLst>
      <p:ext uri="{19B8F6BF-5375-455C-9EA6-DF929625EA0E}">
        <p15:presenceInfo xmlns:p15="http://schemas.microsoft.com/office/powerpoint/2012/main" userId="S::Raymond.Crookes@us.nationalgrid.com::9ad4c73c-1fd4-496d-9623-5d0baf2ed32e" providerId="AD"/>
      </p:ext>
    </p:extLst>
  </p:cmAuthor>
  <p:cmAuthor id="3" name="Tinkler, Scott" initials="TS" lastIdx="4" clrIdx="2">
    <p:extLst>
      <p:ext uri="{19B8F6BF-5375-455C-9EA6-DF929625EA0E}">
        <p15:presenceInfo xmlns:p15="http://schemas.microsoft.com/office/powerpoint/2012/main" userId="S::william.s.tinkler@accenture.com::47184989-6739-43ac-bde4-77f39f4d7f12" providerId="AD"/>
      </p:ext>
    </p:extLst>
  </p:cmAuthor>
  <p:cmAuthor id="4" name="Yelma, Sachin" initials="YS" lastIdx="1" clrIdx="3">
    <p:extLst>
      <p:ext uri="{19B8F6BF-5375-455C-9EA6-DF929625EA0E}">
        <p15:presenceInfo xmlns:p15="http://schemas.microsoft.com/office/powerpoint/2012/main" userId="S::sachin.yelma@accenture.com::8f9880f2-367b-45c7-b960-b1f65c36860e" providerId="AD"/>
      </p:ext>
    </p:extLst>
  </p:cmAuthor>
  <p:cmAuthor id="5" name="Narula, Ankit" initials="NA" lastIdx="3" clrIdx="4">
    <p:extLst>
      <p:ext uri="{19B8F6BF-5375-455C-9EA6-DF929625EA0E}">
        <p15:presenceInfo xmlns:p15="http://schemas.microsoft.com/office/powerpoint/2012/main" userId="S::a.narula@accenture.com::840617ce-1e51-431c-9491-3f07ea4da866" providerId="AD"/>
      </p:ext>
    </p:extLst>
  </p:cmAuthor>
  <p:cmAuthor id="6" name="Stelmack, Kaitlyn" initials="SK" lastIdx="2" clrIdx="5">
    <p:extLst>
      <p:ext uri="{19B8F6BF-5375-455C-9EA6-DF929625EA0E}">
        <p15:presenceInfo xmlns:p15="http://schemas.microsoft.com/office/powerpoint/2012/main" userId="S::kaitlyn.stelmack@accenture.com::1c7e9237-f76d-43e2-9474-15831ebcf9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F793"/>
    <a:srgbClr val="004E6B"/>
    <a:srgbClr val="E7EFF3"/>
    <a:srgbClr val="010101"/>
    <a:srgbClr val="00148C"/>
    <a:srgbClr val="2141FF"/>
    <a:srgbClr val="FADC00"/>
    <a:srgbClr val="6B80FF"/>
    <a:srgbClr val="8F8F95"/>
    <a:srgbClr val="7E7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578" autoAdjust="0"/>
  </p:normalViewPr>
  <p:slideViewPr>
    <p:cSldViewPr snapToGrid="0">
      <p:cViewPr varScale="1">
        <p:scale>
          <a:sx n="63" d="100"/>
          <a:sy n="63" d="100"/>
        </p:scale>
        <p:origin x="70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9FDD4-2B9E-4F9A-BE6D-D10475D17D59}"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E7EA6-F5E5-4C9B-8C7B-3DA85CAA8A90}" type="slidenum">
              <a:rPr lang="en-US" smtClean="0"/>
              <a:t>‹#›</a:t>
            </a:fld>
            <a:endParaRPr lang="en-US"/>
          </a:p>
        </p:txBody>
      </p:sp>
    </p:spTree>
    <p:extLst>
      <p:ext uri="{BB962C8B-B14F-4D97-AF65-F5344CB8AC3E}">
        <p14:creationId xmlns:p14="http://schemas.microsoft.com/office/powerpoint/2010/main" val="2005291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1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Ongoing discussion on how much EDC can we fit in and what are the requirements (tool experience would be useful here) 3, 4, 2 done, 5 done, 6 done</a:t>
            </a:r>
          </a:p>
          <a:p>
            <a:endParaRPr lang="en-US" dirty="0"/>
          </a:p>
          <a:p>
            <a:endParaRPr lang="en-US" dirty="0"/>
          </a:p>
          <a:p>
            <a:pPr marL="228600" indent="-228600" rtl="0" fontAlgn="base">
              <a:spcBef>
                <a:spcPts val="0"/>
              </a:spcBef>
              <a:spcAft>
                <a:spcPts val="0"/>
              </a:spcAft>
              <a:buFont typeface="+mj-lt"/>
              <a:buAutoNum type="arabicPeriod"/>
            </a:pPr>
            <a:r>
              <a:rPr lang="en-US" sz="1200" b="0" i="0" dirty="0">
                <a:solidFill>
                  <a:srgbClr val="FF0000"/>
                </a:solidFill>
                <a:effectLst/>
                <a:latin typeface="Arial"/>
                <a:ea typeface="+mn-ea"/>
                <a:cs typeface="+mn-cs"/>
              </a:rPr>
              <a:t>Identify any glossary related attributes required by CDT or WDD so it can be factored into the starter glossary in Informatica Axon, i.e., the need to capture data criticality​</a:t>
            </a:r>
          </a:p>
          <a:p>
            <a:pPr marL="228600" indent="-228600" rtl="0" fontAlgn="base">
              <a:spcBef>
                <a:spcPts val="0"/>
              </a:spcBef>
              <a:spcAft>
                <a:spcPts val="0"/>
              </a:spcAft>
              <a:buFont typeface="+mj-lt"/>
              <a:buAutoNum type="arabicPeriod"/>
            </a:pPr>
            <a:r>
              <a:rPr lang="en-US" sz="1200" b="0" i="0" dirty="0">
                <a:solidFill>
                  <a:srgbClr val="FF0000"/>
                </a:solidFill>
                <a:effectLst/>
                <a:latin typeface="Arial"/>
                <a:ea typeface="+mn-ea"/>
                <a:cs typeface="+mn-cs"/>
              </a:rPr>
              <a:t>Work with Enterprise Information Architect to determine if "Axon first" is the right approach, or if there is greater value in starting with EDC​</a:t>
            </a:r>
          </a:p>
          <a:p>
            <a:pPr marL="228600" indent="-228600" rtl="0" fontAlgn="base">
              <a:spcBef>
                <a:spcPts val="0"/>
              </a:spcBef>
              <a:spcAft>
                <a:spcPts val="0"/>
              </a:spcAft>
              <a:buFont typeface="+mj-lt"/>
              <a:buAutoNum type="arabicPeriod"/>
            </a:pPr>
            <a:r>
              <a:rPr lang="en-US" sz="1200" b="0" i="0" dirty="0">
                <a:solidFill>
                  <a:srgbClr val="FF0000"/>
                </a:solidFill>
                <a:effectLst/>
                <a:latin typeface="Arial" charset="0"/>
                <a:ea typeface="+mn-ea"/>
                <a:cs typeface="+mn-cs"/>
              </a:rPr>
              <a:t>Build the DG MVP1 to provide glossary management functionality​</a:t>
            </a:r>
          </a:p>
          <a:p>
            <a:pPr marL="228600" indent="-228600" rtl="0" fontAlgn="base">
              <a:spcBef>
                <a:spcPts val="0"/>
              </a:spcBef>
              <a:spcAft>
                <a:spcPts val="0"/>
              </a:spcAft>
              <a:buFont typeface="+mj-lt"/>
              <a:buAutoNum type="arabicPeriod"/>
            </a:pPr>
            <a:r>
              <a:rPr lang="en-US" sz="1200" b="0" i="0" dirty="0">
                <a:solidFill>
                  <a:srgbClr val="FF0000"/>
                </a:solidFill>
                <a:effectLst/>
                <a:latin typeface="Arial" charset="0"/>
                <a:ea typeface="+mn-ea"/>
                <a:cs typeface="+mn-cs"/>
              </a:rPr>
              <a:t>Review Vishal's stories and re-work into what makes sense knowing what we now know​</a:t>
            </a:r>
          </a:p>
          <a:p>
            <a:pPr marL="228600" indent="-228600" rtl="0" fontAlgn="base">
              <a:spcBef>
                <a:spcPts val="0"/>
              </a:spcBef>
              <a:spcAft>
                <a:spcPts val="0"/>
              </a:spcAft>
              <a:buFont typeface="+mj-lt"/>
              <a:buAutoNum type="arabicPeriod"/>
            </a:pPr>
            <a:r>
              <a:rPr lang="en-US" sz="1200" b="0" i="0" dirty="0">
                <a:solidFill>
                  <a:srgbClr val="FF0000"/>
                </a:solidFill>
                <a:effectLst/>
                <a:latin typeface="Arial" charset="0"/>
                <a:ea typeface="+mn-ea"/>
                <a:cs typeface="+mn-cs"/>
              </a:rPr>
              <a:t>Create additional user stories to cover unplanned activities, meetings, etc.​</a:t>
            </a:r>
          </a:p>
          <a:p>
            <a:pPr marL="228600" indent="-228600" rtl="0" fontAlgn="base">
              <a:spcBef>
                <a:spcPts val="0"/>
              </a:spcBef>
              <a:spcAft>
                <a:spcPts val="0"/>
              </a:spcAft>
              <a:buFont typeface="+mj-lt"/>
              <a:buAutoNum type="arabicPeriod"/>
            </a:pPr>
            <a:r>
              <a:rPr lang="en-US" sz="1200" b="0" i="0" dirty="0">
                <a:solidFill>
                  <a:srgbClr val="FF0000"/>
                </a:solidFill>
                <a:effectLst/>
                <a:latin typeface="Arial"/>
                <a:ea typeface="+mn-ea"/>
                <a:cs typeface="+mn-cs"/>
              </a:rPr>
              <a:t>Establish project support process for system issues​</a:t>
            </a:r>
          </a:p>
          <a:p>
            <a:pPr marL="228600" lvl="0" indent="-228600">
              <a:spcBef>
                <a:spcPts val="0"/>
              </a:spcBef>
              <a:spcAft>
                <a:spcPts val="0"/>
              </a:spcAft>
              <a:buAutoNum type="arabicPeriod"/>
            </a:pPr>
            <a:r>
              <a:rPr lang="en-US" sz="1200" b="0" i="0" dirty="0">
                <a:solidFill>
                  <a:srgbClr val="FF0000"/>
                </a:solidFill>
                <a:effectLst/>
                <a:latin typeface="Arial"/>
                <a:ea typeface="+mn-ea"/>
                <a:cs typeface="+mn-cs"/>
              </a:rPr>
              <a:t>Continue to source for Resources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6E7EA6-F5E5-4C9B-8C7B-3DA85CAA8A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0008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0.emf"/><Relationship Id="rId4" Type="http://schemas.openxmlformats.org/officeDocument/2006/relationships/oleObject" Target="../embeddings/oleObject2.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0.emf"/><Relationship Id="rId4" Type="http://schemas.openxmlformats.org/officeDocument/2006/relationships/oleObject" Target="../embeddings/oleObject3.bin"/></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11.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5.xml"/><Relationship Id="rId1" Type="http://schemas.openxmlformats.org/officeDocument/2006/relationships/tags" Target="../tags/tag8.xml"/><Relationship Id="rId4" Type="http://schemas.openxmlformats.org/officeDocument/2006/relationships/image" Target="../media/image12.sv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6.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19.sv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3.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
        <p:nvSpPr>
          <p:cNvPr id="6" name="Footer Placeholder 1">
            <a:extLst>
              <a:ext uri="{FF2B5EF4-FFF2-40B4-BE49-F238E27FC236}">
                <a16:creationId xmlns:a16="http://schemas.microsoft.com/office/drawing/2014/main" id="{4FF32558-4BEF-4398-8599-9EC5BD8AEC89}"/>
              </a:ext>
            </a:extLst>
          </p:cNvPr>
          <p:cNvSpPr>
            <a:spLocks noGrp="1"/>
          </p:cNvSpPr>
          <p:nvPr>
            <p:ph type="ftr" sz="quarter" idx="3"/>
          </p:nvPr>
        </p:nvSpPr>
        <p:spPr>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err="1"/>
              <a:t>Confidential</a:t>
            </a:r>
            <a:r>
              <a:rPr lang="fr-FR"/>
              <a:t> Draft – For Discussion </a:t>
            </a:r>
            <a:r>
              <a:rPr lang="fr-FR" err="1"/>
              <a:t>Purposes</a:t>
            </a:r>
            <a:r>
              <a:rPr lang="fr-FR"/>
              <a:t> </a:t>
            </a:r>
            <a:r>
              <a:rPr lang="fr-FR" err="1"/>
              <a:t>Only</a:t>
            </a:r>
            <a:r>
              <a:rPr lang="fr-FR"/>
              <a:t> – Work in Progress</a:t>
            </a:r>
          </a:p>
        </p:txBody>
      </p:sp>
    </p:spTree>
    <p:extLst>
      <p:ext uri="{BB962C8B-B14F-4D97-AF65-F5344CB8AC3E}">
        <p14:creationId xmlns:p14="http://schemas.microsoft.com/office/powerpoint/2010/main" val="134662790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431021" y="6155682"/>
            <a:ext cx="2763048" cy="327855"/>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9113567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91796637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781358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081999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81269984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503128" y="6128283"/>
            <a:ext cx="1808992" cy="488191"/>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23381883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78951406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9218304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0119168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3" y="6363129"/>
            <a:ext cx="7753255"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229809224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4" name="Footer Placeholder 1">
            <a:extLst>
              <a:ext uri="{FF2B5EF4-FFF2-40B4-BE49-F238E27FC236}">
                <a16:creationId xmlns:a16="http://schemas.microsoft.com/office/drawing/2014/main" id="{B5D6B24C-725A-4F59-AF09-E52D5A830573}"/>
              </a:ext>
            </a:extLst>
          </p:cNvPr>
          <p:cNvSpPr>
            <a:spLocks noGrp="1"/>
          </p:cNvSpPr>
          <p:nvPr>
            <p:ph type="ftr" sz="quarter" idx="3"/>
          </p:nvPr>
        </p:nvSpPr>
        <p:spPr>
          <a:xfrm>
            <a:off x="3485018" y="6357842"/>
            <a:ext cx="6678157"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1318651" algn="l"/>
              </a:tabLst>
            </a:pPr>
            <a:r>
              <a:rPr lang="fr-FR"/>
              <a:t>Confidential</a:t>
            </a:r>
            <a:r>
              <a:rPr lang="fr-FR" sz="1050"/>
              <a:t> Draft – For Discussion Purposes Only – Work in Progress</a:t>
            </a:r>
          </a:p>
        </p:txBody>
      </p:sp>
    </p:spTree>
    <p:extLst>
      <p:ext uri="{BB962C8B-B14F-4D97-AF65-F5344CB8AC3E}">
        <p14:creationId xmlns:p14="http://schemas.microsoft.com/office/powerpoint/2010/main" val="20077709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7"/>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766132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294107477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431021" y="6053372"/>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319546348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431021" y="6155682"/>
            <a:ext cx="2763048" cy="327855"/>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Tree>
    <p:extLst>
      <p:ext uri="{BB962C8B-B14F-4D97-AF65-F5344CB8AC3E}">
        <p14:creationId xmlns:p14="http://schemas.microsoft.com/office/powerpoint/2010/main" val="32314139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11"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9227329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Tree>
    <p:extLst>
      <p:ext uri="{BB962C8B-B14F-4D97-AF65-F5344CB8AC3E}">
        <p14:creationId xmlns:p14="http://schemas.microsoft.com/office/powerpoint/2010/main" val="216907156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Tree>
    <p:extLst>
      <p:ext uri="{BB962C8B-B14F-4D97-AF65-F5344CB8AC3E}">
        <p14:creationId xmlns:p14="http://schemas.microsoft.com/office/powerpoint/2010/main" val="282881063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pic>
        <p:nvPicPr>
          <p:cNvPr id="10"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14561976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503128" y="6128283"/>
            <a:ext cx="1808992" cy="488191"/>
          </a:xfrm>
          <a:prstGeom prst="rect">
            <a:avLst/>
          </a:prstGeom>
        </p:spPr>
      </p:pic>
    </p:spTree>
    <p:extLst>
      <p:ext uri="{BB962C8B-B14F-4D97-AF65-F5344CB8AC3E}">
        <p14:creationId xmlns:p14="http://schemas.microsoft.com/office/powerpoint/2010/main" val="396782780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0357013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41312193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21015460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9" y="3044281"/>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8" y="1052528"/>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568761" y="6133627"/>
            <a:ext cx="2540000" cy="40151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Tree>
    <p:extLst>
      <p:ext uri="{BB962C8B-B14F-4D97-AF65-F5344CB8AC3E}">
        <p14:creationId xmlns:p14="http://schemas.microsoft.com/office/powerpoint/2010/main" val="209801329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4" name="Object 3" hidden="1"/>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211667" cy="21166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33"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30373" y="356764"/>
            <a:ext cx="11329827" cy="517064"/>
          </a:xfrm>
        </p:spPr>
        <p:txBody>
          <a:bodyPr/>
          <a:lstStyle>
            <a:lvl1pPr>
              <a:defRPr sz="3733">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30373" y="2085629"/>
            <a:ext cx="11329827" cy="1785104"/>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132199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9" name="Object 28" hidden="1"/>
          <p:cNvGraphicFramePr>
            <a:graphicFrameLocks noChangeAspect="1"/>
          </p:cNvGraphicFramePr>
          <p:nvPr userDrawn="1">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29" name="Object 28" hidden="1"/>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211667" cy="21166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667"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sp>
        <p:nvSpPr>
          <p:cNvPr id="8" name="Title 7"/>
          <p:cNvSpPr>
            <a:spLocks noGrp="1"/>
          </p:cNvSpPr>
          <p:nvPr>
            <p:ph type="title" hasCustomPrompt="1"/>
          </p:nvPr>
        </p:nvSpPr>
        <p:spPr>
          <a:xfrm>
            <a:off x="430373" y="356765"/>
            <a:ext cx="11329827" cy="369332"/>
          </a:xfrm>
        </p:spPr>
        <p:txBody>
          <a:bodyPr/>
          <a:lstStyle>
            <a:lvl1pPr>
              <a:defRPr sz="2667">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337085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43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endParaRPr lang="en-US"/>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7639260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432001" y="1416668"/>
            <a:ext cx="5424817" cy="250299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424000" cy="250299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1733054633"/>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6" y="1416052"/>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2" y="1416668"/>
            <a:ext cx="3456319"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40230679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2002" y="1416668"/>
            <a:ext cx="3456319"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8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1" y="1416667"/>
            <a:ext cx="3456000" cy="2092880"/>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1625733340"/>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1999" y="1416667"/>
            <a:ext cx="3456000" cy="3552000"/>
          </a:xfrm>
          <a:solidFill>
            <a:srgbClr val="0073CD"/>
          </a:solidFill>
        </p:spPr>
        <p:txBody>
          <a:bodyPr wrap="square" lIns="144000" tIns="108000" rIns="144000" bIns="108000">
            <a:noAutofit/>
          </a:bodyPr>
          <a:lstStyle>
            <a:lvl1pPr>
              <a:spcAft>
                <a:spcPts val="800"/>
              </a:spcAft>
              <a:defRPr>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2420267328"/>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431999"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8304000" y="1416667"/>
            <a:ext cx="3456000" cy="3552000"/>
          </a:xfrm>
          <a:solidFill>
            <a:srgbClr val="0073CD"/>
          </a:solidFill>
        </p:spPr>
        <p:txBody>
          <a:bodyPr wrap="square" lIns="144000" tIns="108000" rIns="144000" bIns="108000">
            <a:noAutofit/>
          </a:bodyPr>
          <a:lstStyle>
            <a:lvl1pPr>
              <a:spcAft>
                <a:spcPts val="800"/>
              </a:spcAft>
              <a:defRPr sz="2400">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151445558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220156555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endParaRPr lang="en-US"/>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5" y="1424518"/>
            <a:ext cx="7392828" cy="25029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614565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8"/>
            <a:ext cx="3456000" cy="4605251"/>
          </a:xfrm>
          <a:prstGeom prst="rect">
            <a:avLst/>
          </a:prstGeom>
        </p:spPr>
        <p:txBody>
          <a:bodyPr>
            <a:noAutofit/>
          </a:bodyPr>
          <a:lstStyle>
            <a:lvl1pPr>
              <a:defRPr/>
            </a:lvl1pPr>
          </a:lstStyle>
          <a:p>
            <a:r>
              <a:rPr lang="en-GB"/>
              <a:t> </a:t>
            </a: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431999" y="1416668"/>
            <a:ext cx="7392000" cy="250299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5" name="Group 24">
            <a:extLst>
              <a:ext uri="{FF2B5EF4-FFF2-40B4-BE49-F238E27FC236}">
                <a16:creationId xmlns:a16="http://schemas.microsoft.com/office/drawing/2014/main" id="{5D1AD628-1E99-41AE-A4DE-E8D47E3F2A00}"/>
              </a:ext>
            </a:extLst>
          </p:cNvPr>
          <p:cNvGrpSpPr/>
          <p:nvPr/>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p:nvSpPr>
        <p:spPr>
          <a:xfrm>
            <a:off x="12275233" y="2890203"/>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55941691"/>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431999"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8"/>
            <a:ext cx="3456000" cy="4605251"/>
          </a:xfrm>
          <a:prstGeom prst="rect">
            <a:avLst/>
          </a:prstGeom>
        </p:spPr>
        <p:txBody>
          <a:bodyPr>
            <a:noAutofit/>
          </a:bodyPr>
          <a:lstStyle>
            <a:lvl1pPr>
              <a:defRPr/>
            </a:lvl1pPr>
          </a:lstStyle>
          <a:p>
            <a:r>
              <a:rPr lang="en-GB"/>
              <a:t> </a:t>
            </a: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7" name="Group 26">
            <a:extLst>
              <a:ext uri="{FF2B5EF4-FFF2-40B4-BE49-F238E27FC236}">
                <a16:creationId xmlns:a16="http://schemas.microsoft.com/office/drawing/2014/main" id="{FD78705A-DCC5-4C39-8BC7-0071FE0B6E9D}"/>
              </a:ext>
            </a:extLst>
          </p:cNvPr>
          <p:cNvGrpSpPr/>
          <p:nvPr/>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p:nvSpPr>
        <p:spPr>
          <a:xfrm>
            <a:off x="12275233" y="2890203"/>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5147261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8"/>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
        <p:nvSpPr>
          <p:cNvPr id="12" name="Guidance note">
            <a:extLst>
              <a:ext uri="{FF2B5EF4-FFF2-40B4-BE49-F238E27FC236}">
                <a16:creationId xmlns:a16="http://schemas.microsoft.com/office/drawing/2014/main" id="{DF4D906A-19FE-4A37-9F71-EBD603DB8313}"/>
              </a:ext>
            </a:extLst>
          </p:cNvPr>
          <p:cNvSpPr/>
          <p:nvPr/>
        </p:nvSpPr>
        <p:spPr>
          <a:xfrm>
            <a:off x="12275233" y="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725802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431800" y="1416668"/>
            <a:ext cx="7391400" cy="4605251"/>
          </a:xfrm>
          <a:prstGeom prst="rect">
            <a:avLst/>
          </a:prstGeom>
        </p:spPr>
        <p:txBody>
          <a:bodyPr>
            <a:noAutofit/>
          </a:bodyPr>
          <a:lstStyle>
            <a:lvl1pPr>
              <a:defRPr>
                <a:solidFill>
                  <a:schemeClr val="accent1"/>
                </a:solidFill>
              </a:defRPr>
            </a:lvl1pPr>
          </a:lstStyle>
          <a:p>
            <a:r>
              <a:rPr lang="en-GB"/>
              <a:t> </a:t>
            </a: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4" name="Group 23">
            <a:extLst>
              <a:ext uri="{FF2B5EF4-FFF2-40B4-BE49-F238E27FC236}">
                <a16:creationId xmlns:a16="http://schemas.microsoft.com/office/drawing/2014/main" id="{554C5F39-EE55-4150-AE38-A7A999F3BA25}"/>
              </a:ext>
            </a:extLst>
          </p:cNvPr>
          <p:cNvGrpSpPr/>
          <p:nvPr/>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p:nvSpPr>
        <p:spPr>
          <a:xfrm>
            <a:off x="12275233" y="2890203"/>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088671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p:nvCxnSpPr>
        <p:spPr>
          <a:xfrm>
            <a:off x="431800" y="2957420"/>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431801" y="1416000"/>
            <a:ext cx="1325715" cy="1440000"/>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431800" y="3081530"/>
            <a:ext cx="3456517" cy="1467197"/>
          </a:xfrm>
        </p:spPr>
        <p:txBody>
          <a:bodyPr/>
          <a:lstStyle>
            <a:lvl1pPr>
              <a:spcBef>
                <a:spcPts val="0"/>
              </a:spcBef>
              <a:spcAft>
                <a:spcPts val="267"/>
              </a:spcAft>
              <a:defRPr sz="1867"/>
            </a:lvl1pPr>
            <a:lvl2pPr>
              <a:spcBef>
                <a:spcPts val="0"/>
              </a:spcBef>
              <a:spcAft>
                <a:spcPts val="267"/>
              </a:spcAft>
              <a:defRPr sz="1867">
                <a:solidFill>
                  <a:schemeClr val="accent1"/>
                </a:solidFill>
              </a:defRPr>
            </a:lvl2pPr>
            <a:lvl3pPr marL="0" indent="0">
              <a:spcBef>
                <a:spcPts val="0"/>
              </a:spcBef>
              <a:spcAft>
                <a:spcPts val="267"/>
              </a:spcAft>
              <a:buFontTx/>
              <a:buNone/>
              <a:defRPr sz="1600">
                <a:solidFill>
                  <a:schemeClr val="accent1"/>
                </a:solidFill>
              </a:defRPr>
            </a:lvl3pPr>
            <a:lvl4pPr marL="284906" indent="-279952">
              <a:spcBef>
                <a:spcPts val="0"/>
              </a:spcBef>
              <a:spcAft>
                <a:spcPts val="267"/>
              </a:spcAft>
              <a:buFont typeface="Arial" panose="020B0604020202020204" pitchFamily="34" charset="0"/>
              <a:buChar char="•"/>
              <a:defRPr sz="1600">
                <a:solidFill>
                  <a:schemeClr val="accent1"/>
                </a:solidFill>
              </a:defRPr>
            </a:lvl4pPr>
            <a:lvl5pPr marL="559901" indent="-279952">
              <a:spcBef>
                <a:spcPts val="0"/>
              </a:spcBef>
              <a:spcAft>
                <a:spcPts val="267"/>
              </a:spcAft>
              <a:defRPr sz="16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8" name="Group 27">
            <a:extLst>
              <a:ext uri="{FF2B5EF4-FFF2-40B4-BE49-F238E27FC236}">
                <a16:creationId xmlns:a16="http://schemas.microsoft.com/office/drawing/2014/main" id="{3E9C2C4D-4ACC-4F73-A4B9-04807E3ACA87}"/>
              </a:ext>
            </a:extLst>
          </p:cNvPr>
          <p:cNvGrpSpPr/>
          <p:nvPr/>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p:nvSpPr>
        <p:spPr>
          <a:xfrm>
            <a:off x="12275236" y="285377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08492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p:nvCxnSpPr>
        <p:spPr>
          <a:xfrm>
            <a:off x="431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431800" y="2872582"/>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06" indent="-279952">
              <a:spcBef>
                <a:spcPts val="800"/>
              </a:spcBef>
              <a:spcAft>
                <a:spcPts val="0"/>
              </a:spcAft>
              <a:buFont typeface="Arial" panose="020B0604020202020204" pitchFamily="34" charset="0"/>
              <a:buChar char="•"/>
              <a:defRPr sz="1867"/>
            </a:lvl4pPr>
            <a:lvl5pPr marL="559901" indent="-279952">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431803"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p:nvCxnSpPr>
        <p:spPr>
          <a:xfrm>
            <a:off x="4368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4368800" y="2872582"/>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06" indent="-279952">
              <a:spcBef>
                <a:spcPts val="800"/>
              </a:spcBef>
              <a:spcAft>
                <a:spcPts val="0"/>
              </a:spcAft>
              <a:buFont typeface="Arial" panose="020B0604020202020204" pitchFamily="34" charset="0"/>
              <a:buChar char="•"/>
              <a:defRPr sz="1867"/>
            </a:lvl4pPr>
            <a:lvl5pPr marL="559901" indent="-279952">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368803"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p:nvCxnSpPr>
        <p:spPr>
          <a:xfrm>
            <a:off x="8303684"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8303684" y="2872582"/>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06" indent="-279952">
              <a:spcBef>
                <a:spcPts val="800"/>
              </a:spcBef>
              <a:spcAft>
                <a:spcPts val="0"/>
              </a:spcAft>
              <a:buFont typeface="Arial" panose="020B0604020202020204" pitchFamily="34" charset="0"/>
              <a:buChar char="•"/>
              <a:defRPr sz="1867"/>
            </a:lvl4pPr>
            <a:lvl5pPr marL="559901" indent="-279952">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3686"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638301" y="1416001"/>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06" indent="-279952">
              <a:spcBef>
                <a:spcPts val="0"/>
              </a:spcBef>
              <a:spcAft>
                <a:spcPts val="267"/>
              </a:spcAft>
              <a:buFont typeface="Arial" panose="020B0604020202020204" pitchFamily="34" charset="0"/>
              <a:buChar char="•"/>
              <a:defRPr sz="1200">
                <a:solidFill>
                  <a:schemeClr val="accent1"/>
                </a:solidFill>
              </a:defRPr>
            </a:lvl4pPr>
            <a:lvl5pPr marL="559901" indent="-279952">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5575301" y="1416001"/>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06" indent="-279952">
              <a:spcBef>
                <a:spcPts val="0"/>
              </a:spcBef>
              <a:spcAft>
                <a:spcPts val="267"/>
              </a:spcAft>
              <a:buFont typeface="Arial" panose="020B0604020202020204" pitchFamily="34" charset="0"/>
              <a:buChar char="•"/>
              <a:defRPr sz="1200">
                <a:solidFill>
                  <a:schemeClr val="accent1"/>
                </a:solidFill>
              </a:defRPr>
            </a:lvl4pPr>
            <a:lvl5pPr marL="559901" indent="-279952">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9512301" y="1416001"/>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06" indent="-279952">
              <a:spcBef>
                <a:spcPts val="0"/>
              </a:spcBef>
              <a:spcAft>
                <a:spcPts val="267"/>
              </a:spcAft>
              <a:buFont typeface="Arial" panose="020B0604020202020204" pitchFamily="34" charset="0"/>
              <a:buChar char="•"/>
              <a:defRPr sz="1200">
                <a:solidFill>
                  <a:schemeClr val="accent1"/>
                </a:solidFill>
              </a:defRPr>
            </a:lvl4pPr>
            <a:lvl5pPr marL="559901" indent="-279952">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43" name="Group 42">
            <a:extLst>
              <a:ext uri="{FF2B5EF4-FFF2-40B4-BE49-F238E27FC236}">
                <a16:creationId xmlns:a16="http://schemas.microsoft.com/office/drawing/2014/main" id="{B815125D-7568-4091-BEEB-35B82C7A282E}"/>
              </a:ext>
            </a:extLst>
          </p:cNvPr>
          <p:cNvGrpSpPr/>
          <p:nvPr/>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p:nvSpPr>
        <p:spPr>
          <a:xfrm>
            <a:off x="12275236" y="285377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547865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6" y="2"/>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2" y="1411820"/>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2" y="3467401"/>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p:nvSpPr>
        <p:spPr>
          <a:xfrm>
            <a:off x="12275236" y="2"/>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7" name="Picture 16"/>
          <p:cNvPicPr>
            <a:picLocks noChangeAspect="1"/>
          </p:cNvPicPr>
          <p:nvPr/>
        </p:nvPicPr>
        <p:blipFill>
          <a:blip r:embed="rId4"/>
          <a:stretch>
            <a:fillRect/>
          </a:stretch>
        </p:blipFill>
        <p:spPr>
          <a:xfrm>
            <a:off x="431802" y="377805"/>
            <a:ext cx="2376185" cy="271633"/>
          </a:xfrm>
          <a:prstGeom prst="rect">
            <a:avLst/>
          </a:prstGeom>
        </p:spPr>
      </p:pic>
    </p:spTree>
    <p:extLst>
      <p:ext uri="{BB962C8B-B14F-4D97-AF65-F5344CB8AC3E}">
        <p14:creationId xmlns:p14="http://schemas.microsoft.com/office/powerpoint/2010/main" val="263501782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p:nvSpPr>
        <p:spPr>
          <a:xfrm>
            <a:off x="11340862" y="6371169"/>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304435192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bwMode="auto"/>
        <p:txBody>
          <a:bodyPr/>
          <a:lstStyle/>
          <a:p>
            <a:r>
              <a:rPr lang="en-US"/>
              <a:t>Click to edit Master title style</a:t>
            </a:r>
            <a:endParaRPr lang="en-GB"/>
          </a:p>
        </p:txBody>
      </p:sp>
      <p:sp>
        <p:nvSpPr>
          <p:cNvPr id="6" name="Footer Placeholder 1">
            <a:extLst>
              <a:ext uri="{FF2B5EF4-FFF2-40B4-BE49-F238E27FC236}">
                <a16:creationId xmlns:a16="http://schemas.microsoft.com/office/drawing/2014/main" id="{5671675D-66CF-4CA2-BB4A-310060077F12}"/>
              </a:ext>
            </a:extLst>
          </p:cNvPr>
          <p:cNvSpPr>
            <a:spLocks noGrp="1"/>
          </p:cNvSpPr>
          <p:nvPr>
            <p:ph type="ftr" sz="quarter" idx="3"/>
          </p:nvPr>
        </p:nvSpPr>
        <p:spPr bwMode="auto">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Confidential Draft – For Discussion Purposes Only – Work in Progress</a:t>
            </a:r>
          </a:p>
        </p:txBody>
      </p:sp>
    </p:spTree>
    <p:extLst>
      <p:ext uri="{BB962C8B-B14F-4D97-AF65-F5344CB8AC3E}">
        <p14:creationId xmlns:p14="http://schemas.microsoft.com/office/powerpoint/2010/main" val="11953646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1719968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bwMode="auto"/>
        <p:txBody>
          <a:bodyPr/>
          <a:lstStyle/>
          <a:p>
            <a:r>
              <a:rPr lang="en-US"/>
              <a:t>Click to edit Master title style</a:t>
            </a:r>
            <a:endParaRPr lang="en-GB"/>
          </a:p>
        </p:txBody>
      </p:sp>
      <p:sp>
        <p:nvSpPr>
          <p:cNvPr id="4" name="Footer Placeholder 1">
            <a:extLst>
              <a:ext uri="{FF2B5EF4-FFF2-40B4-BE49-F238E27FC236}">
                <a16:creationId xmlns:a16="http://schemas.microsoft.com/office/drawing/2014/main" id="{F73EA83D-FAF9-4FC6-9C50-E902A40DD36C}"/>
              </a:ext>
            </a:extLst>
          </p:cNvPr>
          <p:cNvSpPr>
            <a:spLocks noGrp="1"/>
          </p:cNvSpPr>
          <p:nvPr>
            <p:ph type="ftr" sz="quarter" idx="3"/>
          </p:nvPr>
        </p:nvSpPr>
        <p:spPr bwMode="auto">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Confidential Draft – For Discussion Purposes Only – Work in Progress</a:t>
            </a:r>
          </a:p>
        </p:txBody>
      </p:sp>
    </p:spTree>
    <p:extLst>
      <p:ext uri="{BB962C8B-B14F-4D97-AF65-F5344CB8AC3E}">
        <p14:creationId xmlns:p14="http://schemas.microsoft.com/office/powerpoint/2010/main" val="607755490"/>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auto">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auto">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auto">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auto">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bwMode="auto">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bwMode="auto">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grpSp>
        <p:nvGrpSpPr>
          <p:cNvPr id="17" name="Group 16">
            <a:extLst>
              <a:ext uri="{FF2B5EF4-FFF2-40B4-BE49-F238E27FC236}">
                <a16:creationId xmlns:a16="http://schemas.microsoft.com/office/drawing/2014/main" id="{BCA6C8D0-AA71-4FB2-B75F-CD88195A3383}"/>
              </a:ext>
            </a:extLst>
          </p:cNvPr>
          <p:cNvGrpSpPr/>
          <p:nvPr userDrawn="1">
            <p:custDataLst>
              <p:tags r:id="rId1"/>
            </p:custDataLst>
          </p:nvPr>
        </p:nvGrpSpPr>
        <p:grpSpPr bwMode="auto">
          <a:xfrm>
            <a:off x="9342631" y="4974513"/>
            <a:ext cx="2556519" cy="1114116"/>
            <a:chOff x="7577494" y="1498600"/>
            <a:chExt cx="894476" cy="266244"/>
          </a:xfrm>
        </p:grpSpPr>
        <p:sp>
          <p:nvSpPr>
            <p:cNvPr id="18" name="TextBox 17">
              <a:extLst>
                <a:ext uri="{FF2B5EF4-FFF2-40B4-BE49-F238E27FC236}">
                  <a16:creationId xmlns:a16="http://schemas.microsoft.com/office/drawing/2014/main" id="{5E40B090-9C54-4927-A103-DFA223CF8B71}"/>
                </a:ext>
              </a:extLst>
            </p:cNvPr>
            <p:cNvSpPr txBox="1"/>
            <p:nvPr/>
          </p:nvSpPr>
          <p:spPr bwMode="auto">
            <a:xfrm>
              <a:off x="7577494" y="1528728"/>
              <a:ext cx="894476" cy="20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1" compatLnSpc="1">
              <a:prstTxWarp prst="textNoShape">
                <a:avLst/>
              </a:prstTxWarp>
              <a:spAutoFit/>
            </a:bodyPr>
            <a:lstStyle/>
            <a:p>
              <a:pPr algn="ctr">
                <a:spcAft>
                  <a:spcPts val="800"/>
                </a:spcAft>
                <a:buClr>
                  <a:schemeClr val="tx1"/>
                </a:buClr>
              </a:pPr>
              <a:r>
                <a:rPr lang="en-US" sz="1867" i="1" kern="0">
                  <a:solidFill>
                    <a:schemeClr val="bg1"/>
                  </a:solidFill>
                  <a:latin typeface="Arial" panose="020B0604020202020204" pitchFamily="34" charset="0"/>
                  <a:ea typeface="+mn-ea"/>
                </a:rPr>
                <a:t>Confidential Draft – For Discussion Purposes Only</a:t>
              </a:r>
            </a:p>
          </p:txBody>
        </p:sp>
        <p:cxnSp>
          <p:nvCxnSpPr>
            <p:cNvPr id="19" name="Straight Connector 18">
              <a:extLst>
                <a:ext uri="{FF2B5EF4-FFF2-40B4-BE49-F238E27FC236}">
                  <a16:creationId xmlns:a16="http://schemas.microsoft.com/office/drawing/2014/main" id="{7FB15C95-B6D0-4C1E-AD5F-6E40CD6076FE}"/>
                </a:ext>
              </a:extLst>
            </p:cNvPr>
            <p:cNvCxnSpPr/>
            <p:nvPr/>
          </p:nvCxnSpPr>
          <p:spPr bwMode="auto">
            <a:xfrm>
              <a:off x="7577494" y="1498600"/>
              <a:ext cx="894476"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B411B3B4-CF37-4D11-BCE9-D106C2158FB6}"/>
                </a:ext>
              </a:extLst>
            </p:cNvPr>
            <p:cNvCxnSpPr/>
            <p:nvPr/>
          </p:nvCxnSpPr>
          <p:spPr bwMode="auto">
            <a:xfrm>
              <a:off x="7577494" y="1764844"/>
              <a:ext cx="894476"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86084037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bwMode="auto">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auto">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auto">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auto">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auto">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auto">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auto">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auto">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auto">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auto">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auto">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auto">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auto">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auto">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auto">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auto">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auto">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auto">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auto">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auto">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auto">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165317030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5" name="Text Placeholder 6"/>
          <p:cNvSpPr>
            <a:spLocks noGrp="1"/>
          </p:cNvSpPr>
          <p:nvPr>
            <p:ph type="body" sz="quarter" idx="13"/>
          </p:nvPr>
        </p:nvSpPr>
        <p:spPr>
          <a:xfrm>
            <a:off x="304800" y="1339273"/>
            <a:ext cx="11582400" cy="4727431"/>
          </a:xfrm>
        </p:spPr>
        <p:txBody>
          <a:bodyPr vert="horz" lIns="0" tIns="0" rIns="0" bIns="0" rtlCol="0">
            <a:noAutofit/>
          </a:bodyPr>
          <a:lstStyle>
            <a:lvl1pPr>
              <a:defRPr lang="en-US" sz="1400" dirty="0" smtClean="0"/>
            </a:lvl1pPr>
            <a:lvl2pPr marL="137156">
              <a:defRPr lang="en-US" sz="1400" dirty="0" smtClean="0"/>
            </a:lvl2pPr>
            <a:lvl3pPr marL="274313">
              <a:defRPr lang="en-US" sz="1400" dirty="0" smtClean="0"/>
            </a:lvl3pPr>
            <a:lvl4pPr>
              <a:defRPr lang="en-US" sz="1400" dirty="0" smtClean="0"/>
            </a:lvl4pPr>
            <a:lvl5pPr>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p:cNvSpPr>
            <a:spLocks noGrp="1"/>
          </p:cNvSpPr>
          <p:nvPr>
            <p:ph type="title"/>
          </p:nvPr>
        </p:nvSpPr>
        <p:spPr/>
        <p:txBody>
          <a:bodyPr/>
          <a:lstStyle/>
          <a:p>
            <a:r>
              <a:rPr lang="en-US"/>
              <a:t>Click to edit Master title style</a:t>
            </a:r>
          </a:p>
        </p:txBody>
      </p:sp>
      <p:sp>
        <p:nvSpPr>
          <p:cNvPr id="13" name="Slide Number Placeholder 2"/>
          <p:cNvSpPr>
            <a:spLocks noGrp="1"/>
          </p:cNvSpPr>
          <p:nvPr>
            <p:ph type="sldNum" sz="quarter" idx="10"/>
          </p:nvPr>
        </p:nvSpPr>
        <p:spPr>
          <a:xfrm>
            <a:off x="11100329" y="6418632"/>
            <a:ext cx="770951" cy="192287"/>
          </a:xfrm>
        </p:spPr>
        <p:txBody>
          <a:bodyPr/>
          <a:lstStyle/>
          <a:p>
            <a:fld id="{0D558541-60C9-42A2-8392-FF12533A6B7A}" type="slidenum">
              <a:rPr lang="en-US" smtClean="0"/>
              <a:pPr/>
              <a:t>‹#›</a:t>
            </a:fld>
            <a:endParaRPr lang="en-US"/>
          </a:p>
        </p:txBody>
      </p:sp>
      <p:sp>
        <p:nvSpPr>
          <p:cNvPr id="9" name="TextBox 8">
            <a:extLst>
              <a:ext uri="{FF2B5EF4-FFF2-40B4-BE49-F238E27FC236}">
                <a16:creationId xmlns:a16="http://schemas.microsoft.com/office/drawing/2014/main" id="{0CBF28C4-C337-4A8E-BC5E-9E5E778654AE}"/>
              </a:ext>
            </a:extLst>
          </p:cNvPr>
          <p:cNvSpPr txBox="1"/>
          <p:nvPr userDrawn="1"/>
        </p:nvSpPr>
        <p:spPr>
          <a:xfrm>
            <a:off x="3533410" y="6388076"/>
            <a:ext cx="5391254" cy="230832"/>
          </a:xfrm>
          <a:prstGeom prst="rect">
            <a:avLst/>
          </a:prstGeom>
          <a:noFill/>
        </p:spPr>
        <p:txBody>
          <a:bodyPr wrap="square" lIns="0">
            <a:spAutoFit/>
          </a:bodyPr>
          <a:lstStyle/>
          <a:p>
            <a:pPr fontAlgn="auto">
              <a:spcBef>
                <a:spcPts val="0"/>
              </a:spcBef>
              <a:spcAft>
                <a:spcPts val="0"/>
              </a:spcAft>
              <a:defRPr/>
            </a:pPr>
            <a:r>
              <a:rPr lang="en-US" sz="900">
                <a:solidFill>
                  <a:srgbClr val="858789"/>
                </a:solidFill>
                <a:latin typeface="Arial" pitchFamily="34" charset="0"/>
                <a:cs typeface="Arial" pitchFamily="34" charset="0"/>
              </a:rPr>
              <a:t>Copyright © 2018 Accenture All rights reserved.   PROPRIETARY</a:t>
            </a:r>
            <a:r>
              <a:rPr lang="en-US" sz="900" baseline="0">
                <a:solidFill>
                  <a:srgbClr val="858789"/>
                </a:solidFill>
                <a:latin typeface="Arial" pitchFamily="34" charset="0"/>
                <a:cs typeface="Arial" pitchFamily="34" charset="0"/>
              </a:rPr>
              <a:t> &amp;  </a:t>
            </a:r>
            <a:r>
              <a:rPr lang="en-US" sz="900">
                <a:solidFill>
                  <a:srgbClr val="858789"/>
                </a:solidFill>
                <a:latin typeface="Arial" pitchFamily="34" charset="0"/>
                <a:cs typeface="Arial" pitchFamily="34" charset="0"/>
              </a:rPr>
              <a:t>CONFIDENTIAL TO ACCENTURE</a:t>
            </a:r>
          </a:p>
        </p:txBody>
      </p:sp>
    </p:spTree>
    <p:extLst>
      <p:ext uri="{BB962C8B-B14F-4D97-AF65-F5344CB8AC3E}">
        <p14:creationId xmlns:p14="http://schemas.microsoft.com/office/powerpoint/2010/main" val="22278369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a:xfrm>
            <a:off x="3615565" y="6444260"/>
            <a:ext cx="7828105"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b="1">
              <a:solidFill>
                <a:srgbClr val="55555A"/>
              </a:solidFill>
            </a:endParaRP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1272870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91" y="1416053"/>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7" y="1416672"/>
            <a:ext cx="345631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72"/>
            <a:ext cx="3456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8" y="6419624"/>
            <a:ext cx="7753255"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a:solidFill>
                <a:srgbClr val="55555A"/>
              </a:solidFill>
            </a:endParaRPr>
          </a:p>
        </p:txBody>
      </p:sp>
    </p:spTree>
    <p:extLst>
      <p:ext uri="{BB962C8B-B14F-4D97-AF65-F5344CB8AC3E}">
        <p14:creationId xmlns:p14="http://schemas.microsoft.com/office/powerpoint/2010/main" val="1660792375"/>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a:xfrm>
            <a:off x="3615565" y="6452784"/>
            <a:ext cx="7828105"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b="1">
              <a:solidFill>
                <a:srgbClr val="55555A"/>
              </a:solidFill>
            </a:endParaRP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9" y="1424520"/>
            <a:ext cx="7392828" cy="1877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89449996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9"/>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6" y="6376996"/>
            <a:ext cx="9593887"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a:solidFill>
                <a:srgbClr val="55555A"/>
              </a:solidFill>
            </a:endParaRPr>
          </a:p>
        </p:txBody>
      </p:sp>
    </p:spTree>
    <p:extLst>
      <p:ext uri="{BB962C8B-B14F-4D97-AF65-F5344CB8AC3E}">
        <p14:creationId xmlns:p14="http://schemas.microsoft.com/office/powerpoint/2010/main" val="86759462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1_Cover">
    <p:bg>
      <p:bgPr>
        <a:solidFill>
          <a:schemeClr val="bg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2"/>
          <a:stretch>
            <a:fillRect/>
          </a:stretch>
        </p:blipFill>
        <p:spPr>
          <a:xfrm>
            <a:off x="431021" y="6053375"/>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387014170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over - Electricity Transmission">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stretch>
            <a:fillRect/>
          </a:stretch>
        </p:blipFill>
        <p:spPr>
          <a:xfrm>
            <a:off x="440260" y="323987"/>
            <a:ext cx="4610853" cy="547109"/>
          </a:xfrm>
          <a:prstGeom prst="rect">
            <a:avLst/>
          </a:prstGeom>
        </p:spPr>
      </p:pic>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0" y="4388835"/>
            <a:ext cx="3745944" cy="533480"/>
          </a:xfrm>
        </p:spPr>
        <p:txBody>
          <a:bodyPr/>
          <a:lstStyle>
            <a:lvl1pPr>
              <a:spcAft>
                <a:spcPts val="0"/>
              </a:spcAft>
              <a:defRPr>
                <a:solidFill>
                  <a:schemeClr val="bg1"/>
                </a:solidFill>
              </a:defRPr>
            </a:lvl1pPr>
            <a:lvl2pPr>
              <a:defRPr>
                <a:solidFill>
                  <a:schemeClr val="bg1"/>
                </a:solidFill>
              </a:defRPr>
            </a:lvl2pPr>
          </a:lstStyle>
          <a:p>
            <a:pPr lvl="0"/>
            <a:r>
              <a:rPr lang="en-US"/>
              <a:t>Babson Executive Conference Centre</a:t>
            </a:r>
          </a:p>
          <a:p>
            <a:pPr lvl="1"/>
            <a:r>
              <a:rPr lang="en-US"/>
              <a:t>October 9 &amp; 10, 2018</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sp>
        <p:nvSpPr>
          <p:cNvPr id="2" name="TextBox 1"/>
          <p:cNvSpPr txBox="1"/>
          <p:nvPr/>
        </p:nvSpPr>
        <p:spPr bwMode="auto">
          <a:xfrm>
            <a:off x="440260" y="2001164"/>
            <a:ext cx="621916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600"/>
              </a:spcAft>
              <a:buClr>
                <a:srgbClr val="55555A"/>
              </a:buClr>
            </a:pPr>
            <a:r>
              <a:rPr lang="en-GB" sz="4000" kern="0">
                <a:solidFill>
                  <a:srgbClr val="FFFFFF"/>
                </a:solidFill>
              </a:rPr>
              <a:t>Extended </a:t>
            </a:r>
            <a:r>
              <a:rPr lang="en-GB" sz="4000" b="1" kern="0">
                <a:solidFill>
                  <a:srgbClr val="FFFFFF"/>
                </a:solidFill>
              </a:rPr>
              <a:t>ITLT </a:t>
            </a:r>
            <a:r>
              <a:rPr lang="en-GB" sz="4000" kern="0">
                <a:solidFill>
                  <a:srgbClr val="FFFFFF"/>
                </a:solidFill>
              </a:rPr>
              <a:t>Conference</a:t>
            </a:r>
            <a:endParaRPr lang="en-GB" sz="4000" b="1" kern="0">
              <a:solidFill>
                <a:srgbClr val="FFFFFF"/>
              </a:solidFill>
            </a:endParaRPr>
          </a:p>
        </p:txBody>
      </p:sp>
    </p:spTree>
    <p:extLst>
      <p:ext uri="{BB962C8B-B14F-4D97-AF65-F5344CB8AC3E}">
        <p14:creationId xmlns:p14="http://schemas.microsoft.com/office/powerpoint/2010/main" val="22009683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3" y="6363129"/>
            <a:ext cx="7753255" cy="225767"/>
          </a:xfrm>
        </p:spPr>
        <p:txBody>
          <a:bodyPr/>
          <a:lstStyle>
            <a:lvl1pPr>
              <a:defRPr b="0"/>
            </a:lvl1pPr>
          </a:lstStyle>
          <a:p>
            <a:pPr>
              <a:tabLst>
                <a:tab pos="1318651"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14813281"/>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over - Gas Transmission">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sp>
        <p:nvSpPr>
          <p:cNvPr id="15" name="Picture Placeholder 12"/>
          <p:cNvSpPr>
            <a:spLocks noGrp="1" noChangeAspect="1"/>
          </p:cNvSpPr>
          <p:nvPr>
            <p:ph type="pic" sz="quarter" idx="15" hasCustomPrompt="1"/>
          </p:nvPr>
        </p:nvSpPr>
        <p:spPr bwMode="gray">
          <a:xfrm rot="16200000">
            <a:off x="-137512" y="475145"/>
            <a:ext cx="537365" cy="26868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Tree>
    <p:extLst>
      <p:ext uri="{BB962C8B-B14F-4D97-AF65-F5344CB8AC3E}">
        <p14:creationId xmlns:p14="http://schemas.microsoft.com/office/powerpoint/2010/main" val="33231985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Cover - Gas System Operator">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11" name="Picture 10"/>
          <p:cNvPicPr>
            <a:picLocks noChangeAspect="1"/>
          </p:cNvPicPr>
          <p:nvPr/>
        </p:nvPicPr>
        <p:blipFill>
          <a:blip r:embed="rId4"/>
          <a:stretch>
            <a:fillRect/>
          </a:stretch>
        </p:blipFill>
        <p:spPr>
          <a:xfrm>
            <a:off x="-3172" y="340806"/>
            <a:ext cx="2063109" cy="610599"/>
          </a:xfrm>
          <a:prstGeom prst="rect">
            <a:avLst/>
          </a:prstGeom>
        </p:spPr>
      </p:pic>
    </p:spTree>
    <p:extLst>
      <p:ext uri="{BB962C8B-B14F-4D97-AF65-F5344CB8AC3E}">
        <p14:creationId xmlns:p14="http://schemas.microsoft.com/office/powerpoint/2010/main" val="194292627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over - Capital Delivery">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68" y="277366"/>
            <a:ext cx="1537609" cy="685355"/>
          </a:xfrm>
          <a:prstGeom prst="rect">
            <a:avLst/>
          </a:prstGeom>
        </p:spPr>
      </p:pic>
    </p:spTree>
    <p:extLst>
      <p:ext uri="{BB962C8B-B14F-4D97-AF65-F5344CB8AC3E}">
        <p14:creationId xmlns:p14="http://schemas.microsoft.com/office/powerpoint/2010/main" val="382609989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cSld name="Divider">
    <p:bg>
      <p:bgPr>
        <a:solidFill>
          <a:schemeClr val="bg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10"/>
          <p:cNvPicPr>
            <a:picLocks noChangeAspect="1"/>
          </p:cNvPicPr>
          <p:nvPr/>
        </p:nvPicPr>
        <p:blipFill>
          <a:blip r:embed="rId2"/>
          <a:stretch>
            <a:fillRect/>
          </a:stretch>
        </p:blipFill>
        <p:spPr>
          <a:xfrm>
            <a:off x="525423" y="6034999"/>
            <a:ext cx="3362896" cy="399029"/>
          </a:xfrm>
          <a:prstGeom prst="rect">
            <a:avLst/>
          </a:prstGeom>
        </p:spPr>
      </p:pic>
    </p:spTree>
    <p:extLst>
      <p:ext uri="{BB962C8B-B14F-4D97-AF65-F5344CB8AC3E}">
        <p14:creationId xmlns:p14="http://schemas.microsoft.com/office/powerpoint/2010/main" val="386166417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Divider + Electricity Transmission">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8">
            <a:extLst>
              <a:ext uri="{FF2B5EF4-FFF2-40B4-BE49-F238E27FC236}">
                <a16:creationId xmlns:a16="http://schemas.microsoft.com/office/drawing/2014/main" id="{CA499534-3473-4E22-AB07-600AA3C32E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70" y="277363"/>
            <a:ext cx="2315292" cy="685356"/>
          </a:xfrm>
          <a:prstGeom prst="rect">
            <a:avLst/>
          </a:prstGeom>
        </p:spPr>
      </p:pic>
      <p:pic>
        <p:nvPicPr>
          <p:cNvPr id="10" name="Graphic 10"/>
          <p:cNvPicPr>
            <a:picLocks noChangeAspect="1"/>
          </p:cNvPicPr>
          <p:nvPr/>
        </p:nvPicPr>
        <p:blipFill>
          <a:blip r:embed="rId4"/>
          <a:stretch>
            <a:fillRect/>
          </a:stretch>
        </p:blipFill>
        <p:spPr>
          <a:xfrm>
            <a:off x="423335" y="6024764"/>
            <a:ext cx="2688937" cy="468619"/>
          </a:xfrm>
          <a:prstGeom prst="rect">
            <a:avLst/>
          </a:prstGeom>
        </p:spPr>
      </p:pic>
    </p:spTree>
    <p:extLst>
      <p:ext uri="{BB962C8B-B14F-4D97-AF65-F5344CB8AC3E}">
        <p14:creationId xmlns:p14="http://schemas.microsoft.com/office/powerpoint/2010/main" val="120824728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Divider + Gas Transmission">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p:nvPicPr>
        <p:blipFill>
          <a:blip r:embed="rId2"/>
          <a:stretch>
            <a:fillRect/>
          </a:stretch>
        </p:blipFill>
        <p:spPr>
          <a:xfrm>
            <a:off x="503128" y="6128289"/>
            <a:ext cx="1808992" cy="488191"/>
          </a:xfrm>
          <a:prstGeom prst="rect">
            <a:avLst/>
          </a:prstGeom>
        </p:spPr>
      </p:pic>
      <p:pic>
        <p:nvPicPr>
          <p:cNvPr id="30" name="Graphic 29">
            <a:extLst>
              <a:ext uri="{FF2B5EF4-FFF2-40B4-BE49-F238E27FC236}">
                <a16:creationId xmlns:a16="http://schemas.microsoft.com/office/drawing/2014/main" id="{1A4C1D0B-5407-4DAA-8724-B6778E12A9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70" y="277363"/>
            <a:ext cx="2315292" cy="685356"/>
          </a:xfrm>
          <a:prstGeom prst="rect">
            <a:avLst/>
          </a:prstGeom>
        </p:spPr>
      </p:pic>
    </p:spTree>
    <p:extLst>
      <p:ext uri="{BB962C8B-B14F-4D97-AF65-F5344CB8AC3E}">
        <p14:creationId xmlns:p14="http://schemas.microsoft.com/office/powerpoint/2010/main" val="4013282719"/>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Divider + Gas System Operator">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pic>
        <p:nvPicPr>
          <p:cNvPr id="10" name="Picture 9"/>
          <p:cNvPicPr>
            <a:picLocks noChangeAspect="1"/>
          </p:cNvPicPr>
          <p:nvPr/>
        </p:nvPicPr>
        <p:blipFill>
          <a:blip r:embed="rId4"/>
          <a:stretch>
            <a:fillRect/>
          </a:stretch>
        </p:blipFill>
        <p:spPr>
          <a:xfrm>
            <a:off x="-3172" y="340806"/>
            <a:ext cx="2063109" cy="610599"/>
          </a:xfrm>
          <a:prstGeom prst="rect">
            <a:avLst/>
          </a:prstGeom>
        </p:spPr>
      </p:pic>
    </p:spTree>
    <p:extLst>
      <p:ext uri="{BB962C8B-B14F-4D97-AF65-F5344CB8AC3E}">
        <p14:creationId xmlns:p14="http://schemas.microsoft.com/office/powerpoint/2010/main" val="222900936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Back cover blue">
    <p:bg>
      <p:bgPr>
        <a:solidFill>
          <a:schemeClr val="bg1"/>
        </a:solidFill>
        <a:effectLst/>
      </p:bgPr>
    </p:bg>
    <p:spTree>
      <p:nvGrpSpPr>
        <p:cNvPr id="1" name=""/>
        <p:cNvGrpSpPr/>
        <p:nvPr/>
      </p:nvGrpSpPr>
      <p:grpSpPr>
        <a:xfrm>
          <a:off x="0" y="0"/>
          <a:ext cx="0" cy="0"/>
          <a:chOff x="0" y="0"/>
          <a:chExt cx="0" cy="0"/>
        </a:xfrm>
      </p:grpSpPr>
      <p:sp>
        <p:nvSpPr>
          <p:cNvPr id="3" name="Slide Number Placeholder 5"/>
          <p:cNvSpPr txBox="1">
            <a:spLocks/>
          </p:cNvSpPr>
          <p:nvPr/>
        </p:nvSpPr>
        <p:spPr>
          <a:xfrm>
            <a:off x="11340867" y="6371173"/>
            <a:ext cx="851140" cy="486833"/>
          </a:xfrm>
          <a:prstGeom prst="rect">
            <a:avLst/>
          </a:prstGeom>
        </p:spPr>
        <p:txBody>
          <a:bodyPr lIns="91436" tIns="45718" rIns="91436" bIns="45718"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700">
                <a:solidFill>
                  <a:srgbClr val="55555A"/>
                </a:solidFill>
              </a:rPr>
              <a:pPr/>
              <a:t>‹#›</a:t>
            </a:fld>
            <a:endParaRPr sz="700">
              <a:solidFill>
                <a:srgbClr val="55555A"/>
              </a:solidFill>
            </a:endParaRPr>
          </a:p>
        </p:txBody>
      </p:sp>
      <p:grpSp>
        <p:nvGrpSpPr>
          <p:cNvPr id="50" name="Group 49">
            <a:extLst>
              <a:ext uri="{FF2B5EF4-FFF2-40B4-BE49-F238E27FC236}">
                <a16:creationId xmlns:a16="http://schemas.microsoft.com/office/drawing/2014/main" id="{0704F238-3359-468F-8B64-BD992440F212}"/>
              </a:ext>
            </a:extLst>
          </p:cNvPr>
          <p:cNvGrpSpPr/>
          <p:nvPr/>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grpSp>
    </p:spTree>
    <p:extLst>
      <p:ext uri="{BB962C8B-B14F-4D97-AF65-F5344CB8AC3E}">
        <p14:creationId xmlns:p14="http://schemas.microsoft.com/office/powerpoint/2010/main" val="357735241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cSld name="1_Divider">
    <p:bg>
      <p:bgPr>
        <a:solidFill>
          <a:schemeClr val="bg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62" y="3382127"/>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1497113"/>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7" name="Round Diagonal Corner Rectangle 4">
            <a:extLst>
              <a:ext uri="{FF2B5EF4-FFF2-40B4-BE49-F238E27FC236}">
                <a16:creationId xmlns:a16="http://schemas.microsoft.com/office/drawing/2014/main" id="{231B8D91-3113-4251-BBA5-C25AE54B04E5}"/>
              </a:ext>
            </a:extLst>
          </p:cNvPr>
          <p:cNvSpPr/>
          <p:nvPr/>
        </p:nvSpPr>
        <p:spPr>
          <a:xfrm>
            <a:off x="12275279" y="1"/>
            <a:ext cx="2707513" cy="3795517"/>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700" b="1">
                <a:solidFill>
                  <a:prstClr val="black"/>
                </a:solidFill>
                <a:latin typeface="Calibri" panose="020F0502020204030204"/>
                <a:cs typeface="Arial" panose="020B0604020202020204" pitchFamily="34" charset="0"/>
              </a:rPr>
              <a:t>Image placeholders</a:t>
            </a:r>
          </a:p>
          <a:p>
            <a:pPr marL="0" lvl="1">
              <a:defRPr/>
            </a:pPr>
            <a:r>
              <a:rPr lang="en-GB" sz="700">
                <a:solidFill>
                  <a:prstClr val="black"/>
                </a:solidFill>
                <a:latin typeface="Calibri" panose="020F0502020204030204"/>
                <a:cs typeface="Arial" panose="020B0604020202020204" pitchFamily="34" charset="0"/>
              </a:rPr>
              <a:t>This layout is set with a picture placeholder for photography. To insert an image:</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Click on the ‘picture placeholder icon’</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700" b="1">
                <a:solidFill>
                  <a:prstClr val="black"/>
                </a:solidFill>
                <a:latin typeface="Calibri" panose="020F0502020204030204"/>
                <a:cs typeface="Arial" panose="020B0604020202020204" pitchFamily="34" charset="0"/>
              </a:rPr>
              <a:t>U</a:t>
            </a:r>
            <a:r>
              <a:rPr lang="en-GB" sz="700" b="1">
                <a:solidFill>
                  <a:prstClr val="black"/>
                </a:solidFill>
                <a:latin typeface="Calibri" panose="020F0502020204030204"/>
                <a:cs typeface="Arial" panose="020B0604020202020204" pitchFamily="34" charset="0"/>
              </a:rPr>
              <a:t>pdating image</a:t>
            </a:r>
          </a:p>
          <a:p>
            <a:pPr marL="90484" lvl="2" indent="-90484">
              <a:buClr>
                <a:prstClr val="black"/>
              </a:buClr>
              <a:buFont typeface="Arial" panose="020B0604020202020204" pitchFamily="34" charset="0"/>
              <a:buChar char="•"/>
              <a:defRPr/>
            </a:pPr>
            <a:r>
              <a:rPr lang="en-US" sz="700">
                <a:solidFill>
                  <a:prstClr val="black"/>
                </a:solidFill>
                <a:latin typeface="Calibri" panose="020F0502020204030204"/>
                <a:cs typeface="Arial" panose="020B0604020202020204" pitchFamily="34" charset="0"/>
              </a:rPr>
              <a:t>Click on the image you wish to change</a:t>
            </a:r>
          </a:p>
          <a:p>
            <a:pPr marL="90484" lvl="2" indent="-90484">
              <a:buClr>
                <a:prstClr val="black"/>
              </a:buClr>
              <a:buFont typeface="Arial" panose="020B0604020202020204" pitchFamily="34" charset="0"/>
              <a:buChar char="•"/>
              <a:defRPr/>
            </a:pPr>
            <a:r>
              <a:rPr lang="en-US" sz="700">
                <a:solidFill>
                  <a:prstClr val="black"/>
                </a:solidFill>
                <a:latin typeface="Calibri" panose="020F0502020204030204"/>
                <a:cs typeface="Arial" panose="020B0604020202020204" pitchFamily="34" charset="0"/>
              </a:rPr>
              <a:t>Delete the image</a:t>
            </a:r>
          </a:p>
          <a:p>
            <a:pPr marL="90484" lvl="2" indent="-90484">
              <a:buClr>
                <a:prstClr val="black"/>
              </a:buClr>
              <a:buFont typeface="Arial" panose="020B0604020202020204" pitchFamily="34" charset="0"/>
              <a:buChar char="•"/>
              <a:defRPr/>
            </a:pPr>
            <a:r>
              <a:rPr lang="en-US" sz="700">
                <a:solidFill>
                  <a:prstClr val="black"/>
                </a:solidFill>
                <a:latin typeface="Calibri" panose="020F0502020204030204"/>
                <a:cs typeface="Arial" panose="020B0604020202020204" pitchFamily="34" charset="0"/>
              </a:rPr>
              <a:t>Follow the steps as above to insert an image</a:t>
            </a:r>
          </a:p>
          <a:p>
            <a:pPr>
              <a:defRPr/>
            </a:pPr>
            <a:r>
              <a:rPr lang="en-GB" sz="700" b="1">
                <a:solidFill>
                  <a:prstClr val="black"/>
                </a:solidFill>
                <a:latin typeface="Calibri" panose="020F0502020204030204"/>
                <a:cs typeface="Arial" panose="020B0604020202020204" pitchFamily="34" charset="0"/>
              </a:rPr>
              <a:t>Cropping image</a:t>
            </a:r>
          </a:p>
          <a:p>
            <a:pPr marL="0" lvl="1">
              <a:defRPr/>
            </a:pPr>
            <a:r>
              <a:rPr lang="en-GB" sz="7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Select the image</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Go to ‘Format’ tab</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Select ‘Crop’</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You can now move the image within the placeholder.</a:t>
            </a:r>
          </a:p>
          <a:p>
            <a:pPr>
              <a:defRPr/>
            </a:pPr>
            <a:r>
              <a:rPr lang="en-GB" sz="700" b="1">
                <a:solidFill>
                  <a:prstClr val="black"/>
                </a:solidFill>
                <a:latin typeface="Calibri" panose="020F0502020204030204"/>
                <a:cs typeface="Arial" panose="020B0604020202020204" pitchFamily="34" charset="0"/>
              </a:rPr>
              <a:t>Resizing image</a:t>
            </a:r>
          </a:p>
          <a:p>
            <a:pPr marL="0" lvl="1">
              <a:defRPr/>
            </a:pPr>
            <a:r>
              <a:rPr lang="en-GB" sz="700">
                <a:solidFill>
                  <a:prstClr val="black"/>
                </a:solidFill>
                <a:latin typeface="Calibri" panose="020F0502020204030204"/>
                <a:cs typeface="Arial" panose="020B0604020202020204" pitchFamily="34" charset="0"/>
              </a:rPr>
              <a:t>If the shape of the image resizes too small or big, you can reset the placeholder by:</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Right-click on the page</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9" name="Graphic 10"/>
          <p:cNvPicPr>
            <a:picLocks noChangeAspect="1"/>
          </p:cNvPicPr>
          <p:nvPr/>
        </p:nvPicPr>
        <p:blipFill>
          <a:blip r:embed="rId2"/>
          <a:stretch>
            <a:fillRect/>
          </a:stretch>
        </p:blipFill>
        <p:spPr>
          <a:xfrm>
            <a:off x="525423" y="6035011"/>
            <a:ext cx="3362896" cy="399029"/>
          </a:xfrm>
          <a:prstGeom prst="rect">
            <a:avLst/>
          </a:prstGeom>
        </p:spPr>
      </p:pic>
    </p:spTree>
    <p:extLst>
      <p:ext uri="{BB962C8B-B14F-4D97-AF65-F5344CB8AC3E}">
        <p14:creationId xmlns:p14="http://schemas.microsoft.com/office/powerpoint/2010/main" val="1549328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Title &amp; Taglin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36" tIns="45718" rIns="91436" bIns="45718"/>
          <a:lstStyle/>
          <a:p>
            <a:endParaRPr lang="de-DE">
              <a:solidFill>
                <a:srgbClr val="55555A"/>
              </a:solidFill>
            </a:endParaRPr>
          </a:p>
        </p:txBody>
      </p:sp>
      <p:sp>
        <p:nvSpPr>
          <p:cNvPr id="6" name="Slide Number Placeholder 5"/>
          <p:cNvSpPr>
            <a:spLocks noGrp="1"/>
          </p:cNvSpPr>
          <p:nvPr>
            <p:ph type="sldNum" sz="quarter" idx="12"/>
          </p:nvPr>
        </p:nvSpPr>
        <p:spPr/>
        <p:txBody>
          <a:bodyPr lIns="91436" tIns="45718" rIns="91436" bIns="45718"/>
          <a:lstStyle/>
          <a:p>
            <a:fld id="{FE4E17A9-EA06-4C60-9B5B-EF8399C2AF8E}" type="slidenum">
              <a:rPr lang="en-US" smtClean="0">
                <a:solidFill>
                  <a:srgbClr val="55555A"/>
                </a:solidFill>
              </a:rPr>
              <a:pPr/>
              <a:t>‹#›</a:t>
            </a:fld>
            <a:endParaRPr lang="en-US">
              <a:solidFill>
                <a:srgbClr val="55555A"/>
              </a:solidFill>
            </a:endParaRPr>
          </a:p>
        </p:txBody>
      </p:sp>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792165" y="1450975"/>
            <a:ext cx="10785475" cy="307776"/>
          </a:xfrm>
        </p:spPr>
        <p:txBody>
          <a:bodyPr/>
          <a:lstStyle>
            <a:lvl1pPr marL="0" indent="0">
              <a:buNone/>
              <a:defRPr sz="2000">
                <a:solidFill>
                  <a:srgbClr val="002060"/>
                </a:solidFill>
              </a:defRPr>
            </a:lvl1pPr>
          </a:lstStyle>
          <a:p>
            <a:pPr lvl="0"/>
            <a:endParaRPr lang="en-US"/>
          </a:p>
        </p:txBody>
      </p:sp>
    </p:spTree>
    <p:extLst>
      <p:ext uri="{BB962C8B-B14F-4D97-AF65-F5344CB8AC3E}">
        <p14:creationId xmlns:p14="http://schemas.microsoft.com/office/powerpoint/2010/main" val="2744388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7"/>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09032687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376" y="1411819"/>
            <a:ext cx="11331253" cy="1877437"/>
          </a:xfrm>
        </p:spPr>
        <p:txBody>
          <a:bodyPr/>
          <a:lstStyle>
            <a:lvl1pPr marL="0" indent="0">
              <a:buClr>
                <a:schemeClr val="bg1"/>
              </a:buClr>
              <a:buSzPct val="25000"/>
              <a:buFont typeface="Arial" pitchFamily="34" charset="0"/>
              <a:buChar char="•"/>
              <a:defRPr/>
            </a:lvl1pPr>
            <a:lvl4pPr marL="623856" indent="-177792">
              <a:defRPr/>
            </a:lvl4pPr>
            <a:lvl5pPr marL="803235" indent="-17938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xfrm>
            <a:off x="433893" y="6587561"/>
            <a:ext cx="2845712" cy="141099"/>
          </a:xfrm>
          <a:prstGeom prst="rect">
            <a:avLst/>
          </a:prstGeom>
          <a:ln/>
        </p:spPr>
        <p:txBody>
          <a:bodyPr lIns="91436" tIns="45718" rIns="91436" bIns="45718"/>
          <a:lstStyle>
            <a:lvl1pPr>
              <a:defRPr/>
            </a:lvl1pPr>
          </a:lstStyle>
          <a:p>
            <a:pPr>
              <a:defRPr/>
            </a:pPr>
            <a:fld id="{302372A3-911D-4647-9120-383F41103797}" type="datetime1">
              <a:rPr lang="en-US" smtClean="0">
                <a:solidFill>
                  <a:srgbClr val="55555A"/>
                </a:solidFill>
              </a:rPr>
              <a:pPr>
                <a:defRPr/>
              </a:pPr>
              <a:t>10/18/2021</a:t>
            </a:fld>
            <a:endParaRPr lang="en-US">
              <a:solidFill>
                <a:srgbClr val="55555A"/>
              </a:solidFill>
            </a:endParaRPr>
          </a:p>
        </p:txBody>
      </p:sp>
      <p:sp>
        <p:nvSpPr>
          <p:cNvPr id="5" name="Rectangle 5"/>
          <p:cNvSpPr>
            <a:spLocks noGrp="1" noChangeArrowheads="1"/>
          </p:cNvSpPr>
          <p:nvPr>
            <p:ph type="ftr" sz="quarter" idx="11"/>
          </p:nvPr>
        </p:nvSpPr>
        <p:spPr>
          <a:xfrm>
            <a:off x="3615565" y="6444260"/>
            <a:ext cx="7828105" cy="169277"/>
          </a:xfrm>
          <a:prstGeom prst="rect">
            <a:avLst/>
          </a:prstGeom>
          <a:ln/>
        </p:spPr>
        <p:txBody>
          <a:bodyPr lIns="91436" tIns="45718" rIns="91436" bIns="45718"/>
          <a:lstStyle>
            <a:lvl1pPr>
              <a:defRPr/>
            </a:lvl1pPr>
          </a:lstStyle>
          <a:p>
            <a:pPr>
              <a:defRPr/>
            </a:pPr>
            <a:endParaRPr lang="en-US">
              <a:solidFill>
                <a:srgbClr val="55555A"/>
              </a:solidFill>
            </a:endParaRPr>
          </a:p>
        </p:txBody>
      </p:sp>
      <p:sp>
        <p:nvSpPr>
          <p:cNvPr id="6" name="Rectangle 6"/>
          <p:cNvSpPr>
            <a:spLocks noGrp="1" noChangeArrowheads="1"/>
          </p:cNvSpPr>
          <p:nvPr>
            <p:ph type="sldNum" sz="quarter" idx="12"/>
          </p:nvPr>
        </p:nvSpPr>
        <p:spPr>
          <a:xfrm>
            <a:off x="8910441" y="6587561"/>
            <a:ext cx="2845712" cy="141099"/>
          </a:xfrm>
          <a:prstGeom prst="rect">
            <a:avLst/>
          </a:prstGeom>
          <a:ln/>
        </p:spPr>
        <p:txBody>
          <a:bodyPr lIns="91436" tIns="45718" rIns="91436" bIns="45718"/>
          <a:lstStyle>
            <a:lvl1pPr>
              <a:defRPr/>
            </a:lvl1pPr>
          </a:lstStyle>
          <a:p>
            <a:pPr>
              <a:defRPr/>
            </a:pPr>
            <a:fld id="{219FE0A9-02DD-4926-9D7A-C5F8AD81356B}" type="slidenum">
              <a:rPr lang="en-US">
                <a:solidFill>
                  <a:srgbClr val="55555A"/>
                </a:solidFill>
              </a:rPr>
              <a:pPr>
                <a:defRPr/>
              </a:pPr>
              <a:t>‹#›</a:t>
            </a:fld>
            <a:endParaRPr lang="en-US">
              <a:solidFill>
                <a:srgbClr val="55555A"/>
              </a:solidFill>
            </a:endParaRPr>
          </a:p>
        </p:txBody>
      </p:sp>
    </p:spTree>
    <p:extLst>
      <p:ext uri="{BB962C8B-B14F-4D97-AF65-F5344CB8AC3E}">
        <p14:creationId xmlns:p14="http://schemas.microsoft.com/office/powerpoint/2010/main" val="20822467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2003" y="1416668"/>
            <a:ext cx="345631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800" y="1416668"/>
            <a:ext cx="3456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1" y="1416667"/>
            <a:ext cx="3456000" cy="2092880"/>
          </a:xfrm>
        </p:spPr>
        <p:txBody>
          <a:bodyPr wrap="square">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646452" y="6376992"/>
            <a:ext cx="9593887" cy="169277"/>
          </a:xfrm>
          <a:prstGeom prst="rect">
            <a:avLst/>
          </a:prstGeom>
        </p:spPr>
        <p:txBody>
          <a:bodyPr lIns="91436" tIns="45718" rIns="91436" bIns="45718"/>
          <a:lstStyle>
            <a:lvl1pPr>
              <a:defRPr b="0"/>
            </a:lvl1pPr>
          </a:lstStyle>
          <a:p>
            <a:pPr>
              <a:tabLst>
                <a:tab pos="1318586" algn="l"/>
              </a:tabLst>
            </a:pPr>
            <a:r>
              <a:rPr lang="fr-FR">
                <a:solidFill>
                  <a:srgbClr val="55555A"/>
                </a:solidFill>
              </a:rPr>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3"/>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defTabSz="1219110">
                <a:defRPr/>
              </a:pPr>
              <a:r>
                <a:rPr lang="en-GB" sz="800" b="1">
                  <a:solidFill>
                    <a:prstClr val="black"/>
                  </a:solidFill>
                  <a:latin typeface="Calibri" panose="020F0502020204030204"/>
                  <a:cs typeface="Arial" panose="020B0604020202020204" pitchFamily="34" charset="0"/>
                </a:rPr>
                <a:t>Reapplying the Slide Layout</a:t>
              </a:r>
            </a:p>
            <a:p>
              <a:pPr marL="0" lvl="2" defTabSz="1219110">
                <a:defRPr/>
              </a:pPr>
              <a:r>
                <a:rPr lang="en-GB" sz="80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Right click on the page</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Click on ‘Layout’</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Select the layout you require</a:t>
              </a:r>
            </a:p>
            <a:p>
              <a:pPr marL="0" lvl="2" defTabSz="1219110">
                <a:defRPr/>
              </a:pPr>
              <a:r>
                <a:rPr lang="en-GB" sz="800" b="1">
                  <a:solidFill>
                    <a:prstClr val="black"/>
                  </a:solidFill>
                  <a:latin typeface="Calibri" panose="020F0502020204030204"/>
                  <a:cs typeface="Arial" panose="020B0604020202020204" pitchFamily="34" charset="0"/>
                </a:rPr>
                <a:t>Text bullet formatting</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963" lvl="2" defTabSz="1219110">
                <a:defRPr/>
              </a:pPr>
              <a:endParaRPr lang="en-GB" sz="800">
                <a:solidFill>
                  <a:prstClr val="black"/>
                </a:solidFill>
                <a:latin typeface="Calibri" panose="020F0502020204030204"/>
                <a:cs typeface="Arial" panose="020B0604020202020204" pitchFamily="34" charset="0"/>
              </a:endParaRPr>
            </a:p>
            <a:p>
              <a:pPr marL="963" lvl="2" defTabSz="1219110">
                <a:defRPr/>
              </a:pPr>
              <a:endParaRPr lang="en-GB" sz="800">
                <a:solidFill>
                  <a:prstClr val="black"/>
                </a:solidFill>
                <a:latin typeface="Calibri" panose="020F0502020204030204"/>
                <a:cs typeface="Arial" panose="020B0604020202020204" pitchFamily="34" charset="0"/>
              </a:endParaRPr>
            </a:p>
            <a:p>
              <a:pPr marL="963" lvl="2" defTabSz="1219110">
                <a:defRPr/>
              </a:pPr>
              <a:endParaRPr lang="en-GB" sz="800">
                <a:solidFill>
                  <a:prstClr val="black"/>
                </a:solidFill>
                <a:latin typeface="Calibri" panose="020F0502020204030204"/>
                <a:cs typeface="Arial" panose="020B0604020202020204" pitchFamily="34" charset="0"/>
              </a:endParaRPr>
            </a:p>
            <a:p>
              <a:pPr marL="963" lvl="2" defTabSz="1219110">
                <a:defRPr/>
              </a:pPr>
              <a:endParaRPr lang="en-GB" sz="800">
                <a:solidFill>
                  <a:prstClr val="black"/>
                </a:solidFill>
                <a:latin typeface="Calibri" panose="020F0502020204030204"/>
                <a:cs typeface="Arial" panose="020B0604020202020204" pitchFamily="34" charset="0"/>
              </a:endParaRPr>
            </a:p>
            <a:p>
              <a:pPr marL="0" lvl="2" defTabSz="1219110">
                <a:defRPr/>
              </a:pPr>
              <a:r>
                <a:rPr lang="en-GB" sz="800">
                  <a:solidFill>
                    <a:prstClr val="black"/>
                  </a:solidFill>
                  <a:latin typeface="Calibri" panose="020F0502020204030204"/>
                  <a:cs typeface="Arial" panose="020B0604020202020204" pitchFamily="34" charset="0"/>
                </a:rPr>
                <a:t>Alternatively you can use the keyboard shortcuts:</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Shift+Alt+Right arrow key = increase level</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Shift+Alt+Left arrow key = decrease level</a:t>
              </a:r>
            </a:p>
            <a:p>
              <a:pPr marL="0" lvl="2" defTabSz="1219110">
                <a:defRPr/>
              </a:pPr>
              <a:r>
                <a:rPr lang="en-GB" sz="800" b="1">
                  <a:solidFill>
                    <a:prstClr val="black"/>
                  </a:solidFill>
                  <a:latin typeface="Calibri" panose="020F0502020204030204"/>
                  <a:cs typeface="Arial" panose="020B0604020202020204" pitchFamily="34" charset="0"/>
                </a:rPr>
                <a:t>Guides</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defTabSz="1219110">
                  <a:spcAft>
                    <a:spcPts val="364"/>
                  </a:spcAft>
                  <a:defRPr/>
                </a:pPr>
                <a:endParaRPr lang="en-GB" sz="800">
                  <a:solidFill>
                    <a:prstClr val="black"/>
                  </a:solidFill>
                  <a:latin typeface="Calibri" panose="020F0502020204030204"/>
                </a:endParaRPr>
              </a:p>
            </p:txBody>
          </p:sp>
        </p:grpSp>
      </p:grpSp>
    </p:spTree>
    <p:extLst>
      <p:ext uri="{BB962C8B-B14F-4D97-AF65-F5344CB8AC3E}">
        <p14:creationId xmlns:p14="http://schemas.microsoft.com/office/powerpoint/2010/main" val="3136922867"/>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bg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0"/>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9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3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2497"/>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2275234" y="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3" tIns="56183" rIns="56183" bIns="56183" rtlCol="0" anchor="t" anchorCtr="0">
            <a:spAutoFit/>
          </a:bodyPr>
          <a:lstStyle/>
          <a:p>
            <a:pPr defTabSz="1219170">
              <a:defRPr/>
            </a:pPr>
            <a:r>
              <a:rPr lang="en-GB" sz="800">
                <a:solidFill>
                  <a:prstClr val="black"/>
                </a:solidFill>
                <a:latin typeface="Calibri" panose="020F0502020204030204"/>
                <a:cs typeface="Arial" panose="020B0604020202020204" pitchFamily="34" charset="0"/>
              </a:rPr>
              <a:t>Image placeholders</a:t>
            </a:r>
          </a:p>
          <a:p>
            <a:pPr lvl="1" defTabSz="1219170">
              <a:defRPr/>
            </a:pPr>
            <a:r>
              <a:rPr lang="en-GB" sz="800">
                <a:solidFill>
                  <a:prstClr val="black"/>
                </a:solidFill>
                <a:latin typeface="Calibri" panose="020F0502020204030204"/>
                <a:cs typeface="Arial" panose="020B0604020202020204" pitchFamily="34" charset="0"/>
              </a:rPr>
              <a:t>This layout is set with a picture placeholder for photography. To insert an image:</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Click on the ‘picture placeholder icon’</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Navigate to the file and insert</a:t>
            </a:r>
          </a:p>
          <a:p>
            <a:pPr defTabSz="1219170">
              <a:buFont typeface="Arial" panose="020B0604020202020204" pitchFamily="34" charset="0"/>
              <a:buNone/>
              <a:defRPr/>
            </a:pPr>
            <a:r>
              <a:rPr lang="en-US" sz="800">
                <a:solidFill>
                  <a:prstClr val="black"/>
                </a:solidFill>
                <a:latin typeface="Calibri" panose="020F0502020204030204"/>
                <a:cs typeface="Arial" panose="020B0604020202020204" pitchFamily="34" charset="0"/>
              </a:rPr>
              <a:t>U</a:t>
            </a:r>
            <a:r>
              <a:rPr lang="en-GB" sz="800">
                <a:solidFill>
                  <a:prstClr val="black"/>
                </a:solidFill>
                <a:latin typeface="Calibri" panose="020F0502020204030204"/>
                <a:cs typeface="Arial" panose="020B0604020202020204" pitchFamily="34" charset="0"/>
              </a:rPr>
              <a:t>pdating image</a:t>
            </a:r>
          </a:p>
          <a:p>
            <a:pPr marL="120648" lvl="2" indent="-120648" defTabSz="1219170">
              <a:buClr>
                <a:prstClr val="black"/>
              </a:buClr>
              <a:defRPr/>
            </a:pPr>
            <a:r>
              <a:rPr lang="en-US" sz="800">
                <a:solidFill>
                  <a:prstClr val="black"/>
                </a:solidFill>
                <a:latin typeface="Calibri" panose="020F0502020204030204"/>
                <a:cs typeface="Arial" panose="020B0604020202020204" pitchFamily="34" charset="0"/>
              </a:rPr>
              <a:t>Click on the image you wish to change</a:t>
            </a:r>
          </a:p>
          <a:p>
            <a:pPr marL="120648" lvl="2" indent="-120648" defTabSz="1219170">
              <a:buClr>
                <a:prstClr val="black"/>
              </a:buClr>
              <a:defRPr/>
            </a:pPr>
            <a:r>
              <a:rPr lang="en-US" sz="800">
                <a:solidFill>
                  <a:prstClr val="black"/>
                </a:solidFill>
                <a:latin typeface="Calibri" panose="020F0502020204030204"/>
                <a:cs typeface="Arial" panose="020B0604020202020204" pitchFamily="34" charset="0"/>
              </a:rPr>
              <a:t>Delete the image</a:t>
            </a:r>
          </a:p>
          <a:p>
            <a:pPr marL="120648" lvl="2" indent="-120648" defTabSz="1219170">
              <a:buClr>
                <a:prstClr val="black"/>
              </a:buClr>
              <a:defRPr/>
            </a:pPr>
            <a:r>
              <a:rPr lang="en-US" sz="800">
                <a:solidFill>
                  <a:prstClr val="black"/>
                </a:solidFill>
                <a:latin typeface="Calibri" panose="020F0502020204030204"/>
                <a:cs typeface="Arial" panose="020B0604020202020204" pitchFamily="34" charset="0"/>
              </a:rPr>
              <a:t>Follow the steps as above to insert an image</a:t>
            </a:r>
          </a:p>
          <a:p>
            <a:pPr defTabSz="1219170">
              <a:defRPr/>
            </a:pPr>
            <a:r>
              <a:rPr lang="en-GB" sz="800">
                <a:solidFill>
                  <a:prstClr val="black"/>
                </a:solidFill>
                <a:latin typeface="Calibri" panose="020F0502020204030204"/>
                <a:cs typeface="Arial" panose="020B0604020202020204" pitchFamily="34" charset="0"/>
              </a:rPr>
              <a:t>Cropping image</a:t>
            </a:r>
          </a:p>
          <a:p>
            <a:pPr lvl="1" defTabSz="1219170">
              <a:defRPr/>
            </a:pPr>
            <a:r>
              <a:rPr lang="en-GB" sz="8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Select the image</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Go to ‘Format’ tab</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Select ‘Crop’</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You can now move the image within the placeholder.</a:t>
            </a:r>
          </a:p>
          <a:p>
            <a:pPr defTabSz="1219170">
              <a:defRPr/>
            </a:pPr>
            <a:r>
              <a:rPr lang="en-GB" sz="800">
                <a:solidFill>
                  <a:prstClr val="black"/>
                </a:solidFill>
                <a:latin typeface="Calibri" panose="020F0502020204030204"/>
                <a:cs typeface="Arial" panose="020B0604020202020204" pitchFamily="34" charset="0"/>
              </a:rPr>
              <a:t>Resizing image</a:t>
            </a:r>
          </a:p>
          <a:p>
            <a:pPr lvl="1" defTabSz="1219170">
              <a:defRPr/>
            </a:pPr>
            <a:r>
              <a:rPr lang="en-GB" sz="800">
                <a:solidFill>
                  <a:prstClr val="black"/>
                </a:solidFill>
                <a:latin typeface="Calibri" panose="020F0502020204030204"/>
                <a:cs typeface="Arial" panose="020B0604020202020204" pitchFamily="34" charset="0"/>
              </a:rPr>
              <a:t>If the shape of the image resizes too small or big, you can reset the placeholder by:</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Right-click on the page</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17" name="Picture 16"/>
          <p:cNvPicPr>
            <a:picLocks noChangeAspect="1"/>
          </p:cNvPicPr>
          <p:nvPr userDrawn="1"/>
        </p:nvPicPr>
        <p:blipFill>
          <a:blip r:embed="rId4"/>
          <a:stretch>
            <a:fillRect/>
          </a:stretch>
        </p:blipFill>
        <p:spPr>
          <a:xfrm>
            <a:off x="431801" y="377804"/>
            <a:ext cx="2376185" cy="271633"/>
          </a:xfrm>
          <a:prstGeom prst="rect">
            <a:avLst/>
          </a:prstGeom>
        </p:spPr>
      </p:pic>
    </p:spTree>
    <p:extLst>
      <p:ext uri="{BB962C8B-B14F-4D97-AF65-F5344CB8AC3E}">
        <p14:creationId xmlns:p14="http://schemas.microsoft.com/office/powerpoint/2010/main" val="109627686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8382053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431021" y="6053372"/>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0081336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4.jpe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4.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3.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theme" Target="../theme/theme4.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51.xml"/><Relationship Id="rId7" Type="http://schemas.openxmlformats.org/officeDocument/2006/relationships/tags" Target="../tags/tag7.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theme" Target="../theme/theme5.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21" Type="http://schemas.openxmlformats.org/officeDocument/2006/relationships/image" Target="../media/image4.jpeg"/><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theme" Target="../theme/theme6.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265B296-0EF0-46F4-A973-2ED27A643D67}"/>
              </a:ext>
            </a:extLst>
          </p:cNvPr>
          <p:cNvGraphicFramePr>
            <a:graphicFrameLocks noChangeAspect="1"/>
          </p:cNvGraphicFramePr>
          <p:nvPr userDrawn="1">
            <p:custDataLst>
              <p:tags r:id="rId6"/>
            </p:custDataLst>
            <p:extLst>
              <p:ext uri="{D42A27DB-BD31-4B8C-83A1-F6EECF244321}">
                <p14:modId xmlns:p14="http://schemas.microsoft.com/office/powerpoint/2010/main" val="4074882034"/>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7" imgW="473" imgH="476" progId="TCLayout.ActiveDocument.1">
                  <p:embed/>
                </p:oleObj>
              </mc:Choice>
              <mc:Fallback>
                <p:oleObj name="think-cell Slide" r:id="rId7" imgW="473" imgH="476" progId="TCLayout.ActiveDocument.1">
                  <p:embed/>
                  <p:pic>
                    <p:nvPicPr>
                      <p:cNvPr id="4" name="Object 3" hidden="1">
                        <a:extLst>
                          <a:ext uri="{FF2B5EF4-FFF2-40B4-BE49-F238E27FC236}">
                            <a16:creationId xmlns:a16="http://schemas.microsoft.com/office/drawing/2014/main" id="{5265B296-0EF0-46F4-A973-2ED27A643D67}"/>
                          </a:ext>
                        </a:extLst>
                      </p:cNvPr>
                      <p:cNvPicPr/>
                      <p:nvPr/>
                    </p:nvPicPr>
                    <p:blipFill>
                      <a:blip r:embed="rId8"/>
                      <a:stretch>
                        <a:fillRect/>
                      </a:stretch>
                    </p:blipFill>
                    <p:spPr>
                      <a:xfrm>
                        <a:off x="2118" y="2118"/>
                        <a:ext cx="2117" cy="2117"/>
                      </a:xfrm>
                      <a:prstGeom prst="rect">
                        <a:avLst/>
                      </a:prstGeom>
                    </p:spPr>
                  </p:pic>
                </p:oleObj>
              </mc:Fallback>
            </mc:AlternateContent>
          </a:graphicData>
        </a:graphic>
      </p:graphicFrame>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01351"/>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8" name="Footer Placeholder 1"/>
          <p:cNvSpPr txBox="1">
            <a:spLocks/>
          </p:cNvSpPr>
          <p:nvPr userDrawn="1"/>
        </p:nvSpPr>
        <p:spPr>
          <a:xfrm>
            <a:off x="430374" y="6301350"/>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fr-FR" sz="1467" b="1"/>
              <a:t>National Grid </a:t>
            </a:r>
          </a:p>
        </p:txBody>
      </p:sp>
      <p:sp>
        <p:nvSpPr>
          <p:cNvPr id="9" name="Footer Placeholder 1">
            <a:extLst>
              <a:ext uri="{FF2B5EF4-FFF2-40B4-BE49-F238E27FC236}">
                <a16:creationId xmlns:a16="http://schemas.microsoft.com/office/drawing/2014/main" id="{CA2735FA-476A-4D54-B86D-BAB6B02F05E4}"/>
              </a:ext>
            </a:extLst>
          </p:cNvPr>
          <p:cNvSpPr>
            <a:spLocks noGrp="1"/>
          </p:cNvSpPr>
          <p:nvPr>
            <p:ph type="ftr" sz="quarter" idx="3"/>
          </p:nvPr>
        </p:nvSpPr>
        <p:spPr>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err="1"/>
              <a:t>Confidential</a:t>
            </a:r>
            <a:r>
              <a:rPr lang="fr-FR"/>
              <a:t> Draft – For Discussion </a:t>
            </a:r>
            <a:r>
              <a:rPr lang="fr-FR" err="1"/>
              <a:t>Purposes</a:t>
            </a:r>
            <a:r>
              <a:rPr lang="fr-FR"/>
              <a:t> </a:t>
            </a:r>
            <a:r>
              <a:rPr lang="fr-FR" err="1"/>
              <a:t>Only</a:t>
            </a:r>
            <a:r>
              <a:rPr lang="fr-FR"/>
              <a:t> – Work in Progress</a:t>
            </a:r>
          </a:p>
        </p:txBody>
      </p:sp>
    </p:spTree>
    <p:extLst>
      <p:ext uri="{BB962C8B-B14F-4D97-AF65-F5344CB8AC3E}">
        <p14:creationId xmlns:p14="http://schemas.microsoft.com/office/powerpoint/2010/main" val="383028688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4" r:id="rId4"/>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87766"/>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3615559" y="6370950"/>
            <a:ext cx="7624779"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 [Insert document title] | [Insert date]</a:t>
            </a:r>
          </a:p>
        </p:txBody>
      </p:sp>
      <p:pic>
        <p:nvPicPr>
          <p:cNvPr id="4" name="Picture 3"/>
          <p:cNvPicPr>
            <a:picLocks noChangeAspect="1"/>
          </p:cNvPicPr>
          <p:nvPr userDrawn="1"/>
        </p:nvPicPr>
        <p:blipFill>
          <a:blip r:embed="rId15"/>
          <a:stretch>
            <a:fillRect/>
          </a:stretch>
        </p:blipFill>
        <p:spPr>
          <a:xfrm>
            <a:off x="430373" y="6320567"/>
            <a:ext cx="2974979" cy="353109"/>
          </a:xfrm>
          <a:prstGeom prst="rect">
            <a:avLst/>
          </a:prstGeom>
        </p:spPr>
      </p:pic>
    </p:spTree>
    <p:extLst>
      <p:ext uri="{BB962C8B-B14F-4D97-AF65-F5344CB8AC3E}">
        <p14:creationId xmlns:p14="http://schemas.microsoft.com/office/powerpoint/2010/main" val="22181269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87766"/>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3615559" y="6370950"/>
            <a:ext cx="7624779"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 [Insert document title] | [Insert date]</a:t>
            </a:r>
          </a:p>
        </p:txBody>
      </p:sp>
      <p:pic>
        <p:nvPicPr>
          <p:cNvPr id="4" name="Picture 3"/>
          <p:cNvPicPr>
            <a:picLocks noChangeAspect="1"/>
          </p:cNvPicPr>
          <p:nvPr userDrawn="1"/>
        </p:nvPicPr>
        <p:blipFill>
          <a:blip r:embed="rId18"/>
          <a:stretch>
            <a:fillRect/>
          </a:stretch>
        </p:blipFill>
        <p:spPr>
          <a:xfrm>
            <a:off x="430373" y="6320567"/>
            <a:ext cx="2974979" cy="353109"/>
          </a:xfrm>
          <a:prstGeom prst="rect">
            <a:avLst/>
          </a:prstGeom>
        </p:spPr>
      </p:pic>
    </p:spTree>
    <p:extLst>
      <p:ext uri="{BB962C8B-B14F-4D97-AF65-F5344CB8AC3E}">
        <p14:creationId xmlns:p14="http://schemas.microsoft.com/office/powerpoint/2010/main" val="75527020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6"/>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5"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2" y="6320503"/>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2" y="6320503"/>
            <a:ext cx="959388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endParaRPr lang="en-US"/>
          </a:p>
        </p:txBody>
      </p:sp>
    </p:spTree>
    <p:extLst>
      <p:ext uri="{BB962C8B-B14F-4D97-AF65-F5344CB8AC3E}">
        <p14:creationId xmlns:p14="http://schemas.microsoft.com/office/powerpoint/2010/main" val="154430191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Lst>
  <p:transition>
    <p:fade/>
  </p:transition>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82"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65"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46"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82"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65" indent="-359982"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46" indent="-359982"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265B296-0EF0-46F4-A973-2ED27A643D67}"/>
              </a:ext>
            </a:extLst>
          </p:cNvPr>
          <p:cNvGraphicFramePr>
            <a:graphicFrameLocks noChangeAspect="1"/>
          </p:cNvGraphicFramePr>
          <p:nvPr userDrawn="1">
            <p:custDataLst>
              <p:tags r:id="rId7"/>
            </p:custDataLst>
            <p:extLst>
              <p:ext uri="{D42A27DB-BD31-4B8C-83A1-F6EECF244321}">
                <p14:modId xmlns:p14="http://schemas.microsoft.com/office/powerpoint/2010/main" val="3093199167"/>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8" imgW="473" imgH="476" progId="TCLayout.ActiveDocument.1">
                  <p:embed/>
                </p:oleObj>
              </mc:Choice>
              <mc:Fallback>
                <p:oleObj name="think-cell Slide" r:id="rId8" imgW="473" imgH="476" progId="TCLayout.ActiveDocument.1">
                  <p:embed/>
                  <p:pic>
                    <p:nvPicPr>
                      <p:cNvPr id="4" name="Object 3" hidden="1">
                        <a:extLst>
                          <a:ext uri="{FF2B5EF4-FFF2-40B4-BE49-F238E27FC236}">
                            <a16:creationId xmlns:a16="http://schemas.microsoft.com/office/drawing/2014/main" id="{5265B296-0EF0-46F4-A973-2ED27A643D67}"/>
                          </a:ext>
                        </a:extLst>
                      </p:cNvPr>
                      <p:cNvPicPr/>
                      <p:nvPr/>
                    </p:nvPicPr>
                    <p:blipFill>
                      <a:blip r:embed="rId9"/>
                      <a:stretch>
                        <a:fillRect/>
                      </a:stretch>
                    </p:blipFill>
                    <p:spPr>
                      <a:xfrm>
                        <a:off x="2118" y="2118"/>
                        <a:ext cx="2117" cy="2117"/>
                      </a:xfrm>
                      <a:prstGeom prst="rect">
                        <a:avLst/>
                      </a:prstGeom>
                    </p:spPr>
                  </p:pic>
                </p:oleObj>
              </mc:Fallback>
            </mc:AlternateContent>
          </a:graphicData>
        </a:graphic>
      </p:graphicFrame>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bwMode="auto">
          <a:xfrm>
            <a:off x="11049250" y="6301351"/>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9" name="Footer Placeholder 1">
            <a:extLst>
              <a:ext uri="{FF2B5EF4-FFF2-40B4-BE49-F238E27FC236}">
                <a16:creationId xmlns:a16="http://schemas.microsoft.com/office/drawing/2014/main" id="{4FECF81F-1B9B-4470-9581-977BC7871153}"/>
              </a:ext>
            </a:extLst>
          </p:cNvPr>
          <p:cNvSpPr>
            <a:spLocks noGrp="1"/>
          </p:cNvSpPr>
          <p:nvPr>
            <p:ph type="ftr" sz="quarter" idx="3"/>
          </p:nvPr>
        </p:nvSpPr>
        <p:spPr bwMode="auto">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Confidential Draft – For Discussion Purposes Only – Work in Progress</a:t>
            </a:r>
          </a:p>
        </p:txBody>
      </p:sp>
    </p:spTree>
    <p:extLst>
      <p:ext uri="{BB962C8B-B14F-4D97-AF65-F5344CB8AC3E}">
        <p14:creationId xmlns:p14="http://schemas.microsoft.com/office/powerpoint/2010/main" val="100675898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7"/>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6" y="1411817"/>
            <a:ext cx="11331253" cy="360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7" y="6444260"/>
            <a:ext cx="712377"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1100">
                <a:solidFill>
                  <a:srgbClr val="00148C"/>
                </a:solidFill>
              </a:rPr>
              <a:pPr/>
              <a:t>‹#›</a:t>
            </a:fld>
            <a:endParaRPr sz="1100">
              <a:solidFill>
                <a:srgbClr val="00148C"/>
              </a:solidFill>
            </a:endParaRPr>
          </a:p>
        </p:txBody>
      </p:sp>
      <p:pic>
        <p:nvPicPr>
          <p:cNvPr id="4" name="Picture 3"/>
          <p:cNvPicPr>
            <a:picLocks noChangeAspect="1"/>
          </p:cNvPicPr>
          <p:nvPr/>
        </p:nvPicPr>
        <p:blipFill>
          <a:blip r:embed="rId21"/>
          <a:stretch>
            <a:fillRect/>
          </a:stretch>
        </p:blipFill>
        <p:spPr>
          <a:xfrm>
            <a:off x="430373" y="6320571"/>
            <a:ext cx="2974979" cy="353109"/>
          </a:xfrm>
          <a:prstGeom prst="rect">
            <a:avLst/>
          </a:prstGeom>
        </p:spPr>
      </p:pic>
    </p:spTree>
    <p:extLst>
      <p:ext uri="{BB962C8B-B14F-4D97-AF65-F5344CB8AC3E}">
        <p14:creationId xmlns:p14="http://schemas.microsoft.com/office/powerpoint/2010/main" val="13356442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6" r:id="rId15"/>
    <p:sldLayoutId id="2147483797" r:id="rId16"/>
    <p:sldLayoutId id="2147483798" r:id="rId17"/>
    <p:sldLayoutId id="2147483799" r:id="rId18"/>
    <p:sldLayoutId id="2147483801" r:id="rId19"/>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Calibri" panose="020F0502020204030204" pitchFamily="34" charset="0"/>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50"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98"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4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96"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900" b="1">
          <a:solidFill>
            <a:schemeClr val="accent1"/>
          </a:solidFill>
          <a:latin typeface="Calibri" panose="020F0502020204030204" pitchFamily="34" charset="0"/>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Calibri" panose="020F0502020204030204" pitchFamily="34" charset="0"/>
          <a:ea typeface="+mn-ea"/>
        </a:defRPr>
      </a:lvl2pPr>
      <a:lvl3pPr marL="269987"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3pPr>
      <a:lvl4pPr marL="539973"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4pPr>
      <a:lvl5pPr marL="809960"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5pPr>
      <a:lvl6pPr marL="0" indent="-269987" algn="l" rtl="0" eaLnBrk="1" fontAlgn="base" hangingPunct="1">
        <a:spcBef>
          <a:spcPct val="0"/>
        </a:spcBef>
        <a:spcAft>
          <a:spcPts val="1200"/>
        </a:spcAft>
        <a:buClr>
          <a:schemeClr val="accent1"/>
        </a:buClr>
        <a:buFont typeface="+mj-lt"/>
        <a:buAutoNum type="arabicPeriod"/>
        <a:defRPr sz="1600">
          <a:solidFill>
            <a:schemeClr val="tx1"/>
          </a:solidFill>
          <a:latin typeface="Calibri" panose="020F0502020204030204" pitchFamily="34" charset="0"/>
          <a:ea typeface="+mn-ea"/>
        </a:defRPr>
      </a:lvl6pPr>
      <a:lvl7pPr marL="539973" indent="-269987" algn="l" rtl="0" eaLnBrk="1" fontAlgn="base" hangingPunct="1">
        <a:spcBef>
          <a:spcPct val="0"/>
        </a:spcBef>
        <a:spcAft>
          <a:spcPts val="1200"/>
        </a:spcAft>
        <a:buClr>
          <a:schemeClr val="accent1"/>
        </a:buClr>
        <a:buFont typeface="+mj-lt"/>
        <a:buAutoNum type="alphaLcPeriod"/>
        <a:defRPr sz="1600">
          <a:solidFill>
            <a:schemeClr val="tx1"/>
          </a:solidFill>
          <a:latin typeface="Calibri" panose="020F0502020204030204" pitchFamily="34" charset="0"/>
          <a:ea typeface="+mn-ea"/>
        </a:defRPr>
      </a:lvl7pPr>
      <a:lvl8pPr marL="809960" indent="-269987" algn="l" rtl="0" eaLnBrk="1" fontAlgn="base" hangingPunct="1">
        <a:spcBef>
          <a:spcPct val="0"/>
        </a:spcBef>
        <a:spcAft>
          <a:spcPts val="1200"/>
        </a:spcAft>
        <a:buClr>
          <a:schemeClr val="accent1"/>
        </a:buClr>
        <a:buFont typeface="+mj-lt"/>
        <a:buAutoNum type="romanLcPeriod"/>
        <a:defRPr sz="1600">
          <a:solidFill>
            <a:schemeClr val="tx1"/>
          </a:solidFill>
          <a:latin typeface="Calibri" panose="020F0502020204030204" pitchFamily="34" charset="0"/>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Calibri" panose="020F0502020204030204" pitchFamily="34" charset="0"/>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92"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82"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73"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92" indent="-179992"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82" indent="-179992"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73" indent="-179992"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3689">
          <p15:clr>
            <a:srgbClr val="F26B43"/>
          </p15:clr>
        </p15:guide>
        <p15:guide id="4" pos="7408">
          <p15:clr>
            <a:srgbClr val="F26B43"/>
          </p15:clr>
        </p15:guide>
        <p15:guide id="6" orient="horz" pos="2845">
          <p15:clr>
            <a:srgbClr val="F26B43"/>
          </p15:clr>
        </p15:guide>
        <p15:guide id="8" pos="272">
          <p15:clr>
            <a:srgbClr val="F26B43"/>
          </p15:clr>
        </p15:guide>
        <p15:guide id="13" pos="3991">
          <p15:clr>
            <a:srgbClr val="F26B43"/>
          </p15:clr>
        </p15:guide>
        <p15:guide id="14" orient="horz" pos="350">
          <p15:clr>
            <a:srgbClr val="F26B43"/>
          </p15:clr>
        </p15:guide>
        <p15:guide id="15" orient="horz" pos="667">
          <p15:clr>
            <a:srgbClr val="F26B43"/>
          </p15:clr>
        </p15:guide>
        <p15:guide id="16" pos="2752">
          <p15:clr>
            <a:srgbClr val="F26B43"/>
          </p15:clr>
        </p15:guide>
        <p15:guide id="17" pos="5231">
          <p15:clr>
            <a:srgbClr val="F26B43"/>
          </p15:clr>
        </p15:guide>
        <p15:guide id="18" pos="4928">
          <p15:clr>
            <a:srgbClr val="F26B43"/>
          </p15:clr>
        </p15:guide>
        <p15:guide id="19" pos="244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slideLayout" Target="../slideLayouts/slideLayout3.xml"/><Relationship Id="rId7" Type="http://schemas.openxmlformats.org/officeDocument/2006/relationships/image" Target="../media/image20.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1.xml"/><Relationship Id="rId9"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95FAA41-3A1F-49E5-A4CA-4B3898BD65CA}"/>
              </a:ext>
            </a:extLst>
          </p:cNvPr>
          <p:cNvGraphicFramePr>
            <a:graphicFrameLocks noChangeAspect="1"/>
          </p:cNvGraphicFramePr>
          <p:nvPr>
            <p:custDataLst>
              <p:tags r:id="rId1"/>
            </p:custDataLst>
            <p:extLst>
              <p:ext uri="{D42A27DB-BD31-4B8C-83A1-F6EECF244321}">
                <p14:modId xmlns:p14="http://schemas.microsoft.com/office/powerpoint/2010/main" val="20705353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195FAA41-3A1F-49E5-A4CA-4B3898BD65C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8" name="Picture Placeholder 27">
            <a:extLst>
              <a:ext uri="{FF2B5EF4-FFF2-40B4-BE49-F238E27FC236}">
                <a16:creationId xmlns:a16="http://schemas.microsoft.com/office/drawing/2014/main" id="{FECBEBA9-ADA9-4C31-A4B9-644A978C3D0A}"/>
              </a:ext>
            </a:extLst>
          </p:cNvPr>
          <p:cNvPicPr>
            <a:picLocks noGrp="1" noChangeAspect="1"/>
          </p:cNvPicPr>
          <p:nvPr>
            <p:ph type="pic" sz="quarter" idx="11"/>
          </p:nvPr>
        </p:nvPicPr>
        <p:blipFill>
          <a:blip r:embed="rId7"/>
          <a:srcRect t="12515" b="12515"/>
          <a:stretch>
            <a:fillRect/>
          </a:stretch>
        </p:blipFill>
        <p:spPr bwMode="gray"/>
      </p:pic>
      <p:pic>
        <p:nvPicPr>
          <p:cNvPr id="16" name="Picture Placeholder 15">
            <a:extLst>
              <a:ext uri="{FF2B5EF4-FFF2-40B4-BE49-F238E27FC236}">
                <a16:creationId xmlns:a16="http://schemas.microsoft.com/office/drawing/2014/main" id="{F97C5612-773A-4623-A669-371D58767786}"/>
              </a:ext>
            </a:extLst>
          </p:cNvPr>
          <p:cNvPicPr>
            <a:picLocks noGrp="1" noChangeAspect="1"/>
          </p:cNvPicPr>
          <p:nvPr>
            <p:ph type="pic" sz="quarter" idx="12"/>
          </p:nvPr>
        </p:nvPicPr>
        <p:blipFill>
          <a:blip r:embed="rId8"/>
          <a:srcRect t="12515" b="12515"/>
          <a:stretch>
            <a:fillRect/>
          </a:stretch>
        </p:blipFill>
        <p:spPr bwMode="gray"/>
      </p:pic>
      <p:pic>
        <p:nvPicPr>
          <p:cNvPr id="11" name="Picture Placeholder 10">
            <a:extLst>
              <a:ext uri="{FF2B5EF4-FFF2-40B4-BE49-F238E27FC236}">
                <a16:creationId xmlns:a16="http://schemas.microsoft.com/office/drawing/2014/main" id="{BEB25BD6-3097-4AEA-90FF-354DD2ADE6EC}"/>
              </a:ext>
            </a:extLst>
          </p:cNvPr>
          <p:cNvPicPr>
            <a:picLocks noGrp="1" noChangeAspect="1"/>
          </p:cNvPicPr>
          <p:nvPr>
            <p:ph type="pic" sz="quarter" idx="13"/>
          </p:nvPr>
        </p:nvPicPr>
        <p:blipFill rotWithShape="1">
          <a:blip r:embed="rId9"/>
          <a:srcRect l="16641" r="16641"/>
          <a:stretch/>
        </p:blipFill>
        <p:spPr bwMode="gray"/>
      </p:pic>
      <p:sp>
        <p:nvSpPr>
          <p:cNvPr id="24" name="Title 23">
            <a:extLst>
              <a:ext uri="{FF2B5EF4-FFF2-40B4-BE49-F238E27FC236}">
                <a16:creationId xmlns:a16="http://schemas.microsoft.com/office/drawing/2014/main" id="{D11F48BE-96B2-4B10-82E2-0149C7A9017D}"/>
              </a:ext>
            </a:extLst>
          </p:cNvPr>
          <p:cNvSpPr>
            <a:spLocks noGrp="1"/>
          </p:cNvSpPr>
          <p:nvPr>
            <p:ph type="title"/>
          </p:nvPr>
        </p:nvSpPr>
        <p:spPr>
          <a:xfrm>
            <a:off x="280461" y="2054898"/>
            <a:ext cx="6368913" cy="369326"/>
          </a:xfrm>
        </p:spPr>
        <p:txBody>
          <a:bodyPr vert="horz"/>
          <a:lstStyle/>
          <a:p>
            <a:r>
              <a:rPr lang="en-US" sz="2000" dirty="0"/>
              <a:t>CUSTOMER DATA PLATFORM : MVP1</a:t>
            </a:r>
            <a:endParaRPr lang="en-GB" sz="2000" dirty="0"/>
          </a:p>
        </p:txBody>
      </p:sp>
      <p:sp>
        <p:nvSpPr>
          <p:cNvPr id="25" name="Text Placeholder 24">
            <a:extLst>
              <a:ext uri="{FF2B5EF4-FFF2-40B4-BE49-F238E27FC236}">
                <a16:creationId xmlns:a16="http://schemas.microsoft.com/office/drawing/2014/main" id="{FD606F69-44F1-45F4-B0E8-B3ECBFA14AB6}"/>
              </a:ext>
            </a:extLst>
          </p:cNvPr>
          <p:cNvSpPr>
            <a:spLocks noGrp="1"/>
          </p:cNvSpPr>
          <p:nvPr>
            <p:ph type="body" sz="quarter" idx="10"/>
          </p:nvPr>
        </p:nvSpPr>
        <p:spPr>
          <a:xfrm>
            <a:off x="440261" y="3467401"/>
            <a:ext cx="5378452" cy="369332"/>
          </a:xfrm>
        </p:spPr>
        <p:txBody>
          <a:bodyPr/>
          <a:lstStyle/>
          <a:p>
            <a:r>
              <a:rPr lang="en-US" dirty="0"/>
              <a:t>National Grid</a:t>
            </a:r>
          </a:p>
        </p:txBody>
      </p:sp>
      <p:grpSp>
        <p:nvGrpSpPr>
          <p:cNvPr id="8" name="Group 7">
            <a:extLst>
              <a:ext uri="{FF2B5EF4-FFF2-40B4-BE49-F238E27FC236}">
                <a16:creationId xmlns:a16="http://schemas.microsoft.com/office/drawing/2014/main" id="{F8F0E349-2B73-45F9-AC60-52868CDBD56E}"/>
              </a:ext>
            </a:extLst>
          </p:cNvPr>
          <p:cNvGrpSpPr/>
          <p:nvPr>
            <p:custDataLst>
              <p:tags r:id="rId2"/>
            </p:custDataLst>
          </p:nvPr>
        </p:nvGrpSpPr>
        <p:grpSpPr>
          <a:xfrm>
            <a:off x="440260" y="386056"/>
            <a:ext cx="2724180" cy="389808"/>
            <a:chOff x="10326594" y="1498600"/>
            <a:chExt cx="977833" cy="266244"/>
          </a:xfrm>
        </p:grpSpPr>
        <p:sp>
          <p:nvSpPr>
            <p:cNvPr id="9" name="TextBox 8">
              <a:extLst>
                <a:ext uri="{FF2B5EF4-FFF2-40B4-BE49-F238E27FC236}">
                  <a16:creationId xmlns:a16="http://schemas.microsoft.com/office/drawing/2014/main" id="{F2E1262D-ED05-4D12-A4BA-777A7B78CA42}"/>
                </a:ext>
              </a:extLst>
            </p:cNvPr>
            <p:cNvSpPr txBox="1"/>
            <p:nvPr/>
          </p:nvSpPr>
          <p:spPr bwMode="auto">
            <a:xfrm>
              <a:off x="10326595" y="1547636"/>
              <a:ext cx="977832" cy="16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1" compatLnSpc="1">
              <a:prstTxWarp prst="textNoShape">
                <a:avLst/>
              </a:prstTxWarp>
              <a:spAutoFit/>
            </a:bodyPr>
            <a:lstStyle/>
            <a:p>
              <a:pPr algn="ctr">
                <a:spcAft>
                  <a:spcPts val="600"/>
                </a:spcAft>
                <a:buClr>
                  <a:schemeClr val="tx1"/>
                </a:buClr>
              </a:pPr>
              <a:r>
                <a:rPr lang="en-US" sz="1600" b="1" kern="0" dirty="0">
                  <a:solidFill>
                    <a:schemeClr val="bg1"/>
                  </a:solidFill>
                  <a:latin typeface="Arial" panose="020B0604020202020204" pitchFamily="34" charset="0"/>
                  <a:ea typeface="+mn-ea"/>
                </a:rPr>
                <a:t>Sprint # - Update</a:t>
              </a:r>
            </a:p>
          </p:txBody>
        </p:sp>
        <p:cxnSp>
          <p:nvCxnSpPr>
            <p:cNvPr id="10" name="Straight Connector 9">
              <a:extLst>
                <a:ext uri="{FF2B5EF4-FFF2-40B4-BE49-F238E27FC236}">
                  <a16:creationId xmlns:a16="http://schemas.microsoft.com/office/drawing/2014/main" id="{0A20AA25-27BF-4A2A-9682-EF25611E1FFD}"/>
                </a:ext>
              </a:extLst>
            </p:cNvPr>
            <p:cNvCxnSpPr/>
            <p:nvPr/>
          </p:nvCxnSpPr>
          <p:spPr bwMode="auto">
            <a:xfrm>
              <a:off x="10326595" y="1498600"/>
              <a:ext cx="977832"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34A2EC41-A043-4E7A-A91B-DBB5BC977A91}"/>
                </a:ext>
              </a:extLst>
            </p:cNvPr>
            <p:cNvCxnSpPr/>
            <p:nvPr/>
          </p:nvCxnSpPr>
          <p:spPr bwMode="auto">
            <a:xfrm>
              <a:off x="10326594" y="1764844"/>
              <a:ext cx="977832"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409871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6AF5-BE2D-47D1-9DA3-6D0FE27F35E0}"/>
              </a:ext>
            </a:extLst>
          </p:cNvPr>
          <p:cNvSpPr>
            <a:spLocks noGrp="1"/>
          </p:cNvSpPr>
          <p:nvPr>
            <p:ph type="title"/>
          </p:nvPr>
        </p:nvSpPr>
        <p:spPr/>
        <p:txBody>
          <a:bodyPr/>
          <a:lstStyle/>
          <a:p>
            <a:r>
              <a:rPr lang="en-US" dirty="0"/>
              <a:t>Agenda</a:t>
            </a:r>
          </a:p>
        </p:txBody>
      </p:sp>
      <p:sp>
        <p:nvSpPr>
          <p:cNvPr id="3" name="Footer Placeholder 2">
            <a:extLst>
              <a:ext uri="{FF2B5EF4-FFF2-40B4-BE49-F238E27FC236}">
                <a16:creationId xmlns:a16="http://schemas.microsoft.com/office/drawing/2014/main" id="{2C7EB75B-154A-4C1E-8FDF-0157A9119EC5}"/>
              </a:ext>
            </a:extLst>
          </p:cNvPr>
          <p:cNvSpPr>
            <a:spLocks noGrp="1"/>
          </p:cNvSpPr>
          <p:nvPr>
            <p:ph type="ftr" sz="quarter" idx="3"/>
          </p:nvPr>
        </p:nvSpPr>
        <p:spPr/>
        <p:txBody>
          <a:bodyPr/>
          <a:lstStyle/>
          <a:p>
            <a:pPr>
              <a:tabLst>
                <a:tab pos="1318651" algn="l"/>
              </a:tabLst>
            </a:pPr>
            <a:r>
              <a:rPr lang="fr-FR" err="1"/>
              <a:t>Confidential</a:t>
            </a:r>
            <a:r>
              <a:rPr lang="fr-FR"/>
              <a:t> Draft – For Discussion </a:t>
            </a:r>
            <a:r>
              <a:rPr lang="fr-FR" err="1"/>
              <a:t>Purposes</a:t>
            </a:r>
            <a:r>
              <a:rPr lang="fr-FR"/>
              <a:t> </a:t>
            </a:r>
            <a:r>
              <a:rPr lang="fr-FR" err="1"/>
              <a:t>Only</a:t>
            </a:r>
            <a:r>
              <a:rPr lang="fr-FR"/>
              <a:t> – Work in Progress</a:t>
            </a:r>
          </a:p>
        </p:txBody>
      </p:sp>
      <p:sp>
        <p:nvSpPr>
          <p:cNvPr id="4" name="TextBox 3">
            <a:extLst>
              <a:ext uri="{FF2B5EF4-FFF2-40B4-BE49-F238E27FC236}">
                <a16:creationId xmlns:a16="http://schemas.microsoft.com/office/drawing/2014/main" id="{4D1A6134-7412-47AE-B270-87E39616C28B}"/>
              </a:ext>
            </a:extLst>
          </p:cNvPr>
          <p:cNvSpPr txBox="1"/>
          <p:nvPr/>
        </p:nvSpPr>
        <p:spPr bwMode="auto">
          <a:xfrm>
            <a:off x="432426" y="1477454"/>
            <a:ext cx="9310664"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285750" indent="-285750">
              <a:spcAft>
                <a:spcPts val="600"/>
              </a:spcAft>
              <a:buClr>
                <a:schemeClr val="tx1"/>
              </a:buClr>
              <a:buFont typeface="Wingdings" panose="05000000000000000000" pitchFamily="2" charset="2"/>
              <a:buChar char="§"/>
            </a:pPr>
            <a:r>
              <a:rPr lang="en-US" sz="1800" b="0" kern="0" dirty="0">
                <a:solidFill>
                  <a:schemeClr val="tx1"/>
                </a:solidFill>
                <a:latin typeface="+mn-lt"/>
                <a:ea typeface="+mn-ea"/>
              </a:rPr>
              <a:t>One Page - Status, Risks and Issues</a:t>
            </a:r>
          </a:p>
          <a:p>
            <a:pPr marL="285750" indent="-285750">
              <a:spcAft>
                <a:spcPts val="600"/>
              </a:spcAft>
              <a:buClr>
                <a:schemeClr val="tx1"/>
              </a:buClr>
              <a:buFont typeface="Wingdings" panose="05000000000000000000" pitchFamily="2" charset="2"/>
              <a:buChar char="Ø"/>
            </a:pPr>
            <a:endParaRPr lang="en-US" kern="0" dirty="0"/>
          </a:p>
        </p:txBody>
      </p:sp>
    </p:spTree>
    <p:extLst>
      <p:ext uri="{BB962C8B-B14F-4D97-AF65-F5344CB8AC3E}">
        <p14:creationId xmlns:p14="http://schemas.microsoft.com/office/powerpoint/2010/main" val="2978909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A1394D-F66F-4FBE-A03E-4EA4BFCCB43F}"/>
              </a:ext>
            </a:extLst>
          </p:cNvPr>
          <p:cNvSpPr>
            <a:spLocks noGrp="1"/>
          </p:cNvSpPr>
          <p:nvPr>
            <p:ph type="ftr" sz="quarter" idx="3"/>
          </p:nvPr>
        </p:nvSpPr>
        <p:spPr>
          <a:xfrm>
            <a:off x="3485018" y="6618833"/>
            <a:ext cx="6678157" cy="16927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tab pos="1318651" algn="l"/>
              </a:tabLst>
              <a:defRPr/>
            </a:pPr>
            <a:r>
              <a:rPr kumimoji="0" lang="fr-FR" sz="1100" b="0" i="0" u="none" strike="noStrike" kern="1200" cap="none" spc="0" normalizeH="0" baseline="0" noProof="0" dirty="0" err="1">
                <a:ln>
                  <a:noFill/>
                </a:ln>
                <a:solidFill>
                  <a:srgbClr val="00148C"/>
                </a:solidFill>
                <a:effectLst/>
                <a:uLnTx/>
                <a:uFillTx/>
                <a:latin typeface="Arial"/>
                <a:ea typeface="ＭＳ Ｐゴシック"/>
                <a:cs typeface="+mn-cs"/>
              </a:rPr>
              <a:t>Confidential</a:t>
            </a:r>
            <a:r>
              <a:rPr kumimoji="0" lang="fr-FR" sz="1050" b="0" i="0" u="none" strike="noStrike" kern="1200" cap="none" spc="0" normalizeH="0" baseline="0" noProof="0" dirty="0">
                <a:ln>
                  <a:noFill/>
                </a:ln>
                <a:solidFill>
                  <a:srgbClr val="00148C"/>
                </a:solidFill>
                <a:effectLst/>
                <a:uLnTx/>
                <a:uFillTx/>
                <a:latin typeface="Arial"/>
                <a:ea typeface="ＭＳ Ｐゴシック"/>
                <a:cs typeface="+mn-cs"/>
              </a:rPr>
              <a:t> Draft – For Discussion </a:t>
            </a:r>
            <a:r>
              <a:rPr kumimoji="0" lang="fr-FR" sz="1050" b="0" i="0" u="none" strike="noStrike" kern="1200" cap="none" spc="0" normalizeH="0" baseline="0" noProof="0" dirty="0" err="1">
                <a:ln>
                  <a:noFill/>
                </a:ln>
                <a:solidFill>
                  <a:srgbClr val="00148C"/>
                </a:solidFill>
                <a:effectLst/>
                <a:uLnTx/>
                <a:uFillTx/>
                <a:latin typeface="Arial"/>
                <a:ea typeface="ＭＳ Ｐゴシック"/>
                <a:cs typeface="+mn-cs"/>
              </a:rPr>
              <a:t>Purposes</a:t>
            </a:r>
            <a:r>
              <a:rPr kumimoji="0" lang="fr-FR" sz="1050" b="0" i="0" u="none" strike="noStrike" kern="1200" cap="none" spc="0" normalizeH="0" baseline="0" noProof="0" dirty="0">
                <a:ln>
                  <a:noFill/>
                </a:ln>
                <a:solidFill>
                  <a:srgbClr val="00148C"/>
                </a:solidFill>
                <a:effectLst/>
                <a:uLnTx/>
                <a:uFillTx/>
                <a:latin typeface="Arial"/>
                <a:ea typeface="ＭＳ Ｐゴシック"/>
                <a:cs typeface="+mn-cs"/>
              </a:rPr>
              <a:t> </a:t>
            </a:r>
            <a:r>
              <a:rPr kumimoji="0" lang="fr-FR" sz="1050" b="0" i="0" u="none" strike="noStrike" kern="1200" cap="none" spc="0" normalizeH="0" baseline="0" noProof="0" dirty="0" err="1">
                <a:ln>
                  <a:noFill/>
                </a:ln>
                <a:solidFill>
                  <a:srgbClr val="00148C"/>
                </a:solidFill>
                <a:effectLst/>
                <a:uLnTx/>
                <a:uFillTx/>
                <a:latin typeface="Arial"/>
                <a:ea typeface="ＭＳ Ｐゴシック"/>
                <a:cs typeface="+mn-cs"/>
              </a:rPr>
              <a:t>Only</a:t>
            </a:r>
            <a:r>
              <a:rPr kumimoji="0" lang="fr-FR" sz="1050" b="0" i="0" u="none" strike="noStrike" kern="1200" cap="none" spc="0" normalizeH="0" baseline="0" noProof="0" dirty="0">
                <a:ln>
                  <a:noFill/>
                </a:ln>
                <a:solidFill>
                  <a:srgbClr val="00148C"/>
                </a:solidFill>
                <a:effectLst/>
                <a:uLnTx/>
                <a:uFillTx/>
                <a:latin typeface="Arial"/>
                <a:ea typeface="ＭＳ Ｐゴシック"/>
                <a:cs typeface="+mn-cs"/>
              </a:rPr>
              <a:t> – Work in Progress</a:t>
            </a:r>
          </a:p>
        </p:txBody>
      </p:sp>
      <p:graphicFrame>
        <p:nvGraphicFramePr>
          <p:cNvPr id="6" name="Group 367">
            <a:extLst>
              <a:ext uri="{FF2B5EF4-FFF2-40B4-BE49-F238E27FC236}">
                <a16:creationId xmlns:a16="http://schemas.microsoft.com/office/drawing/2014/main" id="{0820A346-F74C-4727-BBC6-8DDD0B50C201}"/>
              </a:ext>
            </a:extLst>
          </p:cNvPr>
          <p:cNvGraphicFramePr>
            <a:graphicFrameLocks noGrp="1"/>
          </p:cNvGraphicFramePr>
          <p:nvPr/>
        </p:nvGraphicFramePr>
        <p:xfrm>
          <a:off x="33337" y="883293"/>
          <a:ext cx="6469750" cy="1587751"/>
        </p:xfrm>
        <a:graphic>
          <a:graphicData uri="http://schemas.openxmlformats.org/drawingml/2006/table">
            <a:tbl>
              <a:tblPr/>
              <a:tblGrid>
                <a:gridCol w="1351580">
                  <a:extLst>
                    <a:ext uri="{9D8B030D-6E8A-4147-A177-3AD203B41FA5}">
                      <a16:colId xmlns:a16="http://schemas.microsoft.com/office/drawing/2014/main" val="20000"/>
                    </a:ext>
                  </a:extLst>
                </a:gridCol>
                <a:gridCol w="5118170">
                  <a:extLst>
                    <a:ext uri="{9D8B030D-6E8A-4147-A177-3AD203B41FA5}">
                      <a16:colId xmlns:a16="http://schemas.microsoft.com/office/drawing/2014/main" val="20001"/>
                    </a:ext>
                  </a:extLst>
                </a:gridCol>
              </a:tblGrid>
              <a:tr h="158775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GB" altLang="en-US" sz="1050" b="1" i="0" u="none" strike="noStrike" cap="none" normalizeH="0" baseline="0" dirty="0">
                          <a:ln>
                            <a:noFill/>
                          </a:ln>
                          <a:solidFill>
                            <a:schemeClr val="tx1"/>
                          </a:solidFill>
                          <a:effectLst/>
                          <a:latin typeface="+mj-lt"/>
                          <a:cs typeface="Arial" charset="0"/>
                        </a:rPr>
                        <a:t>Key Highlights</a:t>
                      </a:r>
                    </a:p>
                  </a:txBody>
                  <a:tcPr marL="45707" marR="45707" marT="45676" marB="45676" anchor="ctr" horzOverflow="overflow">
                    <a:lnL w="19050" cap="flat" cmpd="sng" algn="ctr">
                      <a:solidFill>
                        <a:srgbClr val="00336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4"/>
                      </a:srgbClr>
                    </a:solidFill>
                  </a:tcPr>
                </a:tc>
                <a:tc>
                  <a:txBody>
                    <a:bodyPr/>
                    <a:lstStyle/>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Review of </a:t>
                      </a:r>
                      <a:r>
                        <a:rPr lang="en-US" sz="1050" baseline="0" dirty="0" err="1">
                          <a:solidFill>
                            <a:schemeClr val="tx1"/>
                          </a:solidFill>
                        </a:rPr>
                        <a:t>Comms</a:t>
                      </a:r>
                      <a:r>
                        <a:rPr lang="en-US" sz="1050" baseline="0" dirty="0">
                          <a:solidFill>
                            <a:schemeClr val="tx1"/>
                          </a:solidFill>
                        </a:rPr>
                        <a:t> Channels completed, gaps identified and plan in place to eliminate communication gaps</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IN" sz="1050" baseline="0" dirty="0">
                        <a:solidFill>
                          <a:schemeClr val="tx1"/>
                        </a:solidFill>
                      </a:endParaRPr>
                    </a:p>
                  </a:txBody>
                  <a:tcPr marL="45707" marR="45707" marT="45676" marB="45676" horzOverflow="overflow">
                    <a:lnL w="12700" cap="flat" cmpd="sng" algn="ctr">
                      <a:solidFill>
                        <a:srgbClr val="272726"/>
                      </a:solidFill>
                      <a:prstDash val="solid"/>
                      <a:round/>
                      <a:headEnd type="none" w="med" len="med"/>
                      <a:tailEnd type="none" w="med" len="med"/>
                    </a:lnL>
                    <a:lnR w="19050" cap="flat" cmpd="sng" algn="ctr">
                      <a:solidFill>
                        <a:srgbClr val="00336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501">
            <a:extLst>
              <a:ext uri="{FF2B5EF4-FFF2-40B4-BE49-F238E27FC236}">
                <a16:creationId xmlns:a16="http://schemas.microsoft.com/office/drawing/2014/main" id="{8B1A7185-985A-4936-BAF9-59695C059C87}"/>
              </a:ext>
            </a:extLst>
          </p:cNvPr>
          <p:cNvGraphicFramePr>
            <a:graphicFrameLocks noGrp="1"/>
          </p:cNvGraphicFramePr>
          <p:nvPr/>
        </p:nvGraphicFramePr>
        <p:xfrm>
          <a:off x="6545803" y="883304"/>
          <a:ext cx="5517610" cy="3097355"/>
        </p:xfrm>
        <a:graphic>
          <a:graphicData uri="http://schemas.openxmlformats.org/drawingml/2006/table">
            <a:tbl>
              <a:tblPr/>
              <a:tblGrid>
                <a:gridCol w="5517610">
                  <a:extLst>
                    <a:ext uri="{9D8B030D-6E8A-4147-A177-3AD203B41FA5}">
                      <a16:colId xmlns:a16="http://schemas.microsoft.com/office/drawing/2014/main" val="20000"/>
                    </a:ext>
                  </a:extLst>
                </a:gridCol>
              </a:tblGrid>
              <a:tr h="23771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Last One Weeks Accomplished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994636">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Grid home template draft complete</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Change impact validation plan in place</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Communication channel gap assessment complete and updated plan in place </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1"/>
                  </a:ext>
                </a:extLst>
              </a:tr>
              <a:tr h="237712">
                <a:tc>
                  <a:txBody>
                    <a:bodyPr/>
                    <a:lstStyle>
                      <a:lvl1pPr marL="342900" indent="-3429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1588"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588" marR="0" lvl="1"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Next One Weeks Planned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2"/>
                  </a:ext>
                </a:extLst>
              </a:tr>
              <a:tr h="1600175">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Review of communication channels and gap assessment</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Development of </a:t>
                      </a:r>
                      <a:r>
                        <a:rPr lang="en-US" sz="1050" kern="1200" baseline="0" dirty="0" err="1">
                          <a:solidFill>
                            <a:schemeClr val="tx1"/>
                          </a:solidFill>
                          <a:latin typeface="+mn-lt"/>
                          <a:ea typeface="+mn-ea"/>
                          <a:cs typeface="+mn-cs"/>
                        </a:rPr>
                        <a:t>Grid:home</a:t>
                      </a:r>
                      <a:r>
                        <a:rPr lang="en-US" sz="1050" kern="1200" baseline="0" dirty="0">
                          <a:solidFill>
                            <a:schemeClr val="tx1"/>
                          </a:solidFill>
                          <a:latin typeface="+mn-lt"/>
                          <a:ea typeface="+mn-ea"/>
                          <a:cs typeface="+mn-cs"/>
                        </a:rPr>
                        <a:t> page template</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Presentation for Customer Business Review Meeting (BRM) 10/19/21)</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BCDCF504-FC73-42A4-9D1D-FDE616D74E13}"/>
              </a:ext>
            </a:extLst>
          </p:cNvPr>
          <p:cNvGraphicFramePr>
            <a:graphicFrameLocks noGrp="1"/>
          </p:cNvGraphicFramePr>
          <p:nvPr/>
        </p:nvGraphicFramePr>
        <p:xfrm>
          <a:off x="33337" y="54647"/>
          <a:ext cx="12030077" cy="802640"/>
        </p:xfrm>
        <a:graphic>
          <a:graphicData uri="http://schemas.openxmlformats.org/drawingml/2006/table">
            <a:tbl>
              <a:tblPr firstRow="1" bandRow="1">
                <a:tableStyleId>{5C22544A-7EE6-4342-B048-85BDC9FD1C3A}</a:tableStyleId>
              </a:tblPr>
              <a:tblGrid>
                <a:gridCol w="4479283">
                  <a:extLst>
                    <a:ext uri="{9D8B030D-6E8A-4147-A177-3AD203B41FA5}">
                      <a16:colId xmlns:a16="http://schemas.microsoft.com/office/drawing/2014/main" val="20000"/>
                    </a:ext>
                  </a:extLst>
                </a:gridCol>
                <a:gridCol w="4479283">
                  <a:extLst>
                    <a:ext uri="{9D8B030D-6E8A-4147-A177-3AD203B41FA5}">
                      <a16:colId xmlns:a16="http://schemas.microsoft.com/office/drawing/2014/main" val="2041585824"/>
                    </a:ext>
                  </a:extLst>
                </a:gridCol>
                <a:gridCol w="1790575">
                  <a:extLst>
                    <a:ext uri="{9D8B030D-6E8A-4147-A177-3AD203B41FA5}">
                      <a16:colId xmlns:a16="http://schemas.microsoft.com/office/drawing/2014/main" val="20001"/>
                    </a:ext>
                  </a:extLst>
                </a:gridCol>
                <a:gridCol w="1280936">
                  <a:extLst>
                    <a:ext uri="{9D8B030D-6E8A-4147-A177-3AD203B41FA5}">
                      <a16:colId xmlns:a16="http://schemas.microsoft.com/office/drawing/2014/main" val="20002"/>
                    </a:ext>
                  </a:extLst>
                </a:gridCol>
              </a:tblGrid>
              <a:tr h="251093">
                <a:tc>
                  <a:txBody>
                    <a:bodyPr/>
                    <a:lstStyle/>
                    <a:p>
                      <a:pPr algn="ctr"/>
                      <a:r>
                        <a:rPr kumimoji="0" lang="en-US" sz="1200" b="1" i="0" u="none" strike="noStrike" kern="1200" cap="none" normalizeH="0" baseline="0" dirty="0">
                          <a:ln>
                            <a:noFill/>
                          </a:ln>
                          <a:solidFill>
                            <a:schemeClr val="bg1"/>
                          </a:solidFill>
                          <a:effectLst/>
                          <a:latin typeface="+mj-lt"/>
                          <a:ea typeface="+mn-ea"/>
                          <a:cs typeface="Arial" charset="0"/>
                        </a:rPr>
                        <a:t>Change Management</a:t>
                      </a:r>
                    </a:p>
                  </a:txBody>
                  <a:tcPr>
                    <a:solidFill>
                      <a:srgbClr val="00B050"/>
                    </a:solid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US" sz="1200" dirty="0">
                          <a:latin typeface="Arial Narrow" panose="020B0606020202030204" pitchFamily="34" charset="0"/>
                        </a:rPr>
                        <a:t>Lead : Lauren Montgomery</a:t>
                      </a:r>
                      <a:endParaRPr kumimoji="0" lang="en-US" sz="1200" b="1" i="0" u="none" strike="noStrike" kern="1200" cap="none" normalizeH="0" baseline="0" dirty="0">
                        <a:ln>
                          <a:noFill/>
                        </a:ln>
                        <a:solidFill>
                          <a:schemeClr val="bg1"/>
                        </a:solidFill>
                        <a:effectLst/>
                        <a:latin typeface="+mj-lt"/>
                        <a:ea typeface="+mn-ea"/>
                        <a:cs typeface="Arial" charset="0"/>
                      </a:endParaRPr>
                    </a:p>
                  </a:txBody>
                  <a:tcPr>
                    <a:solidFill>
                      <a:srgbClr val="00B050"/>
                    </a:solidFill>
                  </a:tcPr>
                </a:tc>
                <a:tc gridSpan="2">
                  <a:txBody>
                    <a:bodyPr/>
                    <a:lstStyle/>
                    <a:p>
                      <a:pPr algn="l"/>
                      <a:r>
                        <a:rPr lang="en-US" sz="1400" dirty="0">
                          <a:latin typeface="Arial Narrow" panose="020B0606020202030204" pitchFamily="34" charset="0"/>
                        </a:rPr>
                        <a:t>Week Ending:  10/15/2021</a:t>
                      </a:r>
                    </a:p>
                  </a:txBody>
                  <a:tcPr>
                    <a:solidFill>
                      <a:srgbClr val="00B050"/>
                    </a:solidFill>
                  </a:tcPr>
                </a:tc>
                <a:tc hMerge="1">
                  <a:txBody>
                    <a:bodyPr/>
                    <a:lstStyle/>
                    <a:p>
                      <a:pPr algn="ctr"/>
                      <a:endParaRPr lang="en-US" sz="800" dirty="0">
                        <a:latin typeface="Arial Narrow" panose="020B0606020202030204" pitchFamily="34" charset="0"/>
                      </a:endParaRPr>
                    </a:p>
                  </a:txBody>
                  <a:tcPr>
                    <a:solidFill>
                      <a:srgbClr val="FFC000"/>
                    </a:solidFill>
                  </a:tcPr>
                </a:tc>
                <a:extLst>
                  <a:ext uri="{0D108BD9-81ED-4DB2-BD59-A6C34878D82A}">
                    <a16:rowId xmlns:a16="http://schemas.microsoft.com/office/drawing/2014/main" val="10000"/>
                  </a:ext>
                </a:extLst>
              </a:tr>
              <a:tr h="376639">
                <a:tc gridSpan="3">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rPr>
                        <a:t>Main Objectives: Share program communications with key stakeholders and impacted employees</a:t>
                      </a:r>
                    </a:p>
                  </a:txBody>
                  <a:tcPr>
                    <a:lnB w="12700" cmpd="sng">
                      <a:noFill/>
                    </a:lnB>
                  </a:tcPr>
                </a:tc>
                <a:tc hMerge="1">
                  <a:txBody>
                    <a:bodyPr/>
                    <a:lstStyle/>
                    <a:p>
                      <a:endParaRPr lang="en-US"/>
                    </a:p>
                  </a:txBody>
                  <a:tcPr/>
                </a:tc>
                <a:tc hMerge="1">
                  <a:txBody>
                    <a:bodyPr/>
                    <a:lstStyle/>
                    <a:p>
                      <a:endParaRPr lang="en-US" sz="80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n-US" sz="800" kern="1200" baseline="0" dirty="0">
                          <a:solidFill>
                            <a:schemeClr val="dk1"/>
                          </a:solidFill>
                          <a:latin typeface="Arial" panose="020B0604020202020204" pitchFamily="34" charset="0"/>
                          <a:ea typeface="+mn-ea"/>
                          <a:cs typeface="Arial" panose="020B0604020202020204" pitchFamily="34" charset="0"/>
                        </a:rPr>
                        <a:t>Overall Status</a:t>
                      </a:r>
                    </a:p>
                    <a:p>
                      <a:pPr algn="ctr"/>
                      <a:r>
                        <a:rPr lang="en-US" sz="1200" b="1" kern="1200" baseline="0" dirty="0">
                          <a:solidFill>
                            <a:schemeClr val="dk1"/>
                          </a:solidFill>
                          <a:latin typeface="Arial" panose="020B0604020202020204" pitchFamily="34" charset="0"/>
                          <a:ea typeface="+mn-ea"/>
                          <a:cs typeface="Arial" panose="020B0604020202020204" pitchFamily="34" charset="0"/>
                        </a:rPr>
                        <a:t>Green</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9" name="Group 500">
            <a:extLst>
              <a:ext uri="{FF2B5EF4-FFF2-40B4-BE49-F238E27FC236}">
                <a16:creationId xmlns:a16="http://schemas.microsoft.com/office/drawing/2014/main" id="{DEDCADEA-C8DE-47C8-A7BF-860B8DFB2086}"/>
              </a:ext>
            </a:extLst>
          </p:cNvPr>
          <p:cNvGraphicFramePr>
            <a:graphicFrameLocks noGrp="1"/>
          </p:cNvGraphicFramePr>
          <p:nvPr/>
        </p:nvGraphicFramePr>
        <p:xfrm>
          <a:off x="76054" y="4458063"/>
          <a:ext cx="6427034" cy="1584252"/>
        </p:xfrm>
        <a:graphic>
          <a:graphicData uri="http://schemas.openxmlformats.org/drawingml/2006/table">
            <a:tbl>
              <a:tblPr/>
              <a:tblGrid>
                <a:gridCol w="2316730">
                  <a:extLst>
                    <a:ext uri="{9D8B030D-6E8A-4147-A177-3AD203B41FA5}">
                      <a16:colId xmlns:a16="http://schemas.microsoft.com/office/drawing/2014/main" val="20000"/>
                    </a:ext>
                  </a:extLst>
                </a:gridCol>
                <a:gridCol w="885809">
                  <a:extLst>
                    <a:ext uri="{9D8B030D-6E8A-4147-A177-3AD203B41FA5}">
                      <a16:colId xmlns:a16="http://schemas.microsoft.com/office/drawing/2014/main" val="20004"/>
                    </a:ext>
                  </a:extLst>
                </a:gridCol>
                <a:gridCol w="885809">
                  <a:extLst>
                    <a:ext uri="{9D8B030D-6E8A-4147-A177-3AD203B41FA5}">
                      <a16:colId xmlns:a16="http://schemas.microsoft.com/office/drawing/2014/main" val="20001"/>
                    </a:ext>
                  </a:extLst>
                </a:gridCol>
                <a:gridCol w="780460">
                  <a:extLst>
                    <a:ext uri="{9D8B030D-6E8A-4147-A177-3AD203B41FA5}">
                      <a16:colId xmlns:a16="http://schemas.microsoft.com/office/drawing/2014/main" val="20002"/>
                    </a:ext>
                  </a:extLst>
                </a:gridCol>
                <a:gridCol w="1558226">
                  <a:extLst>
                    <a:ext uri="{9D8B030D-6E8A-4147-A177-3AD203B41FA5}">
                      <a16:colId xmlns:a16="http://schemas.microsoft.com/office/drawing/2014/main" val="20003"/>
                    </a:ext>
                  </a:extLst>
                </a:gridCol>
              </a:tblGrid>
              <a:tr h="49448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Upcoming Milestones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Start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Revised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 / Comments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498249">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err="1">
                          <a:ln>
                            <a:noFill/>
                          </a:ln>
                          <a:solidFill>
                            <a:schemeClr val="tx1"/>
                          </a:solidFill>
                          <a:effectLst/>
                          <a:latin typeface="+mn-lt"/>
                          <a:ea typeface="+mn-ea"/>
                          <a:cs typeface="+mn-cs"/>
                          <a:sym typeface="Wingdings" pitchFamily="2" charset="2"/>
                        </a:rPr>
                        <a:t>Grid:home</a:t>
                      </a: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 page launch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10/7/2021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11/3/2021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4"/>
                  </a:ext>
                </a:extLst>
              </a:tr>
              <a:tr h="26195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Customer Change Network Presentation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10/7/2021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10/22/2021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995547782"/>
                  </a:ext>
                </a:extLst>
              </a:tr>
              <a:tr h="26195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endPar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GB" altLang="en-US" sz="1050" b="0" i="0" u="none" strike="noStrike" kern="1200" cap="none" normalizeH="0" baseline="0" dirty="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617783317"/>
                  </a:ext>
                </a:extLst>
              </a:tr>
            </a:tbl>
          </a:graphicData>
        </a:graphic>
      </p:graphicFrame>
      <p:graphicFrame>
        <p:nvGraphicFramePr>
          <p:cNvPr id="10" name="Group 500">
            <a:extLst>
              <a:ext uri="{FF2B5EF4-FFF2-40B4-BE49-F238E27FC236}">
                <a16:creationId xmlns:a16="http://schemas.microsoft.com/office/drawing/2014/main" id="{2AAC1B4C-E114-4AE3-AE5C-9260C2CC4BE8}"/>
              </a:ext>
            </a:extLst>
          </p:cNvPr>
          <p:cNvGraphicFramePr>
            <a:graphicFrameLocks noGrp="1"/>
          </p:cNvGraphicFramePr>
          <p:nvPr/>
        </p:nvGraphicFramePr>
        <p:xfrm>
          <a:off x="33337" y="2496250"/>
          <a:ext cx="6427035" cy="998220"/>
        </p:xfrm>
        <a:graphic>
          <a:graphicData uri="http://schemas.openxmlformats.org/drawingml/2006/table">
            <a:tbl>
              <a:tblPr/>
              <a:tblGrid>
                <a:gridCol w="3675919">
                  <a:extLst>
                    <a:ext uri="{9D8B030D-6E8A-4147-A177-3AD203B41FA5}">
                      <a16:colId xmlns:a16="http://schemas.microsoft.com/office/drawing/2014/main" val="20000"/>
                    </a:ext>
                  </a:extLst>
                </a:gridCol>
                <a:gridCol w="1249760">
                  <a:extLst>
                    <a:ext uri="{9D8B030D-6E8A-4147-A177-3AD203B41FA5}">
                      <a16:colId xmlns:a16="http://schemas.microsoft.com/office/drawing/2014/main" val="20003"/>
                    </a:ext>
                  </a:extLst>
                </a:gridCol>
                <a:gridCol w="1501356">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Major Dependencies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Change Impact Tracking to allow for validation and communications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10/22/2021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B45A"/>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2" name="Group 500">
            <a:extLst>
              <a:ext uri="{FF2B5EF4-FFF2-40B4-BE49-F238E27FC236}">
                <a16:creationId xmlns:a16="http://schemas.microsoft.com/office/drawing/2014/main" id="{FC6C48D6-CA4B-4DE3-9CA6-3884240A277D}"/>
              </a:ext>
            </a:extLst>
          </p:cNvPr>
          <p:cNvGraphicFramePr>
            <a:graphicFrameLocks noGrp="1"/>
          </p:cNvGraphicFramePr>
          <p:nvPr/>
        </p:nvGraphicFramePr>
        <p:xfrm>
          <a:off x="33338" y="3548757"/>
          <a:ext cx="6427034" cy="988695"/>
        </p:xfrm>
        <a:graphic>
          <a:graphicData uri="http://schemas.openxmlformats.org/drawingml/2006/table">
            <a:tbl>
              <a:tblPr/>
              <a:tblGrid>
                <a:gridCol w="3675918">
                  <a:extLst>
                    <a:ext uri="{9D8B030D-6E8A-4147-A177-3AD203B41FA5}">
                      <a16:colId xmlns:a16="http://schemas.microsoft.com/office/drawing/2014/main" val="20000"/>
                    </a:ext>
                  </a:extLst>
                </a:gridCol>
                <a:gridCol w="1201769">
                  <a:extLst>
                    <a:ext uri="{9D8B030D-6E8A-4147-A177-3AD203B41FA5}">
                      <a16:colId xmlns:a16="http://schemas.microsoft.com/office/drawing/2014/main" val="20003"/>
                    </a:ext>
                  </a:extLst>
                </a:gridCol>
                <a:gridCol w="154934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Resources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Change Management integration with other business areas needed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10/29/2021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B45A"/>
                    </a:solidFill>
                  </a:tcPr>
                </a:tc>
                <a:extLst>
                  <a:ext uri="{0D108BD9-81ED-4DB2-BD59-A6C34878D82A}">
                    <a16:rowId xmlns:a16="http://schemas.microsoft.com/office/drawing/2014/main" val="1932340194"/>
                  </a:ext>
                </a:extLst>
              </a:tr>
              <a:tr h="124644">
                <a:tc>
                  <a:txBody>
                    <a:bodyPr/>
                    <a:lstStyle/>
                    <a:p>
                      <a:pPr algn="l" rtl="0" fontAlgn="ctr"/>
                      <a:r>
                        <a:rPr lang="en-US" sz="1050" b="0" i="0" u="none" strike="noStrike" kern="1200" dirty="0">
                          <a:solidFill>
                            <a:schemeClr val="tx1"/>
                          </a:solidFill>
                          <a:effectLst/>
                          <a:latin typeface="+mj-lt"/>
                          <a:ea typeface="+mn-ea"/>
                          <a:cs typeface="+mn-cs"/>
                        </a:rPr>
                        <a:t>ZBR efforts picking up and will require time and effort from Lauren Montgomery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10/29/2021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B45A"/>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3" name="Group 500">
            <a:extLst>
              <a:ext uri="{FF2B5EF4-FFF2-40B4-BE49-F238E27FC236}">
                <a16:creationId xmlns:a16="http://schemas.microsoft.com/office/drawing/2014/main" id="{7A68F14C-41F0-4F52-9F80-C3D32796C49B}"/>
              </a:ext>
            </a:extLst>
          </p:cNvPr>
          <p:cNvGraphicFramePr>
            <a:graphicFrameLocks noGrp="1"/>
          </p:cNvGraphicFramePr>
          <p:nvPr/>
        </p:nvGraphicFramePr>
        <p:xfrm>
          <a:off x="6545804" y="4030564"/>
          <a:ext cx="5517610" cy="838200"/>
        </p:xfrm>
        <a:graphic>
          <a:graphicData uri="http://schemas.openxmlformats.org/drawingml/2006/table">
            <a:tbl>
              <a:tblPr/>
              <a:tblGrid>
                <a:gridCol w="2864526">
                  <a:extLst>
                    <a:ext uri="{9D8B030D-6E8A-4147-A177-3AD203B41FA5}">
                      <a16:colId xmlns:a16="http://schemas.microsoft.com/office/drawing/2014/main" val="20000"/>
                    </a:ext>
                  </a:extLst>
                </a:gridCol>
                <a:gridCol w="1757779">
                  <a:extLst>
                    <a:ext uri="{9D8B030D-6E8A-4147-A177-3AD203B41FA5}">
                      <a16:colId xmlns:a16="http://schemas.microsoft.com/office/drawing/2014/main" val="20003"/>
                    </a:ext>
                  </a:extLst>
                </a:gridCol>
                <a:gridCol w="895305">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issues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4" name="Group 500">
            <a:extLst>
              <a:ext uri="{FF2B5EF4-FFF2-40B4-BE49-F238E27FC236}">
                <a16:creationId xmlns:a16="http://schemas.microsoft.com/office/drawing/2014/main" id="{2672EAAE-48CE-467C-84B6-B24466D02220}"/>
              </a:ext>
            </a:extLst>
          </p:cNvPr>
          <p:cNvGraphicFramePr>
            <a:graphicFrameLocks noGrp="1"/>
          </p:cNvGraphicFramePr>
          <p:nvPr/>
        </p:nvGraphicFramePr>
        <p:xfrm>
          <a:off x="6545803" y="5083821"/>
          <a:ext cx="5517610" cy="998220"/>
        </p:xfrm>
        <a:graphic>
          <a:graphicData uri="http://schemas.openxmlformats.org/drawingml/2006/table">
            <a:tbl>
              <a:tblPr/>
              <a:tblGrid>
                <a:gridCol w="2864526">
                  <a:extLst>
                    <a:ext uri="{9D8B030D-6E8A-4147-A177-3AD203B41FA5}">
                      <a16:colId xmlns:a16="http://schemas.microsoft.com/office/drawing/2014/main" val="20000"/>
                    </a:ext>
                  </a:extLst>
                </a:gridCol>
                <a:gridCol w="1766657">
                  <a:extLst>
                    <a:ext uri="{9D8B030D-6E8A-4147-A177-3AD203B41FA5}">
                      <a16:colId xmlns:a16="http://schemas.microsoft.com/office/drawing/2014/main" val="20003"/>
                    </a:ext>
                  </a:extLst>
                </a:gridCol>
                <a:gridCol w="88642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Risks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Unable to  validate and share changes if none are entered into tracker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All squads review and submit change impacts weekly</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Ongoing</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spTree>
    <p:extLst>
      <p:ext uri="{BB962C8B-B14F-4D97-AF65-F5344CB8AC3E}">
        <p14:creationId xmlns:p14="http://schemas.microsoft.com/office/powerpoint/2010/main" val="143762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A1394D-F66F-4FBE-A03E-4EA4BFCCB43F}"/>
              </a:ext>
            </a:extLst>
          </p:cNvPr>
          <p:cNvSpPr>
            <a:spLocks noGrp="1"/>
          </p:cNvSpPr>
          <p:nvPr>
            <p:ph type="ftr" sz="quarter" idx="3"/>
          </p:nvPr>
        </p:nvSpPr>
        <p:spPr>
          <a:xfrm>
            <a:off x="3485018" y="6618833"/>
            <a:ext cx="6678157" cy="169277"/>
          </a:xfrm>
        </p:spPr>
        <p:txBody>
          <a:bodyPr/>
          <a:lstStyle/>
          <a:p>
            <a:pPr>
              <a:tabLst>
                <a:tab pos="1318651" algn="l"/>
              </a:tabLst>
            </a:pPr>
            <a:r>
              <a:rPr lang="fr-FR" dirty="0" err="1"/>
              <a:t>Confidential</a:t>
            </a:r>
            <a:r>
              <a:rPr lang="fr-FR" sz="1050" dirty="0"/>
              <a:t> Draft – For Discussion </a:t>
            </a:r>
            <a:r>
              <a:rPr lang="fr-FR" sz="1050" dirty="0" err="1"/>
              <a:t>Purposes</a:t>
            </a:r>
            <a:r>
              <a:rPr lang="fr-FR" sz="1050" dirty="0"/>
              <a:t> </a:t>
            </a:r>
            <a:r>
              <a:rPr lang="fr-FR" sz="1050" dirty="0" err="1"/>
              <a:t>Only</a:t>
            </a:r>
            <a:r>
              <a:rPr lang="fr-FR" sz="1050" dirty="0"/>
              <a:t> – Work in Progress</a:t>
            </a:r>
          </a:p>
        </p:txBody>
      </p:sp>
      <p:graphicFrame>
        <p:nvGraphicFramePr>
          <p:cNvPr id="6" name="Group 367">
            <a:extLst>
              <a:ext uri="{FF2B5EF4-FFF2-40B4-BE49-F238E27FC236}">
                <a16:creationId xmlns:a16="http://schemas.microsoft.com/office/drawing/2014/main" id="{0820A346-F74C-4727-BBC6-8DDD0B50C201}"/>
              </a:ext>
            </a:extLst>
          </p:cNvPr>
          <p:cNvGraphicFramePr>
            <a:graphicFrameLocks noGrp="1"/>
          </p:cNvGraphicFramePr>
          <p:nvPr>
            <p:extLst>
              <p:ext uri="{D42A27DB-BD31-4B8C-83A1-F6EECF244321}">
                <p14:modId xmlns:p14="http://schemas.microsoft.com/office/powerpoint/2010/main" val="3915250422"/>
              </p:ext>
            </p:extLst>
          </p:nvPr>
        </p:nvGraphicFramePr>
        <p:xfrm>
          <a:off x="33337" y="883293"/>
          <a:ext cx="6469750" cy="1587751"/>
        </p:xfrm>
        <a:graphic>
          <a:graphicData uri="http://schemas.openxmlformats.org/drawingml/2006/table">
            <a:tbl>
              <a:tblPr/>
              <a:tblGrid>
                <a:gridCol w="1351580">
                  <a:extLst>
                    <a:ext uri="{9D8B030D-6E8A-4147-A177-3AD203B41FA5}">
                      <a16:colId xmlns:a16="http://schemas.microsoft.com/office/drawing/2014/main" val="20000"/>
                    </a:ext>
                  </a:extLst>
                </a:gridCol>
                <a:gridCol w="5118170">
                  <a:extLst>
                    <a:ext uri="{9D8B030D-6E8A-4147-A177-3AD203B41FA5}">
                      <a16:colId xmlns:a16="http://schemas.microsoft.com/office/drawing/2014/main" val="20001"/>
                    </a:ext>
                  </a:extLst>
                </a:gridCol>
              </a:tblGrid>
              <a:tr h="158775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GB" altLang="en-US" sz="1050" b="1" i="0" u="none" strike="noStrike" cap="none" normalizeH="0" baseline="0" dirty="0">
                          <a:ln>
                            <a:noFill/>
                          </a:ln>
                          <a:solidFill>
                            <a:schemeClr val="tx1"/>
                          </a:solidFill>
                          <a:effectLst/>
                          <a:latin typeface="+mj-lt"/>
                          <a:cs typeface="Arial" charset="0"/>
                        </a:rPr>
                        <a:t>Key Highlights</a:t>
                      </a:r>
                    </a:p>
                  </a:txBody>
                  <a:tcPr marL="45707" marR="45707" marT="45676" marB="45676" anchor="ctr" horzOverflow="overflow">
                    <a:lnL w="19050" cap="flat" cmpd="sng" algn="ctr">
                      <a:solidFill>
                        <a:srgbClr val="00336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4"/>
                      </a:srgbClr>
                    </a:solidFill>
                  </a:tcPr>
                </a:tc>
                <a:tc>
                  <a:txBody>
                    <a:bodyPr/>
                    <a:lstStyle/>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Reltio DEV environment is available to use</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SSO with NG Azure AD is completed</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Initial MDM roles are configured in Azure AD and Reltio</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Connectivity with Matillion is completed that will allow connectivity with Customer source systems – CRIS and CSS</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New MDM resources are onboarded</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Reltio professional service team should be joining from 10/25/2021</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050" baseline="0" dirty="0">
                        <a:solidFill>
                          <a:schemeClr val="tx1"/>
                        </a:solidFill>
                      </a:endParaRP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IN" sz="1050" baseline="0" dirty="0">
                        <a:solidFill>
                          <a:schemeClr val="tx1"/>
                        </a:solidFill>
                      </a:endParaRPr>
                    </a:p>
                  </a:txBody>
                  <a:tcPr marL="45707" marR="45707" marT="45676" marB="45676" horzOverflow="overflow">
                    <a:lnL w="12700" cap="flat" cmpd="sng" algn="ctr">
                      <a:solidFill>
                        <a:srgbClr val="272726"/>
                      </a:solidFill>
                      <a:prstDash val="solid"/>
                      <a:round/>
                      <a:headEnd type="none" w="med" len="med"/>
                      <a:tailEnd type="none" w="med" len="med"/>
                    </a:lnL>
                    <a:lnR w="19050" cap="flat" cmpd="sng" algn="ctr">
                      <a:solidFill>
                        <a:srgbClr val="00336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501">
            <a:extLst>
              <a:ext uri="{FF2B5EF4-FFF2-40B4-BE49-F238E27FC236}">
                <a16:creationId xmlns:a16="http://schemas.microsoft.com/office/drawing/2014/main" id="{8B1A7185-985A-4936-BAF9-59695C059C87}"/>
              </a:ext>
            </a:extLst>
          </p:cNvPr>
          <p:cNvGraphicFramePr>
            <a:graphicFrameLocks noGrp="1"/>
          </p:cNvGraphicFramePr>
          <p:nvPr>
            <p:extLst>
              <p:ext uri="{D42A27DB-BD31-4B8C-83A1-F6EECF244321}">
                <p14:modId xmlns:p14="http://schemas.microsoft.com/office/powerpoint/2010/main" val="338893115"/>
              </p:ext>
            </p:extLst>
          </p:nvPr>
        </p:nvGraphicFramePr>
        <p:xfrm>
          <a:off x="6545803" y="883304"/>
          <a:ext cx="5517610" cy="3097355"/>
        </p:xfrm>
        <a:graphic>
          <a:graphicData uri="http://schemas.openxmlformats.org/drawingml/2006/table">
            <a:tbl>
              <a:tblPr/>
              <a:tblGrid>
                <a:gridCol w="5517610">
                  <a:extLst>
                    <a:ext uri="{9D8B030D-6E8A-4147-A177-3AD203B41FA5}">
                      <a16:colId xmlns:a16="http://schemas.microsoft.com/office/drawing/2014/main" val="20000"/>
                    </a:ext>
                  </a:extLst>
                </a:gridCol>
              </a:tblGrid>
              <a:tr h="23771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Last One Weeks Accomplished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994636">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Reltio DEV environment is available to use</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Presented full end to end architecture to the team</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dirty="0">
                          <a:ln>
                            <a:noFill/>
                          </a:ln>
                          <a:solidFill>
                            <a:srgbClr val="00B050"/>
                          </a:solidFill>
                          <a:effectLst/>
                          <a:uLnTx/>
                          <a:uFillTx/>
                          <a:latin typeface="Calibri"/>
                          <a:ea typeface="+mn-ea"/>
                          <a:cs typeface="+mn-cs"/>
                        </a:rPr>
                        <a:t>Connectivity with Matillion</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050" b="0" i="0" u="none" strike="noStrike" kern="1200" cap="none" spc="0" normalizeH="0" baseline="0" noProof="0" dirty="0">
                        <a:ln>
                          <a:noFill/>
                        </a:ln>
                        <a:solidFill>
                          <a:srgbClr val="00B050"/>
                        </a:solidFill>
                        <a:effectLst/>
                        <a:uLnTx/>
                        <a:uFillTx/>
                        <a:latin typeface="Calibri"/>
                        <a:ea typeface="+mn-ea"/>
                        <a:cs typeface="+mn-cs"/>
                      </a:endParaRP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1"/>
                  </a:ext>
                </a:extLst>
              </a:tr>
              <a:tr h="237712">
                <a:tc>
                  <a:txBody>
                    <a:bodyPr/>
                    <a:lstStyle>
                      <a:lvl1pPr marL="342900" indent="-3429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1588"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588" marR="0" lvl="1"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Next One Weeks Planned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2"/>
                  </a:ext>
                </a:extLst>
              </a:tr>
              <a:tr h="1600175">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Complete few steps of Snowflake-Reltio connectivity </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Continue working on MDM specific data mapping from source systems</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Start working on TEST and PROD environments</a:t>
                      </a:r>
                    </a:p>
                    <a:p>
                      <a:pPr marL="0" marR="0" lvl="1" indent="0" algn="l" defTabSz="457200" rtl="0" eaLnBrk="1" fontAlgn="base" latinLnBrk="0" hangingPunct="1">
                        <a:lnSpc>
                          <a:spcPct val="100000"/>
                        </a:lnSpc>
                        <a:spcBef>
                          <a:spcPct val="0"/>
                        </a:spcBef>
                        <a:spcAft>
                          <a:spcPct val="0"/>
                        </a:spcAft>
                        <a:buClrTx/>
                        <a:buSzTx/>
                        <a:buFont typeface="+mj-lt"/>
                        <a:buNone/>
                        <a:tabLst/>
                        <a:defRPr/>
                      </a:pPr>
                      <a:endParaRPr lang="en-US" sz="1050" kern="1200" baseline="0" dirty="0">
                        <a:solidFill>
                          <a:schemeClr val="tx1"/>
                        </a:solidFill>
                        <a:latin typeface="+mn-lt"/>
                        <a:ea typeface="+mn-ea"/>
                        <a:cs typeface="+mn-cs"/>
                      </a:endParaRP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BCDCF504-FC73-42A4-9D1D-FDE616D74E13}"/>
              </a:ext>
            </a:extLst>
          </p:cNvPr>
          <p:cNvGraphicFramePr>
            <a:graphicFrameLocks noGrp="1"/>
          </p:cNvGraphicFramePr>
          <p:nvPr>
            <p:extLst>
              <p:ext uri="{D42A27DB-BD31-4B8C-83A1-F6EECF244321}">
                <p14:modId xmlns:p14="http://schemas.microsoft.com/office/powerpoint/2010/main" val="2092082939"/>
              </p:ext>
            </p:extLst>
          </p:nvPr>
        </p:nvGraphicFramePr>
        <p:xfrm>
          <a:off x="33337" y="54647"/>
          <a:ext cx="12030077" cy="802640"/>
        </p:xfrm>
        <a:graphic>
          <a:graphicData uri="http://schemas.openxmlformats.org/drawingml/2006/table">
            <a:tbl>
              <a:tblPr firstRow="1" bandRow="1">
                <a:tableStyleId>{5C22544A-7EE6-4342-B048-85BDC9FD1C3A}</a:tableStyleId>
              </a:tblPr>
              <a:tblGrid>
                <a:gridCol w="4479283">
                  <a:extLst>
                    <a:ext uri="{9D8B030D-6E8A-4147-A177-3AD203B41FA5}">
                      <a16:colId xmlns:a16="http://schemas.microsoft.com/office/drawing/2014/main" val="20000"/>
                    </a:ext>
                  </a:extLst>
                </a:gridCol>
                <a:gridCol w="4479283">
                  <a:extLst>
                    <a:ext uri="{9D8B030D-6E8A-4147-A177-3AD203B41FA5}">
                      <a16:colId xmlns:a16="http://schemas.microsoft.com/office/drawing/2014/main" val="2041585824"/>
                    </a:ext>
                  </a:extLst>
                </a:gridCol>
                <a:gridCol w="1790575">
                  <a:extLst>
                    <a:ext uri="{9D8B030D-6E8A-4147-A177-3AD203B41FA5}">
                      <a16:colId xmlns:a16="http://schemas.microsoft.com/office/drawing/2014/main" val="20001"/>
                    </a:ext>
                  </a:extLst>
                </a:gridCol>
                <a:gridCol w="1280936">
                  <a:extLst>
                    <a:ext uri="{9D8B030D-6E8A-4147-A177-3AD203B41FA5}">
                      <a16:colId xmlns:a16="http://schemas.microsoft.com/office/drawing/2014/main" val="20002"/>
                    </a:ext>
                  </a:extLst>
                </a:gridCol>
              </a:tblGrid>
              <a:tr h="251093">
                <a:tc>
                  <a:txBody>
                    <a:bodyPr/>
                    <a:lstStyle/>
                    <a:p>
                      <a:pPr algn="ctr"/>
                      <a:r>
                        <a:rPr kumimoji="0" lang="en-US" sz="1200" b="1" i="0" u="none" strike="noStrike" kern="1200" cap="none" normalizeH="0" baseline="0" dirty="0">
                          <a:ln>
                            <a:noFill/>
                          </a:ln>
                          <a:solidFill>
                            <a:schemeClr val="bg1"/>
                          </a:solidFill>
                          <a:effectLst/>
                          <a:latin typeface="+mj-lt"/>
                          <a:ea typeface="+mn-ea"/>
                          <a:cs typeface="Arial" charset="0"/>
                        </a:rPr>
                        <a:t>Master Data Management</a:t>
                      </a:r>
                    </a:p>
                  </a:txBody>
                  <a:tcPr>
                    <a:solidFill>
                      <a:srgbClr val="00B050"/>
                    </a:solid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US" sz="1200" dirty="0">
                          <a:latin typeface="Arial Narrow" panose="020B0606020202030204" pitchFamily="34" charset="0"/>
                        </a:rPr>
                        <a:t>Lead : Nishit Ajwaliya</a:t>
                      </a:r>
                      <a:endParaRPr kumimoji="0" lang="en-US" sz="1200" b="1" i="0" u="none" strike="noStrike" kern="1200" cap="none" normalizeH="0" baseline="0" dirty="0">
                        <a:ln>
                          <a:noFill/>
                        </a:ln>
                        <a:solidFill>
                          <a:schemeClr val="bg1"/>
                        </a:solidFill>
                        <a:effectLst/>
                        <a:latin typeface="+mj-lt"/>
                        <a:ea typeface="+mn-ea"/>
                        <a:cs typeface="Arial" charset="0"/>
                      </a:endParaRPr>
                    </a:p>
                  </a:txBody>
                  <a:tcPr>
                    <a:solidFill>
                      <a:srgbClr val="00B050"/>
                    </a:solidFill>
                  </a:tcPr>
                </a:tc>
                <a:tc gridSpan="2">
                  <a:txBody>
                    <a:bodyPr/>
                    <a:lstStyle/>
                    <a:p>
                      <a:pPr algn="l"/>
                      <a:r>
                        <a:rPr lang="en-US" sz="1400" dirty="0">
                          <a:latin typeface="Arial Narrow" panose="020B0606020202030204" pitchFamily="34" charset="0"/>
                        </a:rPr>
                        <a:t>Week Ending: 10/15/2021</a:t>
                      </a:r>
                    </a:p>
                  </a:txBody>
                  <a:tcPr>
                    <a:solidFill>
                      <a:srgbClr val="00B050"/>
                    </a:solidFill>
                  </a:tcPr>
                </a:tc>
                <a:tc hMerge="1">
                  <a:txBody>
                    <a:bodyPr/>
                    <a:lstStyle/>
                    <a:p>
                      <a:pPr algn="ctr"/>
                      <a:endParaRPr lang="en-US" sz="800" dirty="0">
                        <a:latin typeface="Arial Narrow" panose="020B0606020202030204" pitchFamily="34" charset="0"/>
                      </a:endParaRPr>
                    </a:p>
                  </a:txBody>
                  <a:tcPr>
                    <a:solidFill>
                      <a:srgbClr val="FFC000"/>
                    </a:solidFill>
                  </a:tcPr>
                </a:tc>
                <a:extLst>
                  <a:ext uri="{0D108BD9-81ED-4DB2-BD59-A6C34878D82A}">
                    <a16:rowId xmlns:a16="http://schemas.microsoft.com/office/drawing/2014/main" val="10000"/>
                  </a:ext>
                </a:extLst>
              </a:tr>
              <a:tr h="376639">
                <a:tc gridSpan="3">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rPr>
                        <a:t>Main Objectives: Create curated, Customer Golden master record with Unique enterprise persistent customer Id in Reltio MDM and sync data with Snowflake for the </a:t>
                      </a:r>
                      <a:r>
                        <a:rPr kumimoji="0" lang="en-US" sz="1050" b="1" i="0" u="none" strike="noStrike" kern="1200" cap="none" normalizeH="0" baseline="0">
                          <a:ln>
                            <a:noFill/>
                          </a:ln>
                          <a:solidFill>
                            <a:schemeClr val="tx1"/>
                          </a:solidFill>
                          <a:effectLst/>
                          <a:latin typeface="+mj-lt"/>
                          <a:ea typeface="SimSun" pitchFamily="2" charset="-122"/>
                          <a:cs typeface="Times New Roman" pitchFamily="18" charset="0"/>
                        </a:rPr>
                        <a:t>downstream use.</a:t>
                      </a:r>
                      <a:endPar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endParaRPr>
                    </a:p>
                  </a:txBody>
                  <a:tcPr>
                    <a:lnB w="12700" cmpd="sng">
                      <a:noFill/>
                    </a:lnB>
                  </a:tcPr>
                </a:tc>
                <a:tc hMerge="1">
                  <a:txBody>
                    <a:bodyPr/>
                    <a:lstStyle/>
                    <a:p>
                      <a:endParaRPr lang="en-US"/>
                    </a:p>
                  </a:txBody>
                  <a:tcPr/>
                </a:tc>
                <a:tc hMerge="1">
                  <a:txBody>
                    <a:bodyPr/>
                    <a:lstStyle/>
                    <a:p>
                      <a:endParaRPr lang="en-US" sz="80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n-US" sz="800" kern="1200" baseline="0" dirty="0">
                          <a:solidFill>
                            <a:schemeClr val="dk1"/>
                          </a:solidFill>
                          <a:latin typeface="Arial" panose="020B0604020202020204" pitchFamily="34" charset="0"/>
                          <a:ea typeface="+mn-ea"/>
                          <a:cs typeface="Arial" panose="020B0604020202020204" pitchFamily="34" charset="0"/>
                        </a:rPr>
                        <a:t>Overall Status</a:t>
                      </a:r>
                    </a:p>
                    <a:p>
                      <a:pPr algn="ctr"/>
                      <a:r>
                        <a:rPr lang="en-US" sz="1200" b="1" kern="1200" baseline="0" dirty="0">
                          <a:solidFill>
                            <a:schemeClr val="dk1"/>
                          </a:solidFill>
                          <a:latin typeface="Arial" panose="020B0604020202020204" pitchFamily="34" charset="0"/>
                          <a:ea typeface="+mn-ea"/>
                          <a:cs typeface="Arial" panose="020B0604020202020204" pitchFamily="34" charset="0"/>
                        </a:rPr>
                        <a:t>Green</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9" name="Group 500">
            <a:extLst>
              <a:ext uri="{FF2B5EF4-FFF2-40B4-BE49-F238E27FC236}">
                <a16:creationId xmlns:a16="http://schemas.microsoft.com/office/drawing/2014/main" id="{DEDCADEA-C8DE-47C8-A7BF-860B8DFB2086}"/>
              </a:ext>
            </a:extLst>
          </p:cNvPr>
          <p:cNvGraphicFramePr>
            <a:graphicFrameLocks noGrp="1"/>
          </p:cNvGraphicFramePr>
          <p:nvPr>
            <p:extLst>
              <p:ext uri="{D42A27DB-BD31-4B8C-83A1-F6EECF244321}">
                <p14:modId xmlns:p14="http://schemas.microsoft.com/office/powerpoint/2010/main" val="1587090098"/>
              </p:ext>
            </p:extLst>
          </p:nvPr>
        </p:nvGraphicFramePr>
        <p:xfrm>
          <a:off x="76054" y="4468223"/>
          <a:ext cx="6427034" cy="1584252"/>
        </p:xfrm>
        <a:graphic>
          <a:graphicData uri="http://schemas.openxmlformats.org/drawingml/2006/table">
            <a:tbl>
              <a:tblPr/>
              <a:tblGrid>
                <a:gridCol w="2316730">
                  <a:extLst>
                    <a:ext uri="{9D8B030D-6E8A-4147-A177-3AD203B41FA5}">
                      <a16:colId xmlns:a16="http://schemas.microsoft.com/office/drawing/2014/main" val="20000"/>
                    </a:ext>
                  </a:extLst>
                </a:gridCol>
                <a:gridCol w="885809">
                  <a:extLst>
                    <a:ext uri="{9D8B030D-6E8A-4147-A177-3AD203B41FA5}">
                      <a16:colId xmlns:a16="http://schemas.microsoft.com/office/drawing/2014/main" val="20004"/>
                    </a:ext>
                  </a:extLst>
                </a:gridCol>
                <a:gridCol w="885809">
                  <a:extLst>
                    <a:ext uri="{9D8B030D-6E8A-4147-A177-3AD203B41FA5}">
                      <a16:colId xmlns:a16="http://schemas.microsoft.com/office/drawing/2014/main" val="20001"/>
                    </a:ext>
                  </a:extLst>
                </a:gridCol>
                <a:gridCol w="780460">
                  <a:extLst>
                    <a:ext uri="{9D8B030D-6E8A-4147-A177-3AD203B41FA5}">
                      <a16:colId xmlns:a16="http://schemas.microsoft.com/office/drawing/2014/main" val="20002"/>
                    </a:ext>
                  </a:extLst>
                </a:gridCol>
                <a:gridCol w="1558226">
                  <a:extLst>
                    <a:ext uri="{9D8B030D-6E8A-4147-A177-3AD203B41FA5}">
                      <a16:colId xmlns:a16="http://schemas.microsoft.com/office/drawing/2014/main" val="20003"/>
                    </a:ext>
                  </a:extLst>
                </a:gridCol>
              </a:tblGrid>
              <a:tr h="49448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Upcoming Milestones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Start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Revised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 / Comments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498249">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Connectivity with Snowflake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10/7/2021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10/29/2021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4"/>
                  </a:ext>
                </a:extLst>
              </a:tr>
              <a:tr h="26195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MDM Specific data mapping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10/11/2021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11/5/2021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995547782"/>
                  </a:ext>
                </a:extLst>
              </a:tr>
              <a:tr h="26195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Onboard Reltio professional service team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10/25/2021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11/5/2021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617783317"/>
                  </a:ext>
                </a:extLst>
              </a:tr>
            </a:tbl>
          </a:graphicData>
        </a:graphic>
      </p:graphicFrame>
      <p:graphicFrame>
        <p:nvGraphicFramePr>
          <p:cNvPr id="10" name="Group 500">
            <a:extLst>
              <a:ext uri="{FF2B5EF4-FFF2-40B4-BE49-F238E27FC236}">
                <a16:creationId xmlns:a16="http://schemas.microsoft.com/office/drawing/2014/main" id="{2AAC1B4C-E114-4AE3-AE5C-9260C2CC4BE8}"/>
              </a:ext>
            </a:extLst>
          </p:cNvPr>
          <p:cNvGraphicFramePr>
            <a:graphicFrameLocks noGrp="1"/>
          </p:cNvGraphicFramePr>
          <p:nvPr>
            <p:extLst>
              <p:ext uri="{D42A27DB-BD31-4B8C-83A1-F6EECF244321}">
                <p14:modId xmlns:p14="http://schemas.microsoft.com/office/powerpoint/2010/main" val="2269385199"/>
              </p:ext>
            </p:extLst>
          </p:nvPr>
        </p:nvGraphicFramePr>
        <p:xfrm>
          <a:off x="54694" y="2522090"/>
          <a:ext cx="6427035" cy="838200"/>
        </p:xfrm>
        <a:graphic>
          <a:graphicData uri="http://schemas.openxmlformats.org/drawingml/2006/table">
            <a:tbl>
              <a:tblPr/>
              <a:tblGrid>
                <a:gridCol w="3675919">
                  <a:extLst>
                    <a:ext uri="{9D8B030D-6E8A-4147-A177-3AD203B41FA5}">
                      <a16:colId xmlns:a16="http://schemas.microsoft.com/office/drawing/2014/main" val="20000"/>
                    </a:ext>
                  </a:extLst>
                </a:gridCol>
                <a:gridCol w="1249760">
                  <a:extLst>
                    <a:ext uri="{9D8B030D-6E8A-4147-A177-3AD203B41FA5}">
                      <a16:colId xmlns:a16="http://schemas.microsoft.com/office/drawing/2014/main" val="20003"/>
                    </a:ext>
                  </a:extLst>
                </a:gridCol>
                <a:gridCol w="1501356">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Major Dependencies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Logical Data Model of MVP1 </a:t>
                      </a:r>
                      <a:r>
                        <a:rPr lang="en-US" sz="1050" b="0" i="0" u="none" strike="noStrike" kern="1200">
                          <a:solidFill>
                            <a:schemeClr val="tx1"/>
                          </a:solidFill>
                          <a:effectLst/>
                          <a:latin typeface="+mj-lt"/>
                          <a:ea typeface="+mn-ea"/>
                          <a:cs typeface="+mn-cs"/>
                        </a:rPr>
                        <a:t>scope elements</a:t>
                      </a: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TBD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2" name="Group 500">
            <a:extLst>
              <a:ext uri="{FF2B5EF4-FFF2-40B4-BE49-F238E27FC236}">
                <a16:creationId xmlns:a16="http://schemas.microsoft.com/office/drawing/2014/main" id="{FC6C48D6-CA4B-4DE3-9CA6-3884240A277D}"/>
              </a:ext>
            </a:extLst>
          </p:cNvPr>
          <p:cNvGraphicFramePr>
            <a:graphicFrameLocks noGrp="1"/>
          </p:cNvGraphicFramePr>
          <p:nvPr>
            <p:extLst>
              <p:ext uri="{D42A27DB-BD31-4B8C-83A1-F6EECF244321}">
                <p14:modId xmlns:p14="http://schemas.microsoft.com/office/powerpoint/2010/main" val="2308435696"/>
              </p:ext>
            </p:extLst>
          </p:nvPr>
        </p:nvGraphicFramePr>
        <p:xfrm>
          <a:off x="55733" y="3570477"/>
          <a:ext cx="6427034" cy="838200"/>
        </p:xfrm>
        <a:graphic>
          <a:graphicData uri="http://schemas.openxmlformats.org/drawingml/2006/table">
            <a:tbl>
              <a:tblPr/>
              <a:tblGrid>
                <a:gridCol w="3675918">
                  <a:extLst>
                    <a:ext uri="{9D8B030D-6E8A-4147-A177-3AD203B41FA5}">
                      <a16:colId xmlns:a16="http://schemas.microsoft.com/office/drawing/2014/main" val="20000"/>
                    </a:ext>
                  </a:extLst>
                </a:gridCol>
                <a:gridCol w="1201769">
                  <a:extLst>
                    <a:ext uri="{9D8B030D-6E8A-4147-A177-3AD203B41FA5}">
                      <a16:colId xmlns:a16="http://schemas.microsoft.com/office/drawing/2014/main" val="20003"/>
                    </a:ext>
                  </a:extLst>
                </a:gridCol>
                <a:gridCol w="154934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Resources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Reltio Professional Service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10/25/2021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Green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3" name="Group 500">
            <a:extLst>
              <a:ext uri="{FF2B5EF4-FFF2-40B4-BE49-F238E27FC236}">
                <a16:creationId xmlns:a16="http://schemas.microsoft.com/office/drawing/2014/main" id="{7A68F14C-41F0-4F52-9F80-C3D32796C49B}"/>
              </a:ext>
            </a:extLst>
          </p:cNvPr>
          <p:cNvGraphicFramePr>
            <a:graphicFrameLocks noGrp="1"/>
          </p:cNvGraphicFramePr>
          <p:nvPr/>
        </p:nvGraphicFramePr>
        <p:xfrm>
          <a:off x="6545804" y="4030564"/>
          <a:ext cx="5517610" cy="838200"/>
        </p:xfrm>
        <a:graphic>
          <a:graphicData uri="http://schemas.openxmlformats.org/drawingml/2006/table">
            <a:tbl>
              <a:tblPr/>
              <a:tblGrid>
                <a:gridCol w="2864526">
                  <a:extLst>
                    <a:ext uri="{9D8B030D-6E8A-4147-A177-3AD203B41FA5}">
                      <a16:colId xmlns:a16="http://schemas.microsoft.com/office/drawing/2014/main" val="20000"/>
                    </a:ext>
                  </a:extLst>
                </a:gridCol>
                <a:gridCol w="1757779">
                  <a:extLst>
                    <a:ext uri="{9D8B030D-6E8A-4147-A177-3AD203B41FA5}">
                      <a16:colId xmlns:a16="http://schemas.microsoft.com/office/drawing/2014/main" val="20003"/>
                    </a:ext>
                  </a:extLst>
                </a:gridCol>
                <a:gridCol w="895305">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issues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4" name="Group 500">
            <a:extLst>
              <a:ext uri="{FF2B5EF4-FFF2-40B4-BE49-F238E27FC236}">
                <a16:creationId xmlns:a16="http://schemas.microsoft.com/office/drawing/2014/main" id="{2672EAAE-48CE-467C-84B6-B24466D02220}"/>
              </a:ext>
            </a:extLst>
          </p:cNvPr>
          <p:cNvGraphicFramePr>
            <a:graphicFrameLocks noGrp="1"/>
          </p:cNvGraphicFramePr>
          <p:nvPr>
            <p:extLst>
              <p:ext uri="{D42A27DB-BD31-4B8C-83A1-F6EECF244321}">
                <p14:modId xmlns:p14="http://schemas.microsoft.com/office/powerpoint/2010/main" val="635005838"/>
              </p:ext>
            </p:extLst>
          </p:nvPr>
        </p:nvGraphicFramePr>
        <p:xfrm>
          <a:off x="6545803" y="5083821"/>
          <a:ext cx="5517610" cy="838200"/>
        </p:xfrm>
        <a:graphic>
          <a:graphicData uri="http://schemas.openxmlformats.org/drawingml/2006/table">
            <a:tbl>
              <a:tblPr/>
              <a:tblGrid>
                <a:gridCol w="2864526">
                  <a:extLst>
                    <a:ext uri="{9D8B030D-6E8A-4147-A177-3AD203B41FA5}">
                      <a16:colId xmlns:a16="http://schemas.microsoft.com/office/drawing/2014/main" val="20000"/>
                    </a:ext>
                  </a:extLst>
                </a:gridCol>
                <a:gridCol w="1766657">
                  <a:extLst>
                    <a:ext uri="{9D8B030D-6E8A-4147-A177-3AD203B41FA5}">
                      <a16:colId xmlns:a16="http://schemas.microsoft.com/office/drawing/2014/main" val="20003"/>
                    </a:ext>
                  </a:extLst>
                </a:gridCol>
                <a:gridCol w="88642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Risks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spTree>
    <p:extLst>
      <p:ext uri="{BB962C8B-B14F-4D97-AF65-F5344CB8AC3E}">
        <p14:creationId xmlns:p14="http://schemas.microsoft.com/office/powerpoint/2010/main" val="31001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A1394D-F66F-4FBE-A03E-4EA4BFCCB43F}"/>
              </a:ext>
            </a:extLst>
          </p:cNvPr>
          <p:cNvSpPr>
            <a:spLocks noGrp="1"/>
          </p:cNvSpPr>
          <p:nvPr>
            <p:ph type="ftr" sz="quarter" idx="3"/>
          </p:nvPr>
        </p:nvSpPr>
        <p:spPr>
          <a:xfrm>
            <a:off x="2895600" y="6470747"/>
            <a:ext cx="6678157" cy="16927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tab pos="1318651" algn="l"/>
              </a:tabLst>
              <a:defRPr/>
            </a:pPr>
            <a:r>
              <a:rPr kumimoji="0" lang="fr-FR" sz="1100" b="0" i="0" u="none" strike="noStrike" kern="1200" cap="none" spc="0" normalizeH="0" baseline="0" noProof="0" dirty="0" err="1">
                <a:ln>
                  <a:noFill/>
                </a:ln>
                <a:solidFill>
                  <a:srgbClr val="00148C"/>
                </a:solidFill>
                <a:effectLst/>
                <a:uLnTx/>
                <a:uFillTx/>
                <a:latin typeface="Arial"/>
                <a:ea typeface="ＭＳ Ｐゴシック"/>
                <a:cs typeface="+mn-cs"/>
              </a:rPr>
              <a:t>Confidential</a:t>
            </a:r>
            <a:r>
              <a:rPr kumimoji="0" lang="fr-FR" sz="1050" b="0" i="0" u="none" strike="noStrike" kern="1200" cap="none" spc="0" normalizeH="0" baseline="0" noProof="0" dirty="0">
                <a:ln>
                  <a:noFill/>
                </a:ln>
                <a:solidFill>
                  <a:srgbClr val="00148C"/>
                </a:solidFill>
                <a:effectLst/>
                <a:uLnTx/>
                <a:uFillTx/>
                <a:latin typeface="Arial"/>
                <a:ea typeface="ＭＳ Ｐゴシック"/>
                <a:cs typeface="+mn-cs"/>
              </a:rPr>
              <a:t> Draft – For Discussion </a:t>
            </a:r>
            <a:r>
              <a:rPr kumimoji="0" lang="fr-FR" sz="1050" b="0" i="0" u="none" strike="noStrike" kern="1200" cap="none" spc="0" normalizeH="0" baseline="0" noProof="0" dirty="0" err="1">
                <a:ln>
                  <a:noFill/>
                </a:ln>
                <a:solidFill>
                  <a:srgbClr val="00148C"/>
                </a:solidFill>
                <a:effectLst/>
                <a:uLnTx/>
                <a:uFillTx/>
                <a:latin typeface="Arial"/>
                <a:ea typeface="ＭＳ Ｐゴシック"/>
                <a:cs typeface="+mn-cs"/>
              </a:rPr>
              <a:t>Purposes</a:t>
            </a:r>
            <a:r>
              <a:rPr kumimoji="0" lang="fr-FR" sz="1050" b="0" i="0" u="none" strike="noStrike" kern="1200" cap="none" spc="0" normalizeH="0" baseline="0" noProof="0" dirty="0">
                <a:ln>
                  <a:noFill/>
                </a:ln>
                <a:solidFill>
                  <a:srgbClr val="00148C"/>
                </a:solidFill>
                <a:effectLst/>
                <a:uLnTx/>
                <a:uFillTx/>
                <a:latin typeface="Arial"/>
                <a:ea typeface="ＭＳ Ｐゴシック"/>
                <a:cs typeface="+mn-cs"/>
              </a:rPr>
              <a:t> </a:t>
            </a:r>
            <a:r>
              <a:rPr kumimoji="0" lang="fr-FR" sz="1050" b="0" i="0" u="none" strike="noStrike" kern="1200" cap="none" spc="0" normalizeH="0" baseline="0" noProof="0" dirty="0" err="1">
                <a:ln>
                  <a:noFill/>
                </a:ln>
                <a:solidFill>
                  <a:srgbClr val="00148C"/>
                </a:solidFill>
                <a:effectLst/>
                <a:uLnTx/>
                <a:uFillTx/>
                <a:latin typeface="Arial"/>
                <a:ea typeface="ＭＳ Ｐゴシック"/>
                <a:cs typeface="+mn-cs"/>
              </a:rPr>
              <a:t>Only</a:t>
            </a:r>
            <a:endParaRPr kumimoji="0" lang="fr-FR" sz="1050" b="0" i="0" u="none" strike="noStrike" kern="1200" cap="none" spc="0" normalizeH="0" baseline="0" noProof="0" dirty="0">
              <a:ln>
                <a:noFill/>
              </a:ln>
              <a:solidFill>
                <a:srgbClr val="00148C"/>
              </a:solidFill>
              <a:effectLst/>
              <a:uLnTx/>
              <a:uFillTx/>
              <a:latin typeface="Arial"/>
              <a:ea typeface="ＭＳ Ｐゴシック"/>
              <a:cs typeface="+mn-cs"/>
            </a:endParaRPr>
          </a:p>
        </p:txBody>
      </p:sp>
      <p:graphicFrame>
        <p:nvGraphicFramePr>
          <p:cNvPr id="6" name="Group 367">
            <a:extLst>
              <a:ext uri="{FF2B5EF4-FFF2-40B4-BE49-F238E27FC236}">
                <a16:creationId xmlns:a16="http://schemas.microsoft.com/office/drawing/2014/main" id="{0820A346-F74C-4727-BBC6-8DDD0B50C201}"/>
              </a:ext>
            </a:extLst>
          </p:cNvPr>
          <p:cNvGraphicFramePr>
            <a:graphicFrameLocks noGrp="1"/>
          </p:cNvGraphicFramePr>
          <p:nvPr/>
        </p:nvGraphicFramePr>
        <p:xfrm>
          <a:off x="73166" y="749233"/>
          <a:ext cx="6387207" cy="1234384"/>
        </p:xfrm>
        <a:graphic>
          <a:graphicData uri="http://schemas.openxmlformats.org/drawingml/2006/table">
            <a:tbl>
              <a:tblPr/>
              <a:tblGrid>
                <a:gridCol w="1334336">
                  <a:extLst>
                    <a:ext uri="{9D8B030D-6E8A-4147-A177-3AD203B41FA5}">
                      <a16:colId xmlns:a16="http://schemas.microsoft.com/office/drawing/2014/main" val="20000"/>
                    </a:ext>
                  </a:extLst>
                </a:gridCol>
                <a:gridCol w="5052871">
                  <a:extLst>
                    <a:ext uri="{9D8B030D-6E8A-4147-A177-3AD203B41FA5}">
                      <a16:colId xmlns:a16="http://schemas.microsoft.com/office/drawing/2014/main" val="20001"/>
                    </a:ext>
                  </a:extLst>
                </a:gridCol>
              </a:tblGrid>
              <a:tr h="1234384">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GB" altLang="en-US" sz="1050" b="1" i="0" u="none" strike="noStrike" cap="none" normalizeH="0" baseline="0" dirty="0">
                          <a:ln>
                            <a:noFill/>
                          </a:ln>
                          <a:solidFill>
                            <a:schemeClr val="tx1"/>
                          </a:solidFill>
                          <a:effectLst/>
                          <a:latin typeface="+mj-lt"/>
                          <a:cs typeface="Arial" charset="0"/>
                        </a:rPr>
                        <a:t>Key Highlights</a:t>
                      </a:r>
                    </a:p>
                  </a:txBody>
                  <a:tcPr marL="45707" marR="45707" marT="45676" marB="45676" anchor="ctr" horzOverflow="overflow">
                    <a:lnL w="19050" cap="flat" cmpd="sng" algn="ctr">
                      <a:solidFill>
                        <a:srgbClr val="00336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4"/>
                      </a:srgbClr>
                    </a:solidFill>
                  </a:tcPr>
                </a:tc>
                <a:tc>
                  <a:txBody>
                    <a:bodyPr/>
                    <a:lstStyle/>
                    <a:p>
                      <a:pPr marL="171450" indent="-171450" rtl="0" fontAlgn="base">
                        <a:buFont typeface="Arial" panose="020B0604020202020204" pitchFamily="34" charset="0"/>
                        <a:buChar char="•"/>
                      </a:pPr>
                      <a:r>
                        <a:rPr lang="en-US" sz="1000" b="0" i="0" dirty="0">
                          <a:solidFill>
                            <a:schemeClr val="tx1">
                              <a:lumMod val="50000"/>
                            </a:schemeClr>
                          </a:solidFill>
                          <a:effectLst/>
                          <a:latin typeface="+mn-lt"/>
                          <a:ea typeface="+mn-ea"/>
                          <a:cs typeface="+mn-cs"/>
                        </a:rPr>
                        <a:t>Raymond is now the Product Manager</a:t>
                      </a:r>
                    </a:p>
                    <a:p>
                      <a:pPr marL="171450" indent="-171450" rtl="0" fontAlgn="base">
                        <a:buFont typeface="Arial" panose="020B0604020202020204" pitchFamily="34" charset="0"/>
                        <a:buChar char="•"/>
                      </a:pPr>
                      <a:r>
                        <a:rPr lang="en-US" sz="1000" b="0" i="0" dirty="0">
                          <a:solidFill>
                            <a:schemeClr val="tx1">
                              <a:lumMod val="50000"/>
                            </a:schemeClr>
                          </a:solidFill>
                          <a:effectLst/>
                          <a:latin typeface="+mn-lt"/>
                          <a:ea typeface="+mn-ea"/>
                          <a:cs typeface="+mn-cs"/>
                        </a:rPr>
                        <a:t>Information architects, DG and customer team provided direction on EDC as being next key deliverable</a:t>
                      </a:r>
                    </a:p>
                    <a:p>
                      <a:pPr marL="171450" indent="-171450" rtl="0" fontAlgn="base">
                        <a:buFont typeface="Arial" panose="020B0604020202020204" pitchFamily="34" charset="0"/>
                        <a:buChar char="•"/>
                      </a:pPr>
                      <a:r>
                        <a:rPr lang="en-US" sz="1000" b="0" i="0" dirty="0">
                          <a:solidFill>
                            <a:schemeClr val="tx1">
                              <a:lumMod val="50000"/>
                            </a:schemeClr>
                          </a:solidFill>
                          <a:effectLst/>
                          <a:latin typeface="+mn-lt"/>
                          <a:ea typeface="+mn-ea"/>
                          <a:cs typeface="+mn-cs"/>
                        </a:rPr>
                        <a:t>Approved 4 DG &amp; MDM resources to join and begun onboarding </a:t>
                      </a:r>
                    </a:p>
                    <a:p>
                      <a:pPr marL="171450" indent="-171450" rtl="0" fontAlgn="base">
                        <a:buFont typeface="Arial" panose="020B0604020202020204" pitchFamily="34" charset="0"/>
                        <a:buChar char="•"/>
                      </a:pPr>
                      <a:r>
                        <a:rPr lang="en-US" sz="1000" b="0" i="0" dirty="0">
                          <a:solidFill>
                            <a:schemeClr val="tx1">
                              <a:lumMod val="50000"/>
                            </a:schemeClr>
                          </a:solidFill>
                          <a:effectLst/>
                          <a:latin typeface="+mn-lt"/>
                          <a:ea typeface="+mn-ea"/>
                          <a:cs typeface="+mn-cs"/>
                        </a:rPr>
                        <a:t>On target for current DG sprint deliverables</a:t>
                      </a:r>
                      <a:endParaRPr lang="en-US" sz="1000" b="1" i="0" dirty="0">
                        <a:solidFill>
                          <a:schemeClr val="tx1">
                            <a:lumMod val="50000"/>
                          </a:schemeClr>
                        </a:solidFill>
                        <a:effectLst/>
                        <a:latin typeface="+mn-lt"/>
                        <a:ea typeface="+mn-ea"/>
                        <a:cs typeface="+mn-cs"/>
                      </a:endParaRPr>
                    </a:p>
                  </a:txBody>
                  <a:tcPr marL="45707" marR="45707" marT="45676" marB="45676" horzOverflow="overflow">
                    <a:lnL w="12700" cap="flat" cmpd="sng" algn="ctr">
                      <a:solidFill>
                        <a:srgbClr val="272726"/>
                      </a:solidFill>
                      <a:prstDash val="solid"/>
                      <a:round/>
                      <a:headEnd type="none" w="med" len="med"/>
                      <a:tailEnd type="none" w="med" len="med"/>
                    </a:lnL>
                    <a:lnR w="19050" cap="flat" cmpd="sng" algn="ctr">
                      <a:solidFill>
                        <a:srgbClr val="00336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501">
            <a:extLst>
              <a:ext uri="{FF2B5EF4-FFF2-40B4-BE49-F238E27FC236}">
                <a16:creationId xmlns:a16="http://schemas.microsoft.com/office/drawing/2014/main" id="{8B1A7185-985A-4936-BAF9-59695C059C87}"/>
              </a:ext>
            </a:extLst>
          </p:cNvPr>
          <p:cNvGraphicFramePr>
            <a:graphicFrameLocks noGrp="1"/>
          </p:cNvGraphicFramePr>
          <p:nvPr/>
        </p:nvGraphicFramePr>
        <p:xfrm>
          <a:off x="6545803" y="777471"/>
          <a:ext cx="5517610" cy="3219494"/>
        </p:xfrm>
        <a:graphic>
          <a:graphicData uri="http://schemas.openxmlformats.org/drawingml/2006/table">
            <a:tbl>
              <a:tblPr/>
              <a:tblGrid>
                <a:gridCol w="5517610">
                  <a:extLst>
                    <a:ext uri="{9D8B030D-6E8A-4147-A177-3AD203B41FA5}">
                      <a16:colId xmlns:a16="http://schemas.microsoft.com/office/drawing/2014/main" val="20000"/>
                    </a:ext>
                  </a:extLst>
                </a:gridCol>
              </a:tblGrid>
              <a:tr h="237480">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Last One Weeks Accomplished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5725">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50" b="0" i="0" dirty="0">
                          <a:solidFill>
                            <a:schemeClr val="tx1">
                              <a:lumMod val="50000"/>
                            </a:schemeClr>
                          </a:solidFill>
                          <a:effectLst/>
                          <a:latin typeface="Arial" charset="0"/>
                          <a:ea typeface="+mn-ea"/>
                          <a:cs typeface="+mn-cs"/>
                        </a:rPr>
                        <a:t>EDC</a:t>
                      </a:r>
                      <a:r>
                        <a:rPr lang="en-US" sz="1000" b="0" i="0" dirty="0">
                          <a:solidFill>
                            <a:schemeClr val="tx1">
                              <a:lumMod val="50000"/>
                            </a:schemeClr>
                          </a:solidFill>
                          <a:effectLst/>
                          <a:latin typeface="+mn-lt"/>
                          <a:ea typeface="+mn-ea"/>
                          <a:cs typeface="+mn-cs"/>
                        </a:rPr>
                        <a:t> Demonstration within DG team</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00" b="0" i="0" dirty="0">
                          <a:solidFill>
                            <a:schemeClr val="tx1">
                              <a:lumMod val="50000"/>
                            </a:schemeClr>
                          </a:solidFill>
                          <a:effectLst/>
                          <a:latin typeface="+mn-lt"/>
                          <a:ea typeface="+mn-ea"/>
                          <a:cs typeface="+mn-cs"/>
                        </a:rPr>
                        <a:t>CDT and WDD glossary terms and related attributes captured</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00" b="0" i="0" dirty="0">
                          <a:solidFill>
                            <a:schemeClr val="tx1">
                              <a:lumMod val="50000"/>
                            </a:schemeClr>
                          </a:solidFill>
                          <a:effectLst/>
                          <a:latin typeface="+mn-lt"/>
                          <a:ea typeface="+mn-ea"/>
                          <a:cs typeface="+mn-cs"/>
                        </a:rPr>
                        <a:t>Agreed with EAI the work done building the Axon glossary can happen in parallel with EDC integration </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00" b="0" i="0" dirty="0">
                          <a:solidFill>
                            <a:schemeClr val="tx1">
                              <a:lumMod val="50000"/>
                            </a:schemeClr>
                          </a:solidFill>
                          <a:effectLst/>
                          <a:latin typeface="+mn-lt"/>
                          <a:ea typeface="+mn-ea"/>
                          <a:cs typeface="+mn-cs"/>
                        </a:rPr>
                        <a:t>Meet and Greet of Reltio MDM Analyst</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00" b="0" i="0" dirty="0">
                          <a:solidFill>
                            <a:schemeClr val="tx1">
                              <a:lumMod val="50000"/>
                            </a:schemeClr>
                          </a:solidFill>
                          <a:effectLst/>
                          <a:latin typeface="+mn-lt"/>
                          <a:ea typeface="+mn-ea"/>
                          <a:cs typeface="+mn-cs"/>
                        </a:rPr>
                        <a:t>Onboarding Resources</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00" b="0" i="0" dirty="0">
                          <a:solidFill>
                            <a:schemeClr val="tx1">
                              <a:lumMod val="50000"/>
                            </a:schemeClr>
                          </a:solidFill>
                          <a:effectLst/>
                          <a:latin typeface="+mn-lt"/>
                          <a:ea typeface="+mn-ea"/>
                          <a:cs typeface="+mn-cs"/>
                        </a:rPr>
                        <a:t>Created 12 additional stories to cover unplanned activities</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00" b="0" i="0" dirty="0">
                          <a:solidFill>
                            <a:schemeClr val="tx1">
                              <a:lumMod val="50000"/>
                            </a:schemeClr>
                          </a:solidFill>
                          <a:effectLst/>
                          <a:latin typeface="+mn-lt"/>
                          <a:ea typeface="+mn-ea"/>
                          <a:cs typeface="+mn-cs"/>
                        </a:rPr>
                        <a:t>Enterprise Risks (Parallel MVPs w/o foundational work in place)</a:t>
                      </a:r>
                      <a:endParaRPr lang="en-US" sz="1050" b="1" i="0" dirty="0">
                        <a:solidFill>
                          <a:srgbClr val="FF0000"/>
                        </a:solidFill>
                        <a:effectLst/>
                        <a:latin typeface="Arial" charset="0"/>
                        <a:ea typeface="+mn-ea"/>
                        <a:cs typeface="+mn-cs"/>
                      </a:endParaRP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1"/>
                  </a:ext>
                </a:extLst>
              </a:tr>
              <a:tr h="247612">
                <a:tc>
                  <a:txBody>
                    <a:bodyPr/>
                    <a:lstStyle>
                      <a:lvl1pPr marL="342900" indent="-3429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1588"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588" marR="0" lvl="1"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a:ln>
                            <a:noFill/>
                          </a:ln>
                          <a:solidFill>
                            <a:schemeClr val="tx1"/>
                          </a:solidFill>
                          <a:effectLst/>
                          <a:latin typeface="+mj-lt"/>
                          <a:cs typeface="Arial" charset="0"/>
                        </a:rPr>
                        <a:t>Next One Weeks Planned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2"/>
                  </a:ext>
                </a:extLst>
              </a:tr>
              <a:tr h="1398878">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Build DG MVP1 to provide glossary management</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Review Vishal’s stories</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EDC</a:t>
                      </a:r>
                      <a:r>
                        <a:rPr lang="en-US" sz="1400" b="0" i="0" dirty="0">
                          <a:solidFill>
                            <a:srgbClr val="000000"/>
                          </a:solidFill>
                          <a:effectLst/>
                          <a:latin typeface="Arial" charset="0"/>
                          <a:ea typeface="+mn-ea"/>
                          <a:cs typeface="+mn-cs"/>
                        </a:rPr>
                        <a:t> </a:t>
                      </a:r>
                      <a:r>
                        <a:rPr lang="en-US" sz="1000" b="0" i="0" dirty="0">
                          <a:solidFill>
                            <a:srgbClr val="000000"/>
                          </a:solidFill>
                          <a:effectLst/>
                          <a:latin typeface="Arial" charset="0"/>
                          <a:ea typeface="+mn-ea"/>
                          <a:cs typeface="+mn-cs"/>
                        </a:rPr>
                        <a:t>deliverable for the discussion with Maria on EDC/Axon Integration</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Onboarding of New Hires / Reltio MDM Analyst to Meet with Nishit &amp; MDM Team, Review Reltio Documentation etc.</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Sprint Planning</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Defining Scope for EDC Integration</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Enterprise Risk Examples</a:t>
                      </a:r>
                      <a:endParaRPr lang="en-US" sz="1000" b="0" i="0" dirty="0">
                        <a:solidFill>
                          <a:srgbClr val="FF0000"/>
                        </a:solidFill>
                        <a:effectLst/>
                        <a:latin typeface="Arial"/>
                        <a:ea typeface="+mn-ea"/>
                        <a:cs typeface="+mn-cs"/>
                      </a:endParaRP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BCDCF504-FC73-42A4-9D1D-FDE616D74E13}"/>
              </a:ext>
            </a:extLst>
          </p:cNvPr>
          <p:cNvGraphicFramePr>
            <a:graphicFrameLocks noGrp="1"/>
          </p:cNvGraphicFramePr>
          <p:nvPr/>
        </p:nvGraphicFramePr>
        <p:xfrm>
          <a:off x="33337" y="44708"/>
          <a:ext cx="12030077" cy="716280"/>
        </p:xfrm>
        <a:graphic>
          <a:graphicData uri="http://schemas.openxmlformats.org/drawingml/2006/table">
            <a:tbl>
              <a:tblPr firstRow="1" bandRow="1">
                <a:tableStyleId>{5C22544A-7EE6-4342-B048-85BDC9FD1C3A}</a:tableStyleId>
              </a:tblPr>
              <a:tblGrid>
                <a:gridCol w="4479283">
                  <a:extLst>
                    <a:ext uri="{9D8B030D-6E8A-4147-A177-3AD203B41FA5}">
                      <a16:colId xmlns:a16="http://schemas.microsoft.com/office/drawing/2014/main" val="20000"/>
                    </a:ext>
                  </a:extLst>
                </a:gridCol>
                <a:gridCol w="4479283">
                  <a:extLst>
                    <a:ext uri="{9D8B030D-6E8A-4147-A177-3AD203B41FA5}">
                      <a16:colId xmlns:a16="http://schemas.microsoft.com/office/drawing/2014/main" val="2041585824"/>
                    </a:ext>
                  </a:extLst>
                </a:gridCol>
                <a:gridCol w="1790575">
                  <a:extLst>
                    <a:ext uri="{9D8B030D-6E8A-4147-A177-3AD203B41FA5}">
                      <a16:colId xmlns:a16="http://schemas.microsoft.com/office/drawing/2014/main" val="20001"/>
                    </a:ext>
                  </a:extLst>
                </a:gridCol>
                <a:gridCol w="1280936">
                  <a:extLst>
                    <a:ext uri="{9D8B030D-6E8A-4147-A177-3AD203B41FA5}">
                      <a16:colId xmlns:a16="http://schemas.microsoft.com/office/drawing/2014/main" val="20002"/>
                    </a:ext>
                  </a:extLst>
                </a:gridCol>
              </a:tblGrid>
              <a:tr h="276428">
                <a:tc>
                  <a:txBody>
                    <a:bodyPr/>
                    <a:lstStyle/>
                    <a:p>
                      <a:pPr algn="ctr"/>
                      <a:r>
                        <a:rPr kumimoji="0" lang="en-US" sz="1200" b="1" i="0" u="none" strike="noStrike" kern="1200" cap="none" normalizeH="0" baseline="0">
                          <a:ln>
                            <a:noFill/>
                          </a:ln>
                          <a:solidFill>
                            <a:schemeClr val="bg1"/>
                          </a:solidFill>
                          <a:effectLst/>
                          <a:latin typeface="+mj-lt"/>
                          <a:ea typeface="+mn-ea"/>
                          <a:cs typeface="Arial" charset="0"/>
                        </a:rPr>
                        <a:t>Squad Name – Data Governance</a:t>
                      </a:r>
                    </a:p>
                  </a:txBody>
                  <a:tcPr>
                    <a:solidFill>
                      <a:srgbClr val="00B050"/>
                    </a:solid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US" sz="1200">
                          <a:latin typeface="Arial Narrow" panose="020B0606020202030204" pitchFamily="34" charset="0"/>
                        </a:rPr>
                        <a:t>Lead : Diane LoPreste</a:t>
                      </a:r>
                      <a:endParaRPr kumimoji="0" lang="en-US" sz="1200" b="1" i="0" u="none" strike="noStrike" kern="1200" cap="none" normalizeH="0" baseline="0">
                        <a:ln>
                          <a:noFill/>
                        </a:ln>
                        <a:solidFill>
                          <a:schemeClr val="bg1"/>
                        </a:solidFill>
                        <a:effectLst/>
                        <a:latin typeface="+mj-lt"/>
                        <a:ea typeface="+mn-ea"/>
                        <a:cs typeface="Arial" charset="0"/>
                      </a:endParaRPr>
                    </a:p>
                  </a:txBody>
                  <a:tcPr>
                    <a:solidFill>
                      <a:srgbClr val="00B050"/>
                    </a:solidFill>
                  </a:tcPr>
                </a:tc>
                <a:tc gridSpan="2">
                  <a:txBody>
                    <a:bodyPr/>
                    <a:lstStyle/>
                    <a:p>
                      <a:pPr algn="l"/>
                      <a:r>
                        <a:rPr lang="en-US" sz="1400" dirty="0">
                          <a:latin typeface="Arial Narrow" panose="020B0606020202030204" pitchFamily="34" charset="0"/>
                        </a:rPr>
                        <a:t>Week Ending 8/15/2021</a:t>
                      </a:r>
                    </a:p>
                  </a:txBody>
                  <a:tcPr>
                    <a:solidFill>
                      <a:srgbClr val="00B050"/>
                    </a:solidFill>
                  </a:tcPr>
                </a:tc>
                <a:tc hMerge="1">
                  <a:txBody>
                    <a:bodyPr/>
                    <a:lstStyle/>
                    <a:p>
                      <a:pPr algn="ctr"/>
                      <a:endParaRPr lang="en-US" sz="800">
                        <a:latin typeface="Arial Narrow" panose="020B0606020202030204" pitchFamily="34" charset="0"/>
                      </a:endParaRPr>
                    </a:p>
                  </a:txBody>
                  <a:tcPr>
                    <a:solidFill>
                      <a:srgbClr val="FFC000"/>
                    </a:solidFill>
                  </a:tcPr>
                </a:tc>
                <a:extLst>
                  <a:ext uri="{0D108BD9-81ED-4DB2-BD59-A6C34878D82A}">
                    <a16:rowId xmlns:a16="http://schemas.microsoft.com/office/drawing/2014/main" val="10000"/>
                  </a:ext>
                </a:extLst>
              </a:tr>
              <a:tr h="373177">
                <a:tc gridSpan="3">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rPr>
                        <a:t>Main Objectives: </a:t>
                      </a:r>
                      <a:r>
                        <a:rPr kumimoji="0" lang="en-US" sz="1050" b="0" i="0" u="none" strike="noStrike" kern="1200" cap="none" normalizeH="0" baseline="0" dirty="0">
                          <a:ln>
                            <a:noFill/>
                          </a:ln>
                          <a:solidFill>
                            <a:schemeClr val="tx1"/>
                          </a:solidFill>
                          <a:effectLst/>
                          <a:latin typeface="+mj-lt"/>
                          <a:ea typeface="SimSun" pitchFamily="2" charset="-122"/>
                          <a:cs typeface="Times New Roman" pitchFamily="18" charset="0"/>
                        </a:rPr>
                        <a:t>Creating</a:t>
                      </a:r>
                      <a:r>
                        <a:rPr lang="en-US" sz="1050" b="0" dirty="0">
                          <a:solidFill>
                            <a:schemeClr val="tx1"/>
                          </a:solidFill>
                        </a:rPr>
                        <a:t> data capability pillars by deploying a data management and governance enterprise solution framework &amp; approach using Customer as the first MVP that provides a Data Catalog, Data Glossary, Data Quality, Critical Data and Authority &amp; Control</a:t>
                      </a:r>
                    </a:p>
                  </a:txBody>
                  <a:tcPr>
                    <a:lnB w="12700" cmpd="sng">
                      <a:noFill/>
                    </a:lnB>
                  </a:tcPr>
                </a:tc>
                <a:tc hMerge="1">
                  <a:txBody>
                    <a:bodyPr/>
                    <a:lstStyle/>
                    <a:p>
                      <a:endParaRPr lang="en-US"/>
                    </a:p>
                  </a:txBody>
                  <a:tcPr/>
                </a:tc>
                <a:tc hMerge="1">
                  <a:txBody>
                    <a:bodyPr/>
                    <a:lstStyle/>
                    <a:p>
                      <a:endParaRPr lang="en-US" sz="800" kern="1200" baseline="0">
                        <a:solidFill>
                          <a:schemeClr val="dk1"/>
                        </a:solidFill>
                        <a:latin typeface="Arial" panose="020B0604020202020204" pitchFamily="34" charset="0"/>
                        <a:ea typeface="+mn-ea"/>
                        <a:cs typeface="Arial" panose="020B0604020202020204" pitchFamily="34" charset="0"/>
                      </a:endParaRPr>
                    </a:p>
                  </a:txBody>
                  <a:tcPr/>
                </a:tc>
                <a:tc>
                  <a:txBody>
                    <a:bodyPr/>
                    <a:lstStyle/>
                    <a:p>
                      <a:pPr algn="ctr">
                        <a:spcAft>
                          <a:spcPts val="0"/>
                        </a:spcAft>
                      </a:pPr>
                      <a:r>
                        <a:rPr lang="en-US" sz="800" kern="1200" baseline="0" dirty="0">
                          <a:solidFill>
                            <a:schemeClr val="dk1"/>
                          </a:solidFill>
                          <a:latin typeface="Arial" panose="020B0604020202020204" pitchFamily="34" charset="0"/>
                          <a:ea typeface="+mn-ea"/>
                          <a:cs typeface="Arial" panose="020B0604020202020204" pitchFamily="34" charset="0"/>
                        </a:rPr>
                        <a:t>Overall Status</a:t>
                      </a:r>
                    </a:p>
                    <a:p>
                      <a:pPr algn="ctr">
                        <a:spcAft>
                          <a:spcPts val="0"/>
                        </a:spcAft>
                      </a:pPr>
                      <a:r>
                        <a:rPr lang="en-US" sz="1200" b="1" kern="1200" baseline="0" dirty="0">
                          <a:solidFill>
                            <a:schemeClr val="dk1"/>
                          </a:solidFill>
                          <a:latin typeface="Arial" panose="020B0604020202020204" pitchFamily="34" charset="0"/>
                          <a:ea typeface="+mn-ea"/>
                          <a:cs typeface="Arial" panose="020B0604020202020204" pitchFamily="34" charset="0"/>
                        </a:rPr>
                        <a:t>Green</a:t>
                      </a:r>
                    </a:p>
                  </a:txBody>
                  <a:tcPr>
                    <a:solidFill>
                      <a:srgbClr val="00B050"/>
                    </a:solidFill>
                  </a:tcPr>
                </a:tc>
                <a:extLst>
                  <a:ext uri="{0D108BD9-81ED-4DB2-BD59-A6C34878D82A}">
                    <a16:rowId xmlns:a16="http://schemas.microsoft.com/office/drawing/2014/main" val="10001"/>
                  </a:ext>
                </a:extLst>
              </a:tr>
            </a:tbl>
          </a:graphicData>
        </a:graphic>
      </p:graphicFrame>
      <p:graphicFrame>
        <p:nvGraphicFramePr>
          <p:cNvPr id="10" name="Group 500">
            <a:extLst>
              <a:ext uri="{FF2B5EF4-FFF2-40B4-BE49-F238E27FC236}">
                <a16:creationId xmlns:a16="http://schemas.microsoft.com/office/drawing/2014/main" id="{2AAC1B4C-E114-4AE3-AE5C-9260C2CC4BE8}"/>
              </a:ext>
            </a:extLst>
          </p:cNvPr>
          <p:cNvGraphicFramePr>
            <a:graphicFrameLocks noGrp="1"/>
          </p:cNvGraphicFramePr>
          <p:nvPr/>
        </p:nvGraphicFramePr>
        <p:xfrm>
          <a:off x="63596" y="2026296"/>
          <a:ext cx="6427035" cy="1970670"/>
        </p:xfrm>
        <a:graphic>
          <a:graphicData uri="http://schemas.openxmlformats.org/drawingml/2006/table">
            <a:tbl>
              <a:tblPr/>
              <a:tblGrid>
                <a:gridCol w="4378243">
                  <a:extLst>
                    <a:ext uri="{9D8B030D-6E8A-4147-A177-3AD203B41FA5}">
                      <a16:colId xmlns:a16="http://schemas.microsoft.com/office/drawing/2014/main" val="20000"/>
                    </a:ext>
                  </a:extLst>
                </a:gridCol>
                <a:gridCol w="640359">
                  <a:extLst>
                    <a:ext uri="{9D8B030D-6E8A-4147-A177-3AD203B41FA5}">
                      <a16:colId xmlns:a16="http://schemas.microsoft.com/office/drawing/2014/main" val="20003"/>
                    </a:ext>
                  </a:extLst>
                </a:gridCol>
                <a:gridCol w="1408433">
                  <a:extLst>
                    <a:ext uri="{9D8B030D-6E8A-4147-A177-3AD203B41FA5}">
                      <a16:colId xmlns:a16="http://schemas.microsoft.com/office/drawing/2014/main" val="20002"/>
                    </a:ext>
                  </a:extLst>
                </a:gridCol>
              </a:tblGrid>
              <a:tr h="334870">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a:ln>
                            <a:noFill/>
                          </a:ln>
                          <a:solidFill>
                            <a:schemeClr val="tx1"/>
                          </a:solidFill>
                          <a:effectLst/>
                          <a:latin typeface="+mj-lt"/>
                          <a:cs typeface="Arial" charset="0"/>
                        </a:rPr>
                        <a:t>Major Dependencies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360852">
                <a:tc>
                  <a:txBody>
                    <a:bodyPr/>
                    <a:lstStyle/>
                    <a:p>
                      <a:pPr marL="0" indent="0" algn="l" rtl="0" eaLnBrk="1" fontAlgn="ctr" hangingPunct="1">
                        <a:spcBef>
                          <a:spcPct val="0"/>
                        </a:spcBef>
                        <a:spcAft>
                          <a:spcPts val="800"/>
                        </a:spcAft>
                        <a:buClr>
                          <a:schemeClr val="tx1"/>
                        </a:buClr>
                        <a:buFontTx/>
                        <a:buNone/>
                      </a:pPr>
                      <a:r>
                        <a:rPr lang="en-US" sz="1000" b="0" i="0" u="none" strike="noStrike" kern="1200" dirty="0">
                          <a:solidFill>
                            <a:schemeClr val="tx1"/>
                          </a:solidFill>
                          <a:effectLst/>
                          <a:latin typeface="+mj-lt"/>
                          <a:ea typeface="+mn-ea"/>
                          <a:cs typeface="+mn-cs"/>
                        </a:rPr>
                        <a:t>Clarity on “training approach” and “route to production” from project team​</a:t>
                      </a:r>
                    </a:p>
                  </a:txBody>
                  <a:tcPr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n-lt"/>
                          <a:ea typeface="+mn-ea"/>
                          <a:cs typeface="+mn-cs"/>
                        </a:rPr>
                        <a:t>Raised as JIRA stories to track progress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1932340194"/>
                  </a:ext>
                </a:extLst>
              </a:tr>
              <a:tr h="777221">
                <a:tc>
                  <a:txBody>
                    <a:bodyPr/>
                    <a:lstStyle/>
                    <a:p>
                      <a:pPr marL="0" indent="0" algn="l" rtl="0" eaLnBrk="1" fontAlgn="ctr" hangingPunct="1">
                        <a:spcBef>
                          <a:spcPct val="0"/>
                        </a:spcBef>
                        <a:spcAft>
                          <a:spcPts val="800"/>
                        </a:spcAft>
                        <a:buClr>
                          <a:schemeClr val="tx1"/>
                        </a:buClr>
                        <a:buFontTx/>
                        <a:buNone/>
                      </a:pPr>
                      <a:r>
                        <a:rPr lang="en-US" sz="1000" b="0" i="0" u="none" strike="noStrike" kern="1200" dirty="0">
                          <a:solidFill>
                            <a:schemeClr val="tx1"/>
                          </a:solidFill>
                          <a:effectLst/>
                          <a:latin typeface="+mj-lt"/>
                          <a:ea typeface="+mn-ea"/>
                          <a:cs typeface="+mn-cs"/>
                        </a:rPr>
                        <a:t>The governance tools require documenting outside of any temporary project structure provide future teams such as support an enduring record of what has been built, how it works, what the enterprise tool delivers etc. At present there is no “system owner“ to take on this responsibility</a:t>
                      </a:r>
                    </a:p>
                  </a:txBody>
                  <a:tcPr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n-lt"/>
                          <a:ea typeface="+mn-ea"/>
                          <a:cs typeface="+mn-cs"/>
                        </a:rPr>
                        <a:t>Roles first raised as an issue 29</a:t>
                      </a:r>
                      <a:r>
                        <a:rPr kumimoji="0" lang="en-US" altLang="en-US" sz="1000" b="0" i="0" u="none" strike="noStrike" kern="1200" cap="none" normalizeH="0" baseline="30000" dirty="0">
                          <a:ln>
                            <a:noFill/>
                          </a:ln>
                          <a:solidFill>
                            <a:schemeClr val="tx1"/>
                          </a:solidFill>
                          <a:effectLst/>
                          <a:latin typeface="+mn-lt"/>
                          <a:ea typeface="+mn-ea"/>
                          <a:cs typeface="+mn-cs"/>
                        </a:rPr>
                        <a:t>th</a:t>
                      </a:r>
                      <a:r>
                        <a:rPr kumimoji="0" lang="en-US" altLang="en-US" sz="1000" b="0" i="0" u="none" strike="noStrike" kern="1200" cap="none" normalizeH="0" baseline="0" dirty="0">
                          <a:ln>
                            <a:noFill/>
                          </a:ln>
                          <a:solidFill>
                            <a:schemeClr val="tx1"/>
                          </a:solidFill>
                          <a:effectLst/>
                          <a:latin typeface="+mn-lt"/>
                          <a:ea typeface="+mn-ea"/>
                          <a:cs typeface="+mn-cs"/>
                        </a:rPr>
                        <a:t> July 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1700153066"/>
                  </a:ext>
                </a:extLst>
              </a:tr>
              <a:tr h="497727">
                <a:tc>
                  <a:txBody>
                    <a:bodyPr/>
                    <a:lstStyle/>
                    <a:p>
                      <a:pPr marL="85725" indent="-85725" algn="l" rtl="0" eaLnBrk="1" fontAlgn="ctr" hangingPunct="1">
                        <a:spcBef>
                          <a:spcPct val="0"/>
                        </a:spcBef>
                        <a:spcAft>
                          <a:spcPts val="800"/>
                        </a:spcAft>
                        <a:buClr>
                          <a:schemeClr val="tx1"/>
                        </a:buClr>
                        <a:buFontTx/>
                        <a:buNone/>
                      </a:pPr>
                      <a:r>
                        <a:rPr lang="en-GB" sz="1000" b="0" i="0" u="none" strike="noStrike" kern="1200" dirty="0">
                          <a:solidFill>
                            <a:schemeClr val="tx1"/>
                          </a:solidFill>
                          <a:effectLst/>
                          <a:latin typeface="+mj-lt"/>
                          <a:ea typeface="+mn-ea"/>
                          <a:cs typeface="+mn-cs"/>
                        </a:rPr>
                        <a:t>Newly appointed product manager needs time to determine product roadmap and pipeline requirements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539515666"/>
                  </a:ext>
                </a:extLst>
              </a:tr>
            </a:tbl>
          </a:graphicData>
        </a:graphic>
      </p:graphicFrame>
      <p:graphicFrame>
        <p:nvGraphicFramePr>
          <p:cNvPr id="12" name="Group 500">
            <a:extLst>
              <a:ext uri="{FF2B5EF4-FFF2-40B4-BE49-F238E27FC236}">
                <a16:creationId xmlns:a16="http://schemas.microsoft.com/office/drawing/2014/main" id="{FC6C48D6-CA4B-4DE3-9CA6-3884240A277D}"/>
              </a:ext>
            </a:extLst>
          </p:cNvPr>
          <p:cNvGraphicFramePr>
            <a:graphicFrameLocks noGrp="1"/>
          </p:cNvGraphicFramePr>
          <p:nvPr/>
        </p:nvGraphicFramePr>
        <p:xfrm>
          <a:off x="89739" y="4053525"/>
          <a:ext cx="6427035" cy="2422245"/>
        </p:xfrm>
        <a:graphic>
          <a:graphicData uri="http://schemas.openxmlformats.org/drawingml/2006/table">
            <a:tbl>
              <a:tblPr/>
              <a:tblGrid>
                <a:gridCol w="4171176">
                  <a:extLst>
                    <a:ext uri="{9D8B030D-6E8A-4147-A177-3AD203B41FA5}">
                      <a16:colId xmlns:a16="http://schemas.microsoft.com/office/drawing/2014/main" val="20000"/>
                    </a:ext>
                  </a:extLst>
                </a:gridCol>
                <a:gridCol w="645711">
                  <a:extLst>
                    <a:ext uri="{9D8B030D-6E8A-4147-A177-3AD203B41FA5}">
                      <a16:colId xmlns:a16="http://schemas.microsoft.com/office/drawing/2014/main" val="20003"/>
                    </a:ext>
                  </a:extLst>
                </a:gridCol>
                <a:gridCol w="1610148">
                  <a:extLst>
                    <a:ext uri="{9D8B030D-6E8A-4147-A177-3AD203B41FA5}">
                      <a16:colId xmlns:a16="http://schemas.microsoft.com/office/drawing/2014/main" val="20002"/>
                    </a:ext>
                  </a:extLst>
                </a:gridCol>
              </a:tblGrid>
              <a:tr h="207598">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a:rPr>
                        <a:t>Resources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a:rPr>
                        <a:t>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246064">
                <a:tc>
                  <a:txBody>
                    <a:bodyPr/>
                    <a:lstStyle/>
                    <a:p>
                      <a:pPr algn="l" rtl="0" fontAlgn="ctr"/>
                      <a:r>
                        <a:rPr lang="en-US" sz="1050" b="0" i="0" u="none" strike="noStrike" kern="1200" dirty="0">
                          <a:solidFill>
                            <a:schemeClr val="tx1"/>
                          </a:solidFill>
                          <a:effectLst/>
                          <a:latin typeface="+mj-lt"/>
                          <a:ea typeface="+mn-ea"/>
                          <a:cs typeface="+mn-cs"/>
                        </a:rPr>
                        <a:t>John Followell – Data Governance &amp; Management Lead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spc="0" normalizeH="0" baseline="0" noProof="0" dirty="0">
                          <a:ln>
                            <a:noFill/>
                          </a:ln>
                          <a:solidFill>
                            <a:srgbClr val="55555A"/>
                          </a:solidFill>
                          <a:effectLst/>
                          <a:uLnTx/>
                          <a:uFillTx/>
                          <a:latin typeface="Arial"/>
                          <a:ea typeface="ＭＳ Ｐゴシック"/>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932340194"/>
                  </a:ext>
                </a:extLst>
              </a:tr>
              <a:tr h="220952">
                <a:tc>
                  <a:txBody>
                    <a:bodyPr/>
                    <a:lstStyle/>
                    <a:p>
                      <a:pPr algn="l" rtl="0" fontAlgn="ctr"/>
                      <a:r>
                        <a:rPr lang="en-US" sz="1050" b="0" i="0" u="none" strike="noStrike" kern="1200" dirty="0">
                          <a:solidFill>
                            <a:schemeClr val="tx1"/>
                          </a:solidFill>
                          <a:effectLst/>
                          <a:latin typeface="+mj-lt"/>
                          <a:ea typeface="+mn-ea"/>
                          <a:cs typeface="+mn-cs"/>
                        </a:rPr>
                        <a:t>Gavin Marshall – Informatica User Operating Model Lead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spc="0" normalizeH="0" baseline="0" noProof="0" dirty="0">
                          <a:ln>
                            <a:noFill/>
                          </a:ln>
                          <a:solidFill>
                            <a:srgbClr val="55555A"/>
                          </a:solidFill>
                          <a:effectLst/>
                          <a:uLnTx/>
                          <a:uFillTx/>
                          <a:latin typeface="Arial"/>
                          <a:ea typeface="ＭＳ Ｐゴシック"/>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700153066"/>
                  </a:ext>
                </a:extLst>
              </a:tr>
              <a:tr h="220952">
                <a:tc>
                  <a:txBody>
                    <a:bodyPr/>
                    <a:lstStyle/>
                    <a:p>
                      <a:pPr algn="l" rtl="0" fontAlgn="ctr"/>
                      <a:r>
                        <a:rPr lang="en-US" sz="1050" b="0" i="0" u="none" strike="noStrike" kern="1200" dirty="0">
                          <a:solidFill>
                            <a:schemeClr val="tx1"/>
                          </a:solidFill>
                          <a:effectLst/>
                          <a:latin typeface="+mj-lt"/>
                          <a:ea typeface="+mn-ea"/>
                          <a:cs typeface="+mn-cs"/>
                        </a:rPr>
                        <a:t>Morgan Reynolds – Data Governance &amp; Management Analyst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spc="0" normalizeH="0" baseline="0" noProof="0" dirty="0">
                          <a:ln>
                            <a:noFill/>
                          </a:ln>
                          <a:solidFill>
                            <a:srgbClr val="55555A"/>
                          </a:solidFill>
                          <a:effectLst/>
                          <a:uLnTx/>
                          <a:uFillTx/>
                          <a:latin typeface="Arial"/>
                          <a:ea typeface="ＭＳ Ｐゴシック"/>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539515666"/>
                  </a:ext>
                </a:extLst>
              </a:tr>
              <a:tr h="212782">
                <a:tc>
                  <a:txBody>
                    <a:bodyPr/>
                    <a:lstStyle/>
                    <a:p>
                      <a:pPr algn="l" rtl="0" fontAlgn="ctr"/>
                      <a:r>
                        <a:rPr lang="en-US" sz="1050" b="0" i="0" u="none" strike="noStrike" kern="1200" dirty="0">
                          <a:solidFill>
                            <a:schemeClr val="tx1"/>
                          </a:solidFill>
                          <a:effectLst/>
                          <a:latin typeface="+mj-lt"/>
                          <a:ea typeface="+mn-ea"/>
                          <a:cs typeface="+mn-cs"/>
                        </a:rPr>
                        <a:t>Maryam </a:t>
                      </a:r>
                      <a:r>
                        <a:rPr lang="en-US" sz="1050" b="0" i="0" u="none" strike="noStrike" kern="1200" dirty="0" err="1">
                          <a:solidFill>
                            <a:schemeClr val="tx1"/>
                          </a:solidFill>
                          <a:effectLst/>
                          <a:latin typeface="+mj-lt"/>
                          <a:ea typeface="+mn-ea"/>
                          <a:cs typeface="+mn-cs"/>
                        </a:rPr>
                        <a:t>Moshrefi</a:t>
                      </a:r>
                      <a:r>
                        <a:rPr lang="en-US" sz="1050" b="0" i="0" u="none" strike="noStrike" kern="1200" dirty="0">
                          <a:solidFill>
                            <a:schemeClr val="tx1"/>
                          </a:solidFill>
                          <a:effectLst/>
                          <a:latin typeface="+mj-lt"/>
                          <a:ea typeface="+mn-ea"/>
                          <a:cs typeface="+mn-cs"/>
                        </a:rPr>
                        <a:t> – Reltio MDM Analyst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133216027"/>
                  </a:ext>
                </a:extLst>
              </a:tr>
              <a:tr h="220952">
                <a:tc>
                  <a:txBody>
                    <a:bodyPr/>
                    <a:lstStyle/>
                    <a:p>
                      <a:pPr algn="l" rtl="0" fontAlgn="ctr"/>
                      <a:r>
                        <a:rPr lang="en-US" sz="1050" b="0" i="0" u="none" strike="noStrike" kern="1200" dirty="0">
                          <a:solidFill>
                            <a:schemeClr val="tx1"/>
                          </a:solidFill>
                          <a:effectLst/>
                          <a:latin typeface="+mj-lt"/>
                          <a:ea typeface="+mn-ea"/>
                          <a:cs typeface="+mn-cs"/>
                        </a:rPr>
                        <a:t>Apurba Sarkar – Reltio MDM Lead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a:lnSpc>
                          <a:spcPct val="100000"/>
                        </a:lnSpc>
                        <a:spcBef>
                          <a:spcPct val="20000"/>
                        </a:spcBef>
                        <a:spcAft>
                          <a:spcPct val="0"/>
                        </a:spcAft>
                        <a:buNone/>
                        <a:tabLst/>
                        <a:defRPr/>
                      </a:pPr>
                      <a:r>
                        <a:rPr lang="en-US" sz="1050" b="0" i="0" u="none" strike="noStrike" kern="1200" cap="none" normalizeH="0" baseline="0" noProof="0" dirty="0">
                          <a:ln>
                            <a:noFill/>
                          </a:ln>
                          <a:solidFill>
                            <a:schemeClr val="tx1"/>
                          </a:solidFill>
                          <a:effectLst/>
                          <a:latin typeface="Arial"/>
                        </a:rPr>
                        <a:t>10/14</a:t>
                      </a:r>
                      <a:endParaRPr kumimoji="0" lang="en-US" dirty="0"/>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a:lnSpc>
                          <a:spcPct val="100000"/>
                        </a:lnSpc>
                        <a:spcBef>
                          <a:spcPct val="20000"/>
                        </a:spcBef>
                        <a:spcAft>
                          <a:spcPct val="0"/>
                        </a:spcAft>
                        <a:buNone/>
                      </a:pPr>
                      <a:r>
                        <a:rPr kumimoji="0" lang="en-US" sz="1050" b="0" i="0" u="none" strike="noStrike" kern="1200" cap="none" normalizeH="0" baseline="0" noProof="0" dirty="0">
                          <a:ln>
                            <a:noFill/>
                          </a:ln>
                          <a:effectLst/>
                        </a:rPr>
                        <a:t>Onboarded</a:t>
                      </a:r>
                      <a:endParaRPr kumimoji="0" lang="en-US" dirty="0"/>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496607374"/>
                  </a:ext>
                </a:extLst>
              </a:tr>
              <a:tr h="220952">
                <a:tc>
                  <a:txBody>
                    <a:bodyPr/>
                    <a:lstStyle/>
                    <a:p>
                      <a:pPr algn="l" rtl="0" fontAlgn="ctr"/>
                      <a:r>
                        <a:rPr lang="en-US" sz="1050" b="0" i="0" u="none" strike="noStrike" kern="1200" dirty="0">
                          <a:solidFill>
                            <a:schemeClr val="tx1"/>
                          </a:solidFill>
                          <a:effectLst/>
                          <a:latin typeface="+mj-lt"/>
                          <a:ea typeface="+mn-ea"/>
                          <a:cs typeface="+mn-cs"/>
                        </a:rPr>
                        <a:t>Nishal Doctor - Informatica Business Systems Analyst (US)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Onboarding / System Access / Laptop</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2109899605"/>
                  </a:ext>
                </a:extLst>
              </a:tr>
              <a:tr h="220952">
                <a:tc>
                  <a:txBody>
                    <a:bodyPr/>
                    <a:lstStyle/>
                    <a:p>
                      <a:pPr algn="l" rtl="0" fontAlgn="ctr"/>
                      <a:r>
                        <a:rPr lang="en-US" sz="1050" b="0" i="0" u="none" strike="noStrike" kern="1200" dirty="0">
                          <a:solidFill>
                            <a:schemeClr val="tx1"/>
                          </a:solidFill>
                          <a:effectLst/>
                          <a:latin typeface="+mj-lt"/>
                          <a:ea typeface="+mn-ea"/>
                          <a:cs typeface="+mn-cs"/>
                        </a:rPr>
                        <a:t>Ramesh Govindan - Data Governance &amp; Management Lead </a:t>
                      </a:r>
                      <a:endParaRPr lang="en-US" sz="1050" b="0" i="0" u="none" strike="noStrike" kern="120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Onboarding / System Access / Laptop</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2305037988"/>
                  </a:ext>
                </a:extLst>
              </a:tr>
              <a:tr h="244326">
                <a:tc>
                  <a:txBody>
                    <a:bodyPr/>
                    <a:lstStyle/>
                    <a:p>
                      <a:pPr algn="l" rtl="0" fontAlgn="ctr"/>
                      <a:r>
                        <a:rPr lang="en-US" sz="1050" b="0" i="0" u="none" strike="noStrike" kern="1200" dirty="0">
                          <a:solidFill>
                            <a:schemeClr val="tx1"/>
                          </a:solidFill>
                          <a:effectLst/>
                          <a:latin typeface="+mj-lt"/>
                          <a:ea typeface="+mn-ea"/>
                          <a:cs typeface="+mn-cs"/>
                        </a:rPr>
                        <a:t>Informatica Business Systems Analyst (UK)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0" fontAlgn="base" latinLnBrk="0" hangingPunct="0">
                        <a:lnSpc>
                          <a:spcPct val="100000"/>
                        </a:lnSpc>
                        <a:spcBef>
                          <a:spcPct val="20000"/>
                        </a:spcBef>
                        <a:spcAft>
                          <a:spcPct val="0"/>
                        </a:spcAft>
                        <a:buClrTx/>
                        <a:buSzTx/>
                        <a:buFont typeface="Arial" charset="0"/>
                        <a:buNone/>
                      </a:pPr>
                      <a:r>
                        <a:rPr kumimoji="0" lang="en-US" altLang="en-US" sz="1050" b="0" i="0" u="none" strike="noStrike" kern="1200" cap="none" normalizeH="0" baseline="0" dirty="0">
                          <a:ln>
                            <a:noFill/>
                          </a:ln>
                          <a:solidFill>
                            <a:schemeClr val="tx1"/>
                          </a:solidFill>
                          <a:effectLst/>
                          <a:latin typeface="+mj-lt"/>
                          <a:ea typeface="+mn-ea"/>
                          <a:cs typeface="+mn-cs"/>
                        </a:rPr>
                        <a:t>Onboarding</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553247855"/>
                  </a:ext>
                </a:extLst>
              </a:tr>
              <a:tr h="208539">
                <a:tc>
                  <a:txBody>
                    <a:bodyPr/>
                    <a:lstStyle/>
                    <a:p>
                      <a:pPr marL="0" marR="0">
                        <a:spcBef>
                          <a:spcPts val="0"/>
                        </a:spcBef>
                        <a:spcAft>
                          <a:spcPts val="0"/>
                        </a:spcAft>
                      </a:pPr>
                      <a:r>
                        <a:rPr lang="en-US" sz="1050" b="0" i="0" u="none" strike="noStrike" kern="1200" dirty="0">
                          <a:solidFill>
                            <a:schemeClr val="tx1"/>
                          </a:solidFill>
                          <a:effectLst/>
                          <a:latin typeface="+mj-lt"/>
                          <a:ea typeface="+mn-ea"/>
                          <a:cs typeface="+mn-cs"/>
                        </a:rPr>
                        <a:t>MDM Principal Business Analyst</a:t>
                      </a:r>
                    </a:p>
                  </a:txBody>
                  <a:tcPr marL="68580" marR="68580" marT="0" marB="0">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0" fontAlgn="base" latinLnBrk="0" hangingPunct="0">
                        <a:lnSpc>
                          <a:spcPct val="100000"/>
                        </a:lnSpc>
                        <a:spcBef>
                          <a:spcPct val="20000"/>
                        </a:spcBef>
                        <a:spcAft>
                          <a:spcPct val="0"/>
                        </a:spcAft>
                        <a:buClrTx/>
                        <a:buSzTx/>
                        <a:buFont typeface="Arial" charset="0"/>
                        <a:buNone/>
                      </a:pPr>
                      <a:r>
                        <a:rPr kumimoji="0" lang="en-US" altLang="en-US" sz="1050" b="0" i="0" u="none" strike="noStrike" kern="1200" cap="none" normalizeH="0" baseline="0" dirty="0">
                          <a:ln>
                            <a:noFill/>
                          </a:ln>
                          <a:solidFill>
                            <a:schemeClr val="tx1"/>
                          </a:solidFill>
                          <a:effectLst/>
                          <a:latin typeface="+mn-lt"/>
                          <a:ea typeface="+mn-ea"/>
                          <a:cs typeface="+mn-cs"/>
                        </a:rPr>
                        <a:t>Open</a:t>
                      </a:r>
                      <a:r>
                        <a:rPr lang="en-US" altLang="en-US" sz="1050" b="0" i="0" u="none" strike="noStrike" kern="1200" cap="none" normalizeH="0" baseline="0" dirty="0">
                          <a:ln>
                            <a:noFill/>
                          </a:ln>
                          <a:solidFill>
                            <a:schemeClr val="tx1"/>
                          </a:solidFill>
                          <a:effectLst/>
                          <a:latin typeface="+mn-lt"/>
                          <a:ea typeface="+mn-ea"/>
                          <a:cs typeface="+mn-cs"/>
                        </a:rPr>
                        <a:t> / Interviewing</a:t>
                      </a: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3170957558"/>
                  </a:ext>
                </a:extLst>
              </a:tr>
            </a:tbl>
          </a:graphicData>
        </a:graphic>
      </p:graphicFrame>
      <p:graphicFrame>
        <p:nvGraphicFramePr>
          <p:cNvPr id="13" name="Group 500">
            <a:extLst>
              <a:ext uri="{FF2B5EF4-FFF2-40B4-BE49-F238E27FC236}">
                <a16:creationId xmlns:a16="http://schemas.microsoft.com/office/drawing/2014/main" id="{7A68F14C-41F0-4F52-9F80-C3D32796C49B}"/>
              </a:ext>
            </a:extLst>
          </p:cNvPr>
          <p:cNvGraphicFramePr>
            <a:graphicFrameLocks noGrp="1"/>
          </p:cNvGraphicFramePr>
          <p:nvPr/>
        </p:nvGraphicFramePr>
        <p:xfrm>
          <a:off x="6545803" y="4053525"/>
          <a:ext cx="5517610" cy="1003141"/>
        </p:xfrm>
        <a:graphic>
          <a:graphicData uri="http://schemas.openxmlformats.org/drawingml/2006/table">
            <a:tbl>
              <a:tblPr/>
              <a:tblGrid>
                <a:gridCol w="2648422">
                  <a:extLst>
                    <a:ext uri="{9D8B030D-6E8A-4147-A177-3AD203B41FA5}">
                      <a16:colId xmlns:a16="http://schemas.microsoft.com/office/drawing/2014/main" val="20000"/>
                    </a:ext>
                  </a:extLst>
                </a:gridCol>
                <a:gridCol w="1973883">
                  <a:extLst>
                    <a:ext uri="{9D8B030D-6E8A-4147-A177-3AD203B41FA5}">
                      <a16:colId xmlns:a16="http://schemas.microsoft.com/office/drawing/2014/main" val="20003"/>
                    </a:ext>
                  </a:extLst>
                </a:gridCol>
                <a:gridCol w="895305">
                  <a:extLst>
                    <a:ext uri="{9D8B030D-6E8A-4147-A177-3AD203B41FA5}">
                      <a16:colId xmlns:a16="http://schemas.microsoft.com/office/drawing/2014/main" val="20002"/>
                    </a:ext>
                  </a:extLst>
                </a:gridCol>
              </a:tblGrid>
              <a:tr h="81377">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issues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223996">
                <a:tc>
                  <a:txBody>
                    <a:bodyPr/>
                    <a:lstStyle/>
                    <a:p>
                      <a:pPr algn="l" rtl="0" fontAlgn="ctr"/>
                      <a:r>
                        <a:rPr lang="en-US" sz="1000" b="0" i="0" u="none" strike="noStrike" kern="1200" dirty="0">
                          <a:solidFill>
                            <a:schemeClr val="tx1"/>
                          </a:solidFill>
                          <a:effectLst/>
                          <a:latin typeface="+mj-lt"/>
                          <a:ea typeface="+mn-ea"/>
                          <a:cs typeface="+mn-cs"/>
                        </a:rPr>
                        <a:t>Informatica Tool Precedence Axon vs. EDC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j-lt"/>
                          <a:ea typeface="+mn-ea"/>
                          <a:cs typeface="+mn-cs"/>
                        </a:rPr>
                        <a:t>AI Working Group / Informatica</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~10/12/2021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133216027"/>
                  </a:ext>
                </a:extLst>
              </a:tr>
              <a:tr h="223996">
                <a:tc>
                  <a:txBody>
                    <a:bodyPr/>
                    <a:lstStyle/>
                    <a:p>
                      <a:pPr algn="l" rtl="0" fontAlgn="ctr"/>
                      <a:r>
                        <a:rPr lang="en-US" sz="1000" b="0" i="0" u="none" strike="noStrike" kern="1200" dirty="0">
                          <a:solidFill>
                            <a:schemeClr val="tx1"/>
                          </a:solidFill>
                          <a:effectLst/>
                          <a:latin typeface="+mj-lt"/>
                          <a:ea typeface="+mn-ea"/>
                          <a:cs typeface="+mn-cs"/>
                        </a:rPr>
                        <a:t>The ‘Ops Model’ covering topics such as DGC </a:t>
                      </a:r>
                      <a:r>
                        <a:rPr lang="en-US" sz="1000" b="0" i="0" u="none" strike="noStrike" kern="1200" dirty="0" err="1">
                          <a:solidFill>
                            <a:schemeClr val="tx1"/>
                          </a:solidFill>
                          <a:effectLst/>
                          <a:latin typeface="+mj-lt"/>
                          <a:ea typeface="+mn-ea"/>
                          <a:cs typeface="+mn-cs"/>
                        </a:rPr>
                        <a:t>ToRs</a:t>
                      </a:r>
                      <a:r>
                        <a:rPr lang="en-US" sz="1000" b="0" i="0" u="none" strike="noStrike" kern="1200" dirty="0">
                          <a:solidFill>
                            <a:schemeClr val="tx1"/>
                          </a:solidFill>
                          <a:effectLst/>
                          <a:latin typeface="+mj-lt"/>
                          <a:ea typeface="+mn-ea"/>
                          <a:cs typeface="+mn-cs"/>
                        </a:rPr>
                        <a:t> has multiple, parallel teams working in isolation, e.g.,. CDT DG lead, DG team, Accenture on WDD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a:lnSpc>
                          <a:spcPct val="100000"/>
                        </a:lnSpc>
                        <a:spcBef>
                          <a:spcPct val="20000"/>
                        </a:spcBef>
                        <a:spcAft>
                          <a:spcPct val="0"/>
                        </a:spcAft>
                        <a:buNone/>
                      </a:pPr>
                      <a:r>
                        <a:rPr lang="en-US" altLang="en-US" sz="1000" b="0" i="0" u="none" strike="noStrike" kern="1200" cap="none" normalizeH="0" baseline="0" dirty="0">
                          <a:ln>
                            <a:noFill/>
                          </a:ln>
                          <a:solidFill>
                            <a:schemeClr val="tx1"/>
                          </a:solidFill>
                          <a:effectLst/>
                          <a:latin typeface="+mj-lt"/>
                          <a:ea typeface="+mn-ea"/>
                          <a:cs typeface="+mn-cs"/>
                        </a:rPr>
                        <a:t>Customer Product Team / DG Team to discuss and determine plan</a:t>
                      </a:r>
                      <a:endParaRPr kumimoji="0" lang="en-US" altLang="en-US" sz="100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800" b="0" i="0" u="none" strike="noStrike" kern="1200" cap="none" normalizeH="0" baseline="0" dirty="0">
                          <a:ln>
                            <a:noFill/>
                          </a:ln>
                          <a:solidFill>
                            <a:schemeClr val="tx1"/>
                          </a:solidFill>
                          <a:effectLst/>
                          <a:latin typeface="+mj-lt"/>
                          <a:ea typeface="+mn-ea"/>
                          <a:cs typeface="+mn-cs"/>
                        </a:rPr>
                        <a:t>WDD &amp; Customer - Green / Other - Orange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3347063034"/>
                  </a:ext>
                </a:extLst>
              </a:tr>
            </a:tbl>
          </a:graphicData>
        </a:graphic>
      </p:graphicFrame>
      <p:graphicFrame>
        <p:nvGraphicFramePr>
          <p:cNvPr id="14" name="Group 500">
            <a:extLst>
              <a:ext uri="{FF2B5EF4-FFF2-40B4-BE49-F238E27FC236}">
                <a16:creationId xmlns:a16="http://schemas.microsoft.com/office/drawing/2014/main" id="{2672EAAE-48CE-467C-84B6-B24466D02220}"/>
              </a:ext>
            </a:extLst>
          </p:cNvPr>
          <p:cNvGraphicFramePr>
            <a:graphicFrameLocks noGrp="1"/>
          </p:cNvGraphicFramePr>
          <p:nvPr/>
        </p:nvGraphicFramePr>
        <p:xfrm>
          <a:off x="6573141" y="5150982"/>
          <a:ext cx="5517610" cy="612724"/>
        </p:xfrm>
        <a:graphic>
          <a:graphicData uri="http://schemas.openxmlformats.org/drawingml/2006/table">
            <a:tbl>
              <a:tblPr/>
              <a:tblGrid>
                <a:gridCol w="2663193">
                  <a:extLst>
                    <a:ext uri="{9D8B030D-6E8A-4147-A177-3AD203B41FA5}">
                      <a16:colId xmlns:a16="http://schemas.microsoft.com/office/drawing/2014/main" val="20000"/>
                    </a:ext>
                  </a:extLst>
                </a:gridCol>
                <a:gridCol w="1967990">
                  <a:extLst>
                    <a:ext uri="{9D8B030D-6E8A-4147-A177-3AD203B41FA5}">
                      <a16:colId xmlns:a16="http://schemas.microsoft.com/office/drawing/2014/main" val="20003"/>
                    </a:ext>
                  </a:extLst>
                </a:gridCol>
                <a:gridCol w="886427">
                  <a:extLst>
                    <a:ext uri="{9D8B030D-6E8A-4147-A177-3AD203B41FA5}">
                      <a16:colId xmlns:a16="http://schemas.microsoft.com/office/drawing/2014/main" val="20002"/>
                    </a:ext>
                  </a:extLst>
                </a:gridCol>
              </a:tblGrid>
              <a:tr h="196446">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a:ln>
                            <a:noFill/>
                          </a:ln>
                          <a:solidFill>
                            <a:schemeClr val="tx1"/>
                          </a:solidFill>
                          <a:effectLst/>
                          <a:latin typeface="+mj-lt"/>
                          <a:cs typeface="Arial" charset="0"/>
                        </a:rPr>
                        <a:t>Top Risks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208139">
                <a:tc>
                  <a:txBody>
                    <a:bodyPr/>
                    <a:lstStyle/>
                    <a:p>
                      <a:pPr algn="l" rtl="0" fontAlgn="ctr"/>
                      <a:r>
                        <a:rPr lang="en-US" sz="1050" b="0" i="0" u="none" strike="noStrike" kern="1200" dirty="0">
                          <a:solidFill>
                            <a:schemeClr val="tx1"/>
                          </a:solidFill>
                          <a:effectLst/>
                          <a:latin typeface="+mj-lt"/>
                          <a:ea typeface="+mn-ea"/>
                          <a:cs typeface="+mn-cs"/>
                        </a:rPr>
                        <a:t>Axon/EDC – CDQ Interface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0" fontAlgn="base" latinLnBrk="0" hangingPunct="0">
                        <a:lnSpc>
                          <a:spcPct val="100000"/>
                        </a:lnSpc>
                        <a:spcBef>
                          <a:spcPct val="20000"/>
                        </a:spcBef>
                        <a:spcAft>
                          <a:spcPct val="0"/>
                        </a:spcAft>
                        <a:buClrTx/>
                        <a:buSzTx/>
                        <a:buFont typeface="Arial" charset="0"/>
                        <a:buNone/>
                      </a:pPr>
                      <a:r>
                        <a:rPr lang="en-US" altLang="en-US" sz="1050" b="0" i="0" u="none" strike="noStrike" kern="1200" cap="none" normalizeH="0" baseline="0" dirty="0">
                          <a:ln>
                            <a:noFill/>
                          </a:ln>
                          <a:solidFill>
                            <a:schemeClr val="tx1"/>
                          </a:solidFill>
                          <a:effectLst/>
                          <a:latin typeface="+mj-lt"/>
                          <a:ea typeface="+mn-ea"/>
                          <a:cs typeface="+mn-cs"/>
                        </a:rPr>
                        <a:t>Integration Team/ Informatica</a:t>
                      </a: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932340194"/>
                  </a:ext>
                </a:extLst>
              </a:tr>
              <a:tr h="208139">
                <a:tc>
                  <a:txBody>
                    <a:bodyPr/>
                    <a:lstStyle/>
                    <a:p>
                      <a:pPr algn="l" rtl="0" fontAlgn="ctr"/>
                      <a:r>
                        <a:rPr lang="en-US" sz="1050" b="0" i="0" u="none" strike="noStrike" kern="1200" dirty="0">
                          <a:solidFill>
                            <a:schemeClr val="tx1"/>
                          </a:solidFill>
                          <a:effectLst/>
                          <a:latin typeface="+mj-lt"/>
                          <a:ea typeface="+mn-ea"/>
                          <a:cs typeface="+mn-cs"/>
                        </a:rPr>
                        <a:t>Informatica Implementation Expertise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700153066"/>
                  </a:ext>
                </a:extLst>
              </a:tr>
            </a:tbl>
          </a:graphicData>
        </a:graphic>
      </p:graphicFrame>
      <p:graphicFrame>
        <p:nvGraphicFramePr>
          <p:cNvPr id="9" name="Group 500">
            <a:extLst>
              <a:ext uri="{FF2B5EF4-FFF2-40B4-BE49-F238E27FC236}">
                <a16:creationId xmlns:a16="http://schemas.microsoft.com/office/drawing/2014/main" id="{DEDCADEA-C8DE-47C8-A7BF-860B8DFB2086}"/>
              </a:ext>
            </a:extLst>
          </p:cNvPr>
          <p:cNvGraphicFramePr>
            <a:graphicFrameLocks noGrp="1"/>
          </p:cNvGraphicFramePr>
          <p:nvPr/>
        </p:nvGraphicFramePr>
        <p:xfrm>
          <a:off x="6573141" y="5829250"/>
          <a:ext cx="5529120" cy="649605"/>
        </p:xfrm>
        <a:graphic>
          <a:graphicData uri="http://schemas.openxmlformats.org/drawingml/2006/table">
            <a:tbl>
              <a:tblPr/>
              <a:tblGrid>
                <a:gridCol w="2676498">
                  <a:extLst>
                    <a:ext uri="{9D8B030D-6E8A-4147-A177-3AD203B41FA5}">
                      <a16:colId xmlns:a16="http://schemas.microsoft.com/office/drawing/2014/main" val="20000"/>
                    </a:ext>
                  </a:extLst>
                </a:gridCol>
                <a:gridCol w="720418">
                  <a:extLst>
                    <a:ext uri="{9D8B030D-6E8A-4147-A177-3AD203B41FA5}">
                      <a16:colId xmlns:a16="http://schemas.microsoft.com/office/drawing/2014/main" val="20004"/>
                    </a:ext>
                  </a:extLst>
                </a:gridCol>
                <a:gridCol w="1106927">
                  <a:extLst>
                    <a:ext uri="{9D8B030D-6E8A-4147-A177-3AD203B41FA5}">
                      <a16:colId xmlns:a16="http://schemas.microsoft.com/office/drawing/2014/main" val="20002"/>
                    </a:ext>
                  </a:extLst>
                </a:gridCol>
                <a:gridCol w="1025277">
                  <a:extLst>
                    <a:ext uri="{9D8B030D-6E8A-4147-A177-3AD203B41FA5}">
                      <a16:colId xmlns:a16="http://schemas.microsoft.com/office/drawing/2014/main" val="20003"/>
                    </a:ext>
                  </a:extLst>
                </a:gridCol>
              </a:tblGrid>
              <a:tr h="16501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Upcoming Milestones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CDFBC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a:ln>
                            <a:noFill/>
                          </a:ln>
                          <a:solidFill>
                            <a:schemeClr val="tx1"/>
                          </a:solidFill>
                          <a:effectLst/>
                          <a:latin typeface="+mj-lt"/>
                          <a:cs typeface="Arial" charset="0"/>
                        </a:rPr>
                        <a:t>Planned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Revised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Status / Comments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4894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EDC Demonstration to broader team members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11/5</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Planned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3232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6AF5-BE2D-47D1-9DA3-6D0FE27F35E0}"/>
              </a:ext>
            </a:extLst>
          </p:cNvPr>
          <p:cNvSpPr>
            <a:spLocks noGrp="1"/>
          </p:cNvSpPr>
          <p:nvPr>
            <p:ph type="title"/>
          </p:nvPr>
        </p:nvSpPr>
        <p:spPr>
          <a:xfrm>
            <a:off x="306085" y="223600"/>
            <a:ext cx="11329827" cy="574516"/>
          </a:xfrm>
        </p:spPr>
        <p:txBody>
          <a:bodyPr/>
          <a:lstStyle/>
          <a:p>
            <a:pPr algn="ctr"/>
            <a:r>
              <a:rPr lang="da-DK" altLang="en-US" sz="1800" b="1" dirty="0">
                <a:solidFill>
                  <a:srgbClr val="2E75B6"/>
                </a:solidFill>
                <a:latin typeface="Verdana" panose="020B0604030504040204" pitchFamily="34" charset="0"/>
                <a:cs typeface="Arial" panose="020B0604020202020204" pitchFamily="34" charset="0"/>
              </a:rPr>
              <a:t>Action Log (Open Items)</a:t>
            </a:r>
            <a:endParaRPr lang="en-US" sz="1800" dirty="0"/>
          </a:p>
        </p:txBody>
      </p:sp>
      <p:sp>
        <p:nvSpPr>
          <p:cNvPr id="3" name="Footer Placeholder 2">
            <a:extLst>
              <a:ext uri="{FF2B5EF4-FFF2-40B4-BE49-F238E27FC236}">
                <a16:creationId xmlns:a16="http://schemas.microsoft.com/office/drawing/2014/main" id="{2C7EB75B-154A-4C1E-8FDF-0157A9119EC5}"/>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tab pos="1318651" algn="l"/>
              </a:tabLst>
              <a:defRPr/>
            </a:pPr>
            <a:r>
              <a:rPr kumimoji="0" lang="fr-FR" sz="1100" b="0" i="0" u="none" strike="noStrike" kern="1200" cap="none" spc="0" normalizeH="0" baseline="0" noProof="0" err="1">
                <a:ln>
                  <a:noFill/>
                </a:ln>
                <a:solidFill>
                  <a:srgbClr val="00148C"/>
                </a:solidFill>
                <a:effectLst/>
                <a:uLnTx/>
                <a:uFillTx/>
                <a:latin typeface="Arial"/>
                <a:ea typeface="ＭＳ Ｐゴシック"/>
                <a:cs typeface="+mn-cs"/>
              </a:rPr>
              <a:t>Confidential</a:t>
            </a:r>
            <a:r>
              <a:rPr kumimoji="0" lang="fr-FR" sz="1100" b="0" i="0" u="none" strike="noStrike" kern="1200" cap="none" spc="0" normalizeH="0" baseline="0" noProof="0">
                <a:ln>
                  <a:noFill/>
                </a:ln>
                <a:solidFill>
                  <a:srgbClr val="00148C"/>
                </a:solidFill>
                <a:effectLst/>
                <a:uLnTx/>
                <a:uFillTx/>
                <a:latin typeface="Arial"/>
                <a:ea typeface="ＭＳ Ｐゴシック"/>
                <a:cs typeface="+mn-cs"/>
              </a:rPr>
              <a:t> Draft – For Discussion </a:t>
            </a:r>
            <a:r>
              <a:rPr kumimoji="0" lang="fr-FR" sz="1100" b="0" i="0" u="none" strike="noStrike" kern="1200" cap="none" spc="0" normalizeH="0" baseline="0" noProof="0" err="1">
                <a:ln>
                  <a:noFill/>
                </a:ln>
                <a:solidFill>
                  <a:srgbClr val="00148C"/>
                </a:solidFill>
                <a:effectLst/>
                <a:uLnTx/>
                <a:uFillTx/>
                <a:latin typeface="Arial"/>
                <a:ea typeface="ＭＳ Ｐゴシック"/>
                <a:cs typeface="+mn-cs"/>
              </a:rPr>
              <a:t>Purposes</a:t>
            </a:r>
            <a:r>
              <a:rPr kumimoji="0" lang="fr-FR" sz="1100" b="0" i="0" u="none" strike="noStrike" kern="1200" cap="none" spc="0" normalizeH="0" baseline="0" noProof="0">
                <a:ln>
                  <a:noFill/>
                </a:ln>
                <a:solidFill>
                  <a:srgbClr val="00148C"/>
                </a:solidFill>
                <a:effectLst/>
                <a:uLnTx/>
                <a:uFillTx/>
                <a:latin typeface="Arial"/>
                <a:ea typeface="ＭＳ Ｐゴシック"/>
                <a:cs typeface="+mn-cs"/>
              </a:rPr>
              <a:t> </a:t>
            </a:r>
            <a:r>
              <a:rPr kumimoji="0" lang="fr-FR" sz="1100" b="0" i="0" u="none" strike="noStrike" kern="1200" cap="none" spc="0" normalizeH="0" baseline="0" noProof="0" err="1">
                <a:ln>
                  <a:noFill/>
                </a:ln>
                <a:solidFill>
                  <a:srgbClr val="00148C"/>
                </a:solidFill>
                <a:effectLst/>
                <a:uLnTx/>
                <a:uFillTx/>
                <a:latin typeface="Arial"/>
                <a:ea typeface="ＭＳ Ｐゴシック"/>
                <a:cs typeface="+mn-cs"/>
              </a:rPr>
              <a:t>Only</a:t>
            </a:r>
            <a:r>
              <a:rPr kumimoji="0" lang="fr-FR" sz="1100" b="0" i="0" u="none" strike="noStrike" kern="1200" cap="none" spc="0" normalizeH="0" baseline="0" noProof="0">
                <a:ln>
                  <a:noFill/>
                </a:ln>
                <a:solidFill>
                  <a:srgbClr val="00148C"/>
                </a:solidFill>
                <a:effectLst/>
                <a:uLnTx/>
                <a:uFillTx/>
                <a:latin typeface="Arial"/>
                <a:ea typeface="ＭＳ Ｐゴシック"/>
                <a:cs typeface="+mn-cs"/>
              </a:rPr>
              <a:t> – Work in Progress</a:t>
            </a:r>
          </a:p>
        </p:txBody>
      </p:sp>
      <p:graphicFrame>
        <p:nvGraphicFramePr>
          <p:cNvPr id="5" name="Table 4">
            <a:extLst>
              <a:ext uri="{FF2B5EF4-FFF2-40B4-BE49-F238E27FC236}">
                <a16:creationId xmlns:a16="http://schemas.microsoft.com/office/drawing/2014/main" id="{9A5202FD-763D-4C59-A8DF-D6C6493FE8D1}"/>
              </a:ext>
            </a:extLst>
          </p:cNvPr>
          <p:cNvGraphicFramePr>
            <a:graphicFrameLocks noGrp="1"/>
          </p:cNvGraphicFramePr>
          <p:nvPr>
            <p:extLst>
              <p:ext uri="{D42A27DB-BD31-4B8C-83A1-F6EECF244321}">
                <p14:modId xmlns:p14="http://schemas.microsoft.com/office/powerpoint/2010/main" val="2607630667"/>
              </p:ext>
            </p:extLst>
          </p:nvPr>
        </p:nvGraphicFramePr>
        <p:xfrm>
          <a:off x="0" y="711659"/>
          <a:ext cx="12030075" cy="2459807"/>
        </p:xfrm>
        <a:graphic>
          <a:graphicData uri="http://schemas.openxmlformats.org/drawingml/2006/table">
            <a:tbl>
              <a:tblPr/>
              <a:tblGrid>
                <a:gridCol w="324687">
                  <a:extLst>
                    <a:ext uri="{9D8B030D-6E8A-4147-A177-3AD203B41FA5}">
                      <a16:colId xmlns:a16="http://schemas.microsoft.com/office/drawing/2014/main" val="1572072191"/>
                    </a:ext>
                  </a:extLst>
                </a:gridCol>
                <a:gridCol w="624399">
                  <a:extLst>
                    <a:ext uri="{9D8B030D-6E8A-4147-A177-3AD203B41FA5}">
                      <a16:colId xmlns:a16="http://schemas.microsoft.com/office/drawing/2014/main" val="2537823789"/>
                    </a:ext>
                  </a:extLst>
                </a:gridCol>
                <a:gridCol w="624399">
                  <a:extLst>
                    <a:ext uri="{9D8B030D-6E8A-4147-A177-3AD203B41FA5}">
                      <a16:colId xmlns:a16="http://schemas.microsoft.com/office/drawing/2014/main" val="2397157593"/>
                    </a:ext>
                  </a:extLst>
                </a:gridCol>
                <a:gridCol w="458108">
                  <a:extLst>
                    <a:ext uri="{9D8B030D-6E8A-4147-A177-3AD203B41FA5}">
                      <a16:colId xmlns:a16="http://schemas.microsoft.com/office/drawing/2014/main" val="774856619"/>
                    </a:ext>
                  </a:extLst>
                </a:gridCol>
                <a:gridCol w="5046550">
                  <a:extLst>
                    <a:ext uri="{9D8B030D-6E8A-4147-A177-3AD203B41FA5}">
                      <a16:colId xmlns:a16="http://schemas.microsoft.com/office/drawing/2014/main" val="1571644516"/>
                    </a:ext>
                  </a:extLst>
                </a:gridCol>
                <a:gridCol w="962817">
                  <a:extLst>
                    <a:ext uri="{9D8B030D-6E8A-4147-A177-3AD203B41FA5}">
                      <a16:colId xmlns:a16="http://schemas.microsoft.com/office/drawing/2014/main" val="3352750049"/>
                    </a:ext>
                  </a:extLst>
                </a:gridCol>
                <a:gridCol w="740629">
                  <a:extLst>
                    <a:ext uri="{9D8B030D-6E8A-4147-A177-3AD203B41FA5}">
                      <a16:colId xmlns:a16="http://schemas.microsoft.com/office/drawing/2014/main" val="3825391583"/>
                    </a:ext>
                  </a:extLst>
                </a:gridCol>
                <a:gridCol w="518440">
                  <a:extLst>
                    <a:ext uri="{9D8B030D-6E8A-4147-A177-3AD203B41FA5}">
                      <a16:colId xmlns:a16="http://schemas.microsoft.com/office/drawing/2014/main" val="751332751"/>
                    </a:ext>
                  </a:extLst>
                </a:gridCol>
                <a:gridCol w="2730046">
                  <a:extLst>
                    <a:ext uri="{9D8B030D-6E8A-4147-A177-3AD203B41FA5}">
                      <a16:colId xmlns:a16="http://schemas.microsoft.com/office/drawing/2014/main" val="608303782"/>
                    </a:ext>
                  </a:extLst>
                </a:gridCol>
              </a:tblGrid>
              <a:tr h="284394">
                <a:tc>
                  <a:txBody>
                    <a:bodyPr/>
                    <a:lstStyle/>
                    <a:p>
                      <a:pPr algn="ctr" fontAlgn="ctr"/>
                      <a:r>
                        <a:rPr lang="en-IN" sz="1000" b="1" i="0" u="none" strike="noStrike" dirty="0" err="1">
                          <a:solidFill>
                            <a:srgbClr val="000000"/>
                          </a:solidFill>
                          <a:effectLst/>
                          <a:latin typeface="Calibri" panose="020F0502020204030204" pitchFamily="34" charset="0"/>
                        </a:rPr>
                        <a:t>Sl</a:t>
                      </a:r>
                      <a:r>
                        <a:rPr lang="en-IN" sz="1000" b="1" i="0" u="none" strike="noStrike" dirty="0">
                          <a:solidFill>
                            <a:srgbClr val="000000"/>
                          </a:solidFill>
                          <a:effectLst/>
                          <a:latin typeface="Calibri" panose="020F0502020204030204" pitchFamily="34" charset="0"/>
                        </a:rPr>
                        <a:t> No</a:t>
                      </a:r>
                    </a:p>
                  </a:txBody>
                  <a:tcPr marL="8338" marR="8338" marT="83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dirty="0">
                          <a:solidFill>
                            <a:srgbClr val="000000"/>
                          </a:solidFill>
                          <a:effectLst/>
                          <a:latin typeface="Calibri" panose="020F0502020204030204" pitchFamily="34" charset="0"/>
                        </a:rPr>
                        <a:t>Area</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dirty="0">
                          <a:solidFill>
                            <a:srgbClr val="000000"/>
                          </a:solidFill>
                          <a:effectLst/>
                          <a:latin typeface="Calibri" panose="020F0502020204030204" pitchFamily="34" charset="0"/>
                        </a:rPr>
                        <a:t>Date</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RAID</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dirty="0">
                          <a:solidFill>
                            <a:srgbClr val="000000"/>
                          </a:solidFill>
                          <a:effectLst/>
                          <a:latin typeface="Calibri" panose="020F0502020204030204" pitchFamily="34" charset="0"/>
                        </a:rPr>
                        <a:t>Description</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Owner</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Target End Date</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IN" sz="1000" b="1" i="0" u="none" strike="noStrike" dirty="0">
                          <a:solidFill>
                            <a:srgbClr val="000000"/>
                          </a:solidFill>
                          <a:effectLst/>
                          <a:latin typeface="Calibri" panose="020F0502020204030204" pitchFamily="34" charset="0"/>
                        </a:rPr>
                        <a:t>Status</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IN" sz="1000" b="1" i="0" u="none" strike="noStrike" dirty="0">
                          <a:solidFill>
                            <a:srgbClr val="000000"/>
                          </a:solidFill>
                          <a:effectLst/>
                          <a:latin typeface="Calibri" panose="020F0502020204030204" pitchFamily="34" charset="0"/>
                        </a:rPr>
                        <a:t>Remarks</a:t>
                      </a:r>
                    </a:p>
                  </a:txBody>
                  <a:tcPr marL="8338" marR="8338" marT="83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843316438"/>
                  </a:ext>
                </a:extLst>
              </a:tr>
              <a:tr h="921083">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US"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endParaRPr lang="en-US"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8369310"/>
                  </a:ext>
                </a:extLst>
              </a:tr>
              <a:tr h="1225586">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IN"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IN"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IN"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IN"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569682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GENUMBER" val="1"/>
  <p:tag name="THINKCELLPRESENTATIONDONOTDELETE" val="&lt;?xml version=&quot;1.0&quot; encoding=&quot;UTF-16&quot; standalone=&quot;yes&quot;?&gt;&lt;root reqver=&quot;27037&quot;&gt;&lt;version val=&quot;3085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9&quot;&gt;&lt;elem m_fUsage=&quot;3.43063246170507429866E+00&quot;&gt;&lt;m_msothmcolidx val=&quot;0&quot;/&gt;&lt;m_rgb r=&quot;B5&quot; g=&quot;C0&quot; b=&quot;FF&quot;/&gt;&lt;/elem&gt;&lt;elem m_fUsage=&quot;2.46460571612961887311E+00&quot;&gt;&lt;m_msothmcolidx val=&quot;0&quot;/&gt;&lt;m_rgb r=&quot;00&quot; g=&quot;14&quot; b=&quot;8C&quot;/&gt;&lt;/elem&gt;&lt;elem m_fUsage=&quot;2.02821461850712037034E+00&quot;&gt;&lt;m_msothmcolidx val=&quot;0&quot;/&gt;&lt;m_rgb r=&quot;FE&quot; g=&quot;DA&quot; b=&quot;D0&quot;/&gt;&lt;/elem&gt;&lt;elem m_fUsage=&quot;1.87063536507966698963E+00&quot;&gt;&lt;m_msothmcolidx val=&quot;0&quot;/&gt;&lt;m_rgb r=&quot;FC&quot; g=&quot;90&quot; b=&quot;73&quot;/&gt;&lt;/elem&gt;&lt;elem m_fUsage=&quot;1.19801286344306867626E-01&quot;&gt;&lt;m_msothmcolidx val=&quot;0&quot;/&gt;&lt;m_rgb r=&quot;00&quot; g=&quot;B0&quot; b=&quot;50&quot;/&gt;&lt;/elem&gt;&lt;elem m_fUsage=&quot;6.78355141853169141264E-02&quot;&gt;&lt;m_msothmcolidx val=&quot;0&quot;/&gt;&lt;m_rgb r=&quot;6B&quot; g=&quot;80&quot; b=&quot;FF&quot;/&gt;&lt;/elem&gt;&lt;elem m_fUsage=&quot;4.17455791792929655631E-03&quot;&gt;&lt;m_msothmcolidx val=&quot;0&quot;/&gt;&lt;m_rgb r=&quot;FF&quot; g=&quot;C1&quot; b=&quot;F3&quot;/&gt;&lt;/elem&gt;&lt;elem m_fUsage=&quot;3.75710212613636698742E-03&quot;&gt;&lt;m_msothmcolidx val=&quot;0&quot;/&gt;&lt;m_rgb r=&quot;C8&quot; g=&quot;00&quot; b=&quot;A1&quot;/&gt;&lt;/elem&gt;&lt;elem m_fUsage=&quot;3.38139191352273020194E-03&quot;&gt;&lt;m_msothmcolidx val=&quot;0&quot;/&gt;&lt;m_rgb r=&quot;C8&quot; g=&quot;00&quot; b=&quot;3D&quot;/&gt;&lt;/elem&gt;&lt;/m_vecMRU&gt;&lt;/m_mruColor&gt;&lt;m_eweekdayFirstOfWeek val=&quot;1&quot;/&gt;&lt;m_eweekdayFirstOfWorkweek val=&quot;2&quot;/&gt;&lt;m_eweekdayFirstOfWeekend val=&quot;7&quot;/&gt;&lt;/CPresentation&gt;&lt;/root&gt;"/>
  <p:tag name="THINKCELLUNDODONOTDELETE" val="0"/>
  <p:tag name="TEXTBOX" val="Possible better wording"/>
</p:tagLst>
</file>

<file path=ppt/tags/tag10.xml><?xml version="1.0" encoding="utf-8"?>
<p:tagLst xmlns:a="http://schemas.openxmlformats.org/drawingml/2006/main" xmlns:r="http://schemas.openxmlformats.org/officeDocument/2006/relationships" xmlns:p="http://schemas.openxmlformats.org/presentationml/2006/main">
  <p:tag name="MCSTAMP" val="0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Ye1FVUshqZ4dFpi0i62Wo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0JvwBhg15jMypHuvixZgv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MCSTAMP" val="00"/>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3.xml><?xml version="1.0" encoding="utf-8"?>
<a:theme xmlns:a="http://schemas.openxmlformats.org/drawingml/2006/main" name="2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4.xml><?xml version="1.0" encoding="utf-8"?>
<a:theme xmlns:a="http://schemas.openxmlformats.org/drawingml/2006/main" name="4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IT PPT Template.potx" id="{836B9F66-9AFB-418E-95D4-FD36D988BE10}" vid="{D4E16B5A-8726-44D4-8623-3F27BE9A02D9}"/>
    </a:ext>
  </a:extLst>
</a:theme>
</file>

<file path=ppt/theme/theme5.xml><?xml version="1.0" encoding="utf-8"?>
<a:theme xmlns:a="http://schemas.openxmlformats.org/drawingml/2006/main" name="3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6.xml><?xml version="1.0" encoding="utf-8"?>
<a:theme xmlns:a="http://schemas.openxmlformats.org/drawingml/2006/main" name="5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ABA9FF839EDF478F7D39D9F03A08AE" ma:contentTypeVersion="13" ma:contentTypeDescription="Create a new document." ma:contentTypeScope="" ma:versionID="7f29d1f7b7d7a9317a284e862f0c813f">
  <xsd:schema xmlns:xsd="http://www.w3.org/2001/XMLSchema" xmlns:xs="http://www.w3.org/2001/XMLSchema" xmlns:p="http://schemas.microsoft.com/office/2006/metadata/properties" xmlns:ns3="3c5d811b-2422-407b-9aae-8d9f98e43c7e" xmlns:ns4="6be58a94-74d2-4701-ab06-62a4bb9cd8dc" targetNamespace="http://schemas.microsoft.com/office/2006/metadata/properties" ma:root="true" ma:fieldsID="774a713c5fe34b039be07c460d9b78b5" ns3:_="" ns4:_="">
    <xsd:import namespace="3c5d811b-2422-407b-9aae-8d9f98e43c7e"/>
    <xsd:import namespace="6be58a94-74d2-4701-ab06-62a4bb9cd8d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5d811b-2422-407b-9aae-8d9f98e43c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be58a94-74d2-4701-ab06-62a4bb9cd8d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3E140B-5539-4B91-B1DB-6217D7EC61C6}">
  <ds:schemaRefs>
    <ds:schemaRef ds:uri="http://schemas.microsoft.com/sharepoint/v3/contenttype/forms"/>
  </ds:schemaRefs>
</ds:datastoreItem>
</file>

<file path=customXml/itemProps2.xml><?xml version="1.0" encoding="utf-8"?>
<ds:datastoreItem xmlns:ds="http://schemas.openxmlformats.org/officeDocument/2006/customXml" ds:itemID="{DBE56BC9-7281-455E-A982-93FAE8A09A73}">
  <ds:schemaRefs>
    <ds:schemaRef ds:uri="3c5d811b-2422-407b-9aae-8d9f98e43c7e"/>
    <ds:schemaRef ds:uri="http://schemas.microsoft.com/office/2006/documentManagement/types"/>
    <ds:schemaRef ds:uri="http://purl.org/dc/elements/1.1/"/>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6be58a94-74d2-4701-ab06-62a4bb9cd8dc"/>
    <ds:schemaRef ds:uri="http://purl.org/dc/dcmitype/"/>
  </ds:schemaRefs>
</ds:datastoreItem>
</file>

<file path=customXml/itemProps3.xml><?xml version="1.0" encoding="utf-8"?>
<ds:datastoreItem xmlns:ds="http://schemas.openxmlformats.org/officeDocument/2006/customXml" ds:itemID="{4E10332A-D811-4403-A76A-47C63A99D0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5d811b-2422-407b-9aae-8d9f98e43c7e"/>
    <ds:schemaRef ds:uri="6be58a94-74d2-4701-ab06-62a4bb9cd8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8691</TotalTime>
  <Words>1191</Words>
  <Application>Microsoft Office PowerPoint</Application>
  <PresentationFormat>Widescreen</PresentationFormat>
  <Paragraphs>215</Paragraphs>
  <Slides>6</Slides>
  <Notes>2</Notes>
  <HiddenSlides>0</HiddenSlides>
  <MMClips>0</MMClips>
  <ScaleCrop>false</ScaleCrop>
  <HeadingPairs>
    <vt:vector size="8" baseType="variant">
      <vt:variant>
        <vt:lpstr>Fonts Used</vt:lpstr>
      </vt:variant>
      <vt:variant>
        <vt:i4>5</vt:i4>
      </vt:variant>
      <vt:variant>
        <vt:lpstr>Theme</vt:lpstr>
      </vt:variant>
      <vt:variant>
        <vt:i4>6</vt:i4>
      </vt:variant>
      <vt:variant>
        <vt:lpstr>Embedded OLE Servers</vt:lpstr>
      </vt:variant>
      <vt:variant>
        <vt:i4>1</vt:i4>
      </vt:variant>
      <vt:variant>
        <vt:lpstr>Slide Titles</vt:lpstr>
      </vt:variant>
      <vt:variant>
        <vt:i4>6</vt:i4>
      </vt:variant>
    </vt:vector>
  </HeadingPairs>
  <TitlesOfParts>
    <vt:vector size="18" baseType="lpstr">
      <vt:lpstr>Arial</vt:lpstr>
      <vt:lpstr>Arial Narrow</vt:lpstr>
      <vt:lpstr>Calibri</vt:lpstr>
      <vt:lpstr>Verdana</vt:lpstr>
      <vt:lpstr>Wingdings</vt:lpstr>
      <vt:lpstr>1_NG_PPT_16x9_Generic_template-blue</vt:lpstr>
      <vt:lpstr>NG_PPT_16x9_Generic_template-blue</vt:lpstr>
      <vt:lpstr>2_NG_PPT_16x9_Generic_template-blue</vt:lpstr>
      <vt:lpstr>4_NG_PPT_16x9_Generic_template-blue</vt:lpstr>
      <vt:lpstr>3_NG_PPT_16x9_Generic_template-blue</vt:lpstr>
      <vt:lpstr>5_NG_PPT_16x9_Generic_template-blue</vt:lpstr>
      <vt:lpstr>think-cell Slide</vt:lpstr>
      <vt:lpstr>CUSTOMER DATA PLATFORM : MVP1</vt:lpstr>
      <vt:lpstr>Agenda</vt:lpstr>
      <vt:lpstr>PowerPoint Presentation</vt:lpstr>
      <vt:lpstr>PowerPoint Presentation</vt:lpstr>
      <vt:lpstr>PowerPoint Presentation</vt:lpstr>
      <vt:lpstr>Action Log (Open Items)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Nichols, Ryan J.</dc:creator>
  <cp:lastModifiedBy>Ajwaliya, Nishit</cp:lastModifiedBy>
  <cp:revision>25</cp:revision>
  <dcterms:created xsi:type="dcterms:W3CDTF">2020-12-17T21:55:09Z</dcterms:created>
  <dcterms:modified xsi:type="dcterms:W3CDTF">2021-10-18T17:51:09Z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0x010100EDABA9FF839EDF478F7D39D9F03A08AE</vt:lpwstr>
  </property>
</Properties>
</file>