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 id="2147483725" r:id="rId5"/>
    <p:sldMasterId id="2147483739" r:id="rId6"/>
    <p:sldMasterId id="2147483758" r:id="rId7"/>
    <p:sldMasterId id="2147483774" r:id="rId8"/>
    <p:sldMasterId id="2147483780" r:id="rId9"/>
  </p:sldMasterIdLst>
  <p:notesMasterIdLst>
    <p:notesMasterId r:id="rId11"/>
  </p:notesMasterIdLst>
  <p:sldIdLst>
    <p:sldId id="2147375198"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76458B-257C-4932-BC3A-CC3A7BB34394}">
          <p14:sldIdLst>
            <p14:sldId id="21473751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anashiro, Alex" initials="KA" lastIdx="5" clrIdx="6">
    <p:extLst>
      <p:ext uri="{19B8F6BF-5375-455C-9EA6-DF929625EA0E}">
        <p15:presenceInfo xmlns:p15="http://schemas.microsoft.com/office/powerpoint/2012/main" userId="S::Alex.Kanashiro@us.nationalgrid.com::e9f52414-6776-4ad5-978e-78b1ccd05da0" providerId="AD"/>
      </p:ext>
    </p:extLst>
  </p:cmAuthor>
  <p:cmAuthor id="1" name="Rondone, Joseph E." initials="RJE" lastIdx="7" clrIdx="0">
    <p:extLst>
      <p:ext uri="{19B8F6BF-5375-455C-9EA6-DF929625EA0E}">
        <p15:presenceInfo xmlns:p15="http://schemas.microsoft.com/office/powerpoint/2012/main" userId="S::joseph.e.rondone@accenture.com::75062b61-8675-470b-bfad-bdc6f1c2680c" providerId="AD"/>
      </p:ext>
    </p:extLst>
  </p:cmAuthor>
  <p:cmAuthor id="8" name="Montgomery, Lauren" initials="ML" lastIdx="2" clrIdx="7">
    <p:extLst>
      <p:ext uri="{19B8F6BF-5375-455C-9EA6-DF929625EA0E}">
        <p15:presenceInfo xmlns:p15="http://schemas.microsoft.com/office/powerpoint/2012/main" userId="S::lauren.montgomery@us.nationalgrid.com::d2b409e1-2464-4393-9d1d-71cc622755a3" providerId="AD"/>
      </p:ext>
    </p:extLst>
  </p:cmAuthor>
  <p:cmAuthor id="2" name="Mangal, Rajul" initials="MR" lastIdx="1" clrIdx="1">
    <p:extLst>
      <p:ext uri="{19B8F6BF-5375-455C-9EA6-DF929625EA0E}">
        <p15:presenceInfo xmlns:p15="http://schemas.microsoft.com/office/powerpoint/2012/main" userId="S::rajul.mangal@accenture.com::70362d07-26bf-4804-a66e-e90da9c39eb1" providerId="AD"/>
      </p:ext>
    </p:extLst>
  </p:cmAuthor>
  <p:cmAuthor id="9" name="Crookes, Raymond" initials="CR" lastIdx="1" clrIdx="8">
    <p:extLst>
      <p:ext uri="{19B8F6BF-5375-455C-9EA6-DF929625EA0E}">
        <p15:presenceInfo xmlns:p15="http://schemas.microsoft.com/office/powerpoint/2012/main" userId="S::Raymond.Crookes@us.nationalgrid.com::9ad4c73c-1fd4-496d-9623-5d0baf2ed32e" providerId="AD"/>
      </p:ext>
    </p:extLst>
  </p:cmAuthor>
  <p:cmAuthor id="3" name="Tinkler, Scott" initials="TS" lastIdx="4" clrIdx="2">
    <p:extLst>
      <p:ext uri="{19B8F6BF-5375-455C-9EA6-DF929625EA0E}">
        <p15:presenceInfo xmlns:p15="http://schemas.microsoft.com/office/powerpoint/2012/main" userId="S::william.s.tinkler@accenture.com::47184989-6739-43ac-bde4-77f39f4d7f12" providerId="AD"/>
      </p:ext>
    </p:extLst>
  </p:cmAuthor>
  <p:cmAuthor id="4" name="Yelma, Sachin" initials="YS" lastIdx="1" clrIdx="3">
    <p:extLst>
      <p:ext uri="{19B8F6BF-5375-455C-9EA6-DF929625EA0E}">
        <p15:presenceInfo xmlns:p15="http://schemas.microsoft.com/office/powerpoint/2012/main" userId="S::sachin.yelma@accenture.com::8f9880f2-367b-45c7-b960-b1f65c36860e" providerId="AD"/>
      </p:ext>
    </p:extLst>
  </p:cmAuthor>
  <p:cmAuthor id="5" name="Narula, Ankit" initials="NA" lastIdx="3" clrIdx="4">
    <p:extLst>
      <p:ext uri="{19B8F6BF-5375-455C-9EA6-DF929625EA0E}">
        <p15:presenceInfo xmlns:p15="http://schemas.microsoft.com/office/powerpoint/2012/main" userId="S::a.narula@accenture.com::840617ce-1e51-431c-9491-3f07ea4da866" providerId="AD"/>
      </p:ext>
    </p:extLst>
  </p:cmAuthor>
  <p:cmAuthor id="6" name="Stelmack, Kaitlyn" initials="SK" lastIdx="2" clrIdx="5">
    <p:extLst>
      <p:ext uri="{19B8F6BF-5375-455C-9EA6-DF929625EA0E}">
        <p15:presenceInfo xmlns:p15="http://schemas.microsoft.com/office/powerpoint/2012/main" userId="S::kaitlyn.stelmack@accenture.com::1c7e9237-f76d-43e2-9474-15831ebcf9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01"/>
    <a:srgbClr val="FFC000"/>
    <a:srgbClr val="FADC00"/>
    <a:srgbClr val="9AF793"/>
    <a:srgbClr val="004E6B"/>
    <a:srgbClr val="E7EFF3"/>
    <a:srgbClr val="00148C"/>
    <a:srgbClr val="2141FF"/>
    <a:srgbClr val="6B80FF"/>
    <a:srgbClr val="8F8F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578" autoAdjust="0"/>
  </p:normalViewPr>
  <p:slideViewPr>
    <p:cSldViewPr snapToGrid="0">
      <p:cViewPr varScale="1">
        <p:scale>
          <a:sx n="63" d="100"/>
          <a:sy n="63" d="100"/>
        </p:scale>
        <p:origin x="7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9FDD4-2B9E-4F9A-BE6D-D10475D17D59}" type="datetimeFigureOut">
              <a:rPr lang="en-US" smtClean="0"/>
              <a:t>12/14/2021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7EA6-F5E5-4C9B-8C7B-3DA85CAA8A90}" type="slidenum">
              <a:rPr lang="en-US" smtClean="0"/>
              <a:t>‹#›</a:t>
            </a:fld>
            <a:endParaRPr lang="en-US"/>
          </a:p>
        </p:txBody>
      </p:sp>
    </p:spTree>
    <p:extLst>
      <p:ext uri="{BB962C8B-B14F-4D97-AF65-F5344CB8AC3E}">
        <p14:creationId xmlns:p14="http://schemas.microsoft.com/office/powerpoint/2010/main" val="2005291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0.emf"/><Relationship Id="rId4" Type="http://schemas.openxmlformats.org/officeDocument/2006/relationships/oleObject" Target="../embeddings/oleObject2.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0.emf"/><Relationship Id="rId4" Type="http://schemas.openxmlformats.org/officeDocument/2006/relationships/oleObject" Target="../embeddings/oleObject3.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11.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5.xml"/><Relationship Id="rId1" Type="http://schemas.openxmlformats.org/officeDocument/2006/relationships/tags" Target="../tags/tag8.xml"/><Relationship Id="rId4" Type="http://schemas.openxmlformats.org/officeDocument/2006/relationships/image" Target="../media/image12.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image" Target="../media/image19.sv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6.xml"/><Relationship Id="rId4" Type="http://schemas.openxmlformats.org/officeDocument/2006/relationships/image" Target="../media/image1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
        <p:nvSpPr>
          <p:cNvPr id="6" name="Footer Placeholder 1">
            <a:extLst>
              <a:ext uri="{FF2B5EF4-FFF2-40B4-BE49-F238E27FC236}">
                <a16:creationId xmlns:a16="http://schemas.microsoft.com/office/drawing/2014/main" id="{4FF32558-4BEF-4398-8599-9EC5BD8AEC89}"/>
              </a:ext>
            </a:extLst>
          </p:cNvPr>
          <p:cNvSpPr>
            <a:spLocks noGrp="1"/>
          </p:cNvSpPr>
          <p:nvPr>
            <p:ph type="ftr" sz="quarter" idx="3"/>
          </p:nvPr>
        </p:nvSpPr>
        <p:spPr>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Tree>
    <p:extLst>
      <p:ext uri="{BB962C8B-B14F-4D97-AF65-F5344CB8AC3E}">
        <p14:creationId xmlns:p14="http://schemas.microsoft.com/office/powerpoint/2010/main" val="134662790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9179663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781358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081999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81269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3381883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78951406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92183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0119168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29809224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766132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4" name="Footer Placeholder 1">
            <a:extLst>
              <a:ext uri="{FF2B5EF4-FFF2-40B4-BE49-F238E27FC236}">
                <a16:creationId xmlns:a16="http://schemas.microsoft.com/office/drawing/2014/main" id="{B5D6B24C-725A-4F59-AF09-E52D5A830573}"/>
              </a:ext>
            </a:extLst>
          </p:cNvPr>
          <p:cNvSpPr>
            <a:spLocks noGrp="1"/>
          </p:cNvSpPr>
          <p:nvPr>
            <p:ph type="ftr" sz="quarter" idx="3"/>
          </p:nvPr>
        </p:nvSpPr>
        <p:spPr>
          <a:xfrm>
            <a:off x="3485018" y="6357842"/>
            <a:ext cx="6678157"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1318651" algn="l"/>
              </a:tabLst>
            </a:pPr>
            <a:r>
              <a:rPr lang="fr-FR"/>
              <a:t>Confidential</a:t>
            </a:r>
            <a:r>
              <a:rPr lang="fr-FR" sz="1050"/>
              <a:t> Draft – For Discussion Purposes Only – Work in Progress</a:t>
            </a:r>
          </a:p>
        </p:txBody>
      </p:sp>
    </p:spTree>
    <p:extLst>
      <p:ext uri="{BB962C8B-B14F-4D97-AF65-F5344CB8AC3E}">
        <p14:creationId xmlns:p14="http://schemas.microsoft.com/office/powerpoint/2010/main" val="20077709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94107477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19546348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323141398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11"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9227329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216907156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282881063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1456197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Tree>
    <p:extLst>
      <p:ext uri="{BB962C8B-B14F-4D97-AF65-F5344CB8AC3E}">
        <p14:creationId xmlns:p14="http://schemas.microsoft.com/office/powerpoint/2010/main" val="396782780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0357013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1015460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20156555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9" y="3044281"/>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052528"/>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27"/>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20980132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33"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30373" y="356764"/>
            <a:ext cx="11329827" cy="517064"/>
          </a:xfrm>
        </p:spPr>
        <p:txBody>
          <a:bodyPr/>
          <a:lstStyle>
            <a:lvl1pPr>
              <a:defRPr sz="3733">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30373" y="2085629"/>
            <a:ext cx="11329827" cy="1785104"/>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132199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9" name="Object 28"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29" name="Object 28"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667"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sp>
        <p:nvSpPr>
          <p:cNvPr id="8" name="Title 7"/>
          <p:cNvSpPr>
            <a:spLocks noGrp="1"/>
          </p:cNvSpPr>
          <p:nvPr>
            <p:ph type="title" hasCustomPrompt="1"/>
          </p:nvPr>
        </p:nvSpPr>
        <p:spPr>
          <a:xfrm>
            <a:off x="430373" y="356765"/>
            <a:ext cx="11329827" cy="369332"/>
          </a:xfrm>
        </p:spPr>
        <p:txBody>
          <a:bodyPr/>
          <a:lstStyle>
            <a:lvl1pPr>
              <a:defRPr sz="2667">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337085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43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endParaRPr lang="en-US"/>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763926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32001" y="1416668"/>
            <a:ext cx="5424817"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424000"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733054633"/>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6" y="1416052"/>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2" y="1416668"/>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402306794"/>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2" y="1416668"/>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625733340"/>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1999" y="1416667"/>
            <a:ext cx="3456000" cy="3552000"/>
          </a:xfrm>
          <a:solidFill>
            <a:srgbClr val="0073CD"/>
          </a:solidFill>
        </p:spPr>
        <p:txBody>
          <a:bodyPr wrap="square" lIns="144000" tIns="108000" rIns="144000" bIns="108000">
            <a:noAutofit/>
          </a:bodyPr>
          <a:lstStyle>
            <a:lvl1pPr>
              <a:spcAft>
                <a:spcPts val="800"/>
              </a:spcAft>
              <a:defRPr>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242026732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31999"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8304000" y="1416667"/>
            <a:ext cx="3456000" cy="3552000"/>
          </a:xfrm>
          <a:solidFill>
            <a:srgbClr val="0073CD"/>
          </a:solidFill>
        </p:spPr>
        <p:txBody>
          <a:bodyPr wrap="square" lIns="144000" tIns="108000" rIns="144000" bIns="108000">
            <a:noAutofit/>
          </a:bodyPr>
          <a:lstStyle>
            <a:lvl1pPr>
              <a:spcAft>
                <a:spcPts val="800"/>
              </a:spcAft>
              <a:defRPr sz="2400">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514455587"/>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endParaRPr lang="en-US"/>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5" y="1424518"/>
            <a:ext cx="7392828" cy="25029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61456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1719968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8"/>
            <a:ext cx="3456000" cy="4605251"/>
          </a:xfrm>
          <a:prstGeom prst="rect">
            <a:avLst/>
          </a:prstGeom>
        </p:spPr>
        <p:txBody>
          <a:bodyPr>
            <a:noAutofit/>
          </a:bodyPr>
          <a:lstStyle>
            <a:lvl1pPr>
              <a:defRPr/>
            </a:lvl1pPr>
          </a:lstStyle>
          <a:p>
            <a:r>
              <a:rPr lang="en-GB"/>
              <a:t> </a:t>
            </a: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31999" y="1416668"/>
            <a:ext cx="7392000"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5" name="Group 24">
            <a:extLst>
              <a:ext uri="{FF2B5EF4-FFF2-40B4-BE49-F238E27FC236}">
                <a16:creationId xmlns:a16="http://schemas.microsoft.com/office/drawing/2014/main" id="{5D1AD628-1E99-41AE-A4DE-E8D47E3F2A00}"/>
              </a:ext>
            </a:extLst>
          </p:cNvPr>
          <p:cNvGrpSpPr/>
          <p:nvPr/>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55941691"/>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31999"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8"/>
            <a:ext cx="3456000" cy="4605251"/>
          </a:xfrm>
          <a:prstGeom prst="rect">
            <a:avLst/>
          </a:prstGeom>
        </p:spPr>
        <p:txBody>
          <a:bodyPr>
            <a:noAutofit/>
          </a:bodyPr>
          <a:lstStyle>
            <a:lvl1pPr>
              <a:defRPr/>
            </a:lvl1pPr>
          </a:lstStyle>
          <a:p>
            <a:r>
              <a:rPr lang="en-GB"/>
              <a:t> </a:t>
            </a: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7" name="Group 26">
            <a:extLst>
              <a:ext uri="{FF2B5EF4-FFF2-40B4-BE49-F238E27FC236}">
                <a16:creationId xmlns:a16="http://schemas.microsoft.com/office/drawing/2014/main" id="{FD78705A-DCC5-4C39-8BC7-0071FE0B6E9D}"/>
              </a:ext>
            </a:extLst>
          </p:cNvPr>
          <p:cNvGrpSpPr/>
          <p:nvPr/>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1472613"/>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8"/>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
        <p:nvSpPr>
          <p:cNvPr id="12" name="Guidance note">
            <a:extLst>
              <a:ext uri="{FF2B5EF4-FFF2-40B4-BE49-F238E27FC236}">
                <a16:creationId xmlns:a16="http://schemas.microsoft.com/office/drawing/2014/main" id="{DF4D906A-19FE-4A37-9F71-EBD603DB8313}"/>
              </a:ext>
            </a:extLst>
          </p:cNvPr>
          <p:cNvSpPr/>
          <p:nvPr/>
        </p:nvSpPr>
        <p:spPr>
          <a:xfrm>
            <a:off x="12275233" y="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7258027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31800" y="1416668"/>
            <a:ext cx="7391400" cy="4605251"/>
          </a:xfrm>
          <a:prstGeom prst="rect">
            <a:avLst/>
          </a:prstGeom>
        </p:spPr>
        <p:txBody>
          <a:bodyPr>
            <a:noAutofit/>
          </a:bodyPr>
          <a:lstStyle>
            <a:lvl1pPr>
              <a:defRPr>
                <a:solidFill>
                  <a:schemeClr val="accent1"/>
                </a:solidFill>
              </a:defRPr>
            </a:lvl1pPr>
          </a:lstStyle>
          <a:p>
            <a:r>
              <a:rPr lang="en-GB"/>
              <a:t> </a:t>
            </a: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4" name="Group 23">
            <a:extLst>
              <a:ext uri="{FF2B5EF4-FFF2-40B4-BE49-F238E27FC236}">
                <a16:creationId xmlns:a16="http://schemas.microsoft.com/office/drawing/2014/main" id="{554C5F39-EE55-4150-AE38-A7A999F3BA25}"/>
              </a:ext>
            </a:extLst>
          </p:cNvPr>
          <p:cNvGrpSpPr/>
          <p:nvPr/>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088671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p:nvCxnSpPr>
        <p:spPr>
          <a:xfrm>
            <a:off x="431800" y="2957420"/>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31801" y="1416000"/>
            <a:ext cx="1325715" cy="1440000"/>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431800" y="3081530"/>
            <a:ext cx="3456517" cy="1467197"/>
          </a:xfrm>
        </p:spPr>
        <p:txBody>
          <a:bodyPr/>
          <a:lstStyle>
            <a:lvl1pPr>
              <a:spcBef>
                <a:spcPts val="0"/>
              </a:spcBef>
              <a:spcAft>
                <a:spcPts val="267"/>
              </a:spcAft>
              <a:defRPr sz="1867"/>
            </a:lvl1pPr>
            <a:lvl2pPr>
              <a:spcBef>
                <a:spcPts val="0"/>
              </a:spcBef>
              <a:spcAft>
                <a:spcPts val="267"/>
              </a:spcAft>
              <a:defRPr sz="1867">
                <a:solidFill>
                  <a:schemeClr val="accent1"/>
                </a:solidFill>
              </a:defRPr>
            </a:lvl2pPr>
            <a:lvl3pPr marL="0" indent="0">
              <a:spcBef>
                <a:spcPts val="0"/>
              </a:spcBef>
              <a:spcAft>
                <a:spcPts val="267"/>
              </a:spcAft>
              <a:buFontTx/>
              <a:buNone/>
              <a:defRPr sz="1600">
                <a:solidFill>
                  <a:schemeClr val="accent1"/>
                </a:solidFill>
              </a:defRPr>
            </a:lvl3pPr>
            <a:lvl4pPr marL="284906" indent="-279952">
              <a:spcBef>
                <a:spcPts val="0"/>
              </a:spcBef>
              <a:spcAft>
                <a:spcPts val="267"/>
              </a:spcAft>
              <a:buFont typeface="Arial" panose="020B0604020202020204" pitchFamily="34" charset="0"/>
              <a:buChar char="•"/>
              <a:defRPr sz="1600">
                <a:solidFill>
                  <a:schemeClr val="accent1"/>
                </a:solidFill>
              </a:defRPr>
            </a:lvl4pPr>
            <a:lvl5pPr marL="559901" indent="-279952">
              <a:spcBef>
                <a:spcPts val="0"/>
              </a:spcBef>
              <a:spcAft>
                <a:spcPts val="267"/>
              </a:spcAft>
              <a:defRPr sz="16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8" name="Group 27">
            <a:extLst>
              <a:ext uri="{FF2B5EF4-FFF2-40B4-BE49-F238E27FC236}">
                <a16:creationId xmlns:a16="http://schemas.microsoft.com/office/drawing/2014/main" id="{3E9C2C4D-4ACC-4F73-A4B9-04807E3ACA87}"/>
              </a:ext>
            </a:extLst>
          </p:cNvPr>
          <p:cNvGrpSpPr/>
          <p:nvPr/>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08492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p:nvCxnSpPr>
        <p:spPr>
          <a:xfrm>
            <a:off x="431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431800"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31803"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p:nvCxnSpPr>
        <p:spPr>
          <a:xfrm>
            <a:off x="4368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4368800"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368803"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p:nvCxnSpPr>
        <p:spPr>
          <a:xfrm>
            <a:off x="8303684"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8303684"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3686"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638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5575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9512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43" name="Group 42">
            <a:extLst>
              <a:ext uri="{FF2B5EF4-FFF2-40B4-BE49-F238E27FC236}">
                <a16:creationId xmlns:a16="http://schemas.microsoft.com/office/drawing/2014/main" id="{B815125D-7568-4091-BEEB-35B82C7A282E}"/>
              </a:ext>
            </a:extLst>
          </p:cNvPr>
          <p:cNvGrpSpPr/>
          <p:nvPr/>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547865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2"/>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7" name="Picture 16"/>
          <p:cNvPicPr>
            <a:picLocks noChangeAspect="1"/>
          </p:cNvPicPr>
          <p:nvPr/>
        </p:nvPicPr>
        <p:blipFill>
          <a:blip r:embed="rId4"/>
          <a:stretch>
            <a:fillRect/>
          </a:stretch>
        </p:blipFill>
        <p:spPr>
          <a:xfrm>
            <a:off x="431802" y="377805"/>
            <a:ext cx="2376185" cy="271633"/>
          </a:xfrm>
          <a:prstGeom prst="rect">
            <a:avLst/>
          </a:prstGeom>
        </p:spPr>
      </p:pic>
    </p:spTree>
    <p:extLst>
      <p:ext uri="{BB962C8B-B14F-4D97-AF65-F5344CB8AC3E}">
        <p14:creationId xmlns:p14="http://schemas.microsoft.com/office/powerpoint/2010/main" val="263501782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304435192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bwMode="auto"/>
        <p:txBody>
          <a:bodyPr/>
          <a:lstStyle/>
          <a:p>
            <a:r>
              <a:rPr lang="en-US"/>
              <a:t>Click to edit Master title style</a:t>
            </a:r>
            <a:endParaRPr lang="en-GB"/>
          </a:p>
        </p:txBody>
      </p:sp>
      <p:sp>
        <p:nvSpPr>
          <p:cNvPr id="6" name="Footer Placeholder 1">
            <a:extLst>
              <a:ext uri="{FF2B5EF4-FFF2-40B4-BE49-F238E27FC236}">
                <a16:creationId xmlns:a16="http://schemas.microsoft.com/office/drawing/2014/main" id="{5671675D-66CF-4CA2-BB4A-310060077F12}"/>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119536469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bwMode="auto"/>
        <p:txBody>
          <a:bodyPr/>
          <a:lstStyle/>
          <a:p>
            <a:r>
              <a:rPr lang="en-US"/>
              <a:t>Click to edit Master title style</a:t>
            </a:r>
            <a:endParaRPr lang="en-GB"/>
          </a:p>
        </p:txBody>
      </p:sp>
      <p:sp>
        <p:nvSpPr>
          <p:cNvPr id="4" name="Footer Placeholder 1">
            <a:extLst>
              <a:ext uri="{FF2B5EF4-FFF2-40B4-BE49-F238E27FC236}">
                <a16:creationId xmlns:a16="http://schemas.microsoft.com/office/drawing/2014/main" id="{F73EA83D-FAF9-4FC6-9C50-E902A40DD36C}"/>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6077554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1481328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auto">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auto">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auto">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auto">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bwMode="auto">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bwMode="auto">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grpSp>
        <p:nvGrpSpPr>
          <p:cNvPr id="17" name="Group 16">
            <a:extLst>
              <a:ext uri="{FF2B5EF4-FFF2-40B4-BE49-F238E27FC236}">
                <a16:creationId xmlns:a16="http://schemas.microsoft.com/office/drawing/2014/main" id="{BCA6C8D0-AA71-4FB2-B75F-CD88195A3383}"/>
              </a:ext>
            </a:extLst>
          </p:cNvPr>
          <p:cNvGrpSpPr/>
          <p:nvPr userDrawn="1">
            <p:custDataLst>
              <p:tags r:id="rId1"/>
            </p:custDataLst>
          </p:nvPr>
        </p:nvGrpSpPr>
        <p:grpSpPr bwMode="auto">
          <a:xfrm>
            <a:off x="9342631" y="4974513"/>
            <a:ext cx="2556519" cy="1114116"/>
            <a:chOff x="7577494" y="1498600"/>
            <a:chExt cx="894476" cy="266244"/>
          </a:xfrm>
        </p:grpSpPr>
        <p:sp>
          <p:nvSpPr>
            <p:cNvPr id="18" name="TextBox 17">
              <a:extLst>
                <a:ext uri="{FF2B5EF4-FFF2-40B4-BE49-F238E27FC236}">
                  <a16:creationId xmlns:a16="http://schemas.microsoft.com/office/drawing/2014/main" id="{5E40B090-9C54-4927-A103-DFA223CF8B71}"/>
                </a:ext>
              </a:extLst>
            </p:cNvPr>
            <p:cNvSpPr txBox="1"/>
            <p:nvPr/>
          </p:nvSpPr>
          <p:spPr bwMode="auto">
            <a:xfrm>
              <a:off x="7577494" y="1528728"/>
              <a:ext cx="894476" cy="20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1" compatLnSpc="1">
              <a:prstTxWarp prst="textNoShape">
                <a:avLst/>
              </a:prstTxWarp>
              <a:spAutoFit/>
            </a:bodyPr>
            <a:lstStyle/>
            <a:p>
              <a:pPr algn="ctr">
                <a:spcAft>
                  <a:spcPts val="800"/>
                </a:spcAft>
                <a:buClr>
                  <a:schemeClr val="tx1"/>
                </a:buClr>
              </a:pPr>
              <a:r>
                <a:rPr lang="en-US" sz="1867" i="1" kern="0">
                  <a:solidFill>
                    <a:schemeClr val="bg1"/>
                  </a:solidFill>
                  <a:latin typeface="Arial" panose="020B0604020202020204" pitchFamily="34" charset="0"/>
                  <a:ea typeface="+mn-ea"/>
                </a:rPr>
                <a:t>Confidential Draft – For Discussion Purposes Only</a:t>
              </a:r>
            </a:p>
          </p:txBody>
        </p:sp>
        <p:cxnSp>
          <p:nvCxnSpPr>
            <p:cNvPr id="19" name="Straight Connector 18">
              <a:extLst>
                <a:ext uri="{FF2B5EF4-FFF2-40B4-BE49-F238E27FC236}">
                  <a16:creationId xmlns:a16="http://schemas.microsoft.com/office/drawing/2014/main" id="{7FB15C95-B6D0-4C1E-AD5F-6E40CD6076FE}"/>
                </a:ext>
              </a:extLst>
            </p:cNvPr>
            <p:cNvCxnSpPr/>
            <p:nvPr/>
          </p:nvCxnSpPr>
          <p:spPr bwMode="auto">
            <a:xfrm>
              <a:off x="7577494" y="1498600"/>
              <a:ext cx="894476"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B411B3B4-CF37-4D11-BCE9-D106C2158FB6}"/>
                </a:ext>
              </a:extLst>
            </p:cNvPr>
            <p:cNvCxnSpPr/>
            <p:nvPr/>
          </p:nvCxnSpPr>
          <p:spPr bwMode="auto">
            <a:xfrm>
              <a:off x="7577494" y="1764844"/>
              <a:ext cx="894476"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6084037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bwMode="auto">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auto">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auto">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auto">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auto">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auto">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auto">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auto">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auto">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auto">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auto">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auto">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auto">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auto">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auto">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auto">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auto">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auto">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auto">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auto">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auto">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165317030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5" name="Text Placeholder 6"/>
          <p:cNvSpPr>
            <a:spLocks noGrp="1"/>
          </p:cNvSpPr>
          <p:nvPr>
            <p:ph type="body" sz="quarter" idx="13"/>
          </p:nvPr>
        </p:nvSpPr>
        <p:spPr>
          <a:xfrm>
            <a:off x="304800" y="1339273"/>
            <a:ext cx="11582400" cy="4727431"/>
          </a:xfrm>
        </p:spPr>
        <p:txBody>
          <a:bodyPr vert="horz" lIns="0" tIns="0" rIns="0" bIns="0" rtlCol="0">
            <a:noAutofit/>
          </a:bodyPr>
          <a:lstStyle>
            <a:lvl1pPr>
              <a:defRPr lang="en-US" sz="1400" dirty="0" smtClean="0"/>
            </a:lvl1pPr>
            <a:lvl2pPr marL="137156">
              <a:defRPr lang="en-US" sz="1400" dirty="0" smtClean="0"/>
            </a:lvl2pPr>
            <a:lvl3pPr marL="274313">
              <a:defRPr lang="en-US" sz="1400" dirty="0" smtClean="0"/>
            </a:lvl3pPr>
            <a:lvl4pPr>
              <a:defRPr lang="en-US" sz="1400" dirty="0" smtClean="0"/>
            </a:lvl4pPr>
            <a:lvl5pPr>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p:cNvSpPr>
            <a:spLocks noGrp="1"/>
          </p:cNvSpPr>
          <p:nvPr>
            <p:ph type="title"/>
          </p:nvPr>
        </p:nvSpPr>
        <p:spPr/>
        <p:txBody>
          <a:bodyPr/>
          <a:lstStyle/>
          <a:p>
            <a:r>
              <a:rPr lang="en-US"/>
              <a:t>Click to edit Master title style</a:t>
            </a:r>
          </a:p>
        </p:txBody>
      </p:sp>
      <p:sp>
        <p:nvSpPr>
          <p:cNvPr id="13" name="Slide Number Placeholder 2"/>
          <p:cNvSpPr>
            <a:spLocks noGrp="1"/>
          </p:cNvSpPr>
          <p:nvPr>
            <p:ph type="sldNum" sz="quarter" idx="10"/>
          </p:nvPr>
        </p:nvSpPr>
        <p:spPr>
          <a:xfrm>
            <a:off x="11100329" y="6418632"/>
            <a:ext cx="770951" cy="192287"/>
          </a:xfrm>
        </p:spPr>
        <p:txBody>
          <a:bodyPr/>
          <a:lstStyle/>
          <a:p>
            <a:fld id="{0D558541-60C9-42A2-8392-FF12533A6B7A}" type="slidenum">
              <a:rPr lang="en-US" smtClean="0"/>
              <a:pPr/>
              <a:t>‹#›</a:t>
            </a:fld>
            <a:endParaRPr lang="en-US"/>
          </a:p>
        </p:txBody>
      </p:sp>
      <p:sp>
        <p:nvSpPr>
          <p:cNvPr id="9" name="TextBox 8">
            <a:extLst>
              <a:ext uri="{FF2B5EF4-FFF2-40B4-BE49-F238E27FC236}">
                <a16:creationId xmlns:a16="http://schemas.microsoft.com/office/drawing/2014/main" id="{0CBF28C4-C337-4A8E-BC5E-9E5E778654AE}"/>
              </a:ext>
            </a:extLst>
          </p:cNvPr>
          <p:cNvSpPr txBox="1"/>
          <p:nvPr userDrawn="1"/>
        </p:nvSpPr>
        <p:spPr>
          <a:xfrm>
            <a:off x="3533410" y="6388076"/>
            <a:ext cx="5391254" cy="230832"/>
          </a:xfrm>
          <a:prstGeom prst="rect">
            <a:avLst/>
          </a:prstGeom>
          <a:noFill/>
        </p:spPr>
        <p:txBody>
          <a:bodyPr wrap="square" lIns="0">
            <a:spAutoFit/>
          </a:bodyPr>
          <a:lstStyle/>
          <a:p>
            <a:pPr fontAlgn="auto">
              <a:spcBef>
                <a:spcPts val="0"/>
              </a:spcBef>
              <a:spcAft>
                <a:spcPts val="0"/>
              </a:spcAft>
              <a:defRPr/>
            </a:pPr>
            <a:r>
              <a:rPr lang="en-US" sz="900">
                <a:solidFill>
                  <a:srgbClr val="858789"/>
                </a:solidFill>
                <a:latin typeface="Arial" pitchFamily="34" charset="0"/>
                <a:cs typeface="Arial" pitchFamily="34" charset="0"/>
              </a:rPr>
              <a:t>Copyright © 2018 Accenture All rights reserved.   PROPRIETARY</a:t>
            </a:r>
            <a:r>
              <a:rPr lang="en-US" sz="900" baseline="0">
                <a:solidFill>
                  <a:srgbClr val="858789"/>
                </a:solidFill>
                <a:latin typeface="Arial" pitchFamily="34" charset="0"/>
                <a:cs typeface="Arial" pitchFamily="34" charset="0"/>
              </a:rPr>
              <a:t> &amp;  </a:t>
            </a:r>
            <a:r>
              <a:rPr lang="en-US" sz="900">
                <a:solidFill>
                  <a:srgbClr val="858789"/>
                </a:solidFill>
                <a:latin typeface="Arial" pitchFamily="34" charset="0"/>
                <a:cs typeface="Arial" pitchFamily="34" charset="0"/>
              </a:rPr>
              <a:t>CONFIDENTIAL TO ACCENTURE</a:t>
            </a:r>
          </a:p>
        </p:txBody>
      </p:sp>
    </p:spTree>
    <p:extLst>
      <p:ext uri="{BB962C8B-B14F-4D97-AF65-F5344CB8AC3E}">
        <p14:creationId xmlns:p14="http://schemas.microsoft.com/office/powerpoint/2010/main" val="22278369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a:xfrm>
            <a:off x="3615565" y="6444260"/>
            <a:ext cx="782810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b="1">
              <a:solidFill>
                <a:srgbClr val="55555A"/>
              </a:solidFill>
            </a:endParaRP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1272870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91" y="1416053"/>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7" y="1416672"/>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72"/>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8" y="6419624"/>
            <a:ext cx="775325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a:solidFill>
                <a:srgbClr val="55555A"/>
              </a:solidFill>
            </a:endParaRPr>
          </a:p>
        </p:txBody>
      </p:sp>
    </p:spTree>
    <p:extLst>
      <p:ext uri="{BB962C8B-B14F-4D97-AF65-F5344CB8AC3E}">
        <p14:creationId xmlns:p14="http://schemas.microsoft.com/office/powerpoint/2010/main" val="1660792375"/>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a:xfrm>
            <a:off x="3615565" y="6452784"/>
            <a:ext cx="782810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b="1">
              <a:solidFill>
                <a:srgbClr val="55555A"/>
              </a:solidFill>
            </a:endParaRP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9" y="1424520"/>
            <a:ext cx="7392828"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9449996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9"/>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6" y="6376996"/>
            <a:ext cx="9593887"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a:solidFill>
                <a:srgbClr val="55555A"/>
              </a:solidFill>
            </a:endParaRPr>
          </a:p>
        </p:txBody>
      </p:sp>
    </p:spTree>
    <p:extLst>
      <p:ext uri="{BB962C8B-B14F-4D97-AF65-F5344CB8AC3E}">
        <p14:creationId xmlns:p14="http://schemas.microsoft.com/office/powerpoint/2010/main" val="86759462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1_Cover">
    <p:bg>
      <p:bgPr>
        <a:solidFill>
          <a:schemeClr val="bg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stretch>
            <a:fillRect/>
          </a:stretch>
        </p:blipFill>
        <p:spPr>
          <a:xfrm>
            <a:off x="431021" y="6053375"/>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87014170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over - Electricity Transmission">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stretch>
            <a:fillRect/>
          </a:stretch>
        </p:blipFill>
        <p:spPr>
          <a:xfrm>
            <a:off x="440260" y="323987"/>
            <a:ext cx="4610853" cy="547109"/>
          </a:xfrm>
          <a:prstGeom prst="rect">
            <a:avLst/>
          </a:prstGeom>
        </p:spPr>
      </p:pic>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0" y="4388835"/>
            <a:ext cx="3745944" cy="533480"/>
          </a:xfrm>
        </p:spPr>
        <p:txBody>
          <a:bodyPr/>
          <a:lstStyle>
            <a:lvl1pPr>
              <a:spcAft>
                <a:spcPts val="0"/>
              </a:spcAft>
              <a:defRPr>
                <a:solidFill>
                  <a:schemeClr val="bg1"/>
                </a:solidFill>
              </a:defRPr>
            </a:lvl1pPr>
            <a:lvl2pPr>
              <a:defRPr>
                <a:solidFill>
                  <a:schemeClr val="bg1"/>
                </a:solidFill>
              </a:defRPr>
            </a:lvl2pPr>
          </a:lstStyle>
          <a:p>
            <a:pPr lvl="0"/>
            <a:r>
              <a:rPr lang="en-US"/>
              <a:t>Babson Executive Conference Centre</a:t>
            </a:r>
          </a:p>
          <a:p>
            <a:pPr lvl="1"/>
            <a:r>
              <a:rPr lang="en-US"/>
              <a:t>October 9 &amp; 10, 2018</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2" name="TextBox 1"/>
          <p:cNvSpPr txBox="1"/>
          <p:nvPr/>
        </p:nvSpPr>
        <p:spPr bwMode="auto">
          <a:xfrm>
            <a:off x="440260" y="2001164"/>
            <a:ext cx="621916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GB" sz="4000" kern="0">
                <a:solidFill>
                  <a:srgbClr val="FFFFFF"/>
                </a:solidFill>
              </a:rPr>
              <a:t>Extended </a:t>
            </a:r>
            <a:r>
              <a:rPr lang="en-GB" sz="4000" b="1" kern="0">
                <a:solidFill>
                  <a:srgbClr val="FFFFFF"/>
                </a:solidFill>
              </a:rPr>
              <a:t>ITLT </a:t>
            </a:r>
            <a:r>
              <a:rPr lang="en-GB" sz="4000" kern="0">
                <a:solidFill>
                  <a:srgbClr val="FFFFFF"/>
                </a:solidFill>
              </a:rPr>
              <a:t>Conference</a:t>
            </a:r>
            <a:endParaRPr lang="en-GB" sz="4000" b="1" kern="0">
              <a:solidFill>
                <a:srgbClr val="FFFFFF"/>
              </a:solidFill>
            </a:endParaRPr>
          </a:p>
        </p:txBody>
      </p:sp>
    </p:spTree>
    <p:extLst>
      <p:ext uri="{BB962C8B-B14F-4D97-AF65-F5344CB8AC3E}">
        <p14:creationId xmlns:p14="http://schemas.microsoft.com/office/powerpoint/2010/main" val="220096832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over - Gas Transmission">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15" name="Picture Placeholder 12"/>
          <p:cNvSpPr>
            <a:spLocks noGrp="1" noChangeAspect="1"/>
          </p:cNvSpPr>
          <p:nvPr>
            <p:ph type="pic" sz="quarter" idx="15" hasCustomPrompt="1"/>
          </p:nvPr>
        </p:nvSpPr>
        <p:spPr bwMode="gray">
          <a:xfrm rot="16200000">
            <a:off x="-137512" y="475145"/>
            <a:ext cx="537365" cy="26868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33231985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09032687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over - Gas System Operator">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11" name="Picture 10"/>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194292627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Cover - Capital Delivery">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8" y="277366"/>
            <a:ext cx="1537609" cy="685355"/>
          </a:xfrm>
          <a:prstGeom prst="rect">
            <a:avLst/>
          </a:prstGeom>
        </p:spPr>
      </p:pic>
    </p:spTree>
    <p:extLst>
      <p:ext uri="{BB962C8B-B14F-4D97-AF65-F5344CB8AC3E}">
        <p14:creationId xmlns:p14="http://schemas.microsoft.com/office/powerpoint/2010/main" val="382609989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cSld name="Divider">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10"/>
          <p:cNvPicPr>
            <a:picLocks noChangeAspect="1"/>
          </p:cNvPicPr>
          <p:nvPr/>
        </p:nvPicPr>
        <p:blipFill>
          <a:blip r:embed="rId2"/>
          <a:stretch>
            <a:fillRect/>
          </a:stretch>
        </p:blipFill>
        <p:spPr>
          <a:xfrm>
            <a:off x="525423" y="6034999"/>
            <a:ext cx="3362896" cy="399029"/>
          </a:xfrm>
          <a:prstGeom prst="rect">
            <a:avLst/>
          </a:prstGeom>
        </p:spPr>
      </p:pic>
    </p:spTree>
    <p:extLst>
      <p:ext uri="{BB962C8B-B14F-4D97-AF65-F5344CB8AC3E}">
        <p14:creationId xmlns:p14="http://schemas.microsoft.com/office/powerpoint/2010/main" val="386166417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 Electricity Transmission">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8">
            <a:extLst>
              <a:ext uri="{FF2B5EF4-FFF2-40B4-BE49-F238E27FC236}">
                <a16:creationId xmlns:a16="http://schemas.microsoft.com/office/drawing/2014/main" id="{CA499534-3473-4E22-AB07-600AA3C32E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70" y="277363"/>
            <a:ext cx="2315292" cy="685356"/>
          </a:xfrm>
          <a:prstGeom prst="rect">
            <a:avLst/>
          </a:prstGeom>
        </p:spPr>
      </p:pic>
      <p:pic>
        <p:nvPicPr>
          <p:cNvPr id="10" name="Graphic 10"/>
          <p:cNvPicPr>
            <a:picLocks noChangeAspect="1"/>
          </p:cNvPicPr>
          <p:nvPr/>
        </p:nvPicPr>
        <p:blipFill>
          <a:blip r:embed="rId4"/>
          <a:stretch>
            <a:fillRect/>
          </a:stretch>
        </p:blipFill>
        <p:spPr>
          <a:xfrm>
            <a:off x="423335" y="6024764"/>
            <a:ext cx="2688937" cy="468619"/>
          </a:xfrm>
          <a:prstGeom prst="rect">
            <a:avLst/>
          </a:prstGeom>
        </p:spPr>
      </p:pic>
    </p:spTree>
    <p:extLst>
      <p:ext uri="{BB962C8B-B14F-4D97-AF65-F5344CB8AC3E}">
        <p14:creationId xmlns:p14="http://schemas.microsoft.com/office/powerpoint/2010/main" val="120824728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Divider + Gas Transmission">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stretch>
            <a:fillRect/>
          </a:stretch>
        </p:blipFill>
        <p:spPr>
          <a:xfrm>
            <a:off x="503128" y="6128289"/>
            <a:ext cx="1808992" cy="488191"/>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70" y="277363"/>
            <a:ext cx="2315292" cy="685356"/>
          </a:xfrm>
          <a:prstGeom prst="rect">
            <a:avLst/>
          </a:prstGeom>
        </p:spPr>
      </p:pic>
    </p:spTree>
    <p:extLst>
      <p:ext uri="{BB962C8B-B14F-4D97-AF65-F5344CB8AC3E}">
        <p14:creationId xmlns:p14="http://schemas.microsoft.com/office/powerpoint/2010/main" val="401328271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Divider + Gas System Operator">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pic>
        <p:nvPicPr>
          <p:cNvPr id="10" name="Picture 9"/>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222900936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bg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7" y="6371173"/>
            <a:ext cx="851140" cy="486833"/>
          </a:xfrm>
          <a:prstGeom prst="rect">
            <a:avLst/>
          </a:prstGeom>
        </p:spPr>
        <p:txBody>
          <a:bodyPr lIns="91436" tIns="45718" rIns="91436" bIns="45718"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700">
                <a:solidFill>
                  <a:srgbClr val="55555A"/>
                </a:solidFill>
              </a:rPr>
              <a:pPr/>
              <a:t>‹#›</a:t>
            </a:fld>
            <a:endParaRPr sz="700">
              <a:solidFill>
                <a:srgbClr val="55555A"/>
              </a:solidFill>
            </a:endParaRPr>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grpSp>
    </p:spTree>
    <p:extLst>
      <p:ext uri="{BB962C8B-B14F-4D97-AF65-F5344CB8AC3E}">
        <p14:creationId xmlns:p14="http://schemas.microsoft.com/office/powerpoint/2010/main" val="357735241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1_Divider">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2" y="3382127"/>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113"/>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7" name="Round Diagonal Corner Rectangle 4">
            <a:extLst>
              <a:ext uri="{FF2B5EF4-FFF2-40B4-BE49-F238E27FC236}">
                <a16:creationId xmlns:a16="http://schemas.microsoft.com/office/drawing/2014/main" id="{231B8D91-3113-4251-BBA5-C25AE54B04E5}"/>
              </a:ext>
            </a:extLst>
          </p:cNvPr>
          <p:cNvSpPr/>
          <p:nvPr/>
        </p:nvSpPr>
        <p:spPr>
          <a:xfrm>
            <a:off x="12275279" y="1"/>
            <a:ext cx="2707513" cy="3795517"/>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700" b="1">
                <a:solidFill>
                  <a:prstClr val="black"/>
                </a:solidFill>
                <a:latin typeface="Calibri" panose="020F0502020204030204"/>
                <a:cs typeface="Arial" panose="020B0604020202020204" pitchFamily="34" charset="0"/>
              </a:rPr>
              <a:t>Image placeholders</a:t>
            </a:r>
          </a:p>
          <a:p>
            <a:pPr marL="0" lvl="1">
              <a:defRPr/>
            </a:pPr>
            <a:r>
              <a:rPr lang="en-GB" sz="700">
                <a:solidFill>
                  <a:prstClr val="black"/>
                </a:solidFill>
                <a:latin typeface="Calibri" panose="020F0502020204030204"/>
                <a:cs typeface="Arial" panose="020B0604020202020204" pitchFamily="34" charset="0"/>
              </a:rPr>
              <a:t>This layout is set with a picture placeholder for photography. To insert an image: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Click on the ‘picture placeholder icon’</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700" b="1">
                <a:solidFill>
                  <a:prstClr val="black"/>
                </a:solidFill>
                <a:latin typeface="Calibri" panose="020F0502020204030204"/>
                <a:cs typeface="Arial" panose="020B0604020202020204" pitchFamily="34" charset="0"/>
              </a:rPr>
              <a:t>U</a:t>
            </a:r>
            <a:r>
              <a:rPr lang="en-GB" sz="700" b="1">
                <a:solidFill>
                  <a:prstClr val="black"/>
                </a:solidFill>
                <a:latin typeface="Calibri" panose="020F0502020204030204"/>
                <a:cs typeface="Arial" panose="020B0604020202020204" pitchFamily="34" charset="0"/>
              </a:rPr>
              <a:t>pdating image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Click on the image you wish to change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Delete the image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Follow the steps as above to insert an image</a:t>
            </a:r>
          </a:p>
          <a:p>
            <a:pPr>
              <a:defRPr/>
            </a:pPr>
            <a:r>
              <a:rPr lang="en-GB" sz="700" b="1">
                <a:solidFill>
                  <a:prstClr val="black"/>
                </a:solidFill>
                <a:latin typeface="Calibri" panose="020F0502020204030204"/>
                <a:cs typeface="Arial" panose="020B0604020202020204" pitchFamily="34" charset="0"/>
              </a:rPr>
              <a:t>Cropping image</a:t>
            </a:r>
          </a:p>
          <a:p>
            <a:pPr marL="0" lvl="1">
              <a:defRPr/>
            </a:pPr>
            <a:r>
              <a:rPr lang="en-GB" sz="7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the image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Go to ‘Format’ tab</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‘Crop’</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You can now move the image within the placeholder.</a:t>
            </a:r>
          </a:p>
          <a:p>
            <a:pPr>
              <a:defRPr/>
            </a:pPr>
            <a:r>
              <a:rPr lang="en-GB" sz="700" b="1">
                <a:solidFill>
                  <a:prstClr val="black"/>
                </a:solidFill>
                <a:latin typeface="Calibri" panose="020F0502020204030204"/>
                <a:cs typeface="Arial" panose="020B0604020202020204" pitchFamily="34" charset="0"/>
              </a:rPr>
              <a:t>Resizing image</a:t>
            </a:r>
          </a:p>
          <a:p>
            <a:pPr marL="0" lvl="1">
              <a:defRPr/>
            </a:pPr>
            <a:r>
              <a:rPr lang="en-GB" sz="700">
                <a:solidFill>
                  <a:prstClr val="black"/>
                </a:solidFill>
                <a:latin typeface="Calibri" panose="020F0502020204030204"/>
                <a:cs typeface="Arial" panose="020B0604020202020204" pitchFamily="34" charset="0"/>
              </a:rPr>
              <a:t>If the shape of the image resizes too small or big, you can reset the placeholder by:</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Right-click on the page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9" name="Graphic 10"/>
          <p:cNvPicPr>
            <a:picLocks noChangeAspect="1"/>
          </p:cNvPicPr>
          <p:nvPr/>
        </p:nvPicPr>
        <p:blipFill>
          <a:blip r:embed="rId2"/>
          <a:stretch>
            <a:fillRect/>
          </a:stretch>
        </p:blipFill>
        <p:spPr>
          <a:xfrm>
            <a:off x="525423" y="6035011"/>
            <a:ext cx="3362896" cy="399029"/>
          </a:xfrm>
          <a:prstGeom prst="rect">
            <a:avLst/>
          </a:prstGeom>
        </p:spPr>
      </p:pic>
    </p:spTree>
    <p:extLst>
      <p:ext uri="{BB962C8B-B14F-4D97-AF65-F5344CB8AC3E}">
        <p14:creationId xmlns:p14="http://schemas.microsoft.com/office/powerpoint/2010/main" val="154932870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Title &amp; Taglin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36" tIns="45718" rIns="91436" bIns="45718"/>
          <a:lstStyle/>
          <a:p>
            <a:endParaRPr lang="de-DE">
              <a:solidFill>
                <a:srgbClr val="55555A"/>
              </a:solidFill>
            </a:endParaRPr>
          </a:p>
        </p:txBody>
      </p:sp>
      <p:sp>
        <p:nvSpPr>
          <p:cNvPr id="6" name="Slide Number Placeholder 5"/>
          <p:cNvSpPr>
            <a:spLocks noGrp="1"/>
          </p:cNvSpPr>
          <p:nvPr>
            <p:ph type="sldNum" sz="quarter" idx="12"/>
          </p:nvPr>
        </p:nvSpPr>
        <p:spPr/>
        <p:txBody>
          <a:bodyPr lIns="91436" tIns="45718" rIns="91436" bIns="45718"/>
          <a:lstStyle/>
          <a:p>
            <a:fld id="{FE4E17A9-EA06-4C60-9B5B-EF8399C2AF8E}" type="slidenum">
              <a:rPr lang="en-US" smtClean="0">
                <a:solidFill>
                  <a:srgbClr val="55555A"/>
                </a:solidFill>
              </a:rPr>
              <a:pPr/>
              <a:t>‹#›</a:t>
            </a:fld>
            <a:endParaRPr lang="en-US">
              <a:solidFill>
                <a:srgbClr val="55555A"/>
              </a:solidFill>
            </a:endParaRPr>
          </a:p>
        </p:txBody>
      </p:sp>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792165" y="1450975"/>
            <a:ext cx="10785475" cy="307776"/>
          </a:xfrm>
        </p:spPr>
        <p:txBody>
          <a:bodyPr/>
          <a:lstStyle>
            <a:lvl1pPr marL="0" indent="0">
              <a:buNone/>
              <a:defRPr sz="2000">
                <a:solidFill>
                  <a:srgbClr val="002060"/>
                </a:solidFill>
              </a:defRPr>
            </a:lvl1pPr>
          </a:lstStyle>
          <a:p>
            <a:pPr lvl="0"/>
            <a:endParaRPr lang="en-US"/>
          </a:p>
        </p:txBody>
      </p:sp>
    </p:spTree>
    <p:extLst>
      <p:ext uri="{BB962C8B-B14F-4D97-AF65-F5344CB8AC3E}">
        <p14:creationId xmlns:p14="http://schemas.microsoft.com/office/powerpoint/2010/main" val="2744388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376" y="1411819"/>
            <a:ext cx="11331253" cy="1877437"/>
          </a:xfrm>
        </p:spPr>
        <p:txBody>
          <a:bodyPr/>
          <a:lstStyle>
            <a:lvl1pPr marL="0" indent="0">
              <a:buClr>
                <a:schemeClr val="bg1"/>
              </a:buClr>
              <a:buSzPct val="25000"/>
              <a:buFont typeface="Arial" pitchFamily="34" charset="0"/>
              <a:buChar char="•"/>
              <a:defRPr/>
            </a:lvl1pPr>
            <a:lvl4pPr marL="623856" indent="-177792">
              <a:defRPr/>
            </a:lvl4pPr>
            <a:lvl5pPr marL="803235" indent="-17938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xfrm>
            <a:off x="433893" y="6587561"/>
            <a:ext cx="2845712" cy="141099"/>
          </a:xfrm>
          <a:prstGeom prst="rect">
            <a:avLst/>
          </a:prstGeom>
          <a:ln/>
        </p:spPr>
        <p:txBody>
          <a:bodyPr lIns="91436" tIns="45718" rIns="91436" bIns="45718"/>
          <a:lstStyle>
            <a:lvl1pPr>
              <a:defRPr/>
            </a:lvl1pPr>
          </a:lstStyle>
          <a:p>
            <a:pPr>
              <a:defRPr/>
            </a:pPr>
            <a:fld id="{302372A3-911D-4647-9120-383F41103797}" type="datetime1">
              <a:rPr lang="en-US" smtClean="0">
                <a:solidFill>
                  <a:srgbClr val="55555A"/>
                </a:solidFill>
              </a:rPr>
              <a:pPr>
                <a:defRPr/>
              </a:pPr>
              <a:t>12/14/2021</a:t>
            </a:fld>
            <a:endParaRPr lang="en-US">
              <a:solidFill>
                <a:srgbClr val="55555A"/>
              </a:solidFill>
            </a:endParaRPr>
          </a:p>
        </p:txBody>
      </p:sp>
      <p:sp>
        <p:nvSpPr>
          <p:cNvPr id="5" name="Rectangle 5"/>
          <p:cNvSpPr>
            <a:spLocks noGrp="1" noChangeArrowheads="1"/>
          </p:cNvSpPr>
          <p:nvPr>
            <p:ph type="ftr" sz="quarter" idx="11"/>
          </p:nvPr>
        </p:nvSpPr>
        <p:spPr>
          <a:xfrm>
            <a:off x="3615565" y="6444260"/>
            <a:ext cx="7828105" cy="169277"/>
          </a:xfrm>
          <a:prstGeom prst="rect">
            <a:avLst/>
          </a:prstGeom>
          <a:ln/>
        </p:spPr>
        <p:txBody>
          <a:bodyPr lIns="91436" tIns="45718" rIns="91436" bIns="45718"/>
          <a:lstStyle>
            <a:lvl1pPr>
              <a:defRPr/>
            </a:lvl1pPr>
          </a:lstStyle>
          <a:p>
            <a:pPr>
              <a:defRPr/>
            </a:pPr>
            <a:endParaRPr lang="en-US">
              <a:solidFill>
                <a:srgbClr val="55555A"/>
              </a:solidFill>
            </a:endParaRPr>
          </a:p>
        </p:txBody>
      </p:sp>
      <p:sp>
        <p:nvSpPr>
          <p:cNvPr id="6" name="Rectangle 6"/>
          <p:cNvSpPr>
            <a:spLocks noGrp="1" noChangeArrowheads="1"/>
          </p:cNvSpPr>
          <p:nvPr>
            <p:ph type="sldNum" sz="quarter" idx="12"/>
          </p:nvPr>
        </p:nvSpPr>
        <p:spPr>
          <a:xfrm>
            <a:off x="8910441" y="6587561"/>
            <a:ext cx="2845712" cy="141099"/>
          </a:xfrm>
          <a:prstGeom prst="rect">
            <a:avLst/>
          </a:prstGeom>
          <a:ln/>
        </p:spPr>
        <p:txBody>
          <a:bodyPr lIns="91436" tIns="45718" rIns="91436" bIns="45718"/>
          <a:lstStyle>
            <a:lvl1pPr>
              <a:defRPr/>
            </a:lvl1pPr>
          </a:lstStyle>
          <a:p>
            <a:pPr>
              <a:defRPr/>
            </a:pPr>
            <a:fld id="{219FE0A9-02DD-4926-9D7A-C5F8AD81356B}" type="slidenum">
              <a:rPr lang="en-US">
                <a:solidFill>
                  <a:srgbClr val="55555A"/>
                </a:solidFill>
              </a:rPr>
              <a:pPr>
                <a:defRPr/>
              </a:pPr>
              <a:t>‹#›</a:t>
            </a:fld>
            <a:endParaRPr lang="en-US">
              <a:solidFill>
                <a:srgbClr val="55555A"/>
              </a:solidFill>
            </a:endParaRPr>
          </a:p>
        </p:txBody>
      </p:sp>
    </p:spTree>
    <p:extLst>
      <p:ext uri="{BB962C8B-B14F-4D97-AF65-F5344CB8AC3E}">
        <p14:creationId xmlns:p14="http://schemas.microsoft.com/office/powerpoint/2010/main" val="208224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382053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3" y="1416668"/>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2" y="6376992"/>
            <a:ext cx="9593887" cy="169277"/>
          </a:xfrm>
          <a:prstGeom prst="rect">
            <a:avLst/>
          </a:prstGeom>
        </p:spPr>
        <p:txBody>
          <a:bodyPr lIns="91436" tIns="45718" rIns="91436" bIns="45718"/>
          <a:lstStyle>
            <a:lvl1pPr>
              <a:defRPr b="0"/>
            </a:lvl1pPr>
          </a:lstStyle>
          <a:p>
            <a:pPr>
              <a:tabLst>
                <a:tab pos="1318586" algn="l"/>
              </a:tabLst>
            </a:pPr>
            <a:r>
              <a:rPr lang="fr-FR">
                <a:solidFill>
                  <a:srgbClr val="55555A"/>
                </a:solidFill>
              </a:rPr>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3"/>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defTabSz="1219110">
                <a:defRPr/>
              </a:pPr>
              <a:r>
                <a:rPr lang="en-GB" sz="800" b="1">
                  <a:solidFill>
                    <a:prstClr val="black"/>
                  </a:solidFill>
                  <a:latin typeface="Calibri" panose="020F0502020204030204"/>
                  <a:cs typeface="Arial" panose="020B0604020202020204" pitchFamily="34" charset="0"/>
                </a:rPr>
                <a:t>Reapplying the Slide Layout</a:t>
              </a:r>
            </a:p>
            <a:p>
              <a:pPr marL="0" lvl="2" defTabSz="1219110">
                <a:defRPr/>
              </a:pPr>
              <a:r>
                <a:rPr lang="en-GB" sz="8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Right click on the page</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on ‘Layout’</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Select the layout you require</a:t>
              </a:r>
            </a:p>
            <a:p>
              <a:pPr marL="0" lvl="2" defTabSz="1219110">
                <a:defRPr/>
              </a:pPr>
              <a:r>
                <a:rPr lang="en-GB" sz="800" b="1">
                  <a:solidFill>
                    <a:prstClr val="black"/>
                  </a:solidFill>
                  <a:latin typeface="Calibri" panose="020F0502020204030204"/>
                  <a:cs typeface="Arial" panose="020B0604020202020204" pitchFamily="34" charset="0"/>
                </a:rPr>
                <a:t>Text bullet formatting</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0" lvl="2" defTabSz="1219110">
                <a:defRPr/>
              </a:pPr>
              <a:r>
                <a:rPr lang="en-GB" sz="800">
                  <a:solidFill>
                    <a:prstClr val="black"/>
                  </a:solidFill>
                  <a:latin typeface="Calibri" panose="020F0502020204030204"/>
                  <a:cs typeface="Arial" panose="020B0604020202020204" pitchFamily="34" charset="0"/>
                </a:rPr>
                <a:t>Alternatively you can use the keyboard shortcuts:</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Shift+Alt+Right arrow key = increase level</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Shift+Alt+Left arrow key = decrease level</a:t>
              </a:r>
            </a:p>
            <a:p>
              <a:pPr marL="0" lvl="2" defTabSz="1219110">
                <a:defRPr/>
              </a:pPr>
              <a:r>
                <a:rPr lang="en-GB" sz="800" b="1">
                  <a:solidFill>
                    <a:prstClr val="black"/>
                  </a:solidFill>
                  <a:latin typeface="Calibri" panose="020F0502020204030204"/>
                  <a:cs typeface="Arial" panose="020B0604020202020204" pitchFamily="34" charset="0"/>
                </a:rPr>
                <a:t>Guides</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defTabSz="1219110">
                  <a:spcAft>
                    <a:spcPts val="364"/>
                  </a:spcAft>
                  <a:defRPr/>
                </a:pPr>
                <a:endParaRPr lang="en-GB" sz="800">
                  <a:solidFill>
                    <a:prstClr val="black"/>
                  </a:solidFill>
                  <a:latin typeface="Calibri" panose="020F0502020204030204"/>
                </a:endParaRPr>
              </a:p>
            </p:txBody>
          </p:sp>
        </p:grpSp>
      </p:grpSp>
    </p:spTree>
    <p:extLst>
      <p:ext uri="{BB962C8B-B14F-4D97-AF65-F5344CB8AC3E}">
        <p14:creationId xmlns:p14="http://schemas.microsoft.com/office/powerpoint/2010/main" val="3136922867"/>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bg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0"/>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9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3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2497"/>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3" tIns="56183" rIns="56183" bIns="56183" rtlCol="0" anchor="t" anchorCtr="0">
            <a:spAutoFit/>
          </a:bodyPr>
          <a:lstStyle/>
          <a:p>
            <a:pPr defTabSz="1219170">
              <a:defRPr/>
            </a:pPr>
            <a:r>
              <a:rPr lang="en-GB" sz="800">
                <a:solidFill>
                  <a:prstClr val="black"/>
                </a:solidFill>
                <a:latin typeface="Calibri" panose="020F0502020204030204"/>
                <a:cs typeface="Arial" panose="020B0604020202020204" pitchFamily="34" charset="0"/>
              </a:rPr>
              <a:t>Image placeholders</a:t>
            </a:r>
          </a:p>
          <a:p>
            <a:pPr lvl="1" defTabSz="1219170">
              <a:defRPr/>
            </a:pPr>
            <a:r>
              <a:rPr lang="en-GB" sz="800">
                <a:solidFill>
                  <a:prstClr val="black"/>
                </a:solidFill>
                <a:latin typeface="Calibri" panose="020F0502020204030204"/>
                <a:cs typeface="Arial" panose="020B0604020202020204" pitchFamily="34" charset="0"/>
              </a:rPr>
              <a:t>This layout is set with a picture placeholder for photography. To insert an image: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Click on the ‘picture placeholder icon’</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Navigate to the file and insert</a:t>
            </a:r>
          </a:p>
          <a:p>
            <a:pPr defTabSz="1219170">
              <a:buFont typeface="Arial" panose="020B0604020202020204" pitchFamily="34" charset="0"/>
              <a:buNone/>
              <a:defRPr/>
            </a:pPr>
            <a:r>
              <a:rPr lang="en-US" sz="800">
                <a:solidFill>
                  <a:prstClr val="black"/>
                </a:solidFill>
                <a:latin typeface="Calibri" panose="020F0502020204030204"/>
                <a:cs typeface="Arial" panose="020B0604020202020204" pitchFamily="34" charset="0"/>
              </a:rPr>
              <a:t>U</a:t>
            </a:r>
            <a:r>
              <a:rPr lang="en-GB" sz="800">
                <a:solidFill>
                  <a:prstClr val="black"/>
                </a:solidFill>
                <a:latin typeface="Calibri" panose="020F0502020204030204"/>
                <a:cs typeface="Arial" panose="020B0604020202020204" pitchFamily="34" charset="0"/>
              </a:rPr>
              <a:t>pdating image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Click on the image you wish to change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Delete the image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Follow the steps as above to insert an image</a:t>
            </a:r>
          </a:p>
          <a:p>
            <a:pPr defTabSz="1219170">
              <a:defRPr/>
            </a:pPr>
            <a:r>
              <a:rPr lang="en-GB" sz="800">
                <a:solidFill>
                  <a:prstClr val="black"/>
                </a:solidFill>
                <a:latin typeface="Calibri" panose="020F0502020204030204"/>
                <a:cs typeface="Arial" panose="020B0604020202020204" pitchFamily="34" charset="0"/>
              </a:rPr>
              <a:t>Cropping image</a:t>
            </a:r>
          </a:p>
          <a:p>
            <a:pPr lvl="1" defTabSz="1219170">
              <a:defRPr/>
            </a:pPr>
            <a:r>
              <a:rPr lang="en-GB" sz="8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the image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Go to ‘Format’ tab</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‘Crop’</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You can now move the image within the placeholder.</a:t>
            </a:r>
          </a:p>
          <a:p>
            <a:pPr defTabSz="1219170">
              <a:defRPr/>
            </a:pPr>
            <a:r>
              <a:rPr lang="en-GB" sz="800">
                <a:solidFill>
                  <a:prstClr val="black"/>
                </a:solidFill>
                <a:latin typeface="Calibri" panose="020F0502020204030204"/>
                <a:cs typeface="Arial" panose="020B0604020202020204" pitchFamily="34" charset="0"/>
              </a:rPr>
              <a:t>Resizing image</a:t>
            </a:r>
          </a:p>
          <a:p>
            <a:pPr lvl="1" defTabSz="1219170">
              <a:defRPr/>
            </a:pPr>
            <a:r>
              <a:rPr lang="en-GB" sz="800">
                <a:solidFill>
                  <a:prstClr val="black"/>
                </a:solidFill>
                <a:latin typeface="Calibri" panose="020F0502020204030204"/>
                <a:cs typeface="Arial" panose="020B0604020202020204" pitchFamily="34" charset="0"/>
              </a:rPr>
              <a:t>If the shape of the image resizes too small or big, you can reset the placeholder by:</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Right-click on the page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17" name="Picture 16"/>
          <p:cNvPicPr>
            <a:picLocks noChangeAspect="1"/>
          </p:cNvPicPr>
          <p:nvPr userDrawn="1"/>
        </p:nvPicPr>
        <p:blipFill>
          <a:blip r:embed="rId4"/>
          <a:stretch>
            <a:fillRect/>
          </a:stretch>
        </p:blipFill>
        <p:spPr>
          <a:xfrm>
            <a:off x="431801" y="377804"/>
            <a:ext cx="2376185" cy="271633"/>
          </a:xfrm>
          <a:prstGeom prst="rect">
            <a:avLst/>
          </a:prstGeom>
        </p:spPr>
      </p:pic>
    </p:spTree>
    <p:extLst>
      <p:ext uri="{BB962C8B-B14F-4D97-AF65-F5344CB8AC3E}">
        <p14:creationId xmlns:p14="http://schemas.microsoft.com/office/powerpoint/2010/main" val="109627686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0081336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9113567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2.jpe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jpe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6"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50.xml"/><Relationship Id="rId7" Type="http://schemas.openxmlformats.org/officeDocument/2006/relationships/tags" Target="../tags/tag7.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theme" Target="../theme/theme5.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image" Target="../media/image2.jpeg"/><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theme" Target="../theme/theme6.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265B296-0EF0-46F4-A973-2ED27A643D67}"/>
              </a:ext>
            </a:extLst>
          </p:cNvPr>
          <p:cNvGraphicFramePr>
            <a:graphicFrameLocks noChangeAspect="1"/>
          </p:cNvGraphicFramePr>
          <p:nvPr userDrawn="1">
            <p:custDataLst>
              <p:tags r:id="rId5"/>
            </p:custDataLst>
            <p:extLst>
              <p:ext uri="{D42A27DB-BD31-4B8C-83A1-F6EECF244321}">
                <p14:modId xmlns:p14="http://schemas.microsoft.com/office/powerpoint/2010/main" val="4074882034"/>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6" imgW="473" imgH="476" progId="TCLayout.ActiveDocument.1">
                  <p:embed/>
                </p:oleObj>
              </mc:Choice>
              <mc:Fallback>
                <p:oleObj name="think-cell Slide" r:id="rId6" imgW="473" imgH="476" progId="TCLayout.ActiveDocument.1">
                  <p:embed/>
                  <p:pic>
                    <p:nvPicPr>
                      <p:cNvPr id="4" name="Object 3" hidden="1">
                        <a:extLst>
                          <a:ext uri="{FF2B5EF4-FFF2-40B4-BE49-F238E27FC236}">
                            <a16:creationId xmlns:a16="http://schemas.microsoft.com/office/drawing/2014/main" id="{5265B296-0EF0-46F4-A973-2ED27A643D67}"/>
                          </a:ext>
                        </a:extLst>
                      </p:cNvPr>
                      <p:cNvPicPr/>
                      <p:nvPr/>
                    </p:nvPicPr>
                    <p:blipFill>
                      <a:blip r:embed="rId7"/>
                      <a:stretch>
                        <a:fillRect/>
                      </a:stretch>
                    </p:blipFill>
                    <p:spPr>
                      <a:xfrm>
                        <a:off x="2118" y="2118"/>
                        <a:ext cx="2117" cy="2117"/>
                      </a:xfrm>
                      <a:prstGeom prst="rect">
                        <a:avLst/>
                      </a:prstGeom>
                    </p:spPr>
                  </p:pic>
                </p:oleObj>
              </mc:Fallback>
            </mc:AlternateContent>
          </a:graphicData>
        </a:graphic>
      </p:graphicFrame>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01351"/>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8" name="Footer Placeholder 1"/>
          <p:cNvSpPr txBox="1">
            <a:spLocks/>
          </p:cNvSpPr>
          <p:nvPr userDrawn="1"/>
        </p:nvSpPr>
        <p:spPr>
          <a:xfrm>
            <a:off x="430374" y="6301350"/>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fr-FR" sz="1467" b="1"/>
              <a:t>National Grid </a:t>
            </a:r>
          </a:p>
        </p:txBody>
      </p:sp>
      <p:sp>
        <p:nvSpPr>
          <p:cNvPr id="9" name="Footer Placeholder 1">
            <a:extLst>
              <a:ext uri="{FF2B5EF4-FFF2-40B4-BE49-F238E27FC236}">
                <a16:creationId xmlns:a16="http://schemas.microsoft.com/office/drawing/2014/main" id="{CA2735FA-476A-4D54-B86D-BAB6B02F05E4}"/>
              </a:ext>
            </a:extLst>
          </p:cNvPr>
          <p:cNvSpPr>
            <a:spLocks noGrp="1"/>
          </p:cNvSpPr>
          <p:nvPr>
            <p:ph type="ftr" sz="quarter" idx="3"/>
          </p:nvPr>
        </p:nvSpPr>
        <p:spPr>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Tree>
    <p:extLst>
      <p:ext uri="{BB962C8B-B14F-4D97-AF65-F5344CB8AC3E}">
        <p14:creationId xmlns:p14="http://schemas.microsoft.com/office/powerpoint/2010/main" val="383028688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4" r:id="rId3"/>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pic>
        <p:nvPicPr>
          <p:cNvPr id="4" name="Picture 3"/>
          <p:cNvPicPr>
            <a:picLocks noChangeAspect="1"/>
          </p:cNvPicPr>
          <p:nvPr userDrawn="1"/>
        </p:nvPicPr>
        <p:blipFill>
          <a:blip r:embed="rId15"/>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22181269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pic>
        <p:nvPicPr>
          <p:cNvPr id="4" name="Picture 3"/>
          <p:cNvPicPr>
            <a:picLocks noChangeAspect="1"/>
          </p:cNvPicPr>
          <p:nvPr userDrawn="1"/>
        </p:nvPicPr>
        <p:blipFill>
          <a:blip r:embed="rId18"/>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75527020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6"/>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5"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2" y="6320503"/>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2" y="6320503"/>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endParaRPr lang="en-US"/>
          </a:p>
        </p:txBody>
      </p:sp>
    </p:spTree>
    <p:extLst>
      <p:ext uri="{BB962C8B-B14F-4D97-AF65-F5344CB8AC3E}">
        <p14:creationId xmlns:p14="http://schemas.microsoft.com/office/powerpoint/2010/main" val="154430191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Lst>
  <p:transition>
    <p:fade/>
  </p:transition>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82"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65"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46"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82"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65" indent="-359982"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46" indent="-359982"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265B296-0EF0-46F4-A973-2ED27A643D67}"/>
              </a:ext>
            </a:extLst>
          </p:cNvPr>
          <p:cNvGraphicFramePr>
            <a:graphicFrameLocks noChangeAspect="1"/>
          </p:cNvGraphicFramePr>
          <p:nvPr userDrawn="1">
            <p:custDataLst>
              <p:tags r:id="rId7"/>
            </p:custDataLst>
            <p:extLst>
              <p:ext uri="{D42A27DB-BD31-4B8C-83A1-F6EECF244321}">
                <p14:modId xmlns:p14="http://schemas.microsoft.com/office/powerpoint/2010/main" val="3093199167"/>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4" name="Object 3" hidden="1">
                        <a:extLst>
                          <a:ext uri="{FF2B5EF4-FFF2-40B4-BE49-F238E27FC236}">
                            <a16:creationId xmlns:a16="http://schemas.microsoft.com/office/drawing/2014/main" id="{5265B296-0EF0-46F4-A973-2ED27A643D67}"/>
                          </a:ext>
                        </a:extLst>
                      </p:cNvPr>
                      <p:cNvPicPr/>
                      <p:nvPr/>
                    </p:nvPicPr>
                    <p:blipFill>
                      <a:blip r:embed="rId9"/>
                      <a:stretch>
                        <a:fillRect/>
                      </a:stretch>
                    </p:blipFill>
                    <p:spPr>
                      <a:xfrm>
                        <a:off x="2118" y="2118"/>
                        <a:ext cx="2117" cy="2117"/>
                      </a:xfrm>
                      <a:prstGeom prst="rect">
                        <a:avLst/>
                      </a:prstGeom>
                    </p:spPr>
                  </p:pic>
                </p:oleObj>
              </mc:Fallback>
            </mc:AlternateContent>
          </a:graphicData>
        </a:graphic>
      </p:graphicFrame>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bwMode="auto">
          <a:xfrm>
            <a:off x="11049250" y="6301351"/>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9" name="Footer Placeholder 1">
            <a:extLst>
              <a:ext uri="{FF2B5EF4-FFF2-40B4-BE49-F238E27FC236}">
                <a16:creationId xmlns:a16="http://schemas.microsoft.com/office/drawing/2014/main" id="{4FECF81F-1B9B-4470-9581-977BC7871153}"/>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100675898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7"/>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6" y="1411817"/>
            <a:ext cx="11331253" cy="360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7" y="6444260"/>
            <a:ext cx="712377"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1100">
                <a:solidFill>
                  <a:srgbClr val="00148C"/>
                </a:solidFill>
              </a:rPr>
              <a:pPr/>
              <a:t>‹#›</a:t>
            </a:fld>
            <a:endParaRPr sz="1100">
              <a:solidFill>
                <a:srgbClr val="00148C"/>
              </a:solidFill>
            </a:endParaRPr>
          </a:p>
        </p:txBody>
      </p:sp>
      <p:pic>
        <p:nvPicPr>
          <p:cNvPr id="4" name="Picture 3"/>
          <p:cNvPicPr>
            <a:picLocks noChangeAspect="1"/>
          </p:cNvPicPr>
          <p:nvPr/>
        </p:nvPicPr>
        <p:blipFill>
          <a:blip r:embed="rId21"/>
          <a:stretch>
            <a:fillRect/>
          </a:stretch>
        </p:blipFill>
        <p:spPr>
          <a:xfrm>
            <a:off x="430373" y="6320571"/>
            <a:ext cx="2974979" cy="353109"/>
          </a:xfrm>
          <a:prstGeom prst="rect">
            <a:avLst/>
          </a:prstGeom>
        </p:spPr>
      </p:pic>
    </p:spTree>
    <p:extLst>
      <p:ext uri="{BB962C8B-B14F-4D97-AF65-F5344CB8AC3E}">
        <p14:creationId xmlns:p14="http://schemas.microsoft.com/office/powerpoint/2010/main" val="13356442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6" r:id="rId15"/>
    <p:sldLayoutId id="2147483797" r:id="rId16"/>
    <p:sldLayoutId id="2147483798" r:id="rId17"/>
    <p:sldLayoutId id="2147483799" r:id="rId18"/>
    <p:sldLayoutId id="2147483801"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Calibri" panose="020F0502020204030204" pitchFamily="34" charset="0"/>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0"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900" b="1">
          <a:solidFill>
            <a:schemeClr val="accent1"/>
          </a:solidFill>
          <a:latin typeface="Calibri" panose="020F0502020204030204" pitchFamily="34" charset="0"/>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Calibri" panose="020F0502020204030204" pitchFamily="34" charset="0"/>
          <a:ea typeface="+mn-ea"/>
        </a:defRPr>
      </a:lvl2pPr>
      <a:lvl3pPr marL="269987"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3pPr>
      <a:lvl4pPr marL="539973"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4pPr>
      <a:lvl5pPr marL="809960"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5pPr>
      <a:lvl6pPr marL="0" indent="-269987" algn="l" rtl="0" eaLnBrk="1" fontAlgn="base" hangingPunct="1">
        <a:spcBef>
          <a:spcPct val="0"/>
        </a:spcBef>
        <a:spcAft>
          <a:spcPts val="1200"/>
        </a:spcAft>
        <a:buClr>
          <a:schemeClr val="accent1"/>
        </a:buClr>
        <a:buFont typeface="+mj-lt"/>
        <a:buAutoNum type="arabicPeriod"/>
        <a:defRPr sz="1600">
          <a:solidFill>
            <a:schemeClr val="tx1"/>
          </a:solidFill>
          <a:latin typeface="Calibri" panose="020F0502020204030204" pitchFamily="34" charset="0"/>
          <a:ea typeface="+mn-ea"/>
        </a:defRPr>
      </a:lvl6pPr>
      <a:lvl7pPr marL="539973" indent="-269987" algn="l" rtl="0" eaLnBrk="1" fontAlgn="base" hangingPunct="1">
        <a:spcBef>
          <a:spcPct val="0"/>
        </a:spcBef>
        <a:spcAft>
          <a:spcPts val="1200"/>
        </a:spcAft>
        <a:buClr>
          <a:schemeClr val="accent1"/>
        </a:buClr>
        <a:buFont typeface="+mj-lt"/>
        <a:buAutoNum type="alphaLcPeriod"/>
        <a:defRPr sz="1600">
          <a:solidFill>
            <a:schemeClr val="tx1"/>
          </a:solidFill>
          <a:latin typeface="Calibri" panose="020F0502020204030204" pitchFamily="34" charset="0"/>
          <a:ea typeface="+mn-ea"/>
        </a:defRPr>
      </a:lvl7pPr>
      <a:lvl8pPr marL="809960" indent="-269987" algn="l" rtl="0" eaLnBrk="1" fontAlgn="base" hangingPunct="1">
        <a:spcBef>
          <a:spcPct val="0"/>
        </a:spcBef>
        <a:spcAft>
          <a:spcPts val="1200"/>
        </a:spcAft>
        <a:buClr>
          <a:schemeClr val="accent1"/>
        </a:buClr>
        <a:buFont typeface="+mj-lt"/>
        <a:buAutoNum type="romanLcPeriod"/>
        <a:defRPr sz="1600">
          <a:solidFill>
            <a:schemeClr val="tx1"/>
          </a:solidFill>
          <a:latin typeface="Calibri" panose="020F0502020204030204" pitchFamily="34" charset="0"/>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Calibri" panose="020F0502020204030204" pitchFamily="34" charset="0"/>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8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73"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2" indent="-179992"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82" indent="-179992"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73" indent="-179992"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408">
          <p15:clr>
            <a:srgbClr val="F26B43"/>
          </p15:clr>
        </p15:guide>
        <p15:guide id="6" orient="horz" pos="2845">
          <p15:clr>
            <a:srgbClr val="F26B43"/>
          </p15:clr>
        </p15:guide>
        <p15:guide id="8" pos="272">
          <p15:clr>
            <a:srgbClr val="F26B43"/>
          </p15:clr>
        </p15:guide>
        <p15:guide id="13" pos="3991">
          <p15:clr>
            <a:srgbClr val="F26B43"/>
          </p15:clr>
        </p15:guide>
        <p15:guide id="14" orient="horz" pos="350">
          <p15:clr>
            <a:srgbClr val="F26B43"/>
          </p15:clr>
        </p15:guide>
        <p15:guide id="15" orient="horz" pos="667">
          <p15:clr>
            <a:srgbClr val="F26B43"/>
          </p15:clr>
        </p15:guide>
        <p15:guide id="16" pos="2752">
          <p15:clr>
            <a:srgbClr val="F26B43"/>
          </p15:clr>
        </p15:guide>
        <p15:guide id="17" pos="5231">
          <p15:clr>
            <a:srgbClr val="F26B43"/>
          </p15:clr>
        </p15:guide>
        <p15:guide id="18" pos="4928">
          <p15:clr>
            <a:srgbClr val="F26B43"/>
          </p15:clr>
        </p15:guide>
        <p15:guide id="19" pos="244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3485018" y="6618833"/>
            <a:ext cx="6678157" cy="169277"/>
          </a:xfrm>
        </p:spPr>
        <p:txBody>
          <a:bodyPr/>
          <a:lstStyle/>
          <a:p>
            <a:pPr>
              <a:tabLst>
                <a:tab pos="1318651" algn="l"/>
              </a:tabLst>
            </a:pPr>
            <a:r>
              <a:rPr lang="fr-FR" dirty="0" err="1"/>
              <a:t>Confidential</a:t>
            </a:r>
            <a:r>
              <a:rPr lang="fr-FR" sz="1050" dirty="0"/>
              <a:t> Draft – For Discussion </a:t>
            </a:r>
            <a:r>
              <a:rPr lang="fr-FR" sz="1050" dirty="0" err="1"/>
              <a:t>Purposes</a:t>
            </a:r>
            <a:r>
              <a:rPr lang="fr-FR" sz="1050" dirty="0"/>
              <a:t> </a:t>
            </a:r>
            <a:r>
              <a:rPr lang="fr-FR" sz="1050" dirty="0" err="1"/>
              <a:t>Only</a:t>
            </a:r>
            <a:r>
              <a:rPr lang="fr-FR" sz="1050" dirty="0"/>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extLst>
              <p:ext uri="{D42A27DB-BD31-4B8C-83A1-F6EECF244321}">
                <p14:modId xmlns:p14="http://schemas.microsoft.com/office/powerpoint/2010/main" val="1892746985"/>
              </p:ext>
            </p:extLst>
          </p:nvPr>
        </p:nvGraphicFramePr>
        <p:xfrm>
          <a:off x="33337" y="883293"/>
          <a:ext cx="6469750" cy="2011592"/>
        </p:xfrm>
        <a:graphic>
          <a:graphicData uri="http://schemas.openxmlformats.org/drawingml/2006/table">
            <a:tbl>
              <a:tblPr/>
              <a:tblGrid>
                <a:gridCol w="1351580">
                  <a:extLst>
                    <a:ext uri="{9D8B030D-6E8A-4147-A177-3AD203B41FA5}">
                      <a16:colId xmlns:a16="http://schemas.microsoft.com/office/drawing/2014/main" val="20000"/>
                    </a:ext>
                  </a:extLst>
                </a:gridCol>
                <a:gridCol w="5118170">
                  <a:extLst>
                    <a:ext uri="{9D8B030D-6E8A-4147-A177-3AD203B41FA5}">
                      <a16:colId xmlns:a16="http://schemas.microsoft.com/office/drawing/2014/main" val="20001"/>
                    </a:ext>
                  </a:extLst>
                </a:gridCol>
              </a:tblGrid>
              <a:tr h="158775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Reltio DEV environment is available to use</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Reltio TEST and PROD environments are delayed because of firewall request and logging setup</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Connectivity with Matillion is completed that allows connectivity with Customer source systems – CRIS and CSS</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MDM and Reltio resources are onboarded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MDM data mapping and analysis documents are completed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MDM Business rules documentation and roles/responsibility documents are completed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1</a:t>
                      </a:r>
                      <a:r>
                        <a:rPr lang="en-US" sz="1050" b="0" baseline="30000" dirty="0">
                          <a:solidFill>
                            <a:schemeClr val="tx1"/>
                          </a:solidFill>
                        </a:rPr>
                        <a:t>st</a:t>
                      </a:r>
                      <a:r>
                        <a:rPr lang="en-US" sz="1050" b="0" baseline="0" dirty="0">
                          <a:solidFill>
                            <a:schemeClr val="tx1"/>
                          </a:solidFill>
                        </a:rPr>
                        <a:t> pass of Reltio MDM configuration is completed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1</a:t>
                      </a:r>
                      <a:r>
                        <a:rPr lang="en-US" sz="1050" b="0" baseline="30000" dirty="0">
                          <a:solidFill>
                            <a:schemeClr val="tx1"/>
                          </a:solidFill>
                        </a:rPr>
                        <a:t>st</a:t>
                      </a:r>
                      <a:r>
                        <a:rPr lang="en-US" sz="1050" b="0" baseline="0" dirty="0">
                          <a:solidFill>
                            <a:schemeClr val="tx1"/>
                          </a:solidFill>
                        </a:rPr>
                        <a:t> pass of CRIS and CSS data files are completed but will need changes once Snowflake CDC tables are in place</a:t>
                      </a: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extLst>
              <p:ext uri="{D42A27DB-BD31-4B8C-83A1-F6EECF244321}">
                <p14:modId xmlns:p14="http://schemas.microsoft.com/office/powerpoint/2010/main" val="2200633610"/>
              </p:ext>
            </p:extLst>
          </p:nvPr>
        </p:nvGraphicFramePr>
        <p:xfrm>
          <a:off x="6545803" y="883306"/>
          <a:ext cx="5517610" cy="2397006"/>
        </p:xfrm>
        <a:graphic>
          <a:graphicData uri="http://schemas.openxmlformats.org/drawingml/2006/table">
            <a:tbl>
              <a:tblPr/>
              <a:tblGrid>
                <a:gridCol w="5517610">
                  <a:extLst>
                    <a:ext uri="{9D8B030D-6E8A-4147-A177-3AD203B41FA5}">
                      <a16:colId xmlns:a16="http://schemas.microsoft.com/office/drawing/2014/main" val="20000"/>
                    </a:ext>
                  </a:extLst>
                </a:gridCol>
              </a:tblGrid>
              <a:tr h="239738">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885308">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3038" marR="0" lvl="0" indent="-1730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dirty="0">
                          <a:ln>
                            <a:noFill/>
                          </a:ln>
                          <a:solidFill>
                            <a:srgbClr val="00B050"/>
                          </a:solidFill>
                          <a:effectLst/>
                          <a:uLnTx/>
                          <a:uFillTx/>
                          <a:latin typeface="+mn-lt"/>
                          <a:ea typeface="+mn-ea"/>
                          <a:cs typeface="+mn-cs"/>
                        </a:rPr>
                        <a:t>MDM data mapping and analysis documents are completed</a:t>
                      </a:r>
                    </a:p>
                    <a:p>
                      <a:pPr marL="173038" marR="0" lvl="0" indent="-1730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dirty="0">
                          <a:ln>
                            <a:noFill/>
                          </a:ln>
                          <a:solidFill>
                            <a:srgbClr val="00B050"/>
                          </a:solidFill>
                          <a:effectLst/>
                          <a:uLnTx/>
                          <a:uFillTx/>
                          <a:latin typeface="+mn-lt"/>
                          <a:ea typeface="+mn-ea"/>
                          <a:cs typeface="+mn-cs"/>
                        </a:rPr>
                        <a:t>MDM Business rules documentation and roles/responsibility documents are completed</a:t>
                      </a:r>
                    </a:p>
                    <a:p>
                      <a:pPr marL="173038" marR="0" lvl="0" indent="-1730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dirty="0">
                          <a:ln>
                            <a:noFill/>
                          </a:ln>
                          <a:solidFill>
                            <a:srgbClr val="00B050"/>
                          </a:solidFill>
                          <a:effectLst/>
                          <a:uLnTx/>
                          <a:uFillTx/>
                          <a:latin typeface="+mn-lt"/>
                          <a:ea typeface="+mn-ea"/>
                          <a:cs typeface="+mn-cs"/>
                        </a:rPr>
                        <a:t>1st pass of Reltio MDM configuration is completed</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Arial" charset="0"/>
                          <a:ea typeface="+mn-ea"/>
                          <a:cs typeface="+mn-cs"/>
                        </a:rPr>
                        <a:t>Continuously making progress </a:t>
                      </a:r>
                      <a:r>
                        <a:rPr kumimoji="0" lang="en-US" sz="1050" b="0" i="0" u="none" strike="noStrike" kern="1200" cap="none" spc="0" normalizeH="0" baseline="0" noProof="0" dirty="0">
                          <a:ln>
                            <a:noFill/>
                          </a:ln>
                          <a:solidFill>
                            <a:srgbClr val="00B050"/>
                          </a:solidFill>
                          <a:effectLst/>
                          <a:uLnTx/>
                          <a:uFillTx/>
                          <a:latin typeface="+mn-lt"/>
                          <a:ea typeface="+mn-ea"/>
                          <a:cs typeface="+mn-cs"/>
                        </a:rPr>
                        <a:t>with TEST and PROD environments</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dirty="0">
                          <a:ln>
                            <a:noFill/>
                          </a:ln>
                          <a:solidFill>
                            <a:srgbClr val="00B050"/>
                          </a:solidFill>
                          <a:effectLst/>
                          <a:uLnTx/>
                          <a:uFillTx/>
                          <a:latin typeface="Arial" charset="0"/>
                          <a:ea typeface="+mn-ea"/>
                          <a:cs typeface="+mn-cs"/>
                        </a:rPr>
                        <a:t>1st pass of CRIS and CSS data files are completed</a:t>
                      </a:r>
                      <a:endParaRPr kumimoji="0" lang="en-US" sz="1050" b="0" i="0" u="none" strike="noStrike" kern="1200" cap="none" spc="0" normalizeH="0" baseline="0" noProof="0" dirty="0">
                        <a:ln>
                          <a:noFill/>
                        </a:ln>
                        <a:solidFill>
                          <a:srgbClr val="00B050"/>
                        </a:solidFill>
                        <a:effectLst/>
                        <a:uLnTx/>
                        <a:uFillTx/>
                        <a:latin typeface="+mn-lt"/>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39738">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003110">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Configure MDM matching in Reltio</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Configure Customer MDM Roles in Reltio</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Create dummy file and load into Reltio</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Start working CRIS/CSS changes related to new Snowflake tables</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Create CRIS CSS data files for Reltio</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extLst>
              <p:ext uri="{D42A27DB-BD31-4B8C-83A1-F6EECF244321}">
                <p14:modId xmlns:p14="http://schemas.microsoft.com/office/powerpoint/2010/main" val="2725561423"/>
              </p:ext>
            </p:extLst>
          </p:nvPr>
        </p:nvGraphicFramePr>
        <p:xfrm>
          <a:off x="33337" y="54647"/>
          <a:ext cx="12030077" cy="80264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51093">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Master Data Management</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Nishit Ajwaliya</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endParaRPr lang="en-US" sz="1400" dirty="0">
                        <a:latin typeface="Arial Narrow" panose="020B0606020202030204" pitchFamily="34" charset="0"/>
                      </a:endParaRPr>
                    </a:p>
                  </a:txBody>
                  <a:tcPr>
                    <a:solidFill>
                      <a:srgbClr val="00B050"/>
                    </a:solidFill>
                  </a:tcPr>
                </a:tc>
                <a:tc hMerge="1">
                  <a:txBody>
                    <a:bodyPr/>
                    <a:lstStyle/>
                    <a:p>
                      <a:pPr algn="ctr"/>
                      <a:endParaRPr lang="en-US" sz="800" dirty="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6639">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Create curated Customer Golden master record with Unique enterprise persistent customer Id in Reltio MDM platform from customer source systems (CRIS, CSS) and sync data with Snowflake for the downstream use.</a:t>
                      </a:r>
                    </a:p>
                  </a:txBody>
                  <a:tcPr>
                    <a:lnB w="12700" cmpd="sng">
                      <a:noFill/>
                    </a:lnB>
                  </a:tcPr>
                </a:tc>
                <a:tc hMerge="1">
                  <a:txBody>
                    <a:bodyPr/>
                    <a:lstStyle/>
                    <a:p>
                      <a:endParaRPr lang="en-US"/>
                    </a:p>
                  </a:txBody>
                  <a:tcPr/>
                </a:tc>
                <a:tc hMerge="1">
                  <a:txBody>
                    <a:bodyPr/>
                    <a:lstStyle/>
                    <a:p>
                      <a:endParaRPr lang="en-US" sz="8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extLst>
              <p:ext uri="{D42A27DB-BD31-4B8C-83A1-F6EECF244321}">
                <p14:modId xmlns:p14="http://schemas.microsoft.com/office/powerpoint/2010/main" val="4257504319"/>
              </p:ext>
            </p:extLst>
          </p:nvPr>
        </p:nvGraphicFramePr>
        <p:xfrm>
          <a:off x="42498" y="4463089"/>
          <a:ext cx="6440269" cy="1194177"/>
        </p:xfrm>
        <a:graphic>
          <a:graphicData uri="http://schemas.openxmlformats.org/drawingml/2006/table">
            <a:tbl>
              <a:tblPr/>
              <a:tblGrid>
                <a:gridCol w="2719601">
                  <a:extLst>
                    <a:ext uri="{9D8B030D-6E8A-4147-A177-3AD203B41FA5}">
                      <a16:colId xmlns:a16="http://schemas.microsoft.com/office/drawing/2014/main" val="20000"/>
                    </a:ext>
                  </a:extLst>
                </a:gridCol>
                <a:gridCol w="963037">
                  <a:extLst>
                    <a:ext uri="{9D8B030D-6E8A-4147-A177-3AD203B41FA5}">
                      <a16:colId xmlns:a16="http://schemas.microsoft.com/office/drawing/2014/main" val="20004"/>
                    </a:ext>
                  </a:extLst>
                </a:gridCol>
                <a:gridCol w="794083">
                  <a:extLst>
                    <a:ext uri="{9D8B030D-6E8A-4147-A177-3AD203B41FA5}">
                      <a16:colId xmlns:a16="http://schemas.microsoft.com/office/drawing/2014/main" val="20001"/>
                    </a:ext>
                  </a:extLst>
                </a:gridCol>
                <a:gridCol w="819426">
                  <a:extLst>
                    <a:ext uri="{9D8B030D-6E8A-4147-A177-3AD203B41FA5}">
                      <a16:colId xmlns:a16="http://schemas.microsoft.com/office/drawing/2014/main" val="20002"/>
                    </a:ext>
                  </a:extLst>
                </a:gridCol>
                <a:gridCol w="1144122">
                  <a:extLst>
                    <a:ext uri="{9D8B030D-6E8A-4147-A177-3AD203B41FA5}">
                      <a16:colId xmlns:a16="http://schemas.microsoft.com/office/drawing/2014/main" val="20003"/>
                    </a:ext>
                  </a:extLst>
                </a:gridCol>
              </a:tblGrid>
              <a:tr h="27420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Start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04481">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Connectivity with Snowflake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11/03/2021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Completed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r h="1071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MDM Specific data mapping 3</a:t>
                      </a:r>
                      <a:r>
                        <a:rPr kumimoji="0" lang="en-GB" altLang="en-US" sz="1050" b="0" i="0" u="none" strike="noStrike" kern="1200" cap="none" normalizeH="0" baseline="30000" dirty="0">
                          <a:ln>
                            <a:noFill/>
                          </a:ln>
                          <a:solidFill>
                            <a:schemeClr val="tx1"/>
                          </a:solidFill>
                          <a:effectLst/>
                          <a:latin typeface="+mn-lt"/>
                          <a:ea typeface="+mn-ea"/>
                          <a:cs typeface="+mn-cs"/>
                          <a:sym typeface="Wingdings" pitchFamily="2" charset="2"/>
                        </a:rPr>
                        <a:t>rd</a:t>
                      </a: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 draft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12/2/2021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12/18/2021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995547782"/>
                  </a:ext>
                </a:extLst>
              </a:tr>
              <a:tr h="104581">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Reltio TEST and PROD environment setup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10/21/2021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11/30/021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12/30/2021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Delayed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295861051"/>
                  </a:ext>
                </a:extLst>
              </a:tr>
              <a:tr h="182751">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Onboard Reltio professional service team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11/08/2021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11/20/2021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Completed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617783317"/>
                  </a:ext>
                </a:extLst>
              </a:tr>
              <a:tr h="182751">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endPar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GB" altLang="en-US" sz="105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328635041"/>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extLst>
              <p:ext uri="{D42A27DB-BD31-4B8C-83A1-F6EECF244321}">
                <p14:modId xmlns:p14="http://schemas.microsoft.com/office/powerpoint/2010/main" val="4113510697"/>
              </p:ext>
            </p:extLst>
          </p:nvPr>
        </p:nvGraphicFramePr>
        <p:xfrm>
          <a:off x="33337" y="2949437"/>
          <a:ext cx="6469750" cy="677207"/>
        </p:xfrm>
        <a:graphic>
          <a:graphicData uri="http://schemas.openxmlformats.org/drawingml/2006/table">
            <a:tbl>
              <a:tblPr/>
              <a:tblGrid>
                <a:gridCol w="3685223">
                  <a:extLst>
                    <a:ext uri="{9D8B030D-6E8A-4147-A177-3AD203B41FA5}">
                      <a16:colId xmlns:a16="http://schemas.microsoft.com/office/drawing/2014/main" val="20000"/>
                    </a:ext>
                  </a:extLst>
                </a:gridCol>
                <a:gridCol w="1595120">
                  <a:extLst>
                    <a:ext uri="{9D8B030D-6E8A-4147-A177-3AD203B41FA5}">
                      <a16:colId xmlns:a16="http://schemas.microsoft.com/office/drawing/2014/main" val="20003"/>
                    </a:ext>
                  </a:extLst>
                </a:gridCol>
                <a:gridCol w="1189407">
                  <a:extLst>
                    <a:ext uri="{9D8B030D-6E8A-4147-A177-3AD203B41FA5}">
                      <a16:colId xmlns:a16="http://schemas.microsoft.com/office/drawing/2014/main" val="20002"/>
                    </a:ext>
                  </a:extLst>
                </a:gridCol>
              </a:tblGrid>
              <a:tr h="16857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0">
                <a:tc>
                  <a:txBody>
                    <a:bodyPr/>
                    <a:lstStyle/>
                    <a:p>
                      <a:pPr algn="l" rtl="0" fontAlgn="ctr"/>
                      <a:r>
                        <a:rPr lang="en-US" sz="1050" b="0" i="0" u="none" strike="noStrike" kern="1200" dirty="0">
                          <a:solidFill>
                            <a:schemeClr val="tx1"/>
                          </a:solidFill>
                          <a:effectLst/>
                          <a:latin typeface="+mj-lt"/>
                          <a:ea typeface="+mn-ea"/>
                          <a:cs typeface="+mn-cs"/>
                        </a:rPr>
                        <a:t>Logical Data Model of MVP1 scope elements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12/31/2021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lumMod val="50000"/>
                            </a:schemeClr>
                          </a:solidFill>
                          <a:effectLst/>
                          <a:latin typeface="+mj-lt"/>
                          <a:ea typeface="+mn-ea"/>
                          <a:cs typeface="+mn-cs"/>
                        </a:rPr>
                        <a:t>Amber</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932340194"/>
                  </a:ext>
                </a:extLst>
              </a:tr>
              <a:tr h="124644">
                <a:tc>
                  <a:txBody>
                    <a:bodyPr/>
                    <a:lstStyle/>
                    <a:p>
                      <a:pPr algn="l" rtl="0" fontAlgn="ctr"/>
                      <a:r>
                        <a:rPr lang="en-US" sz="1050" b="0" i="0" u="none" strike="noStrike" kern="1200" dirty="0">
                          <a:solidFill>
                            <a:schemeClr val="tx1"/>
                          </a:solidFill>
                          <a:effectLst/>
                          <a:latin typeface="+mj-lt"/>
                          <a:ea typeface="+mn-ea"/>
                          <a:cs typeface="+mn-cs"/>
                        </a:rPr>
                        <a:t>CDC Tool Availability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TBD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lumMod val="50000"/>
                            </a:schemeClr>
                          </a:solidFill>
                          <a:effectLst/>
                          <a:latin typeface="+mj-lt"/>
                          <a:ea typeface="+mn-ea"/>
                          <a:cs typeface="+mn-cs"/>
                        </a:rPr>
                        <a:t>Amber</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3539515666"/>
                  </a:ext>
                </a:extLst>
              </a:tr>
              <a:tr h="124644">
                <a:tc>
                  <a:txBody>
                    <a:bodyPr/>
                    <a:lstStyle/>
                    <a:p>
                      <a:pPr algn="l" rtl="0" fontAlgn="ctr"/>
                      <a:r>
                        <a:rPr lang="en-US" sz="1050" b="0" i="0" u="none" strike="noStrike" kern="1200" dirty="0">
                          <a:solidFill>
                            <a:schemeClr val="tx1"/>
                          </a:solidFill>
                          <a:effectLst/>
                          <a:latin typeface="+mj-lt"/>
                          <a:ea typeface="+mn-ea"/>
                          <a:cs typeface="+mn-cs"/>
                        </a:rPr>
                        <a:t>Snowflake CRIS and CSS CDC tables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TBD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rgbClr val="010101"/>
                          </a:solidFill>
                          <a:effectLst/>
                          <a:latin typeface="+mj-lt"/>
                          <a:ea typeface="+mn-ea"/>
                          <a:cs typeface="+mn-cs"/>
                        </a:rPr>
                        <a:t>TBD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3216027"/>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extLst>
              <p:ext uri="{D42A27DB-BD31-4B8C-83A1-F6EECF244321}">
                <p14:modId xmlns:p14="http://schemas.microsoft.com/office/powerpoint/2010/main" val="3581267861"/>
              </p:ext>
            </p:extLst>
          </p:nvPr>
        </p:nvGraphicFramePr>
        <p:xfrm>
          <a:off x="44535" y="3715386"/>
          <a:ext cx="6427034" cy="668655"/>
        </p:xfrm>
        <a:graphic>
          <a:graphicData uri="http://schemas.openxmlformats.org/drawingml/2006/table">
            <a:tbl>
              <a:tblPr/>
              <a:tblGrid>
                <a:gridCol w="3675918">
                  <a:extLst>
                    <a:ext uri="{9D8B030D-6E8A-4147-A177-3AD203B41FA5}">
                      <a16:colId xmlns:a16="http://schemas.microsoft.com/office/drawing/2014/main" val="20000"/>
                    </a:ext>
                  </a:extLst>
                </a:gridCol>
                <a:gridCol w="1615027">
                  <a:extLst>
                    <a:ext uri="{9D8B030D-6E8A-4147-A177-3AD203B41FA5}">
                      <a16:colId xmlns:a16="http://schemas.microsoft.com/office/drawing/2014/main" val="20003"/>
                    </a:ext>
                  </a:extLst>
                </a:gridCol>
                <a:gridCol w="1136089">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rgbClr val="010101"/>
                          </a:solidFill>
                          <a:effectLst/>
                          <a:latin typeface="+mj-lt"/>
                          <a:cs typeface="Arial" charset="0"/>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rgbClr val="010101"/>
                          </a:solidFill>
                          <a:effectLst/>
                          <a:latin typeface="+mj-lt"/>
                          <a:ea typeface="+mn-ea"/>
                          <a:cs typeface="Arial" charset="0"/>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rgbClr val="01010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rgbClr val="010101"/>
                          </a:solidFill>
                          <a:effectLst/>
                          <a:latin typeface="+mj-lt"/>
                          <a:ea typeface="+mn-ea"/>
                          <a:cs typeface="+mn-cs"/>
                        </a:rPr>
                        <a:t>Reltio Professional Service Resources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rgbClr val="010101"/>
                          </a:solidFill>
                          <a:effectLst/>
                          <a:latin typeface="+mj-lt"/>
                          <a:ea typeface="+mn-ea"/>
                          <a:cs typeface="+mn-cs"/>
                        </a:rPr>
                        <a:t>11/08/2021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rgbClr val="010101"/>
                          </a:solidFill>
                          <a:effectLst/>
                          <a:latin typeface="+mn-lt"/>
                          <a:ea typeface="+mn-ea"/>
                          <a:cs typeface="+mn-cs"/>
                        </a:rPr>
                        <a:t>Onboarded</a:t>
                      </a:r>
                      <a:endParaRPr kumimoji="0" lang="en-US" altLang="en-US" sz="1050" b="0" i="0" u="none" strike="noStrike" kern="1200" cap="none" normalizeH="0" baseline="0" dirty="0">
                        <a:ln>
                          <a:noFill/>
                        </a:ln>
                        <a:solidFill>
                          <a:srgbClr val="01010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0">
                <a:tc>
                  <a:txBody>
                    <a:bodyPr/>
                    <a:lstStyle/>
                    <a:p>
                      <a:pPr algn="l" rtl="0" fontAlgn="ctr"/>
                      <a:r>
                        <a:rPr lang="en-US" sz="1050" b="0" i="0" u="none" strike="noStrike" kern="1200" dirty="0">
                          <a:solidFill>
                            <a:srgbClr val="010101"/>
                          </a:solidFill>
                          <a:effectLst/>
                          <a:latin typeface="+mj-lt"/>
                          <a:ea typeface="+mn-ea"/>
                          <a:cs typeface="+mn-cs"/>
                        </a:rPr>
                        <a:t>MDM resources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rgbClr val="010101"/>
                          </a:solidFill>
                          <a:effectLst/>
                          <a:latin typeface="+mj-lt"/>
                          <a:ea typeface="+mn-ea"/>
                          <a:cs typeface="+mn-cs"/>
                        </a:rPr>
                        <a:t>10/15/2021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rgbClr val="010101"/>
                          </a:solidFill>
                          <a:effectLst/>
                          <a:latin typeface="+mj-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rgbClr val="01010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rgbClr val="01010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rgbClr val="01010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3216027"/>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extLst>
              <p:ext uri="{D42A27DB-BD31-4B8C-83A1-F6EECF244321}">
                <p14:modId xmlns:p14="http://schemas.microsoft.com/office/powerpoint/2010/main" val="3311319191"/>
              </p:ext>
            </p:extLst>
          </p:nvPr>
        </p:nvGraphicFramePr>
        <p:xfrm>
          <a:off x="6545803" y="3306331"/>
          <a:ext cx="5517610" cy="969645"/>
        </p:xfrm>
        <a:graphic>
          <a:graphicData uri="http://schemas.openxmlformats.org/drawingml/2006/table">
            <a:tbl>
              <a:tblPr/>
              <a:tblGrid>
                <a:gridCol w="2608356">
                  <a:extLst>
                    <a:ext uri="{9D8B030D-6E8A-4147-A177-3AD203B41FA5}">
                      <a16:colId xmlns:a16="http://schemas.microsoft.com/office/drawing/2014/main" val="20000"/>
                    </a:ext>
                  </a:extLst>
                </a:gridCol>
                <a:gridCol w="2013949">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Logical Data Model for MVP1 scope entities and elements</a:t>
                      </a:r>
                    </a:p>
                  </a:txBody>
                  <a:tcPr marL="9525" marR="9525" marT="9525" marB="0">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Continue working on MDM as per current information from Core business team and adjust once LDM is available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12/31/2021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932340194"/>
                  </a:ext>
                </a:extLst>
              </a:tr>
              <a:tr h="124644">
                <a:tc>
                  <a:txBody>
                    <a:bodyPr/>
                    <a:lstStyle/>
                    <a:p>
                      <a:pPr algn="l" rtl="0" fontAlgn="ctr"/>
                      <a:r>
                        <a:rPr lang="en-US" sz="1050" b="0" i="0" u="none" strike="noStrike" kern="1200" dirty="0">
                          <a:solidFill>
                            <a:schemeClr val="tx1"/>
                          </a:solidFill>
                          <a:effectLst/>
                          <a:latin typeface="+mj-lt"/>
                          <a:ea typeface="+mn-ea"/>
                          <a:cs typeface="+mn-cs"/>
                        </a:rPr>
                        <a:t>Snowflake Connector Access issue</a:t>
                      </a:r>
                    </a:p>
                  </a:txBody>
                  <a:tcPr marL="9525" marR="9525" marT="9525" marB="0">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Closed.  This issue is resolved.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11/08/2021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extLst>
              <p:ext uri="{D42A27DB-BD31-4B8C-83A1-F6EECF244321}">
                <p14:modId xmlns:p14="http://schemas.microsoft.com/office/powerpoint/2010/main" val="3599195207"/>
              </p:ext>
            </p:extLst>
          </p:nvPr>
        </p:nvGraphicFramePr>
        <p:xfrm>
          <a:off x="6545803" y="4334564"/>
          <a:ext cx="5517610" cy="1289685"/>
        </p:xfrm>
        <a:graphic>
          <a:graphicData uri="http://schemas.openxmlformats.org/drawingml/2006/table">
            <a:tbl>
              <a:tblPr/>
              <a:tblGrid>
                <a:gridCol w="2618517">
                  <a:extLst>
                    <a:ext uri="{9D8B030D-6E8A-4147-A177-3AD203B41FA5}">
                      <a16:colId xmlns:a16="http://schemas.microsoft.com/office/drawing/2014/main" val="20000"/>
                    </a:ext>
                  </a:extLst>
                </a:gridCol>
                <a:gridCol w="2012666">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dirty="0">
                          <a:solidFill>
                            <a:schemeClr val="tx1"/>
                          </a:solidFill>
                          <a:effectLst/>
                          <a:latin typeface="+mn-lt"/>
                          <a:ea typeface="+mn-ea"/>
                          <a:cs typeface="+mn-cs"/>
                        </a:rPr>
                        <a:t>Identifying Individual (person) vs Company (non-person) Customer is not possible in some scenario from source data</a:t>
                      </a:r>
                      <a:endParaRPr lang="en-US" sz="1050" b="0" i="0" u="none" strike="noStrike" kern="1200" dirty="0">
                        <a:solidFill>
                          <a:schemeClr val="tx1"/>
                        </a:solidFill>
                        <a:effectLst/>
                        <a:latin typeface="+mj-lt"/>
                        <a:ea typeface="+mn-ea"/>
                        <a:cs typeface="+mn-cs"/>
                      </a:endParaRPr>
                    </a:p>
                  </a:txBody>
                  <a:tcPr marL="9525" marR="9525" marT="9525" marB="0">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If source system does not capture enough information, then it is not possible but still trying with core business team to come up with some data mapping rules</a:t>
                      </a:r>
                    </a:p>
                  </a:txBody>
                  <a:tcPr marL="0" marR="0" marT="0" marB="0"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12/2021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932340194"/>
                  </a:ext>
                </a:extLst>
              </a:tr>
              <a:tr h="124644">
                <a:tc>
                  <a:txBody>
                    <a:bodyPr/>
                    <a:lstStyle/>
                    <a:p>
                      <a:pPr algn="l" rtl="0" fontAlgn="ctr"/>
                      <a:r>
                        <a:rPr lang="en-US" sz="1050" b="0" i="0" u="none" strike="noStrike" kern="1200" dirty="0">
                          <a:solidFill>
                            <a:schemeClr val="tx1"/>
                          </a:solidFill>
                          <a:effectLst/>
                          <a:latin typeface="+mj-lt"/>
                          <a:ea typeface="+mn-ea"/>
                          <a:cs typeface="+mn-cs"/>
                        </a:rPr>
                        <a:t>Change Data Capture tool is needed for MDM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Use Snowflake tables that can track customer data changes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12/20/21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700153066"/>
                  </a:ext>
                </a:extLst>
              </a:tr>
            </a:tbl>
          </a:graphicData>
        </a:graphic>
      </p:graphicFrame>
    </p:spTree>
    <p:extLst>
      <p:ext uri="{BB962C8B-B14F-4D97-AF65-F5344CB8AC3E}">
        <p14:creationId xmlns:p14="http://schemas.microsoft.com/office/powerpoint/2010/main" val="31001508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GENUMBER" val="1"/>
  <p:tag name="THINKCELLPRESENTATIONDONOTDELETE" val="&lt;?xml version=&quot;1.0&quot; encoding=&quot;UTF-16&quot; standalone=&quot;yes&quot;?&gt;&lt;root reqver=&quot;27037&quot;&gt;&lt;version val=&quot;3085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9&quot;&gt;&lt;elem m_fUsage=&quot;3.43063246170507429866E+00&quot;&gt;&lt;m_msothmcolidx val=&quot;0&quot;/&gt;&lt;m_rgb r=&quot;B5&quot; g=&quot;C0&quot; b=&quot;FF&quot;/&gt;&lt;/elem&gt;&lt;elem m_fUsage=&quot;2.46460571612961887311E+00&quot;&gt;&lt;m_msothmcolidx val=&quot;0&quot;/&gt;&lt;m_rgb r=&quot;00&quot; g=&quot;14&quot; b=&quot;8C&quot;/&gt;&lt;/elem&gt;&lt;elem m_fUsage=&quot;2.02821461850712037034E+00&quot;&gt;&lt;m_msothmcolidx val=&quot;0&quot;/&gt;&lt;m_rgb r=&quot;FE&quot; g=&quot;DA&quot; b=&quot;D0&quot;/&gt;&lt;/elem&gt;&lt;elem m_fUsage=&quot;1.87063536507966698963E+00&quot;&gt;&lt;m_msothmcolidx val=&quot;0&quot;/&gt;&lt;m_rgb r=&quot;FC&quot; g=&quot;90&quot; b=&quot;73&quot;/&gt;&lt;/elem&gt;&lt;elem m_fUsage=&quot;1.19801286344306867626E-01&quot;&gt;&lt;m_msothmcolidx val=&quot;0&quot;/&gt;&lt;m_rgb r=&quot;00&quot; g=&quot;B0&quot; b=&quot;50&quot;/&gt;&lt;/elem&gt;&lt;elem m_fUsage=&quot;6.78355141853169141264E-02&quot;&gt;&lt;m_msothmcolidx val=&quot;0&quot;/&gt;&lt;m_rgb r=&quot;6B&quot; g=&quot;80&quot; b=&quot;FF&quot;/&gt;&lt;/elem&gt;&lt;elem m_fUsage=&quot;4.17455791792929655631E-03&quot;&gt;&lt;m_msothmcolidx val=&quot;0&quot;/&gt;&lt;m_rgb r=&quot;FF&quot; g=&quot;C1&quot; b=&quot;F3&quot;/&gt;&lt;/elem&gt;&lt;elem m_fUsage=&quot;3.75710212613636698742E-03&quot;&gt;&lt;m_msothmcolidx val=&quot;0&quot;/&gt;&lt;m_rgb r=&quot;C8&quot; g=&quot;00&quot; b=&quot;A1&quot;/&gt;&lt;/elem&gt;&lt;elem m_fUsage=&quot;3.38139191352273020194E-03&quot;&gt;&lt;m_msothmcolidx val=&quot;0&quot;/&gt;&lt;m_rgb r=&quot;C8&quot; g=&quot;00&quot; b=&quot;3D&quot;/&gt;&lt;/elem&gt;&lt;/m_vecMRU&gt;&lt;/m_mruColor&gt;&lt;m_eweekdayFirstOfWeek val=&quot;1&quot;/&gt;&lt;m_eweekdayFirstOfWorkweek val=&quot;2&quot;/&gt;&lt;m_eweekdayFirstOfWeekend val=&quot;7&quot;/&gt;&lt;/CPresentation&gt;&lt;/root&gt;"/>
  <p:tag name="THINKCELLUNDODONOTDELETE" val="0"/>
  <p:tag name="TEXTBOX" val="Possible better wordi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Ye1FVUshqZ4dFpi0i62Wo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0JvwBhg15jMypHuvixZgv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MCSTAMP" val="00"/>
</p:tagLst>
</file>

<file path=ppt/theme/theme1.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3.xml><?xml version="1.0" encoding="utf-8"?>
<a:theme xmlns:a="http://schemas.openxmlformats.org/drawingml/2006/main" name="2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4.xml><?xml version="1.0" encoding="utf-8"?>
<a:theme xmlns:a="http://schemas.openxmlformats.org/drawingml/2006/main" name="4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IT PPT Template.potx" id="{836B9F66-9AFB-418E-95D4-FD36D988BE10}" vid="{D4E16B5A-8726-44D4-8623-3F27BE9A02D9}"/>
    </a:ext>
  </a:extLst>
</a:theme>
</file>

<file path=ppt/theme/theme5.xml><?xml version="1.0" encoding="utf-8"?>
<a:theme xmlns:a="http://schemas.openxmlformats.org/drawingml/2006/main" name="3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6.xml><?xml version="1.0" encoding="utf-8"?>
<a:theme xmlns:a="http://schemas.openxmlformats.org/drawingml/2006/main" name="5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ABA9FF839EDF478F7D39D9F03A08AE" ma:contentTypeVersion="13" ma:contentTypeDescription="Create a new document." ma:contentTypeScope="" ma:versionID="7f29d1f7b7d7a9317a284e862f0c813f">
  <xsd:schema xmlns:xsd="http://www.w3.org/2001/XMLSchema" xmlns:xs="http://www.w3.org/2001/XMLSchema" xmlns:p="http://schemas.microsoft.com/office/2006/metadata/properties" xmlns:ns3="3c5d811b-2422-407b-9aae-8d9f98e43c7e" xmlns:ns4="6be58a94-74d2-4701-ab06-62a4bb9cd8dc" targetNamespace="http://schemas.microsoft.com/office/2006/metadata/properties" ma:root="true" ma:fieldsID="774a713c5fe34b039be07c460d9b78b5" ns3:_="" ns4:_="">
    <xsd:import namespace="3c5d811b-2422-407b-9aae-8d9f98e43c7e"/>
    <xsd:import namespace="6be58a94-74d2-4701-ab06-62a4bb9cd8d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5d811b-2422-407b-9aae-8d9f98e43c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be58a94-74d2-4701-ab06-62a4bb9cd8d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E56BC9-7281-455E-A982-93FAE8A09A73}">
  <ds:schemaRefs>
    <ds:schemaRef ds:uri="3c5d811b-2422-407b-9aae-8d9f98e43c7e"/>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6be58a94-74d2-4701-ab06-62a4bb9cd8dc"/>
    <ds:schemaRef ds:uri="http://purl.org/dc/dcmitype/"/>
  </ds:schemaRefs>
</ds:datastoreItem>
</file>

<file path=customXml/itemProps2.xml><?xml version="1.0" encoding="utf-8"?>
<ds:datastoreItem xmlns:ds="http://schemas.openxmlformats.org/officeDocument/2006/customXml" ds:itemID="{203E140B-5539-4B91-B1DB-6217D7EC61C6}">
  <ds:schemaRefs>
    <ds:schemaRef ds:uri="http://schemas.microsoft.com/sharepoint/v3/contenttype/forms"/>
  </ds:schemaRefs>
</ds:datastoreItem>
</file>

<file path=customXml/itemProps3.xml><?xml version="1.0" encoding="utf-8"?>
<ds:datastoreItem xmlns:ds="http://schemas.openxmlformats.org/officeDocument/2006/customXml" ds:itemID="{4E10332A-D811-4403-A76A-47C63A99D0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5d811b-2422-407b-9aae-8d9f98e43c7e"/>
    <ds:schemaRef ds:uri="6be58a94-74d2-4701-ab06-62a4bb9cd8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9800</TotalTime>
  <Words>451</Words>
  <Application>Microsoft Office PowerPoint</Application>
  <PresentationFormat>Widescreen</PresentationFormat>
  <Paragraphs>88</Paragraphs>
  <Slides>1</Slides>
  <Notes>0</Notes>
  <HiddenSlides>0</HiddenSlides>
  <MMClips>0</MMClips>
  <ScaleCrop>false</ScaleCrop>
  <HeadingPairs>
    <vt:vector size="8" baseType="variant">
      <vt:variant>
        <vt:lpstr>Fonts Used</vt:lpstr>
      </vt:variant>
      <vt:variant>
        <vt:i4>3</vt:i4>
      </vt:variant>
      <vt:variant>
        <vt:lpstr>Theme</vt:lpstr>
      </vt:variant>
      <vt:variant>
        <vt:i4>6</vt:i4>
      </vt:variant>
      <vt:variant>
        <vt:lpstr>Embedded OLE Servers</vt:lpstr>
      </vt:variant>
      <vt:variant>
        <vt:i4>1</vt:i4>
      </vt:variant>
      <vt:variant>
        <vt:lpstr>Slide Titles</vt:lpstr>
      </vt:variant>
      <vt:variant>
        <vt:i4>1</vt:i4>
      </vt:variant>
    </vt:vector>
  </HeadingPairs>
  <TitlesOfParts>
    <vt:vector size="11" baseType="lpstr">
      <vt:lpstr>Arial</vt:lpstr>
      <vt:lpstr>Arial Narrow</vt:lpstr>
      <vt:lpstr>Calibri</vt:lpstr>
      <vt:lpstr>1_NG_PPT_16x9_Generic_template-blue</vt:lpstr>
      <vt:lpstr>NG_PPT_16x9_Generic_template-blue</vt:lpstr>
      <vt:lpstr>2_NG_PPT_16x9_Generic_template-blue</vt:lpstr>
      <vt:lpstr>4_NG_PPT_16x9_Generic_template-blue</vt:lpstr>
      <vt:lpstr>3_NG_PPT_16x9_Generic_template-blue</vt:lpstr>
      <vt:lpstr>5_NG_PPT_16x9_Generic_template-blue</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Nichols, Ryan J.</dc:creator>
  <cp:lastModifiedBy>Nishit</cp:lastModifiedBy>
  <cp:revision>97</cp:revision>
  <dcterms:created xsi:type="dcterms:W3CDTF">2020-12-17T21:55:09Z</dcterms:created>
  <dcterms:modified xsi:type="dcterms:W3CDTF">2021-12-15T01:13:45Z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0x010100EDABA9FF839EDF478F7D39D9F03A08AE</vt:lpwstr>
  </property>
</Properties>
</file>