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37512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.xml"/><Relationship Id="rId7" Type="http://schemas.openxmlformats.org/officeDocument/2006/relationships/image" Target="../media/image9.jpe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C6DC-682E-4721-829A-31576897B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24357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07" y="3044280"/>
            <a:ext cx="5255711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7" y="1052527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27" name="Freeform: Shape 26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F9165663-BF58-46EF-B3DC-0074C1C16B3C}"/>
              </a:ext>
            </a:extLst>
          </p:cNvPr>
          <p:cNvSpPr/>
          <p:nvPr userDrawn="1"/>
        </p:nvSpPr>
        <p:spPr>
          <a:xfrm>
            <a:off x="12275234" y="0"/>
            <a:ext cx="2707513" cy="19317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87111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07" y="3044280"/>
            <a:ext cx="5255711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7" y="1052527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CDB012FC-6F5E-4773-A9A9-508871AE115C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-4231" y="303495"/>
            <a:ext cx="2625724" cy="582935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12275234" y="0"/>
            <a:ext cx="2707513" cy="19317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05777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07" y="3044280"/>
            <a:ext cx="5255711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7" y="1052527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87724E65-2B53-4366-B770-73083FC3ADDD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-4231" y="303495"/>
            <a:ext cx="2625724" cy="582935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8CEA045E-A87B-4469-A789-0B95D1052D03}"/>
              </a:ext>
            </a:extLst>
          </p:cNvPr>
          <p:cNvSpPr/>
          <p:nvPr userDrawn="1"/>
        </p:nvSpPr>
        <p:spPr>
          <a:xfrm>
            <a:off x="12275234" y="0"/>
            <a:ext cx="2707513" cy="19317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757507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07" y="3044280"/>
            <a:ext cx="5255711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7" y="1052527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12275234" y="0"/>
            <a:ext cx="2707513" cy="19317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1" y="357188"/>
            <a:ext cx="2351667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75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07" y="3044280"/>
            <a:ext cx="5255711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7" y="1052527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28" name="Freeform: Shape 2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A3532B68-E55F-4BD0-A158-E8EF4BE55C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30" y="303495"/>
            <a:ext cx="1743772" cy="582935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D3A1E4EA-0077-42A5-956F-3A4718FA49A8}"/>
              </a:ext>
            </a:extLst>
          </p:cNvPr>
          <p:cNvSpPr/>
          <p:nvPr userDrawn="1"/>
        </p:nvSpPr>
        <p:spPr>
          <a:xfrm>
            <a:off x="12275234" y="0"/>
            <a:ext cx="2707513" cy="19317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08076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091BDE-8D32-45BA-8B05-DD4216B1638A}"/>
              </a:ext>
            </a:extLst>
          </p:cNvPr>
          <p:cNvGrpSpPr/>
          <p:nvPr userDrawn="1"/>
        </p:nvGrpSpPr>
        <p:grpSpPr bwMode="black">
          <a:xfrm>
            <a:off x="2806700" y="2909034"/>
            <a:ext cx="6578600" cy="1039932"/>
            <a:chOff x="2910342" y="325575"/>
            <a:chExt cx="5928968" cy="124965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7378A6-C5A9-4A2C-B31B-EA15D5A0FE13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02F4F1-BC64-4B71-9E4E-AFA3BA5D9284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7A2B2C-D6F2-4479-9425-86B568230B87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11773E-597C-481D-B648-114EC7522986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8185BD-C34B-4E50-90A0-42A4AABFD6F8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69029C-5A60-4376-BC7D-F118160FFE0E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08901CA-EBBA-48C9-A455-39FED58F1C74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D44C5A-5300-472D-9CB9-D76132F9DEE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A8FA55-DAA9-461E-9FED-A9A1B659EA7A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610353-9575-4653-839D-B8325BE73337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1885C5-7DDB-4A16-922D-087FA03AE3A9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B5B5E7-4134-45F5-B9B2-F95F687266C2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31FF1B-C914-46E6-BBAB-45FCEF2DDEC6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4338027-A927-4C3D-AF95-4646D340421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4EA4F8-DD37-473D-9F06-72E6DF74F66B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486B9F-0ACD-42EC-8AD3-D7C9EE2BF62A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96A062-93F0-4915-9B7C-6CB09526FC4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5C7FBC-AB52-40CB-921A-5ACB3377FDD1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1DC520-5E27-419C-8EC0-F520CA9211F2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3319316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82880" y="3"/>
            <a:ext cx="12009120" cy="6557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487679" y="365760"/>
            <a:ext cx="11399520" cy="487680"/>
          </a:xfrm>
        </p:spPr>
        <p:txBody>
          <a:bodyPr/>
          <a:lstStyle>
            <a:lvl1pPr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title: No more than one line</a:t>
            </a:r>
          </a:p>
        </p:txBody>
      </p:sp>
      <p:sp>
        <p:nvSpPr>
          <p:cNvPr id="9" name="Text"/>
          <p:cNvSpPr>
            <a:spLocks noGrp="1"/>
          </p:cNvSpPr>
          <p:nvPr>
            <p:ph idx="1" hasCustomPrompt="1"/>
          </p:nvPr>
        </p:nvSpPr>
        <p:spPr>
          <a:xfrm>
            <a:off x="487680" y="1219201"/>
            <a:ext cx="11399520" cy="1969770"/>
          </a:xfrm>
        </p:spPr>
        <p:txBody>
          <a:bodyPr/>
          <a:lstStyle>
            <a:lvl1pPr marL="164588" indent="-164588">
              <a:buClr>
                <a:srgbClr val="669933"/>
              </a:buClr>
              <a:buFont typeface="Arial Black" pitchFamily="34" charset="0"/>
              <a:buChar char="›"/>
              <a:defRPr sz="2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5783" indent="-164588">
              <a:buClr>
                <a:srgbClr val="669933"/>
              </a:buClr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972" indent="-137156">
              <a:buClr>
                <a:schemeClr val="tx2"/>
              </a:buClr>
              <a:buFont typeface="Arial" pitchFamily="34" charset="0"/>
              <a:buChar char="›"/>
              <a:defRPr sz="1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2972" indent="-137156">
              <a:buClr>
                <a:schemeClr val="tx2"/>
              </a:buClr>
              <a:buFont typeface="Arial" pitchFamily="34" charset="0"/>
              <a:buChar char="›"/>
              <a:defRPr sz="1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2972" indent="-137156">
              <a:buClr>
                <a:schemeClr val="tx2"/>
              </a:buClr>
              <a:buFont typeface="Arial" pitchFamily="34" charset="0"/>
              <a:buChar char="›"/>
              <a:defRPr sz="1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ource line"/>
          <p:cNvSpPr>
            <a:spLocks noGrp="1"/>
          </p:cNvSpPr>
          <p:nvPr>
            <p:ph type="body" sz="half" idx="2" hasCustomPrompt="1"/>
          </p:nvPr>
        </p:nvSpPr>
        <p:spPr>
          <a:xfrm>
            <a:off x="487680" y="6262304"/>
            <a:ext cx="11399520" cy="138499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Source line (will not appear in presentation mode if left blank).</a:t>
            </a:r>
          </a:p>
        </p:txBody>
      </p:sp>
      <p:sp>
        <p:nvSpPr>
          <p:cNvPr id="17" name="Page #"/>
          <p:cNvSpPr txBox="1"/>
          <p:nvPr userDrawn="1"/>
        </p:nvSpPr>
        <p:spPr>
          <a:xfrm>
            <a:off x="9448800" y="6644640"/>
            <a:ext cx="2438400" cy="1219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2016 Copyright"/>
          <p:cNvSpPr txBox="1"/>
          <p:nvPr userDrawn="1"/>
        </p:nvSpPr>
        <p:spPr>
          <a:xfrm>
            <a:off x="182880" y="6644643"/>
            <a:ext cx="61976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2018 </a:t>
            </a:r>
            <a:r>
              <a:rPr lang="en-US" sz="600" kern="600" spc="7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109896319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4A82-2E79-4677-AC1B-DBB6A9964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44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CE52C-2553-464F-93F8-C78C7BC12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276871"/>
          </a:xfrm>
        </p:spPr>
        <p:txBody>
          <a:bodyPr/>
          <a:lstStyle>
            <a:lvl1pPr marL="0" indent="0" algn="ctr">
              <a:buNone/>
              <a:defRPr sz="1799"/>
            </a:lvl1pPr>
            <a:lvl2pPr marL="342786" indent="0" algn="ctr">
              <a:buNone/>
              <a:defRPr sz="1499"/>
            </a:lvl2pPr>
            <a:lvl3pPr marL="685572" indent="0" algn="ctr">
              <a:buNone/>
              <a:defRPr sz="1349"/>
            </a:lvl3pPr>
            <a:lvl4pPr marL="1028358" indent="0" algn="ctr">
              <a:buNone/>
              <a:defRPr sz="1200"/>
            </a:lvl4pPr>
            <a:lvl5pPr marL="1371143" indent="0" algn="ctr">
              <a:buNone/>
              <a:defRPr sz="1200"/>
            </a:lvl5pPr>
            <a:lvl6pPr marL="1713928" indent="0" algn="ctr">
              <a:buNone/>
              <a:defRPr sz="1200"/>
            </a:lvl6pPr>
            <a:lvl7pPr marL="2056714" indent="0" algn="ctr">
              <a:buNone/>
              <a:defRPr sz="1200"/>
            </a:lvl7pPr>
            <a:lvl8pPr marL="2399500" indent="0" algn="ctr">
              <a:buNone/>
              <a:defRPr sz="1200"/>
            </a:lvl8pPr>
            <a:lvl9pPr marL="2742286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61762-FAE7-4B87-B09D-FEC09287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2CC3-54C8-48C9-ABC1-7D51829DB22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3A076-0B65-4BD2-803B-1362DBE4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A96AE-435D-462B-AB71-63D815CA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6011-EB0D-466E-807B-E0103262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62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05194757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9951625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71355" y="141120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0296C7D-4998-43C3-A68E-A9F4AFC7DB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79084" y="1411201"/>
            <a:ext cx="3456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D11B3BD-BF31-4BBD-BF46-6431C9CDC5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00" y="1411201"/>
            <a:ext cx="3456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8C172-F8CF-46F7-804C-835BAF38DD6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4CB7E3-3CBF-4FC0-B591-EFD19DEE9303}"/>
              </a:ext>
            </a:extLst>
          </p:cNvPr>
          <p:cNvGrpSpPr/>
          <p:nvPr userDrawn="1"/>
        </p:nvGrpSpPr>
        <p:grpSpPr>
          <a:xfrm>
            <a:off x="12275233" y="0"/>
            <a:ext cx="2706315" cy="1919363"/>
            <a:chOff x="3528102" y="847657"/>
            <a:chExt cx="2029736" cy="1919363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35EF926C-1DDE-46E4-BD27-7719DB8BB06E}"/>
                </a:ext>
              </a:extLst>
            </p:cNvPr>
            <p:cNvSpPr/>
            <p:nvPr/>
          </p:nvSpPr>
          <p:spPr>
            <a:xfrm>
              <a:off x="3528102" y="847657"/>
              <a:ext cx="2029736" cy="191936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069B99-5D1F-4756-A4F4-167DDC6068DA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90E25129-C1EA-45CE-B1F6-5EC7F7DD8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EA946D07-5A29-4C97-AC0C-943F2A00EB2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ound Diagonal Corner Rectangle 4">
            <a:extLst>
              <a:ext uri="{FF2B5EF4-FFF2-40B4-BE49-F238E27FC236}">
                <a16:creationId xmlns:a16="http://schemas.microsoft.com/office/drawing/2014/main" id="{7EE67CE3-FDDB-4176-BB90-0273EDA20B17}"/>
              </a:ext>
            </a:extLst>
          </p:cNvPr>
          <p:cNvSpPr/>
          <p:nvPr userDrawn="1"/>
        </p:nvSpPr>
        <p:spPr>
          <a:xfrm>
            <a:off x="12275234" y="2140326"/>
            <a:ext cx="2707513" cy="19317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714957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/>
        </p:nvSpPr>
        <p:spPr bwMode="auto">
          <a:xfrm>
            <a:off x="241331" y="38100"/>
            <a:ext cx="11696700" cy="1828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10" tIns="45047" rIns="90110" bIns="45047"/>
          <a:lstStyle/>
          <a:p>
            <a:pPr defTabSz="90106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79C1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42400" y="6572260"/>
            <a:ext cx="2844800" cy="361951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000000"/>
                </a:solidFill>
                <a:latin typeface="Arial" pitchFamily="34" charset="0"/>
                <a:ea typeface="MS PGothic"/>
                <a:cs typeface="+mn-cs"/>
              </a:defRPr>
            </a:lvl1pPr>
          </a:lstStyle>
          <a:p>
            <a:pPr>
              <a:defRPr/>
            </a:pPr>
            <a:fld id="{CEA8F1D6-7DF5-4F57-A4C3-91C7CAC552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93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1633" y="1485900"/>
            <a:ext cx="5291667" cy="22775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485900"/>
            <a:ext cx="5291667" cy="22775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42400" y="6381750"/>
            <a:ext cx="2844800" cy="361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AC6AA-D9DF-4429-9A58-898FDAA94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3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0" y="-1"/>
            <a:ext cx="12236741" cy="69172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76" tIns="34289" rIns="68576" bIns="34289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339"/>
              </a:spcAft>
            </a:pPr>
            <a:endParaRPr lang="en-US" sz="1351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323" y="1458072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8763" y="3467402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rot="16200000" flipV="1">
            <a:off x="7144568" y="973068"/>
            <a:ext cx="6065240" cy="4119107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BCA11FB-2452-4542-8441-1DEDF07EC059}"/>
              </a:ext>
            </a:extLst>
          </p:cNvPr>
          <p:cNvGrpSpPr/>
          <p:nvPr userDrawn="1"/>
        </p:nvGrpSpPr>
        <p:grpSpPr>
          <a:xfrm>
            <a:off x="568762" y="6133630"/>
            <a:ext cx="2104865" cy="401519"/>
            <a:chOff x="2910342" y="325575"/>
            <a:chExt cx="5928968" cy="124965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55B17D-348C-455A-8DD0-99C2BF2E276A}"/>
                </a:ext>
              </a:extLst>
            </p:cNvPr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469E61F-429A-4F04-9380-59725F39572F}"/>
                </a:ext>
              </a:extLst>
            </p:cNvPr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B044EC-D412-475C-A6C3-EF7ABA11A028}"/>
                </a:ext>
              </a:extLst>
            </p:cNvPr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A2B5ACD-4570-42B6-BB9A-D33C342D1036}"/>
                </a:ext>
              </a:extLst>
            </p:cNvPr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701F385-6B48-4453-A2DF-E6AA71660A77}"/>
                </a:ext>
              </a:extLst>
            </p:cNvPr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A144FC3-849B-4D13-8F7B-02D4B17DFF0F}"/>
                </a:ext>
              </a:extLst>
            </p:cNvPr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7C43750-95DF-40DB-8541-45E197FE85F4}"/>
                </a:ext>
              </a:extLst>
            </p:cNvPr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51E3F84-C90D-425D-BEB9-16D7404D1657}"/>
                </a:ext>
              </a:extLst>
            </p:cNvPr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8BA2B0A-E009-4615-8305-37735792C106}"/>
                </a:ext>
              </a:extLst>
            </p:cNvPr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7CC32BC-51E9-4B06-A6FA-F7D44567EAC9}"/>
                </a:ext>
              </a:extLst>
            </p:cNvPr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97D6BBA-79B4-43B4-89B9-DB859988F9E8}"/>
                </a:ext>
              </a:extLst>
            </p:cNvPr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486572A-6601-4901-AB23-F1E44CC2031C}"/>
                </a:ext>
              </a:extLst>
            </p:cNvPr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FE7F4E4-AE94-451D-95F7-A21D6A3549BC}"/>
                </a:ext>
              </a:extLst>
            </p:cNvPr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1A262AE-DB78-43EA-820E-1B328A180C0E}"/>
                </a:ext>
              </a:extLst>
            </p:cNvPr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99252BF-767A-42FB-96C9-F0B8531F10DB}"/>
                </a:ext>
              </a:extLst>
            </p:cNvPr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E1CC1A7-EA8C-447B-8815-F61EB621DB13}"/>
                </a:ext>
              </a:extLst>
            </p:cNvPr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F2C313D-5B4E-4AC0-8631-289D6476B08B}"/>
                </a:ext>
              </a:extLst>
            </p:cNvPr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164B93-C9A7-4C52-9AB8-A64AC677B96C}"/>
                </a:ext>
              </a:extLst>
            </p:cNvPr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6202CA3-18C5-428B-B724-3367CAAE1631}"/>
                </a:ext>
              </a:extLst>
            </p:cNvPr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</p:spTree>
    <p:extLst>
      <p:ext uri="{BB962C8B-B14F-4D97-AF65-F5344CB8AC3E}">
        <p14:creationId xmlns:p14="http://schemas.microsoft.com/office/powerpoint/2010/main" val="363446826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6"/>
            <a:ext cx="11329827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069617B-40B1-4AC9-B092-6294B46F7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373" y="922908"/>
            <a:ext cx="11329827" cy="501649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67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6F64D78-F677-4AB1-8E52-AFBC5426A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85018" y="6301352"/>
            <a:ext cx="667815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Confidential Draft – For Discussion Purposes Only –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686158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29158170-59AC-4887-938B-191579421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85018" y="6301352"/>
            <a:ext cx="667815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 err="1"/>
              <a:t>Confidential</a:t>
            </a:r>
            <a:r>
              <a:rPr lang="fr-FR"/>
              <a:t> Draft – For Discussion </a:t>
            </a:r>
            <a:r>
              <a:rPr lang="fr-FR" err="1"/>
              <a:t>Purposes</a:t>
            </a:r>
            <a:r>
              <a:rPr lang="fr-FR"/>
              <a:t> </a:t>
            </a:r>
            <a:r>
              <a:rPr lang="fr-FR" err="1"/>
              <a:t>Only</a:t>
            </a:r>
            <a:r>
              <a:rPr lang="fr-FR"/>
              <a:t> –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3499402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65F1B84-9A40-42D8-B3EE-41F4BD7CFE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5734" y="1411289"/>
            <a:ext cx="7247465" cy="188477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BA43E0-9E3A-46EC-91D4-D70A0E6E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697EB0-B117-49FF-A917-A125A4BD1ADE}"/>
              </a:ext>
            </a:extLst>
          </p:cNvPr>
          <p:cNvGrpSpPr/>
          <p:nvPr userDrawn="1"/>
        </p:nvGrpSpPr>
        <p:grpSpPr>
          <a:xfrm>
            <a:off x="12275233" y="0"/>
            <a:ext cx="2706315" cy="1919363"/>
            <a:chOff x="3528102" y="847657"/>
            <a:chExt cx="2029736" cy="1919363"/>
          </a:xfrm>
        </p:grpSpPr>
        <p:sp>
          <p:nvSpPr>
            <p:cNvPr id="13" name="Guidance note">
              <a:extLst>
                <a:ext uri="{FF2B5EF4-FFF2-40B4-BE49-F238E27FC236}">
                  <a16:creationId xmlns:a16="http://schemas.microsoft.com/office/drawing/2014/main" id="{65D2E8E2-B939-47BE-ABAD-FE4F177614F2}"/>
                </a:ext>
              </a:extLst>
            </p:cNvPr>
            <p:cNvSpPr/>
            <p:nvPr/>
          </p:nvSpPr>
          <p:spPr>
            <a:xfrm>
              <a:off x="3528102" y="847657"/>
              <a:ext cx="2029736" cy="191936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C7CE35-7986-402F-8390-31B932649199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5" name="Picture 3">
                <a:extLst>
                  <a:ext uri="{FF2B5EF4-FFF2-40B4-BE49-F238E27FC236}">
                    <a16:creationId xmlns:a16="http://schemas.microsoft.com/office/drawing/2014/main" id="{22217A6C-310C-4BB8-A473-2B80591878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ounded Rectangle 20">
                <a:extLst>
                  <a:ext uri="{FF2B5EF4-FFF2-40B4-BE49-F238E27FC236}">
                    <a16:creationId xmlns:a16="http://schemas.microsoft.com/office/drawing/2014/main" id="{41C254A7-0433-4311-BD85-C0B8DE54934A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7055E455-14E3-42DE-A282-E1D222BC7708}"/>
              </a:ext>
            </a:extLst>
          </p:cNvPr>
          <p:cNvSpPr txBox="1">
            <a:spLocks/>
          </p:cNvSpPr>
          <p:nvPr userDrawn="1"/>
        </p:nvSpPr>
        <p:spPr>
          <a:xfrm>
            <a:off x="1409870" y="6349496"/>
            <a:ext cx="8730140" cy="16927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ts val="600"/>
              </a:spcAft>
              <a:buClr>
                <a:srgbClr val="55555A"/>
              </a:buClr>
              <a:tabLst>
                <a:tab pos="989013" algn="l"/>
              </a:tabLst>
              <a:defRPr/>
            </a:pPr>
            <a:r>
              <a:rPr lang="fr-FR" sz="1100" kern="0">
                <a:solidFill>
                  <a:srgbClr val="00148C"/>
                </a:solidFill>
                <a:latin typeface="Arial"/>
                <a:ea typeface="ＭＳ Ｐゴシック"/>
              </a:rPr>
              <a:t>| Customer Business Review Meeting | </a:t>
            </a:r>
            <a:r>
              <a:rPr lang="fr-FR" sz="1100" kern="0" err="1">
                <a:solidFill>
                  <a:srgbClr val="00148C"/>
                </a:solidFill>
                <a:latin typeface="Arial"/>
                <a:ea typeface="ＭＳ Ｐゴシック"/>
              </a:rPr>
              <a:t>October</a:t>
            </a:r>
            <a:r>
              <a:rPr lang="fr-FR" sz="1100" kern="0">
                <a:solidFill>
                  <a:srgbClr val="00148C"/>
                </a:solidFill>
                <a:latin typeface="Arial"/>
                <a:ea typeface="ＭＳ Ｐゴシック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782278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0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5400" b="1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Freeform 17"/>
          <p:cNvSpPr/>
          <p:nvPr userDrawn="1"/>
        </p:nvSpPr>
        <p:spPr>
          <a:xfrm>
            <a:off x="0" y="1681954"/>
            <a:ext cx="6115157" cy="5176047"/>
          </a:xfrm>
          <a:custGeom>
            <a:avLst/>
            <a:gdLst>
              <a:gd name="connsiteX0" fmla="*/ 1271697 w 4586368"/>
              <a:gd name="connsiteY0" fmla="*/ 0 h 3882035"/>
              <a:gd name="connsiteX1" fmla="*/ 4586368 w 4586368"/>
              <a:gd name="connsiteY1" fmla="*/ 3314670 h 3882035"/>
              <a:gd name="connsiteX2" fmla="*/ 4019003 w 4586368"/>
              <a:gd name="connsiteY2" fmla="*/ 3882035 h 3882035"/>
              <a:gd name="connsiteX3" fmla="*/ 0 w 4586368"/>
              <a:gd name="connsiteY3" fmla="*/ 3882035 h 3882035"/>
              <a:gd name="connsiteX4" fmla="*/ 0 w 4586368"/>
              <a:gd name="connsiteY4" fmla="*/ 1271697 h 3882035"/>
              <a:gd name="connsiteX5" fmla="*/ 1271697 w 4586368"/>
              <a:gd name="connsiteY5" fmla="*/ 0 h 38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6368" h="3882035">
                <a:moveTo>
                  <a:pt x="1271697" y="0"/>
                </a:moveTo>
                <a:lnTo>
                  <a:pt x="4586368" y="3314670"/>
                </a:lnTo>
                <a:lnTo>
                  <a:pt x="4019003" y="3882035"/>
                </a:lnTo>
                <a:lnTo>
                  <a:pt x="0" y="3882035"/>
                </a:lnTo>
                <a:lnTo>
                  <a:pt x="0" y="1271697"/>
                </a:lnTo>
                <a:lnTo>
                  <a:pt x="1271697" y="0"/>
                </a:lnTo>
                <a:close/>
              </a:path>
            </a:pathLst>
          </a:custGeom>
          <a:solidFill>
            <a:schemeClr val="accent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9DEE8F0E-B114-407F-AAE5-47907DAE4A1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0997" y="306280"/>
            <a:ext cx="2208000" cy="453981"/>
          </a:xfrm>
          <a:prstGeom prst="rect">
            <a:avLst/>
          </a:prstGeom>
        </p:spPr>
      </p:pic>
      <p:sp>
        <p:nvSpPr>
          <p:cNvPr id="19" name="Title 8"/>
          <p:cNvSpPr>
            <a:spLocks noGrp="1"/>
          </p:cNvSpPr>
          <p:nvPr>
            <p:ph type="title" hasCustomPrompt="1"/>
          </p:nvPr>
        </p:nvSpPr>
        <p:spPr>
          <a:xfrm>
            <a:off x="0" y="3918855"/>
            <a:ext cx="6096000" cy="1625965"/>
          </a:xfrm>
        </p:spPr>
        <p:txBody>
          <a:bodyPr lIns="356616" tIns="356616" rIns="356616" bIns="356616" anchor="ctr"/>
          <a:lstStyle>
            <a:lvl1pPr>
              <a:lnSpc>
                <a:spcPct val="80000"/>
              </a:lnSpc>
              <a:spcAft>
                <a:spcPts val="800"/>
              </a:spcAft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927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65F1B84-9A40-42D8-B3EE-41F4BD7CFE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5734" y="1411289"/>
            <a:ext cx="7247465" cy="188477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BA43E0-9E3A-46EC-91D4-D70A0E6E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697EB0-B117-49FF-A917-A125A4BD1ADE}"/>
              </a:ext>
            </a:extLst>
          </p:cNvPr>
          <p:cNvGrpSpPr/>
          <p:nvPr userDrawn="1"/>
        </p:nvGrpSpPr>
        <p:grpSpPr>
          <a:xfrm>
            <a:off x="12275233" y="0"/>
            <a:ext cx="2706315" cy="1919363"/>
            <a:chOff x="3528102" y="847657"/>
            <a:chExt cx="2029736" cy="1919363"/>
          </a:xfrm>
        </p:grpSpPr>
        <p:sp>
          <p:nvSpPr>
            <p:cNvPr id="13" name="Guidance note">
              <a:extLst>
                <a:ext uri="{FF2B5EF4-FFF2-40B4-BE49-F238E27FC236}">
                  <a16:creationId xmlns:a16="http://schemas.microsoft.com/office/drawing/2014/main" id="{65D2E8E2-B939-47BE-ABAD-FE4F177614F2}"/>
                </a:ext>
              </a:extLst>
            </p:cNvPr>
            <p:cNvSpPr/>
            <p:nvPr/>
          </p:nvSpPr>
          <p:spPr>
            <a:xfrm>
              <a:off x="3528102" y="847657"/>
              <a:ext cx="2029736" cy="191936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C7CE35-7986-402F-8390-31B932649199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5" name="Picture 3">
                <a:extLst>
                  <a:ext uri="{FF2B5EF4-FFF2-40B4-BE49-F238E27FC236}">
                    <a16:creationId xmlns:a16="http://schemas.microsoft.com/office/drawing/2014/main" id="{22217A6C-310C-4BB8-A473-2B80591878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ounded Rectangle 20">
                <a:extLst>
                  <a:ext uri="{FF2B5EF4-FFF2-40B4-BE49-F238E27FC236}">
                    <a16:creationId xmlns:a16="http://schemas.microsoft.com/office/drawing/2014/main" id="{41C254A7-0433-4311-BD85-C0B8DE54934A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7055E455-14E3-42DE-A282-E1D222BC7708}"/>
              </a:ext>
            </a:extLst>
          </p:cNvPr>
          <p:cNvSpPr txBox="1">
            <a:spLocks/>
          </p:cNvSpPr>
          <p:nvPr userDrawn="1"/>
        </p:nvSpPr>
        <p:spPr>
          <a:xfrm>
            <a:off x="1409870" y="6349496"/>
            <a:ext cx="8730140" cy="16927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ts val="600"/>
              </a:spcAft>
              <a:buClr>
                <a:srgbClr val="55555A"/>
              </a:buClr>
              <a:tabLst>
                <a:tab pos="989013" algn="l"/>
              </a:tabLst>
              <a:defRPr/>
            </a:pPr>
            <a:r>
              <a:rPr lang="fr-FR" sz="1100" kern="0">
                <a:solidFill>
                  <a:srgbClr val="00148C"/>
                </a:solidFill>
                <a:latin typeface="Arial"/>
                <a:ea typeface="ＭＳ Ｐゴシック"/>
              </a:rPr>
              <a:t>| Customer Business Review Meeting | </a:t>
            </a:r>
            <a:r>
              <a:rPr lang="fr-FR" sz="1100" kern="0" err="1">
                <a:solidFill>
                  <a:srgbClr val="00148C"/>
                </a:solidFill>
                <a:latin typeface="Arial"/>
                <a:ea typeface="ＭＳ Ｐゴシック"/>
              </a:rPr>
              <a:t>October</a:t>
            </a:r>
            <a:r>
              <a:rPr lang="fr-FR" sz="1100" kern="0">
                <a:solidFill>
                  <a:srgbClr val="00148C"/>
                </a:solidFill>
                <a:latin typeface="Arial"/>
                <a:ea typeface="ＭＳ Ｐゴシック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3278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576000" y="1411200"/>
            <a:ext cx="11040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00AF-67DA-4103-ADCF-D04CEE1258D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1" name="Guidance note">
            <a:extLst>
              <a:ext uri="{FF2B5EF4-FFF2-40B4-BE49-F238E27FC236}">
                <a16:creationId xmlns:a16="http://schemas.microsoft.com/office/drawing/2014/main" id="{E500F763-0BC0-4580-A71D-6F0F9287C7D7}"/>
              </a:ext>
            </a:extLst>
          </p:cNvPr>
          <p:cNvSpPr/>
          <p:nvPr userDrawn="1"/>
        </p:nvSpPr>
        <p:spPr>
          <a:xfrm>
            <a:off x="12275233" y="48037"/>
            <a:ext cx="2706315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3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0"/>
            <a:ext cx="5231896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77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62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A5F86E-6E6F-45E1-A5F2-EB103742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36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sp>
        <p:nvSpPr>
          <p:cNvPr id="28" name="Round Diagonal Corner Rectangle 4">
            <a:extLst>
              <a:ext uri="{FF2B5EF4-FFF2-40B4-BE49-F238E27FC236}">
                <a16:creationId xmlns:a16="http://schemas.microsoft.com/office/drawing/2014/main" id="{1586E4B4-C3F2-47FA-A1C5-5090AA07DFEA}"/>
              </a:ext>
            </a:extLst>
          </p:cNvPr>
          <p:cNvSpPr/>
          <p:nvPr userDrawn="1"/>
        </p:nvSpPr>
        <p:spPr>
          <a:xfrm>
            <a:off x="12275234" y="0"/>
            <a:ext cx="2707513" cy="19317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573784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0"/>
            <a:ext cx="5231896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77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62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8FC637FA-B805-44DF-B633-71443FECF1C9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-4231" y="303495"/>
            <a:ext cx="2625724" cy="582935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12275234" y="0"/>
            <a:ext cx="2707513" cy="19317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85110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0"/>
            <a:ext cx="5231896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77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62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549568EC-7896-49C6-B633-53DD6583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38" name="Freeform: Shape 3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C72F7E97-1443-4A2B-A03E-9D78C5DD4BB6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-4231" y="303495"/>
            <a:ext cx="2625724" cy="582935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87F5CE5A-52B7-48EE-90F8-13ED9583F3B7}"/>
              </a:ext>
            </a:extLst>
          </p:cNvPr>
          <p:cNvSpPr/>
          <p:nvPr userDrawn="1"/>
        </p:nvSpPr>
        <p:spPr>
          <a:xfrm>
            <a:off x="12275234" y="0"/>
            <a:ext cx="2707513" cy="19317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874002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0"/>
            <a:ext cx="5231896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77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62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12275234" y="0"/>
            <a:ext cx="2707513" cy="19317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1" y="357188"/>
            <a:ext cx="2351667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65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50"/>
            <a:ext cx="5231896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77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62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CA4E558A-A36F-41DB-9D1C-8A9CE926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3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059473A8-6883-41A4-A23D-DD1B1D5F5034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-4230" y="303495"/>
            <a:ext cx="1743772" cy="582935"/>
          </a:xfrm>
          <a:prstGeom prst="rect">
            <a:avLst/>
          </a:prstGeom>
        </p:spPr>
      </p:pic>
      <p:sp>
        <p:nvSpPr>
          <p:cNvPr id="30" name="Round Diagonal Corner Rectangle 4">
            <a:extLst>
              <a:ext uri="{FF2B5EF4-FFF2-40B4-BE49-F238E27FC236}">
                <a16:creationId xmlns:a16="http://schemas.microsoft.com/office/drawing/2014/main" id="{57E0544E-0101-471C-ACC7-BD597E5BCFAE}"/>
              </a:ext>
            </a:extLst>
          </p:cNvPr>
          <p:cNvSpPr/>
          <p:nvPr userDrawn="1"/>
        </p:nvSpPr>
        <p:spPr>
          <a:xfrm>
            <a:off x="12275234" y="0"/>
            <a:ext cx="2707513" cy="19317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32328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75735" y="361387"/>
            <a:ext cx="110405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35" y="1412481"/>
            <a:ext cx="11040533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896852" y="6352054"/>
            <a:ext cx="712377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91811" y="6352054"/>
            <a:ext cx="8730140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575734" y="6352054"/>
            <a:ext cx="1216077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989013" algn="l"/>
              </a:tabLst>
            </a:pPr>
            <a:r>
              <a:rPr lang="fr-FR" sz="1100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267600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3689">
          <p15:clr>
            <a:srgbClr val="F26B43"/>
          </p15:clr>
        </p15:guide>
        <p15:guide id="4" pos="7317">
          <p15:clr>
            <a:srgbClr val="F26B43"/>
          </p15:clr>
        </p15:guide>
        <p15:guide id="6" orient="horz" pos="3793">
          <p15:clr>
            <a:srgbClr val="F26B43"/>
          </p15:clr>
        </p15:guide>
        <p15:guide id="8" pos="363">
          <p15:clr>
            <a:srgbClr val="F26B43"/>
          </p15:clr>
        </p15:guide>
        <p15:guide id="13" pos="3991">
          <p15:clr>
            <a:srgbClr val="F26B43"/>
          </p15:clr>
        </p15:guide>
        <p15:guide id="14" orient="horz" pos="414">
          <p15:clr>
            <a:srgbClr val="F26B43"/>
          </p15:clr>
        </p15:guide>
        <p15:guide id="15" orient="horz" pos="889">
          <p15:clr>
            <a:srgbClr val="F26B43"/>
          </p15:clr>
        </p15:guide>
        <p15:guide id="16" pos="2752">
          <p15:clr>
            <a:srgbClr val="F26B43"/>
          </p15:clr>
        </p15:guide>
        <p15:guide id="17" pos="5140">
          <p15:clr>
            <a:srgbClr val="F26B43"/>
          </p15:clr>
        </p15:guide>
        <p15:guide id="18" pos="4928">
          <p15:clr>
            <a:srgbClr val="F26B43"/>
          </p15:clr>
        </p15:guide>
        <p15:guide id="19" pos="2540">
          <p15:clr>
            <a:srgbClr val="F26B43"/>
          </p15:clr>
        </p15:guide>
        <p15:guide id="20" orient="horz" pos="39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A101AC-E57C-4B88-9637-3C528FD8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12" y="186553"/>
            <a:ext cx="11040533" cy="369332"/>
          </a:xfrm>
        </p:spPr>
        <p:txBody>
          <a:bodyPr/>
          <a:lstStyle/>
          <a:p>
            <a:r>
              <a:rPr lang="en-US" dirty="0"/>
              <a:t>Customer Data Platform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EB2DC4-0F15-48DF-B638-58FF877F9539}"/>
              </a:ext>
            </a:extLst>
          </p:cNvPr>
          <p:cNvSpPr/>
          <p:nvPr/>
        </p:nvSpPr>
        <p:spPr bwMode="auto">
          <a:xfrm>
            <a:off x="340860" y="730151"/>
            <a:ext cx="5658841" cy="29690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In August 2020, the Customer &amp; IT teams completed an assessment and solution design of the Customer Data domain.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900" b="1" i="0" u="sng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The assessment showed an extremely poor state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: a maturity level of 1.46 vs. a target state of 3.2 in FY25 (on 5-point scale).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900" b="1" i="0" u="sng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The target state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is a pre-requisite to efficiently and effectively: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5555A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support the customer agent experience;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5555A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develop capabilities previously discussed (Customer Digital, ZBR, Clean Energy, Smart Target, AMI, etc.);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5555A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meet regulatory requests;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5555A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provide the analytics required for revenue and collection growth opportunities; and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5555A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accelerate transition from CRIS to CSS mainframe systems supporting a more cost-effective migration off CRIS.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900" b="1" i="0" u="sng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The solution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is to create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enterprise data capabilities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by implementing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new technologies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and a comprehensive source of high-quality Customer Data from all underlying systems, and to update and maintain this data in a largely automated manner, as well as to create the required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governance and quality control tools and processes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.  The approach is agile, with value drops every sprint cycle or MVPs, tailored to support the Contact Center operations, Digital, and CXP value cases. 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9293D-BCCA-43F4-8366-71706F202F62}"/>
              </a:ext>
            </a:extLst>
          </p:cNvPr>
          <p:cNvSpPr txBox="1"/>
          <p:nvPr/>
        </p:nvSpPr>
        <p:spPr bwMode="auto">
          <a:xfrm>
            <a:off x="30808" y="730452"/>
            <a:ext cx="51045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BEB4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        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Executive Summary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437B6E-B871-4604-8ED6-19315C80A4C3}"/>
              </a:ext>
            </a:extLst>
          </p:cNvPr>
          <p:cNvSpPr/>
          <p:nvPr/>
        </p:nvSpPr>
        <p:spPr bwMode="auto">
          <a:xfrm>
            <a:off x="356045" y="3852951"/>
            <a:ext cx="5658841" cy="28401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08F8D-762D-4CD3-8EC4-97B361F3DB6D}"/>
              </a:ext>
            </a:extLst>
          </p:cNvPr>
          <p:cNvSpPr txBox="1"/>
          <p:nvPr/>
        </p:nvSpPr>
        <p:spPr bwMode="auto">
          <a:xfrm>
            <a:off x="30808" y="3873491"/>
            <a:ext cx="51045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BEB4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        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MVP 1 Scope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86F6E9-84FD-4B40-A02D-1E670D57E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97" y="4112174"/>
            <a:ext cx="4123113" cy="2292372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891F26E-19FF-447F-9AA6-FAAFFE13DBD5}"/>
              </a:ext>
            </a:extLst>
          </p:cNvPr>
          <p:cNvGraphicFramePr>
            <a:graphicFrameLocks noGrp="1"/>
          </p:cNvGraphicFramePr>
          <p:nvPr/>
        </p:nvGraphicFramePr>
        <p:xfrm>
          <a:off x="6192301" y="742745"/>
          <a:ext cx="5583628" cy="295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78101494"/>
                    </a:ext>
                  </a:extLst>
                </a:gridCol>
                <a:gridCol w="1519628">
                  <a:extLst>
                    <a:ext uri="{9D8B030D-6E8A-4147-A177-3AD203B41FA5}">
                      <a16:colId xmlns:a16="http://schemas.microsoft.com/office/drawing/2014/main" val="3584475970"/>
                    </a:ext>
                  </a:extLst>
                </a:gridCol>
              </a:tblGrid>
              <a:tr h="647216">
                <a:tc>
                  <a:txBody>
                    <a:bodyPr/>
                    <a:lstStyle/>
                    <a:p>
                      <a:r>
                        <a:rPr lang="en-US" dirty="0"/>
                        <a:t>Project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921546"/>
                  </a:ext>
                </a:extLst>
              </a:tr>
              <a:tr h="57731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/>
                        <a:t>Finance (Budget and Actual)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916882"/>
                  </a:ext>
                </a:extLst>
              </a:tr>
              <a:tr h="57731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/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70225"/>
                  </a:ext>
                </a:extLst>
              </a:tr>
              <a:tr h="57731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/>
                        <a:t>Schedule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599149"/>
                  </a:ext>
                </a:extLst>
              </a:tr>
              <a:tr h="577316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253865"/>
                  </a:ext>
                </a:extLst>
              </a:tr>
            </a:tbl>
          </a:graphicData>
        </a:graphic>
      </p:graphicFrame>
      <p:sp>
        <p:nvSpPr>
          <p:cNvPr id="16" name="Rectangle 73">
            <a:extLst>
              <a:ext uri="{FF2B5EF4-FFF2-40B4-BE49-F238E27FC236}">
                <a16:creationId xmlns:a16="http://schemas.microsoft.com/office/drawing/2014/main" id="{23FFD47A-A0B4-4C92-AA74-1E8435A2C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3996" y="1597551"/>
            <a:ext cx="971550" cy="175410"/>
          </a:xfrm>
          <a:prstGeom prst="rect">
            <a:avLst/>
          </a:prstGeom>
          <a:gradFill rotWithShape="0">
            <a:gsLst>
              <a:gs pos="0">
                <a:srgbClr val="00B050"/>
              </a:gs>
              <a:gs pos="39999">
                <a:srgbClr val="FFFF00"/>
              </a:gs>
              <a:gs pos="60001">
                <a:srgbClr val="FFFF00"/>
              </a:gs>
              <a:gs pos="89999">
                <a:srgbClr val="C00000"/>
              </a:gs>
              <a:gs pos="100000">
                <a:srgbClr val="C00000"/>
              </a:gs>
            </a:gsLst>
            <a:lin ang="0" scaled="1"/>
          </a:gradFill>
          <a:ln w="12700" algn="ctr">
            <a:noFill/>
            <a:round/>
            <a:headEnd/>
            <a:tailEnd/>
          </a:ln>
        </p:spPr>
        <p:txBody>
          <a:bodyPr tIns="91440" bIns="91440" anchor="ctr"/>
          <a:lstStyle/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Marlett" pitchFamily="2" charset="2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7" name="Isosceles Triangle 76">
            <a:extLst>
              <a:ext uri="{FF2B5EF4-FFF2-40B4-BE49-F238E27FC236}">
                <a16:creationId xmlns:a16="http://schemas.microsoft.com/office/drawing/2014/main" id="{A3AE49AF-84CD-4F58-A6DF-41E7806B6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4521" y="1705399"/>
            <a:ext cx="190500" cy="164622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12700" algn="ctr">
            <a:noFill/>
            <a:round/>
            <a:headEnd/>
            <a:tailEnd/>
          </a:ln>
        </p:spPr>
        <p:txBody>
          <a:bodyPr tIns="91440" bIns="91440" anchor="ctr"/>
          <a:lstStyle/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Marlett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ヒラギノ角ゴ Pro W3"/>
              <a:cs typeface="ヒラギノ角ゴ Pro W3"/>
            </a:endParaRPr>
          </a:p>
        </p:txBody>
      </p:sp>
      <p:sp>
        <p:nvSpPr>
          <p:cNvPr id="19" name="Rectangle 73">
            <a:extLst>
              <a:ext uri="{FF2B5EF4-FFF2-40B4-BE49-F238E27FC236}">
                <a16:creationId xmlns:a16="http://schemas.microsoft.com/office/drawing/2014/main" id="{830F19ED-5705-4300-AF03-31F5AC0C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3996" y="2195550"/>
            <a:ext cx="971550" cy="175410"/>
          </a:xfrm>
          <a:prstGeom prst="rect">
            <a:avLst/>
          </a:prstGeom>
          <a:gradFill rotWithShape="0">
            <a:gsLst>
              <a:gs pos="0">
                <a:srgbClr val="00B050"/>
              </a:gs>
              <a:gs pos="39999">
                <a:srgbClr val="FFFF00"/>
              </a:gs>
              <a:gs pos="60001">
                <a:srgbClr val="FFFF00"/>
              </a:gs>
              <a:gs pos="89999">
                <a:srgbClr val="C00000"/>
              </a:gs>
              <a:gs pos="100000">
                <a:srgbClr val="C00000"/>
              </a:gs>
            </a:gsLst>
            <a:lin ang="0" scaled="1"/>
          </a:gradFill>
          <a:ln w="12700" algn="ctr">
            <a:noFill/>
            <a:round/>
            <a:headEnd/>
            <a:tailEnd/>
          </a:ln>
        </p:spPr>
        <p:txBody>
          <a:bodyPr tIns="91440" bIns="91440" anchor="ctr"/>
          <a:lstStyle/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Marlett" pitchFamily="2" charset="2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20" name="Isosceles Triangle 76">
            <a:extLst>
              <a:ext uri="{FF2B5EF4-FFF2-40B4-BE49-F238E27FC236}">
                <a16:creationId xmlns:a16="http://schemas.microsoft.com/office/drawing/2014/main" id="{83071D12-BB4F-4135-AF6B-8549B540C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7666" y="2283338"/>
            <a:ext cx="190500" cy="164622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12700" algn="ctr">
            <a:noFill/>
            <a:round/>
            <a:headEnd/>
            <a:tailEnd/>
          </a:ln>
        </p:spPr>
        <p:txBody>
          <a:bodyPr tIns="91440" bIns="91440" anchor="ctr"/>
          <a:lstStyle/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Marlett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ヒラギノ角ゴ Pro W3"/>
              <a:cs typeface="ヒラギノ角ゴ Pro W3"/>
            </a:endParaRPr>
          </a:p>
        </p:txBody>
      </p:sp>
      <p:sp>
        <p:nvSpPr>
          <p:cNvPr id="21" name="Rectangle 73">
            <a:extLst>
              <a:ext uri="{FF2B5EF4-FFF2-40B4-BE49-F238E27FC236}">
                <a16:creationId xmlns:a16="http://schemas.microsoft.com/office/drawing/2014/main" id="{788918E0-AAA4-45B2-8433-1113233B9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7095" y="2781840"/>
            <a:ext cx="971550" cy="175410"/>
          </a:xfrm>
          <a:prstGeom prst="rect">
            <a:avLst/>
          </a:prstGeom>
          <a:gradFill rotWithShape="0">
            <a:gsLst>
              <a:gs pos="0">
                <a:srgbClr val="00B050"/>
              </a:gs>
              <a:gs pos="39999">
                <a:srgbClr val="FFFF00"/>
              </a:gs>
              <a:gs pos="60001">
                <a:srgbClr val="FFFF00"/>
              </a:gs>
              <a:gs pos="89999">
                <a:srgbClr val="C00000"/>
              </a:gs>
              <a:gs pos="100000">
                <a:srgbClr val="C00000"/>
              </a:gs>
            </a:gsLst>
            <a:lin ang="0" scaled="1"/>
          </a:gradFill>
          <a:ln w="12700" algn="ctr">
            <a:noFill/>
            <a:round/>
            <a:headEnd/>
            <a:tailEnd/>
          </a:ln>
        </p:spPr>
        <p:txBody>
          <a:bodyPr tIns="91440" bIns="91440" anchor="ctr"/>
          <a:lstStyle/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Marlett" pitchFamily="2" charset="2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22" name="Isosceles Triangle 76">
            <a:extLst>
              <a:ext uri="{FF2B5EF4-FFF2-40B4-BE49-F238E27FC236}">
                <a16:creationId xmlns:a16="http://schemas.microsoft.com/office/drawing/2014/main" id="{9C449EF4-3AFC-4021-854F-65D11D3EF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3521" y="2848241"/>
            <a:ext cx="190500" cy="164622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12700" algn="ctr">
            <a:noFill/>
            <a:round/>
            <a:headEnd/>
            <a:tailEnd/>
          </a:ln>
        </p:spPr>
        <p:txBody>
          <a:bodyPr tIns="91440" bIns="91440" anchor="ctr"/>
          <a:lstStyle/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Marlett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ヒラギノ角ゴ Pro W3"/>
              <a:cs typeface="ヒラギノ角ゴ Pro W3"/>
            </a:endParaRPr>
          </a:p>
        </p:txBody>
      </p:sp>
      <p:sp>
        <p:nvSpPr>
          <p:cNvPr id="23" name="Rectangle 73">
            <a:extLst>
              <a:ext uri="{FF2B5EF4-FFF2-40B4-BE49-F238E27FC236}">
                <a16:creationId xmlns:a16="http://schemas.microsoft.com/office/drawing/2014/main" id="{C7922CF7-6D26-4128-854D-613063EC9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902" y="3360850"/>
            <a:ext cx="971550" cy="175410"/>
          </a:xfrm>
          <a:prstGeom prst="rect">
            <a:avLst/>
          </a:prstGeom>
          <a:gradFill rotWithShape="0">
            <a:gsLst>
              <a:gs pos="0">
                <a:srgbClr val="00B050"/>
              </a:gs>
              <a:gs pos="39999">
                <a:srgbClr val="FFFF00"/>
              </a:gs>
              <a:gs pos="60001">
                <a:srgbClr val="FFFF00"/>
              </a:gs>
              <a:gs pos="89999">
                <a:srgbClr val="C00000"/>
              </a:gs>
              <a:gs pos="100000">
                <a:srgbClr val="C00000"/>
              </a:gs>
            </a:gsLst>
            <a:lin ang="0" scaled="1"/>
          </a:gradFill>
          <a:ln w="12700" algn="ctr">
            <a:noFill/>
            <a:round/>
            <a:headEnd/>
            <a:tailEnd/>
          </a:ln>
        </p:spPr>
        <p:txBody>
          <a:bodyPr tIns="91440" bIns="91440" anchor="ctr"/>
          <a:lstStyle/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Marlett" pitchFamily="2" charset="2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24" name="Isosceles Triangle 76">
            <a:extLst>
              <a:ext uri="{FF2B5EF4-FFF2-40B4-BE49-F238E27FC236}">
                <a16:creationId xmlns:a16="http://schemas.microsoft.com/office/drawing/2014/main" id="{A250803B-44A5-4466-ACF0-C1058B3EA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5437" y="3443628"/>
            <a:ext cx="190500" cy="164622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12700" algn="ctr">
            <a:noFill/>
            <a:round/>
            <a:headEnd/>
            <a:tailEnd/>
          </a:ln>
        </p:spPr>
        <p:txBody>
          <a:bodyPr tIns="91440" bIns="91440" anchor="ctr"/>
          <a:lstStyle/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Marlett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ヒラギノ角ゴ Pro W3"/>
              <a:cs typeface="ヒラギノ角ゴ Pro W3"/>
            </a:endParaRPr>
          </a:p>
        </p:txBody>
      </p:sp>
      <p:sp>
        <p:nvSpPr>
          <p:cNvPr id="25" name="Rectangle 73">
            <a:extLst>
              <a:ext uri="{FF2B5EF4-FFF2-40B4-BE49-F238E27FC236}">
                <a16:creationId xmlns:a16="http://schemas.microsoft.com/office/drawing/2014/main" id="{0F0C9FE7-4D2A-4087-8BD5-4F359D54D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3996" y="999552"/>
            <a:ext cx="971550" cy="175410"/>
          </a:xfrm>
          <a:prstGeom prst="rect">
            <a:avLst/>
          </a:prstGeom>
          <a:gradFill rotWithShape="0">
            <a:gsLst>
              <a:gs pos="0">
                <a:srgbClr val="00B050"/>
              </a:gs>
              <a:gs pos="39999">
                <a:srgbClr val="FFFF00"/>
              </a:gs>
              <a:gs pos="60001">
                <a:srgbClr val="FFFF00"/>
              </a:gs>
              <a:gs pos="89999">
                <a:srgbClr val="C00000"/>
              </a:gs>
              <a:gs pos="100000">
                <a:srgbClr val="C00000"/>
              </a:gs>
            </a:gsLst>
            <a:lin ang="0" scaled="1"/>
          </a:gradFill>
          <a:ln w="12700" algn="ctr">
            <a:noFill/>
            <a:round/>
            <a:headEnd/>
            <a:tailEnd/>
          </a:ln>
        </p:spPr>
        <p:txBody>
          <a:bodyPr tIns="91440" bIns="91440" anchor="ctr"/>
          <a:lstStyle/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Marlett" pitchFamily="2" charset="2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26" name="Isosceles Triangle 76">
            <a:extLst>
              <a:ext uri="{FF2B5EF4-FFF2-40B4-BE49-F238E27FC236}">
                <a16:creationId xmlns:a16="http://schemas.microsoft.com/office/drawing/2014/main" id="{BF30CF5E-D222-4DE3-AAF8-8213FD5A8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229" y="1075221"/>
            <a:ext cx="190500" cy="164622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12700" algn="ctr">
            <a:noFill/>
            <a:round/>
            <a:headEnd/>
            <a:tailEnd/>
          </a:ln>
        </p:spPr>
        <p:txBody>
          <a:bodyPr tIns="91440" bIns="91440" anchor="ctr"/>
          <a:lstStyle/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Marlett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ヒラギノ角ゴ Pro W3"/>
              <a:cs typeface="ヒラギノ角ゴ Pro W3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0F029EC-6E6B-4B2E-9DCA-A349F2AECE6A}"/>
              </a:ext>
            </a:extLst>
          </p:cNvPr>
          <p:cNvGraphicFramePr>
            <a:graphicFrameLocks noGrp="1"/>
          </p:cNvGraphicFramePr>
          <p:nvPr/>
        </p:nvGraphicFramePr>
        <p:xfrm>
          <a:off x="6192301" y="3858479"/>
          <a:ext cx="5583628" cy="27833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2282080"/>
                    </a:ext>
                  </a:extLst>
                </a:gridCol>
                <a:gridCol w="1519628">
                  <a:extLst>
                    <a:ext uri="{9D8B030D-6E8A-4147-A177-3AD203B41FA5}">
                      <a16:colId xmlns:a16="http://schemas.microsoft.com/office/drawing/2014/main" val="2951449251"/>
                    </a:ext>
                  </a:extLst>
                </a:gridCol>
              </a:tblGrid>
              <a:tr h="54915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Key Risks, Issues, Watch Items</a:t>
                      </a:r>
                      <a:r>
                        <a:rPr lang="en-US" sz="1200" b="1" i="0" dirty="0">
                          <a:solidFill>
                            <a:srgbClr val="55555A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1" i="0" dirty="0">
                        <a:solidFill>
                          <a:srgbClr val="55555A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2054"/>
                  </a:ext>
                </a:extLst>
              </a:tr>
              <a:tr h="54915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u="none" strike="noStrike" dirty="0">
                          <a:solidFill>
                            <a:srgbClr val="55555A"/>
                          </a:solidFill>
                          <a:effectLst/>
                          <a:latin typeface="+mn-lt"/>
                        </a:rPr>
                        <a:t>Data Governance Team not fully staffed</a:t>
                      </a:r>
                      <a:r>
                        <a:rPr lang="en-US" sz="1000" b="0" i="0" dirty="0">
                          <a:solidFill>
                            <a:srgbClr val="55555A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</a:rPr>
                        <a:t>​09/30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544421"/>
                  </a:ext>
                </a:extLst>
              </a:tr>
              <a:tr h="549155">
                <a:tc>
                  <a:txBody>
                    <a:bodyPr/>
                    <a:lstStyle/>
                    <a:p>
                      <a: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FontTx/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5555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error when try to connect to CSS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</a:rPr>
                        <a:t>08/27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655988"/>
                  </a:ext>
                </a:extLst>
              </a:tr>
              <a:tr h="586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 – Firewall request has not been 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</a:rPr>
                        <a:t>09/30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523492"/>
                  </a:ext>
                </a:extLst>
              </a:tr>
              <a:tr h="54915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financial report budget vs actual is in progress and to be delivered at the end of every month</a:t>
                      </a:r>
                      <a:endParaRPr lang="en-US" sz="1000" b="0" i="0" dirty="0">
                        <a:solidFill>
                          <a:srgbClr val="55555A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0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8000"/>
                          </a:highlight>
                          <a:latin typeface="+mn-lt"/>
                        </a:rPr>
                        <a:t>10/28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90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6372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_p.9.6ekIe68JREcrGzw"/>
</p:tagLst>
</file>

<file path=ppt/theme/theme1.xml><?xml version="1.0" encoding="utf-8"?>
<a:theme xmlns:a="http://schemas.openxmlformats.org/drawingml/2006/main" name="US NG 2018 PPT Tempalte 4x3">
  <a:themeElements>
    <a:clrScheme name="Custom 6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00148C"/>
      </a:hlink>
      <a:folHlink>
        <a:srgbClr val="00148C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1" id="{9E405E24-4D8F-45E9-B7C1-DE8CFE413F7C}" vid="{32376E27-65FC-4E1F-8C9A-962F9B38E9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Marlett</vt:lpstr>
      <vt:lpstr>Verdana</vt:lpstr>
      <vt:lpstr>US NG 2018 PPT Tempalte 4x3</vt:lpstr>
      <vt:lpstr>think-cell Slide</vt:lpstr>
      <vt:lpstr>Customer Data Platform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Data Platform Project</dc:title>
  <dc:creator>Kanashiro, Alex</dc:creator>
  <cp:lastModifiedBy>Kanashiro, Alex</cp:lastModifiedBy>
  <cp:revision>1</cp:revision>
  <dcterms:created xsi:type="dcterms:W3CDTF">2021-10-08T20:00:42Z</dcterms:created>
  <dcterms:modified xsi:type="dcterms:W3CDTF">2021-10-08T20:01:29Z</dcterms:modified>
</cp:coreProperties>
</file>