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6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7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1" r:id="rId4"/>
    <p:sldMasterId id="2147483773" r:id="rId5"/>
    <p:sldMasterId id="2147483791" r:id="rId6"/>
    <p:sldMasterId id="2147483815" r:id="rId7"/>
    <p:sldMasterId id="2147483841" r:id="rId8"/>
    <p:sldMasterId id="2147483860" r:id="rId9"/>
    <p:sldMasterId id="2147483876" r:id="rId10"/>
    <p:sldMasterId id="2147483888" r:id="rId11"/>
  </p:sldMasterIdLst>
  <p:notesMasterIdLst>
    <p:notesMasterId r:id="rId30"/>
  </p:notesMasterIdLst>
  <p:handoutMasterIdLst>
    <p:handoutMasterId r:id="rId31"/>
  </p:handoutMasterIdLst>
  <p:sldIdLst>
    <p:sldId id="262" r:id="rId12"/>
    <p:sldId id="2147307578" r:id="rId13"/>
    <p:sldId id="264" r:id="rId14"/>
    <p:sldId id="2147307575" r:id="rId15"/>
    <p:sldId id="2147307576" r:id="rId16"/>
    <p:sldId id="2147307587" r:id="rId17"/>
    <p:sldId id="2147307589" r:id="rId18"/>
    <p:sldId id="2147307590" r:id="rId19"/>
    <p:sldId id="2147307584" r:id="rId20"/>
    <p:sldId id="2147307581" r:id="rId21"/>
    <p:sldId id="2147307582" r:id="rId22"/>
    <p:sldId id="2147307591" r:id="rId23"/>
    <p:sldId id="838840233" r:id="rId24"/>
    <p:sldId id="838840231" r:id="rId25"/>
    <p:sldId id="2147307580" r:id="rId26"/>
    <p:sldId id="2147307577" r:id="rId27"/>
    <p:sldId id="2147307579" r:id="rId28"/>
    <p:sldId id="257" r:id="rId29"/>
  </p:sldIdLst>
  <p:sldSz cx="9144000" cy="5143500" type="screen16x9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1pPr>
    <a:lvl2pPr marL="609539" algn="l" rtl="0" fontAlgn="base">
      <a:spcBef>
        <a:spcPct val="0"/>
      </a:spcBef>
      <a:spcAft>
        <a:spcPct val="0"/>
      </a:spcAft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2pPr>
    <a:lvl3pPr marL="1219080" algn="l" rtl="0" fontAlgn="base">
      <a:spcBef>
        <a:spcPct val="0"/>
      </a:spcBef>
      <a:spcAft>
        <a:spcPct val="0"/>
      </a:spcAft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3pPr>
    <a:lvl4pPr marL="1828618" algn="l" rtl="0" fontAlgn="base">
      <a:spcBef>
        <a:spcPct val="0"/>
      </a:spcBef>
      <a:spcAft>
        <a:spcPct val="0"/>
      </a:spcAft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4pPr>
    <a:lvl5pPr marL="2438158" algn="l" rtl="0" fontAlgn="base">
      <a:spcBef>
        <a:spcPct val="0"/>
      </a:spcBef>
      <a:spcAft>
        <a:spcPct val="0"/>
      </a:spcAft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5pPr>
    <a:lvl6pPr marL="3047696" algn="l" defTabSz="1219080" rtl="0" eaLnBrk="1" latinLnBrk="0" hangingPunct="1"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6pPr>
    <a:lvl7pPr marL="3657235" algn="l" defTabSz="1219080" rtl="0" eaLnBrk="1" latinLnBrk="0" hangingPunct="1"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7pPr>
    <a:lvl8pPr marL="4266773" algn="l" defTabSz="1219080" rtl="0" eaLnBrk="1" latinLnBrk="0" hangingPunct="1"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8pPr>
    <a:lvl9pPr marL="4876313" algn="l" defTabSz="1219080" rtl="0" eaLnBrk="1" latinLnBrk="0" hangingPunct="1">
      <a:defRPr sz="3700" b="1" kern="1200">
        <a:solidFill>
          <a:srgbClr val="0079C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7122CD-9794-40F2-9E7C-6850DC884EB7}">
          <p14:sldIdLst>
            <p14:sldId id="262"/>
            <p14:sldId id="2147307578"/>
            <p14:sldId id="264"/>
            <p14:sldId id="2147307575"/>
            <p14:sldId id="2147307576"/>
            <p14:sldId id="2147307587"/>
            <p14:sldId id="2147307589"/>
            <p14:sldId id="2147307590"/>
            <p14:sldId id="2147307584"/>
            <p14:sldId id="2147307581"/>
            <p14:sldId id="2147307582"/>
            <p14:sldId id="2147307591"/>
            <p14:sldId id="838840233"/>
            <p14:sldId id="838840231"/>
            <p14:sldId id="2147307580"/>
            <p14:sldId id="2147307577"/>
            <p14:sldId id="2147307579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2" pos="7305" userDrawn="1">
          <p15:clr>
            <a:srgbClr val="A4A3A4"/>
          </p15:clr>
        </p15:guide>
        <p15:guide id="7" pos="4445" userDrawn="1">
          <p15:clr>
            <a:srgbClr val="A4A3A4"/>
          </p15:clr>
        </p15:guide>
        <p15:guide id="8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bert, John" initials="GJ" lastIdx="3" clrIdx="0">
    <p:extLst>
      <p:ext uri="{19B8F6BF-5375-455C-9EA6-DF929625EA0E}">
        <p15:presenceInfo xmlns:p15="http://schemas.microsoft.com/office/powerpoint/2012/main" userId="S::john.gilbert@uk.nationalgrid.com::c11b4134-6198-4a12-993c-11dc9bfab0c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A1"/>
    <a:srgbClr val="006600"/>
    <a:srgbClr val="00B0F0"/>
    <a:srgbClr val="53C4DB"/>
    <a:srgbClr val="0070C0"/>
    <a:srgbClr val="F78E1E"/>
    <a:srgbClr val="78A22F"/>
    <a:srgbClr val="F53C32"/>
    <a:srgbClr val="FA4616"/>
    <a:srgbClr val="92C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8A1971-E369-134F-B8F6-DA6677174A1A}" v="174" dt="2021-11-01T07:29:07.183"/>
    <p1510:client id="{BE07BAA1-8CE6-456E-92AF-0F410477EA4A}" v="366" dt="2021-11-01T13:00:11.25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8" y="68"/>
      </p:cViewPr>
      <p:guideLst>
        <p:guide pos="7305"/>
        <p:guide pos="4445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955" cy="49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22" y="2"/>
            <a:ext cx="2945954" cy="49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01/11/2021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2472"/>
            <a:ext cx="2945955" cy="49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722" y="9432472"/>
            <a:ext cx="2945954" cy="49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5955" cy="49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46" y="2"/>
            <a:ext cx="2945955" cy="49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01/11/2021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3" y="4716236"/>
            <a:ext cx="5437550" cy="446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832"/>
            <a:ext cx="2945955" cy="49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46" y="9430832"/>
            <a:ext cx="2945955" cy="49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B248D7-F50B-497B-903A-A307B32A298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itchFamily="48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itchFamily="4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95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82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08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Finance has started collecting terms for our Business Glossary so we need to formalize the change process.</a:t>
            </a:r>
          </a:p>
          <a:p>
            <a:r>
              <a:rPr lang="en-US"/>
              <a:t>We created this swim lane diagram showing how the process would work</a:t>
            </a:r>
          </a:p>
          <a:p>
            <a:r>
              <a:rPr lang="en-US"/>
              <a:t>The process depicted here would address decisions that could be made by the Data Owners.  However, there may be occasions where different Finance areas have concerns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1A9627-1BFE-4755-AB99-9427DE64E11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48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829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On those occasions where different Finance areas have concerns or different opinions, we have a Steering committee to help us make those decisions.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But what happens when concerns or challenges are brought up by areas outside of Finance.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Since they are impacting multiple areas, they must be considered Critical Data Assets and we need a process for resolving these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1A9627-1BFE-4755-AB99-9427DE64E11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48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4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68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7.png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pn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4.sv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7.png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9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7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pn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1.emf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 -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93380" y="2228615"/>
            <a:ext cx="1548000" cy="1548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7599228" y="2228627"/>
            <a:ext cx="1548000" cy="154800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993376" y="1280483"/>
            <a:ext cx="3150624" cy="902136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" y="1280483"/>
            <a:ext cx="5940000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36330" y="3976233"/>
            <a:ext cx="5411414" cy="341628"/>
          </a:xfrm>
          <a:noFill/>
          <a:ln>
            <a:noFill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257175" indent="-257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GB" sz="18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1"/>
              </a:buClr>
            </a:pPr>
            <a:r>
              <a:rPr lang="en-US"/>
              <a:t>Click to edit text</a:t>
            </a:r>
            <a:endParaRPr lang="en-GB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36330" y="4299909"/>
            <a:ext cx="5411414" cy="286228"/>
          </a:xfrm>
          <a:noFill/>
          <a:ln>
            <a:noFill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214313" indent="-21431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GB" sz="1400" b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/>
              <a:t>Click to edit text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31028331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orient="horz" pos="344" userDrawn="1">
          <p15:clr>
            <a:srgbClr val="FBAE40"/>
          </p15:clr>
        </p15:guide>
        <p15:guide id="4" pos="5488" userDrawn="1">
          <p15:clr>
            <a:srgbClr val="FBAE40"/>
          </p15:clr>
        </p15:guide>
        <p15:guide id="5" pos="2880" userDrawn="1">
          <p15:clr>
            <a:srgbClr val="FBAE40"/>
          </p15:clr>
        </p15:guide>
        <p15:guide id="6" pos="4241" userDrawn="1">
          <p15:clr>
            <a:srgbClr val="FBAE40"/>
          </p15:clr>
        </p15:guide>
        <p15:guide id="7" orient="horz" pos="201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2" name="Rectangle 1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3504" y="1113575"/>
            <a:ext cx="8331153" cy="173124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>
            <a:lvl1pPr marL="0" indent="0">
              <a:lnSpc>
                <a:spcPts val="4500"/>
              </a:lnSpc>
              <a:buFont typeface="Arial" panose="020B0604020202020204" pitchFamily="34" charset="0"/>
              <a:buNone/>
              <a:defRPr sz="405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title</a:t>
            </a:r>
            <a:br>
              <a:rPr lang="en-US" noProof="0"/>
            </a:br>
            <a:br>
              <a:rPr lang="en-US" noProof="0"/>
            </a:br>
            <a:endParaRPr lang="en-US" noProof="0"/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39943" y="3838230"/>
            <a:ext cx="8256586" cy="377428"/>
          </a:xfr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baseline="0" noProof="0" dirty="0">
                <a:solidFill>
                  <a:schemeClr val="tx2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2280070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1262-04F4-4764-8332-F1F1B133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E603-3804-4145-8D50-444ABB559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54D3-E711-4D01-AE48-A5760A31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899B-7CE2-40AC-821F-D99F6D2239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D8AF8-8FDD-4C6C-A4DD-1E4C23C9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D36E1-CE32-4BC1-A88F-16A01EAD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5CC-ECA9-4A8E-93A9-F9F2C9EC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4014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EE7F-852F-4879-A4D3-64E5E7A8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BC03F-82F1-45BE-B2E1-E9103F9D4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DF2F1-9CA8-4715-907E-0951874D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899B-7CE2-40AC-821F-D99F6D2239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07FD-E293-47CB-AB66-F6B70D37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B038-0968-4CC6-8354-03D239D9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5CC-ECA9-4A8E-93A9-F9F2C9EC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974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1BB8-5CB4-4248-A831-397C3997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20F09-DB54-4D11-9AB9-9061F9621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1978B-7B49-4D70-B4C7-2A145D0AB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5557-1A6C-4C38-8974-FCB3D908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899B-7CE2-40AC-821F-D99F6D2239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56F43-9146-458B-8F24-08B543CE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FD2A2-2223-44CA-B460-6C5C6279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5CC-ECA9-4A8E-93A9-F9F2C9EC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404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2FB4-85A8-4844-8E59-9790FDE1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3925-AD5F-48D9-B676-558CC785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D86B9-BDDD-493F-B956-40AB7EE30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9AD3-00B5-4479-BBF0-99EFDEB74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9D9D7-21FD-4ADD-BE3E-B96A1709E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F0E97-562E-4FEE-B883-70A7A642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899B-7CE2-40AC-821F-D99F6D2239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DEDAB-8F41-416E-9D00-6456A7E6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83EA1-3BE5-41A3-BB48-F65E98A7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5CC-ECA9-4A8E-93A9-F9F2C9EC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026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7EF9-7414-476E-86E2-4BD1A7C1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BA8CF-8850-409B-9E85-6CEB2CD2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899B-7CE2-40AC-821F-D99F6D2239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DE5FF-FBFA-4D4D-A2A2-E853A06E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62CA1-9431-46DE-9282-B89622B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5CC-ECA9-4A8E-93A9-F9F2C9EC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272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6AF74-8022-41E3-B485-05067CDD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899B-7CE2-40AC-821F-D99F6D2239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36C15-DEC0-4B89-836F-98BD1A54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F7CC7-7F52-4D10-B502-3602E915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5CC-ECA9-4A8E-93A9-F9F2C9EC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910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45BA-99C2-4ADE-A7BC-8DEB53C7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FF68D-9739-434A-9920-4ECB7E02F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25E73-FDC9-45EF-B1B2-4C25A1E9F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33D7D-31FF-46AD-8AE4-13D78523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899B-7CE2-40AC-821F-D99F6D2239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ADEF3-6E2D-42C4-A5FE-D64FCC84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79AEE-1509-4264-8DAA-EA110D31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5CC-ECA9-4A8E-93A9-F9F2C9EC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3394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3718-2F82-4966-936F-DC1B5AF5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4B8B5-6FCC-4BF7-AD59-CB56CCD76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86885-68D9-487D-8283-1D2C95C84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4376B-5B38-4307-8425-6A33E7DF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899B-7CE2-40AC-821F-D99F6D2239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B251-BDB7-4E68-9A25-34CA71FD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077A7-47DC-4FF2-B19B-E762379B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5CC-ECA9-4A8E-93A9-F9F2C9EC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5459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48B4-3041-4634-9811-E9823201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E3747-ABF1-4250-B5E4-05162A340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D37F-ADE9-4DE8-9F9C-8A2C9CD8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899B-7CE2-40AC-821F-D99F6D2239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75BC1-7C1C-41D0-B970-45751969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BF2EA-3C26-4527-9397-71055846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5CC-ECA9-4A8E-93A9-F9F2C9EC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775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83546-9163-4F82-BA59-20EC1E687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B5C7F-6966-4264-A7EA-B4F30C2B7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AF77F-A783-427D-82DF-A844D1A4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899B-7CE2-40AC-821F-D99F6D2239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B4250-8929-4F92-848D-A76D52E1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6BAE-2103-4CFA-A4F7-877C9596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5CC-ECA9-4A8E-93A9-F9F2C9EC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9C1"/>
              </a:buClr>
              <a:defRPr/>
            </a:lvl1pPr>
            <a:lvl2pPr>
              <a:buClr>
                <a:srgbClr val="0079C1"/>
              </a:buClr>
              <a:defRPr/>
            </a:lvl2pPr>
            <a:lvl3pPr>
              <a:buClr>
                <a:srgbClr val="0079C1"/>
              </a:buClr>
              <a:defRPr/>
            </a:lvl3pPr>
            <a:lvl4pPr>
              <a:buClr>
                <a:srgbClr val="0079C1"/>
              </a:buClr>
              <a:defRPr/>
            </a:lvl4pPr>
            <a:lvl5pPr marL="876212" indent="-203577">
              <a:buClr>
                <a:srgbClr val="0079C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01778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741742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367788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8" y="1062040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5" y="1062504"/>
            <a:ext cx="2592239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4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7" y="4814718"/>
            <a:ext cx="5814941" cy="126958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741742" algn="l"/>
              </a:tabLst>
            </a:pPr>
            <a:r>
              <a:rPr lang="en-US"/>
              <a:t>Extended Leadership Team Conference 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066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11673" y="4839589"/>
            <a:ext cx="5871079" cy="126958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741742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4" y="1068390"/>
            <a:ext cx="5544621" cy="14080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045699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2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43" y="4782747"/>
            <a:ext cx="7195415" cy="126958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741742" algn="l"/>
              </a:tabLst>
            </a:pPr>
            <a:r>
              <a:rPr lang="en-US"/>
              <a:t>Extended Leadership Team Conference 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350589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4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31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1058866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9" y="2600551"/>
            <a:ext cx="4033839" cy="392415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234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0195" y="242990"/>
            <a:ext cx="3458140" cy="410332"/>
          </a:xfrm>
          <a:prstGeom prst="rect">
            <a:avLst/>
          </a:prstGeom>
        </p:spPr>
      </p:pic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3291627"/>
            <a:ext cx="2809458" cy="600164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Babson Executive Conference Centre</a:t>
            </a:r>
          </a:p>
          <a:p>
            <a:pPr lvl="1"/>
            <a:r>
              <a:rPr lang="en-US"/>
              <a:t>October 9 &amp; 10, 2018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4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2" name="TextBox 1"/>
          <p:cNvSpPr txBox="1"/>
          <p:nvPr userDrawn="1"/>
        </p:nvSpPr>
        <p:spPr bwMode="auto">
          <a:xfrm>
            <a:off x="330195" y="1500871"/>
            <a:ext cx="46643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450"/>
              </a:spcAft>
              <a:buClr>
                <a:schemeClr val="tx1"/>
              </a:buClr>
            </a:pPr>
            <a:r>
              <a:rPr lang="en-GB" sz="3000" b="0" kern="0">
                <a:solidFill>
                  <a:schemeClr val="bg1"/>
                </a:solidFill>
                <a:latin typeface="+mn-lt"/>
                <a:ea typeface="+mn-ea"/>
              </a:rPr>
              <a:t>Extended </a:t>
            </a:r>
            <a:r>
              <a:rPr lang="en-GB" sz="3000" b="1" kern="0">
                <a:solidFill>
                  <a:schemeClr val="bg1"/>
                </a:solidFill>
                <a:latin typeface="+mn-lt"/>
                <a:ea typeface="+mn-ea"/>
              </a:rPr>
              <a:t>ITLT </a:t>
            </a:r>
            <a:r>
              <a:rPr lang="en-GB" sz="3000" b="0" kern="0">
                <a:solidFill>
                  <a:schemeClr val="bg1"/>
                </a:solidFill>
                <a:latin typeface="+mn-lt"/>
                <a:ea typeface="+mn-ea"/>
              </a:rPr>
              <a:t>Conference</a:t>
            </a:r>
            <a:endParaRPr lang="en-GB" sz="3000" b="1" kern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5336585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1058866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9" y="2600551"/>
            <a:ext cx="4033839" cy="392415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4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 rot="16200000">
            <a:off x="-103134" y="356359"/>
            <a:ext cx="403024" cy="201512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83738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1058866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9" y="2600551"/>
            <a:ext cx="4033839" cy="392415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4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79" y="255604"/>
            <a:ext cx="1547332" cy="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5138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1058866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9" y="2600551"/>
            <a:ext cx="4033839" cy="392415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4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7" y="208026"/>
            <a:ext cx="1153207" cy="5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81710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7" y="2536531"/>
            <a:ext cx="2524125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1122771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9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4067" y="4526249"/>
            <a:ext cx="2522172" cy="2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8424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 -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8542" y="1117796"/>
            <a:ext cx="4629150" cy="35147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400" dirty="0" smtClean="0"/>
            </a:lvl4pPr>
            <a:lvl5pPr>
              <a:defRPr lang="en-US" sz="11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9529" y="1115542"/>
            <a:ext cx="3347449" cy="352093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662426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7" y="2536531"/>
            <a:ext cx="2524125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1122771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8" y="208022"/>
            <a:ext cx="1736469" cy="514017"/>
          </a:xfrm>
          <a:prstGeom prst="rect">
            <a:avLst/>
          </a:prstGeom>
        </p:spPr>
      </p:pic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01" y="4518573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12464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7" y="2536531"/>
            <a:ext cx="2524125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1122771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6"/>
            <a:ext cx="1356744" cy="36614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78" y="208022"/>
            <a:ext cx="1736469" cy="5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75414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7" y="2536531"/>
            <a:ext cx="2524125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1122771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79" y="255604"/>
            <a:ext cx="1547332" cy="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42514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50" y="4778379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450" smtClean="0"/>
              <a:pPr/>
              <a:t>‹#›</a:t>
            </a:fld>
            <a:endParaRPr lang="en-GB" sz="45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</p:grpSp>
    </p:spTree>
    <p:extLst>
      <p:ext uri="{BB962C8B-B14F-4D97-AF65-F5344CB8AC3E}">
        <p14:creationId xmlns:p14="http://schemas.microsoft.com/office/powerpoint/2010/main" val="1728323709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621000"/>
            <a:ext cx="7488000" cy="3845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sz="2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Click to add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026001"/>
            <a:ext cx="7488000" cy="2539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50"/>
            </a:lvl1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subtitle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828673" y="1593001"/>
            <a:ext cx="7488000" cy="1500411"/>
          </a:xfrm>
          <a:prstGeom prst="rect">
            <a:avLst/>
          </a:prstGeom>
        </p:spPr>
        <p:txBody>
          <a:bodyPr lIns="0" tIns="0" rIns="0" bIns="0" spcCol="432000"/>
          <a:lstStyle>
            <a:lvl1pPr marL="161996" indent="-161996">
              <a:spcBef>
                <a:spcPts val="0"/>
              </a:spcBef>
              <a:defRPr sz="1350"/>
            </a:lvl1pPr>
            <a:lvl2pPr marL="323992" indent="-161996">
              <a:spcBef>
                <a:spcPts val="0"/>
              </a:spcBef>
              <a:defRPr sz="1350"/>
            </a:lvl2pPr>
            <a:lvl3pPr marL="485988" indent="-161996">
              <a:spcBef>
                <a:spcPts val="0"/>
              </a:spcBef>
              <a:buFont typeface="Wingdings" panose="05000000000000000000" pitchFamily="2" charset="2"/>
              <a:buChar char="§"/>
              <a:defRPr sz="1350"/>
            </a:lvl3pPr>
            <a:lvl4pPr marL="647984" indent="-161996">
              <a:spcBef>
                <a:spcPts val="0"/>
              </a:spcBef>
              <a:buFont typeface="Arial" panose="020B0604020202020204" pitchFamily="34" charset="0"/>
              <a:buChar char="•"/>
              <a:defRPr sz="1350"/>
            </a:lvl4pPr>
            <a:lvl5pPr marL="809980" indent="-171446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5pPr>
            <a:lvl6pPr marL="971976" indent="-171446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6pPr>
            <a:lvl7pPr marL="1133972" indent="-161996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7pPr>
            <a:lvl8pPr marL="1295968" indent="-161996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8pPr>
            <a:lvl9pPr marL="1457963" indent="-161996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615515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94124" y="1088231"/>
            <a:ext cx="8089106" cy="230832"/>
          </a:xfrm>
        </p:spPr>
        <p:txBody>
          <a:bodyPr/>
          <a:lstStyle>
            <a:lvl1pPr marL="0" indent="0">
              <a:buNone/>
              <a:defRPr sz="1500">
                <a:solidFill>
                  <a:srgbClr val="002060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59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108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National_Grid_logo_blu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79" y="2175528"/>
            <a:ext cx="3714242" cy="76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16910273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30" y="589843"/>
            <a:ext cx="8093075" cy="370995"/>
          </a:xfrm>
        </p:spPr>
        <p:txBody>
          <a:bodyPr/>
          <a:lstStyle>
            <a:lvl1pPr>
              <a:defRPr sz="181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213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741760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45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7" y="1062040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4" y="1062503"/>
            <a:ext cx="2592239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3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6" y="4814717"/>
            <a:ext cx="5814941" cy="126958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741760" algn="l"/>
              </a:tabLst>
            </a:pPr>
            <a:r>
              <a:rPr lang="en-US"/>
              <a:t>Extended Leadership Team Conference 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749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11672" y="4839588"/>
            <a:ext cx="5871079" cy="126958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741760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4" y="1068390"/>
            <a:ext cx="5544621" cy="14080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5525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2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42" y="4782746"/>
            <a:ext cx="7195415" cy="126958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741760" algn="l"/>
              </a:tabLst>
            </a:pPr>
            <a:r>
              <a:rPr lang="en-US"/>
              <a:t>Extended Leadership Team Conference 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08100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3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30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9" y="2600550"/>
            <a:ext cx="4033839" cy="392415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5614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5978959" y="1282619"/>
            <a:ext cx="2736000" cy="308447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6" tIns="34289" rIns="68576" bIns="34289" numCol="1" rtlCol="0" anchor="t" anchorCtr="0" compatLnSpc="1">
            <a:prstTxWarp prst="textNoShape">
              <a:avLst/>
            </a:prstTxWarp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444444"/>
              </a:solidFill>
              <a:latin typeface="Arial"/>
              <a:ea typeface="+mn-ea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3209561" y="1278649"/>
            <a:ext cx="2736000" cy="3088448"/>
          </a:xfrm>
          <a:prstGeom prst="rect">
            <a:avLst/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lvl="0" defTabSz="914332"/>
            <a:endParaRPr lang="en-US" sz="2800">
              <a:solidFill>
                <a:srgbClr val="444444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440164" y="1282619"/>
            <a:ext cx="2736000" cy="308447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6" tIns="34289" rIns="68576" bIns="34289" numCol="1" rtlCol="0" anchor="t" anchorCtr="0" compatLnSpc="1">
            <a:prstTxWarp prst="textNoShape">
              <a:avLst/>
            </a:prstTxWarp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endParaRPr lang="en-US" sz="3200" b="0">
              <a:solidFill>
                <a:srgbClr val="444444"/>
              </a:solidFill>
              <a:latin typeface="Arial"/>
              <a:ea typeface="+mn-ea"/>
            </a:endParaRP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534371" y="3581824"/>
            <a:ext cx="2547591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 flipV="1">
            <a:off x="6098409" y="3581827"/>
            <a:ext cx="2497101" cy="416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3298208" y="3581824"/>
            <a:ext cx="2547591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04367" y="3614077"/>
            <a:ext cx="2595907" cy="698897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276586" y="3614077"/>
            <a:ext cx="2579402" cy="698897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6055506" y="3614077"/>
            <a:ext cx="2573251" cy="698897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04363" y="1317050"/>
            <a:ext cx="2584332" cy="2248440"/>
          </a:xfrm>
        </p:spPr>
        <p:txBody>
          <a:bodyPr/>
          <a:lstStyle>
            <a:lvl1pPr marL="0" indent="0">
              <a:spcAft>
                <a:spcPts val="45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spcAft>
                <a:spcPts val="45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2pPr>
            <a:lvl3pPr marL="129779" indent="0">
              <a:spcAft>
                <a:spcPts val="45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3271655" y="1317050"/>
            <a:ext cx="2584332" cy="2248440"/>
          </a:xfrm>
        </p:spPr>
        <p:txBody>
          <a:bodyPr/>
          <a:lstStyle>
            <a:lvl1pPr marL="0" indent="0">
              <a:spcAft>
                <a:spcPts val="45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spcAft>
                <a:spcPts val="45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2pPr>
            <a:lvl3pPr marL="129779" indent="0">
              <a:spcAft>
                <a:spcPts val="45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6044424" y="1317050"/>
            <a:ext cx="2584332" cy="2248440"/>
          </a:xfrm>
        </p:spPr>
        <p:txBody>
          <a:bodyPr/>
          <a:lstStyle>
            <a:lvl1pPr marL="0" indent="0">
              <a:spcAft>
                <a:spcPts val="450"/>
              </a:spcAft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spcAft>
                <a:spcPts val="45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2pPr>
            <a:lvl3pPr marL="129779" indent="0">
              <a:spcAft>
                <a:spcPts val="45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65084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0195" y="242989"/>
            <a:ext cx="3458140" cy="410332"/>
          </a:xfrm>
          <a:prstGeom prst="rect">
            <a:avLst/>
          </a:prstGeom>
        </p:spPr>
      </p:pic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3291626"/>
            <a:ext cx="2809458" cy="600164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Babson Executive Conference Centre</a:t>
            </a:r>
          </a:p>
          <a:p>
            <a:pPr lvl="1"/>
            <a:r>
              <a:rPr lang="en-US"/>
              <a:t>October 9 &amp; 10, 2018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3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2" name="TextBox 1"/>
          <p:cNvSpPr txBox="1"/>
          <p:nvPr userDrawn="1"/>
        </p:nvSpPr>
        <p:spPr bwMode="auto">
          <a:xfrm>
            <a:off x="330195" y="1500871"/>
            <a:ext cx="46643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450"/>
              </a:spcAft>
              <a:buClr>
                <a:schemeClr val="tx1"/>
              </a:buClr>
            </a:pPr>
            <a:r>
              <a:rPr lang="en-GB" sz="3000" b="0" kern="0">
                <a:solidFill>
                  <a:schemeClr val="bg1"/>
                </a:solidFill>
                <a:latin typeface="+mn-lt"/>
                <a:ea typeface="+mn-ea"/>
              </a:rPr>
              <a:t>Extended </a:t>
            </a:r>
            <a:r>
              <a:rPr lang="en-GB" sz="3000" b="1" kern="0">
                <a:solidFill>
                  <a:schemeClr val="bg1"/>
                </a:solidFill>
                <a:latin typeface="+mn-lt"/>
                <a:ea typeface="+mn-ea"/>
              </a:rPr>
              <a:t>ITLT </a:t>
            </a:r>
            <a:r>
              <a:rPr lang="en-GB" sz="3000" b="0" kern="0">
                <a:solidFill>
                  <a:schemeClr val="bg1"/>
                </a:solidFill>
                <a:latin typeface="+mn-lt"/>
                <a:ea typeface="+mn-ea"/>
              </a:rPr>
              <a:t>Conference</a:t>
            </a:r>
            <a:endParaRPr lang="en-GB" sz="3000" b="1" kern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22417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9" y="2600550"/>
            <a:ext cx="4033839" cy="392415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3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 rot="16200000">
            <a:off x="-103134" y="356358"/>
            <a:ext cx="403024" cy="201512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54623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9" y="2600550"/>
            <a:ext cx="4033839" cy="392415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3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79" y="255603"/>
            <a:ext cx="1547332" cy="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441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9" y="2600550"/>
            <a:ext cx="4033839" cy="392415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3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8" y="208025"/>
            <a:ext cx="1153207" cy="5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7985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7" y="2536530"/>
            <a:ext cx="2524125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1122771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8" y="208022"/>
            <a:ext cx="1736469" cy="514017"/>
          </a:xfrm>
          <a:prstGeom prst="rect">
            <a:avLst/>
          </a:prstGeom>
        </p:spPr>
      </p:pic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00" y="4518572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431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7" y="2536530"/>
            <a:ext cx="2524125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1122771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5"/>
            <a:ext cx="1356744" cy="36614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78" y="208022"/>
            <a:ext cx="1736469" cy="5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433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7" y="2536530"/>
            <a:ext cx="2524125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1122771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79" y="255603"/>
            <a:ext cx="1547332" cy="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266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9" y="4778378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450" smtClean="0"/>
              <a:pPr/>
              <a:t>‹#›</a:t>
            </a:fld>
            <a:endParaRPr lang="en-GB" sz="45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0"/>
            </a:p>
          </p:txBody>
        </p:sp>
      </p:grpSp>
    </p:spTree>
    <p:extLst>
      <p:ext uri="{BB962C8B-B14F-4D97-AF65-F5344CB8AC3E}">
        <p14:creationId xmlns:p14="http://schemas.microsoft.com/office/powerpoint/2010/main" val="24850038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621000"/>
            <a:ext cx="7488000" cy="3845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sz="2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Click to add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28000" y="1026000"/>
            <a:ext cx="7488000" cy="2539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650"/>
            </a:lvl1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subtitle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828673" y="1593000"/>
            <a:ext cx="7488000" cy="1500411"/>
          </a:xfrm>
          <a:prstGeom prst="rect">
            <a:avLst/>
          </a:prstGeom>
        </p:spPr>
        <p:txBody>
          <a:bodyPr lIns="0" tIns="0" rIns="0" bIns="0" spcCol="432000"/>
          <a:lstStyle>
            <a:lvl1pPr marL="162000" indent="-162000">
              <a:spcBef>
                <a:spcPts val="0"/>
              </a:spcBef>
              <a:defRPr sz="1350"/>
            </a:lvl1pPr>
            <a:lvl2pPr marL="324000" indent="-162000">
              <a:spcBef>
                <a:spcPts val="0"/>
              </a:spcBef>
              <a:defRPr sz="1350"/>
            </a:lvl2pPr>
            <a:lvl3pPr marL="486000" indent="-162000">
              <a:spcBef>
                <a:spcPts val="0"/>
              </a:spcBef>
              <a:buFont typeface="Wingdings" panose="05000000000000000000" pitchFamily="2" charset="2"/>
              <a:buChar char="§"/>
              <a:defRPr sz="1350"/>
            </a:lvl3pPr>
            <a:lvl4pPr marL="648000" indent="-162000">
              <a:spcBef>
                <a:spcPts val="0"/>
              </a:spcBef>
              <a:buFont typeface="Arial" panose="020B0604020202020204" pitchFamily="34" charset="0"/>
              <a:buChar char="•"/>
              <a:defRPr sz="1350"/>
            </a:lvl4pPr>
            <a:lvl5pPr marL="810000" indent="-17145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5pPr>
            <a:lvl6pPr marL="972000" indent="-17145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6pPr>
            <a:lvl7pPr marL="1134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7pPr>
            <a:lvl8pPr marL="1296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8pPr>
            <a:lvl9pPr marL="1458000" indent="-162000">
              <a:spcBef>
                <a:spcPts val="0"/>
              </a:spcBef>
              <a:buFont typeface="Calibri" panose="020F0502020204030204" pitchFamily="34" charset="0"/>
              <a:buChar char="─"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051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0189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5964232" y="1279555"/>
            <a:ext cx="3179768" cy="1404000"/>
          </a:xfrm>
          <a:prstGeom prst="rect">
            <a:avLst/>
          </a:prstGeom>
          <a:solidFill>
            <a:srgbClr val="0061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8435" y="3873951"/>
            <a:ext cx="8342313" cy="1118717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</a:bodyPr>
          <a:lstStyle>
            <a:lvl1pPr marL="257175" indent="-257175">
              <a:buFont typeface="Arial" panose="020B0604020202020204" pitchFamily="34" charset="0"/>
              <a:buNone/>
              <a:defRPr lang="en-US" sz="2000" baseline="0" dirty="0">
                <a:solidFill>
                  <a:schemeClr val="tx2"/>
                </a:solidFill>
              </a:defRPr>
            </a:lvl1pPr>
          </a:lstStyle>
          <a:p>
            <a:pPr marL="0" lvl="0" indent="0"/>
            <a:r>
              <a:rPr lang="en-GB"/>
              <a:t>With image description [subtitle here]</a:t>
            </a:r>
            <a:endParaRPr lang="en-US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280483"/>
            <a:ext cx="5918200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70453" y="1279554"/>
            <a:ext cx="3173548" cy="1122252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b="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7068655" y="2730371"/>
            <a:ext cx="2088000" cy="1044900"/>
          </a:xfrm>
          <a:prstGeom prst="rect">
            <a:avLst/>
          </a:prstGeom>
          <a:solidFill>
            <a:srgbClr val="0095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70454" y="2730371"/>
            <a:ext cx="1044000" cy="10442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5970453" y="2401807"/>
            <a:ext cx="3173548" cy="287354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11929202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1" y="1062500"/>
            <a:ext cx="55434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0" y="267573"/>
            <a:ext cx="5544620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04834" y="4791576"/>
            <a:ext cx="5725419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635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US"/>
              <a:t>Extended Leadership Team Conference 2018</a:t>
            </a:r>
            <a:endParaRPr lang="fr-FR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57065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11668" y="4797266"/>
            <a:ext cx="5871079" cy="169277"/>
          </a:xfrm>
        </p:spPr>
        <p:txBody>
          <a:bodyPr/>
          <a:lstStyle>
            <a:lvl1pPr>
              <a:defRPr b="0"/>
            </a:lvl1pPr>
          </a:lstStyle>
          <a:p>
            <a:pPr algn="r">
              <a:tabLst>
                <a:tab pos="989013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338374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en-US"/>
              <a:t>Extended Leadership Team Conference 2018</a:t>
            </a:r>
            <a:endParaRPr lang="fr-FR"/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8576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775669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0195" y="242987"/>
            <a:ext cx="3458140" cy="410332"/>
          </a:xfrm>
          <a:prstGeom prst="rect">
            <a:avLst/>
          </a:prstGeom>
        </p:spPr>
      </p:pic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3291623"/>
            <a:ext cx="2809458" cy="800219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Babson Executive Conference Centre</a:t>
            </a:r>
          </a:p>
          <a:p>
            <a:pPr lvl="1"/>
            <a:r>
              <a:rPr lang="en-US"/>
              <a:t>October 9 &amp; 10, 2018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2" name="TextBox 1"/>
          <p:cNvSpPr txBox="1"/>
          <p:nvPr userDrawn="1"/>
        </p:nvSpPr>
        <p:spPr bwMode="auto">
          <a:xfrm>
            <a:off x="330195" y="1500871"/>
            <a:ext cx="466437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4000" b="0" kern="0">
                <a:solidFill>
                  <a:schemeClr val="bg1"/>
                </a:solidFill>
                <a:latin typeface="+mn-lt"/>
                <a:ea typeface="+mn-ea"/>
              </a:rPr>
              <a:t>Extended </a:t>
            </a:r>
            <a:r>
              <a:rPr lang="en-GB" sz="4000" b="1" kern="0">
                <a:solidFill>
                  <a:schemeClr val="bg1"/>
                </a:solidFill>
                <a:latin typeface="+mn-lt"/>
                <a:ea typeface="+mn-ea"/>
              </a:rPr>
              <a:t>ITLT </a:t>
            </a:r>
            <a:r>
              <a:rPr lang="en-GB" sz="4000" b="0" kern="0">
                <a:solidFill>
                  <a:schemeClr val="bg1"/>
                </a:solidFill>
                <a:latin typeface="+mn-lt"/>
                <a:ea typeface="+mn-ea"/>
              </a:rPr>
              <a:t>Conference</a:t>
            </a:r>
            <a:endParaRPr lang="en-GB" sz="4000" b="1" kern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051473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 rot="16200000">
            <a:off x="-103134" y="356357"/>
            <a:ext cx="403024" cy="201512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6388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79" y="255600"/>
            <a:ext cx="1547332" cy="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1034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9" y="208023"/>
            <a:ext cx="1153207" cy="5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4999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9" y="208022"/>
            <a:ext cx="1736469" cy="514017"/>
          </a:xfrm>
          <a:prstGeom prst="rect">
            <a:avLst/>
          </a:prstGeom>
        </p:spPr>
      </p:pic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93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_Georgia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5964232" y="1279555"/>
            <a:ext cx="3179768" cy="1404000"/>
          </a:xfrm>
          <a:prstGeom prst="rect">
            <a:avLst/>
          </a:prstGeom>
          <a:solidFill>
            <a:srgbClr val="0061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8435" y="3873951"/>
            <a:ext cx="8342313" cy="1118717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</a:bodyPr>
          <a:lstStyle>
            <a:lvl1pPr marL="257175" indent="-257175">
              <a:buFont typeface="Arial" panose="020B0604020202020204" pitchFamily="34" charset="0"/>
              <a:buNone/>
              <a:defRPr lang="en-US" sz="2000" baseline="0" dirty="0">
                <a:solidFill>
                  <a:schemeClr val="tx2"/>
                </a:solidFill>
              </a:defRPr>
            </a:lvl1pPr>
          </a:lstStyle>
          <a:p>
            <a:pPr marL="0" lvl="0" indent="0"/>
            <a:r>
              <a:rPr lang="en-GB"/>
              <a:t>With image description [subtitle here]</a:t>
            </a:r>
            <a:endParaRPr lang="en-US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280483"/>
            <a:ext cx="5918200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70453" y="1279554"/>
            <a:ext cx="3173548" cy="1122252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i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7068655" y="2730371"/>
            <a:ext cx="2088000" cy="1044900"/>
          </a:xfrm>
          <a:prstGeom prst="rect">
            <a:avLst/>
          </a:prstGeom>
          <a:solidFill>
            <a:srgbClr val="0095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1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970454" y="2730371"/>
            <a:ext cx="1044000" cy="10442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5970453" y="2401807"/>
            <a:ext cx="3173548" cy="287354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29345488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79" y="208022"/>
            <a:ext cx="1736469" cy="5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1302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79" y="255600"/>
            <a:ext cx="1547332" cy="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5942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921446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C6DC-682E-4721-829A-31576897B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</p:spTree>
    <p:extLst>
      <p:ext uri="{BB962C8B-B14F-4D97-AF65-F5344CB8AC3E}">
        <p14:creationId xmlns:p14="http://schemas.microsoft.com/office/powerpoint/2010/main" val="243873180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28517" y="1058401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0296C7D-4998-43C3-A68E-A9F4AFC7DB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D11B3BD-BF31-4BBD-BF46-6431C9CDC5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8C172-F8CF-46F7-804C-835BAF38DD6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4CB7E3-3CBF-4FC0-B591-EFD19DEE9303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35EF926C-1DDE-46E4-BD27-7719DB8BB06E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069B99-5D1F-4756-A4F4-167DDC6068DA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90E25129-C1EA-45CE-B1F6-5EC7F7DD8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EA946D07-5A29-4C97-AC0C-943F2A00EB2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7EE67CE3-FDDB-4176-BB90-0273EDA20B17}"/>
              </a:ext>
            </a:extLst>
          </p:cNvPr>
          <p:cNvSpPr/>
          <p:nvPr userDrawn="1"/>
        </p:nvSpPr>
        <p:spPr>
          <a:xfrm>
            <a:off x="9206426" y="1605244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66430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01A2-6451-4E45-96E0-C555AE38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239BF15-FD89-4F93-BE57-D3F7D4EDE9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CEF68A4-66C1-485F-9F82-50A8CC2FCE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85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05538AE-5CD3-4DA6-8A95-0BEA5E6BA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7B4E1-B731-4277-9CA6-05249DEE76B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656FC6-B38D-4009-9A37-641A2A3B4A07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2C5A0EA9-5B91-4233-8CB2-C6963F9194E0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D57576C-25B3-4AEC-8079-28EA4DA3ECBA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5894BDB4-7E98-499E-A45E-42C3063C1E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3E0694C5-142D-4E90-8AEF-26B71E3B737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4854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188" y="1058400"/>
            <a:ext cx="2592000" cy="2565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45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45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450"/>
              </a:spcAft>
              <a:buClr>
                <a:schemeClr val="bg1"/>
              </a:buClr>
              <a:buFontTx/>
              <a:buNone/>
              <a:defRPr sz="105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A342-D873-47FF-A0CB-ED762BA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1A9DBA8-9483-4109-86B4-B4725A6FA7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A542DC9-775F-4FFB-82B1-21F73B315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85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7C113-5739-4556-B788-555357C292B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F34DDE4-5690-4F57-9DE4-E094FC2E198F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8B8A056F-1043-4246-9501-BFB93AB938A0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708E02-D0E6-4878-BE82-A505451F3BCC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B871E578-2D64-405D-95FF-52E38277E0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88BDE401-B519-4294-8E42-BEFC27E78491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3217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B893-85E5-4E35-9461-E7E97AD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2177FB2-8BB7-4D7D-AD52-7C859E8DFE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8513" y="1058400"/>
            <a:ext cx="2592000" cy="2565000"/>
          </a:xfrm>
          <a:solidFill>
            <a:srgbClr val="0073CD"/>
          </a:solidFill>
        </p:spPr>
        <p:txBody>
          <a:bodyPr wrap="square" lIns="144000" tIns="108000" rIns="144000" bIns="108000">
            <a:noAutofit/>
          </a:bodyPr>
          <a:lstStyle>
            <a:lvl1pPr>
              <a:spcAft>
                <a:spcPts val="45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45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450"/>
              </a:spcAft>
              <a:buClr>
                <a:schemeClr val="bg1"/>
              </a:buClr>
              <a:buFontTx/>
              <a:buNone/>
              <a:defRPr sz="105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F3BD0BD-3C2C-4E98-A07E-8E35E572B7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2DC67DB-F025-4699-95BF-188CAF61A0F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2000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5A774-5520-46CE-83A7-C47A71CD579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71D956-F54C-42E6-97F5-B2A9E0C37292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400A7CBC-11BC-46A0-8FAE-C2F6B9F41540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974BB9-657F-4E9E-A3B4-400435492E9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DF25CC54-9642-4457-ACEB-5A47DD1F33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5C874F7F-D038-4411-A17A-D985B2A6D07A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1349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65F1B84-9A40-42D8-B3EE-41F4BD7CFE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1" y="1058467"/>
            <a:ext cx="5435599" cy="1413584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8480D57-B2D8-4496-806A-1824358683A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BA43E0-9E3A-46EC-91D4-D70A0E6E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697EB0-B117-49FF-A917-A125A4BD1ADE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13" name="Guidance note">
              <a:extLst>
                <a:ext uri="{FF2B5EF4-FFF2-40B4-BE49-F238E27FC236}">
                  <a16:creationId xmlns:a16="http://schemas.microsoft.com/office/drawing/2014/main" id="{65D2E8E2-B939-47BE-ABAD-FE4F177614F2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7CE35-7986-402F-8390-31B932649199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22217A6C-310C-4BB8-A473-2B80591878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ounded Rectangle 20">
                <a:extLst>
                  <a:ext uri="{FF2B5EF4-FFF2-40B4-BE49-F238E27FC236}">
                    <a16:creationId xmlns:a16="http://schemas.microsoft.com/office/drawing/2014/main" id="{41C254A7-0433-4311-BD85-C0B8DE54934A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506289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128513" y="1058400"/>
            <a:ext cx="2592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5748E-1187-40E6-90FF-F8CB13B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05A7200-546C-4CD2-8512-AE22785AD6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058400"/>
            <a:ext cx="5427023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B516A-6D40-433C-A73C-2159431C5E6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DC6671-7B7A-4335-AA2E-6E7D447A9D79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AC52E78A-DE55-4FC2-B3D2-20F4BB9E1805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E789A62-6F85-4693-8CCC-0B996B2F8DAA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0EFD2A87-F500-4549-BBEB-6514E8A5C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0F0A855-BCAC-4922-B40F-3D60A82EC65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2" name="Guidance note">
            <a:extLst>
              <a:ext uri="{FF2B5EF4-FFF2-40B4-BE49-F238E27FC236}">
                <a16:creationId xmlns:a16="http://schemas.microsoft.com/office/drawing/2014/main" id="{AB8749D2-7DBB-4CD8-8D11-2DA6629F2E04}"/>
              </a:ext>
            </a:extLst>
          </p:cNvPr>
          <p:cNvSpPr/>
          <p:nvPr userDrawn="1"/>
        </p:nvSpPr>
        <p:spPr>
          <a:xfrm>
            <a:off x="9206425" y="1625738"/>
            <a:ext cx="2029736" cy="7470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27000" tIns="27000" rIns="27000" bIns="27000" rtlCol="0" anchor="t" anchorCtr="0">
            <a:spAutoFit/>
          </a:bodyPr>
          <a:lstStyle/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  <a:endParaRPr lang="en-GB" sz="45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7847066" y="2613137"/>
            <a:ext cx="1296937" cy="1174637"/>
          </a:xfrm>
          <a:prstGeom prst="rect">
            <a:avLst/>
          </a:prstGeom>
          <a:solidFill>
            <a:srgbClr val="0061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51435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600" b="0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8435" y="3873951"/>
            <a:ext cx="8342313" cy="1118717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</a:bodyPr>
          <a:lstStyle>
            <a:lvl1pPr marL="257175" indent="-257175">
              <a:buFont typeface="Arial" panose="020B0604020202020204" pitchFamily="34" charset="0"/>
              <a:buNone/>
              <a:defRPr lang="en-US" sz="2000" baseline="0" dirty="0">
                <a:solidFill>
                  <a:schemeClr val="tx2"/>
                </a:solidFill>
              </a:defRPr>
            </a:lvl1pPr>
          </a:lstStyle>
          <a:p>
            <a:pPr marL="0" lvl="0" indent="0"/>
            <a:r>
              <a:rPr lang="en-GB"/>
              <a:t>With image description [subtitle here]</a:t>
            </a:r>
            <a:endParaRPr lang="en-US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-1" y="1280483"/>
            <a:ext cx="7803573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847067" y="1280482"/>
            <a:ext cx="1296000" cy="1296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5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2532548636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03B18-A6C4-48D8-9A57-624954E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A2A087D-51A7-4911-8C49-D5567C7BEC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5A6DD53-9DDF-4380-943D-FEAEF1E2B3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Chart Placeholder 5">
            <a:extLst>
              <a:ext uri="{FF2B5EF4-FFF2-40B4-BE49-F238E27FC236}">
                <a16:creationId xmlns:a16="http://schemas.microsoft.com/office/drawing/2014/main" id="{C8B1CE67-807C-4CD8-846B-75ED6BA28B0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128513" y="1058400"/>
            <a:ext cx="2592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5ECD47-6924-4412-A2BE-E25358505E3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5C9E25-E8FC-4571-9F0E-B6FC7339C362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22" name="Guidance note">
              <a:extLst>
                <a:ext uri="{FF2B5EF4-FFF2-40B4-BE49-F238E27FC236}">
                  <a16:creationId xmlns:a16="http://schemas.microsoft.com/office/drawing/2014/main" id="{F38568F4-5A0F-40F0-8FBB-6422E0277B94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190E118-6008-404D-9BBA-3301784485B7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4" name="Picture 3">
                <a:extLst>
                  <a:ext uri="{FF2B5EF4-FFF2-40B4-BE49-F238E27FC236}">
                    <a16:creationId xmlns:a16="http://schemas.microsoft.com/office/drawing/2014/main" id="{44EEBD36-BB27-4765-8BDA-4AC6ADE187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D577D016-345B-492E-B8FD-385F82685C5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6" name="Guidance note">
            <a:extLst>
              <a:ext uri="{FF2B5EF4-FFF2-40B4-BE49-F238E27FC236}">
                <a16:creationId xmlns:a16="http://schemas.microsoft.com/office/drawing/2014/main" id="{9D013CB9-7A39-492E-8FF3-5B7C01C0C051}"/>
              </a:ext>
            </a:extLst>
          </p:cNvPr>
          <p:cNvSpPr/>
          <p:nvPr userDrawn="1"/>
        </p:nvSpPr>
        <p:spPr>
          <a:xfrm>
            <a:off x="9206425" y="1625738"/>
            <a:ext cx="2029736" cy="7470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27000" tIns="27000" rIns="27000" bIns="27000" rtlCol="0" anchor="t" anchorCtr="0">
            <a:spAutoFit/>
          </a:bodyPr>
          <a:lstStyle/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  <a:endParaRPr lang="en-GB" sz="45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607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2000" y="1058400"/>
            <a:ext cx="8280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00AF-67DA-4103-ADCF-D04CEE1258D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11" name="Guidance note">
            <a:extLst>
              <a:ext uri="{FF2B5EF4-FFF2-40B4-BE49-F238E27FC236}">
                <a16:creationId xmlns:a16="http://schemas.microsoft.com/office/drawing/2014/main" id="{E500F763-0BC0-4580-A71D-6F0F9287C7D7}"/>
              </a:ext>
            </a:extLst>
          </p:cNvPr>
          <p:cNvSpPr/>
          <p:nvPr userDrawn="1"/>
        </p:nvSpPr>
        <p:spPr>
          <a:xfrm>
            <a:off x="9206425" y="36027"/>
            <a:ext cx="2029736" cy="7470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27000" tIns="27000" rIns="27000" bIns="27000" rtlCol="0" anchor="t" anchorCtr="0">
            <a:spAutoFit/>
          </a:bodyPr>
          <a:lstStyle/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  <a:endParaRPr lang="en-GB" sz="45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9148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3D2E9-D3DF-4073-8942-F51EDC9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1C4F4322-D9B2-4866-91BC-CE30013F9C31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2000" y="1058400"/>
            <a:ext cx="5426887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140EA8A-2794-4FB3-AE84-064BAD779C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85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594337-D71F-4452-9B0B-D6503E4CB2A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61E30F-6459-4AFC-83CA-311330B6D9C3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19" name="Guidance note">
              <a:extLst>
                <a:ext uri="{FF2B5EF4-FFF2-40B4-BE49-F238E27FC236}">
                  <a16:creationId xmlns:a16="http://schemas.microsoft.com/office/drawing/2014/main" id="{147618E9-B2CB-46E3-90AC-FB695B42D0B8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450CBFE-44AD-4851-A612-C05B09FE419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1" name="Picture 3">
                <a:extLst>
                  <a:ext uri="{FF2B5EF4-FFF2-40B4-BE49-F238E27FC236}">
                    <a16:creationId xmlns:a16="http://schemas.microsoft.com/office/drawing/2014/main" id="{0505B33C-733C-4596-A82F-BCD597EEE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D89FBB89-BAB9-427C-8729-18E2CAC8B709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3" name="Guidance note">
            <a:extLst>
              <a:ext uri="{FF2B5EF4-FFF2-40B4-BE49-F238E27FC236}">
                <a16:creationId xmlns:a16="http://schemas.microsoft.com/office/drawing/2014/main" id="{92A2E805-D252-459F-A769-05770E51662A}"/>
              </a:ext>
            </a:extLst>
          </p:cNvPr>
          <p:cNvSpPr/>
          <p:nvPr userDrawn="1"/>
        </p:nvSpPr>
        <p:spPr>
          <a:xfrm>
            <a:off x="9206425" y="1625738"/>
            <a:ext cx="2029736" cy="7470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27000" tIns="27000" rIns="27000" bIns="27000" rtlCol="0" anchor="t" anchorCtr="0">
            <a:spAutoFit/>
          </a:bodyPr>
          <a:lstStyle/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Insert a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Format the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the chart title text box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source and notes</a:t>
            </a:r>
          </a:p>
          <a:p>
            <a:pPr marL="0" lvl="2">
              <a:buClr>
                <a:srgbClr val="4472C4"/>
              </a:buCl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Update existing chart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existing chart and delete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steps for inserting a chart above</a:t>
            </a:r>
            <a:endParaRPr lang="en-GB" sz="45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053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F1110-D46C-45FE-84D5-25150A01F2E3}"/>
              </a:ext>
            </a:extLst>
          </p:cNvPr>
          <p:cNvCxnSpPr>
            <a:cxnSpLocks/>
          </p:cNvCxnSpPr>
          <p:nvPr userDrawn="1"/>
        </p:nvCxnSpPr>
        <p:spPr>
          <a:xfrm>
            <a:off x="432000" y="2218065"/>
            <a:ext cx="25923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926757-B24B-4CFA-A750-5FFEEEF69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2311147"/>
            <a:ext cx="2592388" cy="841256"/>
          </a:xfrm>
        </p:spPr>
        <p:txBody>
          <a:bodyPr/>
          <a:lstStyle>
            <a:lvl1pPr>
              <a:spcBef>
                <a:spcPts val="0"/>
              </a:spcBef>
              <a:spcAft>
                <a:spcPts val="150"/>
              </a:spcAft>
              <a:defRPr sz="1050"/>
            </a:lvl1pPr>
            <a:lvl2pPr>
              <a:spcBef>
                <a:spcPts val="0"/>
              </a:spcBef>
              <a:spcAft>
                <a:spcPts val="150"/>
              </a:spcAft>
              <a:defRPr sz="105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150"/>
              </a:spcAft>
              <a:buFontTx/>
              <a:buNone/>
              <a:defRPr sz="900">
                <a:solidFill>
                  <a:schemeClr val="accent1"/>
                </a:solidFill>
              </a:defRPr>
            </a:lvl3pPr>
            <a:lvl4pPr marL="135000" indent="-135000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900">
                <a:solidFill>
                  <a:schemeClr val="accent1"/>
                </a:solidFill>
              </a:defRPr>
            </a:lvl4pPr>
            <a:lvl5pPr marL="270000" indent="-135000">
              <a:spcBef>
                <a:spcPts val="0"/>
              </a:spcBef>
              <a:spcAft>
                <a:spcPts val="150"/>
              </a:spcAft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41570-0A8C-4A6D-9F75-3FF3D833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5FAB969-E9CD-47AE-A674-9967D0CDE2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AD3EE4F-FC86-4DD9-B188-50DCAE5DAB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8513" y="1058400"/>
            <a:ext cx="2592000" cy="140807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3936335-C01E-4241-A7E9-5E20EE44CDD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2001" y="1058400"/>
            <a:ext cx="1139305" cy="106809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878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B7FDC-E0A3-43D4-9902-AED23E78E01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214B26-A356-4BD8-9F58-D09DC99C22FD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81A23DAF-8FC2-441C-8C99-87C6647F17EC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C11E653-4CAB-425D-8004-DEA503A36CC5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45CC2795-175A-465A-BBD1-23123280D1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739F6317-21C8-477C-BEFB-AB9B449C491B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B00631CA-76AD-4F4A-9EF3-DA3EC83C19B0}"/>
              </a:ext>
            </a:extLst>
          </p:cNvPr>
          <p:cNvSpPr/>
          <p:nvPr userDrawn="1"/>
        </p:nvSpPr>
        <p:spPr>
          <a:xfrm>
            <a:off x="9206426" y="1605244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2283318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B2B09D-D81C-4260-912F-CB531B07FB99}"/>
              </a:ext>
            </a:extLst>
          </p:cNvPr>
          <p:cNvCxnSpPr>
            <a:cxnSpLocks/>
          </p:cNvCxnSpPr>
          <p:nvPr userDrawn="1"/>
        </p:nvCxnSpPr>
        <p:spPr>
          <a:xfrm>
            <a:off x="432000" y="1889904"/>
            <a:ext cx="25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88D91BD-83E2-4D8E-A9D9-FB230B58F4C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2001" y="1062000"/>
            <a:ext cx="775801" cy="72731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878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82E8DE-D700-4FDB-B492-FBBE73708601}"/>
              </a:ext>
            </a:extLst>
          </p:cNvPr>
          <p:cNvCxnSpPr>
            <a:cxnSpLocks/>
          </p:cNvCxnSpPr>
          <p:nvPr userDrawn="1"/>
        </p:nvCxnSpPr>
        <p:spPr>
          <a:xfrm>
            <a:off x="3276981" y="1889904"/>
            <a:ext cx="25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4984C-A870-48D7-A38E-4D226B28CF21}"/>
              </a:ext>
            </a:extLst>
          </p:cNvPr>
          <p:cNvCxnSpPr>
            <a:cxnSpLocks/>
          </p:cNvCxnSpPr>
          <p:nvPr userDrawn="1"/>
        </p:nvCxnSpPr>
        <p:spPr>
          <a:xfrm>
            <a:off x="6128513" y="1889904"/>
            <a:ext cx="25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BB4D65-DB5D-4395-AECD-E4A4DD1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D674DDD-BACE-4633-A51D-B34FB33EEC8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36674" y="1062001"/>
            <a:ext cx="1687514" cy="668132"/>
          </a:xfrm>
        </p:spPr>
        <p:txBody>
          <a:bodyPr/>
          <a:lstStyle>
            <a:lvl1pPr>
              <a:spcBef>
                <a:spcPts val="0"/>
              </a:spcBef>
              <a:spcAft>
                <a:spcPts val="150"/>
              </a:spcAft>
              <a:defRPr sz="825"/>
            </a:lvl1pPr>
            <a:lvl2pPr>
              <a:spcBef>
                <a:spcPts val="0"/>
              </a:spcBef>
              <a:spcAft>
                <a:spcPts val="150"/>
              </a:spcAft>
              <a:defRPr sz="825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150"/>
              </a:spcAft>
              <a:buFontTx/>
              <a:buNone/>
              <a:defRPr sz="675">
                <a:solidFill>
                  <a:schemeClr val="accent1"/>
                </a:solidFill>
              </a:defRPr>
            </a:lvl3pPr>
            <a:lvl4pPr marL="135000" indent="-135000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675">
                <a:solidFill>
                  <a:schemeClr val="accent1"/>
                </a:solidFill>
              </a:defRPr>
            </a:lvl4pPr>
            <a:lvl5pPr marL="270000" indent="-135000">
              <a:spcBef>
                <a:spcPts val="0"/>
              </a:spcBef>
              <a:spcAft>
                <a:spcPts val="150"/>
              </a:spcAft>
              <a:defRPr sz="6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53E0A5E-AD07-47E3-9143-3A7259FD6E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990495"/>
            <a:ext cx="2592000" cy="972061"/>
          </a:xfrm>
        </p:spPr>
        <p:txBody>
          <a:bodyPr wrap="square">
            <a:spAutoFit/>
          </a:bodyPr>
          <a:lstStyle>
            <a:lvl1pPr>
              <a:spcAft>
                <a:spcPts val="450"/>
              </a:spcAft>
              <a:defRPr sz="1050"/>
            </a:lvl1pPr>
            <a:lvl2pPr>
              <a:spcAft>
                <a:spcPts val="450"/>
              </a:spcAft>
              <a:defRPr sz="900"/>
            </a:lvl2pPr>
            <a:lvl3pPr>
              <a:spcAft>
                <a:spcPts val="450"/>
              </a:spcAft>
              <a:defRPr sz="900"/>
            </a:lvl3pPr>
            <a:lvl4pPr>
              <a:spcAft>
                <a:spcPts val="450"/>
              </a:spcAft>
              <a:defRPr sz="900"/>
            </a:lvl4pPr>
            <a:lvl5pPr>
              <a:spcAft>
                <a:spcPts val="45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A179D61-76EB-4C0B-B96F-B08412AECC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28513" y="1990495"/>
            <a:ext cx="2592000" cy="972061"/>
          </a:xfrm>
        </p:spPr>
        <p:txBody>
          <a:bodyPr wrap="square">
            <a:spAutoFit/>
          </a:bodyPr>
          <a:lstStyle>
            <a:lvl1pPr>
              <a:spcAft>
                <a:spcPts val="450"/>
              </a:spcAft>
              <a:defRPr sz="1050"/>
            </a:lvl1pPr>
            <a:lvl2pPr>
              <a:spcAft>
                <a:spcPts val="450"/>
              </a:spcAft>
              <a:defRPr sz="900"/>
            </a:lvl2pPr>
            <a:lvl3pPr>
              <a:spcAft>
                <a:spcPts val="450"/>
              </a:spcAft>
              <a:defRPr sz="900"/>
            </a:lvl3pPr>
            <a:lvl4pPr>
              <a:spcAft>
                <a:spcPts val="450"/>
              </a:spcAft>
              <a:defRPr sz="900"/>
            </a:lvl4pPr>
            <a:lvl5pPr>
              <a:spcAft>
                <a:spcPts val="45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1FE71AD-7A69-46C3-815E-F0338C6810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990495"/>
            <a:ext cx="2592000" cy="972061"/>
          </a:xfrm>
        </p:spPr>
        <p:txBody>
          <a:bodyPr wrap="square">
            <a:spAutoFit/>
          </a:bodyPr>
          <a:lstStyle>
            <a:lvl1pPr>
              <a:spcAft>
                <a:spcPts val="450"/>
              </a:spcAft>
              <a:defRPr sz="1050"/>
            </a:lvl1pPr>
            <a:lvl2pPr>
              <a:spcAft>
                <a:spcPts val="450"/>
              </a:spcAft>
              <a:defRPr sz="900"/>
            </a:lvl2pPr>
            <a:lvl3pPr>
              <a:spcAft>
                <a:spcPts val="450"/>
              </a:spcAft>
              <a:defRPr sz="900"/>
            </a:lvl3pPr>
            <a:lvl4pPr>
              <a:spcAft>
                <a:spcPts val="450"/>
              </a:spcAft>
              <a:defRPr sz="900"/>
            </a:lvl4pPr>
            <a:lvl5pPr>
              <a:spcAft>
                <a:spcPts val="45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3A7CD173-48CA-458C-9413-93055C6DD7B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284914" y="1062000"/>
            <a:ext cx="775801" cy="72731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878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BE2F95-7894-412C-B919-222366E001E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181474" y="1062001"/>
            <a:ext cx="1687514" cy="668132"/>
          </a:xfrm>
        </p:spPr>
        <p:txBody>
          <a:bodyPr/>
          <a:lstStyle>
            <a:lvl1pPr>
              <a:spcBef>
                <a:spcPts val="0"/>
              </a:spcBef>
              <a:spcAft>
                <a:spcPts val="150"/>
              </a:spcAft>
              <a:defRPr sz="825"/>
            </a:lvl1pPr>
            <a:lvl2pPr>
              <a:spcBef>
                <a:spcPts val="0"/>
              </a:spcBef>
              <a:spcAft>
                <a:spcPts val="150"/>
              </a:spcAft>
              <a:defRPr sz="825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150"/>
              </a:spcAft>
              <a:buFontTx/>
              <a:buNone/>
              <a:defRPr sz="675">
                <a:solidFill>
                  <a:schemeClr val="accent1"/>
                </a:solidFill>
              </a:defRPr>
            </a:lvl3pPr>
            <a:lvl4pPr marL="160268" indent="-157481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675">
                <a:solidFill>
                  <a:schemeClr val="accent1"/>
                </a:solidFill>
              </a:defRPr>
            </a:lvl4pPr>
            <a:lvl5pPr marL="314960" indent="-157481">
              <a:spcBef>
                <a:spcPts val="0"/>
              </a:spcBef>
              <a:spcAft>
                <a:spcPts val="150"/>
              </a:spcAft>
              <a:defRPr sz="6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8D19424F-8E75-423E-81DA-8283751A6B54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128126" y="1062000"/>
            <a:ext cx="775801" cy="72731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878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A48D948E-3E7D-4DEC-BF0A-6DFC99438F1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24686" y="1062001"/>
            <a:ext cx="1687514" cy="668132"/>
          </a:xfrm>
        </p:spPr>
        <p:txBody>
          <a:bodyPr/>
          <a:lstStyle>
            <a:lvl1pPr>
              <a:spcBef>
                <a:spcPts val="0"/>
              </a:spcBef>
              <a:spcAft>
                <a:spcPts val="150"/>
              </a:spcAft>
              <a:defRPr sz="825"/>
            </a:lvl1pPr>
            <a:lvl2pPr>
              <a:spcBef>
                <a:spcPts val="0"/>
              </a:spcBef>
              <a:spcAft>
                <a:spcPts val="150"/>
              </a:spcAft>
              <a:defRPr sz="825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spcAft>
                <a:spcPts val="150"/>
              </a:spcAft>
              <a:buFontTx/>
              <a:buNone/>
              <a:defRPr sz="675">
                <a:solidFill>
                  <a:schemeClr val="accent1"/>
                </a:solidFill>
              </a:defRPr>
            </a:lvl3pPr>
            <a:lvl4pPr marL="160268" indent="-157481"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675">
                <a:solidFill>
                  <a:schemeClr val="accent1"/>
                </a:solidFill>
              </a:defRPr>
            </a:lvl4pPr>
            <a:lvl5pPr marL="314960" indent="-157481">
              <a:spcBef>
                <a:spcPts val="0"/>
              </a:spcBef>
              <a:spcAft>
                <a:spcPts val="150"/>
              </a:spcAft>
              <a:defRPr sz="67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13F4E-F394-47C2-91DD-6624C346A136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12ED8A9-7C55-4D5C-8C4D-ADD36289D583}"/>
              </a:ext>
            </a:extLst>
          </p:cNvPr>
          <p:cNvGrpSpPr/>
          <p:nvPr userDrawn="1"/>
        </p:nvGrpSpPr>
        <p:grpSpPr>
          <a:xfrm>
            <a:off x="9206425" y="0"/>
            <a:ext cx="2029736" cy="1457698"/>
            <a:chOff x="3528102" y="847657"/>
            <a:chExt cx="2029736" cy="1943596"/>
          </a:xfrm>
        </p:grpSpPr>
        <p:sp>
          <p:nvSpPr>
            <p:cNvPr id="34" name="Guidance note">
              <a:extLst>
                <a:ext uri="{FF2B5EF4-FFF2-40B4-BE49-F238E27FC236}">
                  <a16:creationId xmlns:a16="http://schemas.microsoft.com/office/drawing/2014/main" id="{88F308B2-5138-488B-9DF0-6222D2B1EBF2}"/>
                </a:ext>
              </a:extLst>
            </p:cNvPr>
            <p:cNvSpPr/>
            <p:nvPr/>
          </p:nvSpPr>
          <p:spPr>
            <a:xfrm>
              <a:off x="3528102" y="847657"/>
              <a:ext cx="2029736" cy="194359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Reapplying the Slide Layout</a:t>
              </a: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Right click on the page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on ‘Layout’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Select the layout you require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Text bullet formatting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542" lvl="2">
                <a:defRPr/>
              </a:pPr>
              <a:endPara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marL="0" lvl="2"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lvl="2">
                <a:defRPr/>
              </a:pPr>
              <a:r>
                <a:rPr lang="en-GB" sz="450" b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Guides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67866" lvl="2" indent="-67866">
                <a:buClr>
                  <a:prstClr val="black"/>
                </a:buClr>
                <a:buFont typeface="Arial" panose="020B0604020202020204" pitchFamily="34" charset="0"/>
                <a:buChar char="•"/>
                <a:defRPr/>
              </a:pPr>
              <a:r>
                <a:rPr lang="en-GB" sz="45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4828D23-8D27-4AD4-8454-C21588B3F999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38" name="Picture 3">
                <a:extLst>
                  <a:ext uri="{FF2B5EF4-FFF2-40B4-BE49-F238E27FC236}">
                    <a16:creationId xmlns:a16="http://schemas.microsoft.com/office/drawing/2014/main" id="{9E1C3813-1B97-42C2-823C-33E2468D5B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Rounded Rectangle 20">
                <a:extLst>
                  <a:ext uri="{FF2B5EF4-FFF2-40B4-BE49-F238E27FC236}">
                    <a16:creationId xmlns:a16="http://schemas.microsoft.com/office/drawing/2014/main" id="{5C7ECFC6-D055-4DB0-B3B2-906FE7EEE072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spcAft>
                    <a:spcPts val="205"/>
                  </a:spcAft>
                  <a:defRPr/>
                </a:pPr>
                <a:endParaRPr lang="en-GB" sz="4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A02ACD87-B31D-48B0-9BC7-382CA3AFDFD9}"/>
              </a:ext>
            </a:extLst>
          </p:cNvPr>
          <p:cNvSpPr/>
          <p:nvPr userDrawn="1"/>
        </p:nvSpPr>
        <p:spPr>
          <a:xfrm>
            <a:off x="9206426" y="1605244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7684274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415499"/>
          </a:xfrm>
        </p:spPr>
        <p:txBody>
          <a:bodyPr/>
          <a:lstStyle>
            <a:lvl1pPr>
              <a:spcAft>
                <a:spcPts val="0"/>
              </a:spcAft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A5F86E-6E6F-45E1-A5F2-EB103742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6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sp>
        <p:nvSpPr>
          <p:cNvPr id="28" name="Round Diagonal Corner Rectangle 4">
            <a:extLst>
              <a:ext uri="{FF2B5EF4-FFF2-40B4-BE49-F238E27FC236}">
                <a16:creationId xmlns:a16="http://schemas.microsoft.com/office/drawing/2014/main" id="{1586E4B4-C3F2-47FA-A1C5-5090AA07DFEA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288043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415499"/>
          </a:xfrm>
        </p:spPr>
        <p:txBody>
          <a:bodyPr/>
          <a:lstStyle>
            <a:lvl1pPr>
              <a:spcAft>
                <a:spcPts val="0"/>
              </a:spcAft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8FC637FA-B805-44DF-B633-71443FECF1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8353772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415499"/>
          </a:xfrm>
        </p:spPr>
        <p:txBody>
          <a:bodyPr/>
          <a:lstStyle>
            <a:lvl1pPr>
              <a:spcAft>
                <a:spcPts val="0"/>
              </a:spcAft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549568EC-7896-49C6-B633-53DD6583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8" name="Freeform: Shape 3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C72F7E97-1443-4A2B-A03E-9D78C5DD4B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87F5CE5A-52B7-48EE-90F8-13ED9583F3B7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4326444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415499"/>
          </a:xfrm>
        </p:spPr>
        <p:txBody>
          <a:bodyPr/>
          <a:lstStyle>
            <a:lvl1pPr>
              <a:spcAft>
                <a:spcPts val="0"/>
              </a:spcAft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78" y="267891"/>
            <a:ext cx="1763750" cy="3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44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415499"/>
          </a:xfrm>
        </p:spPr>
        <p:txBody>
          <a:bodyPr/>
          <a:lstStyle>
            <a:lvl1pPr>
              <a:spcAft>
                <a:spcPts val="0"/>
              </a:spcAft>
              <a:defRPr sz="135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CA4E558A-A36F-41DB-9D1C-8A9CE926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059473A8-6883-41A4-A23D-DD1B1D5F50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3" y="227621"/>
            <a:ext cx="1307829" cy="437201"/>
          </a:xfrm>
          <a:prstGeom prst="rect">
            <a:avLst/>
          </a:prstGeom>
        </p:spPr>
      </p:pic>
      <p:sp>
        <p:nvSpPr>
          <p:cNvPr id="30" name="Round Diagonal Corner Rectangle 4">
            <a:extLst>
              <a:ext uri="{FF2B5EF4-FFF2-40B4-BE49-F238E27FC236}">
                <a16:creationId xmlns:a16="http://schemas.microsoft.com/office/drawing/2014/main" id="{57E0544E-0101-471C-ACC7-BD597E5BCFAE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151203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8347" y="3873951"/>
            <a:ext cx="8330042" cy="1118717"/>
          </a:xfrm>
          <a:prstGeom prst="rect">
            <a:avLst/>
          </a:prstGeom>
        </p:spPr>
        <p:txBody>
          <a:bodyPr vert="horz" lIns="72000" tIns="36000" rIns="0" bIns="0"/>
          <a:lstStyle>
            <a:lvl1pPr marL="257175" indent="-257175">
              <a:buFont typeface="Arial" panose="020B0604020202020204" pitchFamily="34" charset="0"/>
              <a:buNone/>
              <a:defRPr lang="en-US" sz="20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1"/>
              </a:buClr>
            </a:pPr>
            <a:r>
              <a:rPr lang="en-GB"/>
              <a:t>With image description [subtitle here]</a:t>
            </a:r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280483"/>
            <a:ext cx="9144000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63348" y="2460077"/>
            <a:ext cx="1332000" cy="13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8" y="1279554"/>
            <a:ext cx="2565323" cy="1161000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500" b="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7248" y="2493804"/>
            <a:ext cx="2565323" cy="287354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675">
                <a:solidFill>
                  <a:schemeClr val="bg1"/>
                </a:solidFill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3390536935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789395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7" name="Freeform: Shape 26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F9165663-BF58-46EF-B3DC-0074C1C16B3C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6168734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789395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DB012FC-6F5E-4773-A9A9-508871AE11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70267692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789395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87724E65-2B53-4366-B770-73083FC3AD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8CEA045E-A87B-4469-A789-0B95D1052D03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61649301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789395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78" y="267891"/>
            <a:ext cx="1763750" cy="3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06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577081"/>
          </a:xfrm>
        </p:spPr>
        <p:txBody>
          <a:bodyPr/>
          <a:lstStyle>
            <a:lvl1pPr>
              <a:spcAft>
                <a:spcPts val="0"/>
              </a:spcAft>
              <a:defRPr lang="en-US" sz="2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35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789395"/>
            <a:ext cx="2598742" cy="1327286"/>
          </a:xfrm>
        </p:spPr>
        <p:txBody>
          <a:bodyPr anchor="b" anchorCtr="0"/>
          <a:lstStyle>
            <a:lvl1pPr>
              <a:defRPr sz="862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8" name="Freeform: Shape 2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A3532B68-E55F-4BD0-A158-E8EF4BE55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3" y="227621"/>
            <a:ext cx="1307829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D3A1E4EA-0077-42A5-956F-3A4718FA49A8}"/>
              </a:ext>
            </a:extLst>
          </p:cNvPr>
          <p:cNvSpPr/>
          <p:nvPr userDrawn="1"/>
        </p:nvSpPr>
        <p:spPr>
          <a:xfrm>
            <a:off x="9206426" y="0"/>
            <a:ext cx="2030635" cy="14488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1604" tIns="31604" rIns="31604" bIns="31604" rtlCol="0" anchor="t" anchorCtr="0">
            <a:spAutoFit/>
          </a:bodyPr>
          <a:lstStyle/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Image placeholders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‘picture placeholder icon’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Navigate to the file and insert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</a:t>
            </a: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pdating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Click on the image you wish to change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Delete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Follow the steps as above to insert an image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Cropping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the image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Go to ‘Format’ tab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‘Crop’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You can now move the image within the placeholder.</a:t>
            </a:r>
          </a:p>
          <a:p>
            <a:pPr>
              <a:defRPr/>
            </a:pPr>
            <a:r>
              <a:rPr lang="en-GB" sz="450" b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Resizing image</a:t>
            </a:r>
          </a:p>
          <a:p>
            <a:pPr marL="0" lvl="1"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Right-click on the page</a:t>
            </a:r>
          </a:p>
          <a:p>
            <a:pPr marL="67866" lvl="2" indent="-67866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45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57285075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2105025" y="2181776"/>
            <a:ext cx="4933950" cy="779949"/>
            <a:chOff x="2910342" y="325575"/>
            <a:chExt cx="5928968" cy="124965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base">
                <a:spcBef>
                  <a:spcPct val="0"/>
                </a:spcBef>
                <a:spcAft>
                  <a:spcPts val="450"/>
                </a:spcAft>
                <a:buClr>
                  <a:srgbClr val="55555A"/>
                </a:buClr>
              </a:pPr>
              <a:endParaRPr lang="en-GB" sz="2775" b="1" kern="0">
                <a:solidFill>
                  <a:srgbClr val="00148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22088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9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2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4391575" y="2078325"/>
            <a:ext cx="4752427" cy="30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426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07965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47BFF-EB9B-48D5-85DC-0693B2A4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1" y="628651"/>
            <a:ext cx="8258175" cy="215444"/>
          </a:xfrm>
        </p:spPr>
        <p:txBody>
          <a:bodyPr/>
          <a:lstStyle>
            <a:lvl1pPr>
              <a:defRPr sz="1400" b="0"/>
            </a:lvl1pPr>
            <a:lvl5pPr marL="540000" indent="0">
              <a:buNone/>
              <a:defRPr/>
            </a:lvl5pPr>
          </a:lstStyle>
          <a:p>
            <a:pPr lvl="0"/>
            <a:r>
              <a:rPr lang="en-US"/>
              <a:t>Click to edit Sub 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61639694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28517" y="1058401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0296C7D-4998-43C3-A68E-A9F4AFC7DB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4313" y="1058400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D11B3BD-BF31-4BBD-BF46-6431C9CDC5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058400"/>
            <a:ext cx="25920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4CB7E3-3CBF-4FC0-B591-EFD19DEE9303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805371"/>
          </a:xfrm>
        </p:grpSpPr>
        <p:sp>
          <p:nvSpPr>
            <p:cNvPr id="21" name="Guidance note">
              <a:extLst>
                <a:ext uri="{FF2B5EF4-FFF2-40B4-BE49-F238E27FC236}">
                  <a16:creationId xmlns:a16="http://schemas.microsoft.com/office/drawing/2014/main" id="{35EF926C-1DDE-46E4-BD27-7719DB8BB06E}"/>
                </a:ext>
              </a:extLst>
            </p:cNvPr>
            <p:cNvSpPr/>
            <p:nvPr/>
          </p:nvSpPr>
          <p:spPr>
            <a:xfrm>
              <a:off x="3528102" y="847657"/>
              <a:ext cx="2029736" cy="280537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069B99-5D1F-4756-A4F4-167DDC6068DA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90E25129-C1EA-45CE-B1F6-5EC7F7DD8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EA946D07-5A29-4C97-AC0C-943F2A00EB24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7EE67CE3-FDDB-4176-BB90-0273EDA20B17}"/>
              </a:ext>
            </a:extLst>
          </p:cNvPr>
          <p:cNvSpPr/>
          <p:nvPr userDrawn="1"/>
        </p:nvSpPr>
        <p:spPr>
          <a:xfrm>
            <a:off x="9206426" y="1605245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87693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_georgia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8347" y="3873951"/>
            <a:ext cx="8330042" cy="1118717"/>
          </a:xfrm>
          <a:prstGeom prst="rect">
            <a:avLst/>
          </a:prstGeom>
        </p:spPr>
        <p:txBody>
          <a:bodyPr vert="horz" lIns="72000" tIns="36000" rIns="0" bIns="0"/>
          <a:lstStyle>
            <a:lvl1pPr marL="257175" indent="-257175">
              <a:buFont typeface="Arial" panose="020B0604020202020204" pitchFamily="34" charset="0"/>
              <a:buNone/>
              <a:defRPr lang="en-US" sz="20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1"/>
              </a:buClr>
            </a:pPr>
            <a:r>
              <a:rPr lang="en-GB"/>
              <a:t>With image description [subtitle here]</a:t>
            </a:r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280483"/>
            <a:ext cx="9144000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063348" y="2460077"/>
            <a:ext cx="1332000" cy="13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8" y="1279554"/>
            <a:ext cx="2565323" cy="1161000"/>
          </a:xfrm>
          <a:noFill/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500" b="0" i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7248" y="2493804"/>
            <a:ext cx="2565323" cy="287354"/>
          </a:xfrm>
          <a:noFill/>
        </p:spPr>
        <p:txBody>
          <a:bodyPr tIns="0" rIns="36000" bIns="3600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675">
                <a:solidFill>
                  <a:schemeClr val="bg1"/>
                </a:solidFill>
              </a:defRPr>
            </a:lvl1pPr>
            <a:lvl2pPr marL="70241" indent="0">
              <a:buFont typeface="Arial" panose="020B0604020202020204" pitchFamily="34" charset="0"/>
              <a:buNone/>
              <a:defRPr/>
            </a:lvl2pPr>
            <a:lvl3pPr marL="266672" indent="0">
              <a:buFont typeface="Arial" panose="020B0604020202020204" pitchFamily="34" charset="0"/>
              <a:buNone/>
              <a:defRPr/>
            </a:lvl3pPr>
            <a:lvl4pPr marL="470252" indent="0">
              <a:buFont typeface="Arial" panose="020B0604020202020204" pitchFamily="34" charset="0"/>
              <a:buNone/>
              <a:defRPr/>
            </a:lvl4pPr>
            <a:lvl5pPr marL="672636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2128903277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65F1B84-9A40-42D8-B3EE-41F4BD7CFE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1" y="1058467"/>
            <a:ext cx="5435599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BA43E0-9E3A-46EC-91D4-D70A0E6E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697EB0-B117-49FF-A917-A125A4BD1ADE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805371"/>
          </a:xfrm>
        </p:grpSpPr>
        <p:sp>
          <p:nvSpPr>
            <p:cNvPr id="13" name="Guidance note">
              <a:extLst>
                <a:ext uri="{FF2B5EF4-FFF2-40B4-BE49-F238E27FC236}">
                  <a16:creationId xmlns:a16="http://schemas.microsoft.com/office/drawing/2014/main" id="{65D2E8E2-B939-47BE-ABAD-FE4F177614F2}"/>
                </a:ext>
              </a:extLst>
            </p:cNvPr>
            <p:cNvSpPr/>
            <p:nvPr/>
          </p:nvSpPr>
          <p:spPr>
            <a:xfrm>
              <a:off x="3528102" y="847657"/>
              <a:ext cx="2029736" cy="280537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7CE35-7986-402F-8390-31B932649199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22217A6C-310C-4BB8-A473-2B80591878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ounded Rectangle 20">
                <a:extLst>
                  <a:ext uri="{FF2B5EF4-FFF2-40B4-BE49-F238E27FC236}">
                    <a16:creationId xmlns:a16="http://schemas.microsoft.com/office/drawing/2014/main" id="{41C254A7-0433-4311-BD85-C0B8DE54934A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4605530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2000" y="1058400"/>
            <a:ext cx="8280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1" name="Guidance note">
            <a:extLst>
              <a:ext uri="{FF2B5EF4-FFF2-40B4-BE49-F238E27FC236}">
                <a16:creationId xmlns:a16="http://schemas.microsoft.com/office/drawing/2014/main" id="{E500F763-0BC0-4580-A71D-6F0F9287C7D7}"/>
              </a:ext>
            </a:extLst>
          </p:cNvPr>
          <p:cNvSpPr/>
          <p:nvPr userDrawn="1"/>
        </p:nvSpPr>
        <p:spPr>
          <a:xfrm>
            <a:off x="9206425" y="36027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099910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A5F86E-6E6F-45E1-A5F2-EB103742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6" name="Freeform: Shape 35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8" name="Round Diagonal Corner Rectangle 4">
            <a:extLst>
              <a:ext uri="{FF2B5EF4-FFF2-40B4-BE49-F238E27FC236}">
                <a16:creationId xmlns:a16="http://schemas.microsoft.com/office/drawing/2014/main" id="{1586E4B4-C3F2-47FA-A1C5-5090AA07DFEA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0078462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8FC637FA-B805-44DF-B633-71443FECF1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2227730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549568EC-7896-49C6-B633-53DD6583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8" name="Freeform: Shape 3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C72F7E97-1443-4A2B-A03E-9D78C5DD4B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87F5CE5A-52B7-48EE-90F8-13ED9583F3B7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2324289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D9830BC-D2EF-4C82-9C84-9290ADDE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9" name="Round Diagonal Corner Rectangle 4">
            <a:extLst>
              <a:ext uri="{FF2B5EF4-FFF2-40B4-BE49-F238E27FC236}">
                <a16:creationId xmlns:a16="http://schemas.microsoft.com/office/drawing/2014/main" id="{CEC8B8EF-BA1E-473C-9371-5D822E3B1243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78" y="267891"/>
            <a:ext cx="1763750" cy="3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862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113" y="1928812"/>
            <a:ext cx="3923922" cy="553998"/>
          </a:xfrm>
        </p:spPr>
        <p:txBody>
          <a:bodyPr/>
          <a:lstStyle>
            <a:lvl1pPr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CE6A32C-CD06-49C3-AFB5-EFD7B362214F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56533" y="0"/>
            <a:ext cx="3987469" cy="2495550"/>
          </a:xfrm>
          <a:custGeom>
            <a:avLst/>
            <a:gdLst>
              <a:gd name="connsiteX0" fmla="*/ 0 w 3987469"/>
              <a:gd name="connsiteY0" fmla="*/ 0 h 3327400"/>
              <a:gd name="connsiteX1" fmla="*/ 3987469 w 3987469"/>
              <a:gd name="connsiteY1" fmla="*/ 0 h 3327400"/>
              <a:gd name="connsiteX2" fmla="*/ 3987469 w 3987469"/>
              <a:gd name="connsiteY2" fmla="*/ 2667331 h 3327400"/>
              <a:gd name="connsiteX3" fmla="*/ 3327400 w 3987469"/>
              <a:gd name="connsiteY3" fmla="*/ 332740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469" h="3327400">
                <a:moveTo>
                  <a:pt x="0" y="0"/>
                </a:moveTo>
                <a:lnTo>
                  <a:pt x="3987469" y="0"/>
                </a:lnTo>
                <a:lnTo>
                  <a:pt x="3987469" y="2667331"/>
                </a:lnTo>
                <a:lnTo>
                  <a:pt x="3327400" y="332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6BE9F3D-7630-4ED0-8A55-EF85C1A0D8F4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03654" y="2647696"/>
            <a:ext cx="6140346" cy="2495804"/>
          </a:xfrm>
          <a:custGeom>
            <a:avLst/>
            <a:gdLst>
              <a:gd name="connsiteX0" fmla="*/ 3327739 w 6140346"/>
              <a:gd name="connsiteY0" fmla="*/ 0 h 3327739"/>
              <a:gd name="connsiteX1" fmla="*/ 6140346 w 6140346"/>
              <a:gd name="connsiteY1" fmla="*/ 2812607 h 3327739"/>
              <a:gd name="connsiteX2" fmla="*/ 6140346 w 6140346"/>
              <a:gd name="connsiteY2" fmla="*/ 3327739 h 3327739"/>
              <a:gd name="connsiteX3" fmla="*/ 0 w 6140346"/>
              <a:gd name="connsiteY3" fmla="*/ 3327739 h 332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0346" h="3327739">
                <a:moveTo>
                  <a:pt x="3327739" y="0"/>
                </a:moveTo>
                <a:lnTo>
                  <a:pt x="6140346" y="2812607"/>
                </a:lnTo>
                <a:lnTo>
                  <a:pt x="6140346" y="3327739"/>
                </a:lnTo>
                <a:lnTo>
                  <a:pt x="0" y="33277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249160C1-B1F7-49FF-8654-DF16DE47AF0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38695" y="1839210"/>
            <a:ext cx="1947600" cy="14607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CA4E558A-A36F-41DB-9D1C-8A9CE926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14" y="1062985"/>
            <a:ext cx="3952500" cy="276999"/>
          </a:xfrm>
        </p:spPr>
        <p:txBody>
          <a:bodyPr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39" name="Freeform: Shape 3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059473A8-6883-41A4-A23D-DD1B1D5F50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3" y="227621"/>
            <a:ext cx="1307829" cy="437201"/>
          </a:xfrm>
          <a:prstGeom prst="rect">
            <a:avLst/>
          </a:prstGeom>
        </p:spPr>
      </p:pic>
      <p:sp>
        <p:nvSpPr>
          <p:cNvPr id="30" name="Round Diagonal Corner Rectangle 4">
            <a:extLst>
              <a:ext uri="{FF2B5EF4-FFF2-40B4-BE49-F238E27FC236}">
                <a16:creationId xmlns:a16="http://schemas.microsoft.com/office/drawing/2014/main" id="{57E0544E-0101-471C-ACC7-BD597E5BCFAE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810198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346966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7" name="Freeform: Shape 26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9" name="Round Diagonal Corner Rectangle 4">
            <a:extLst>
              <a:ext uri="{FF2B5EF4-FFF2-40B4-BE49-F238E27FC236}">
                <a16:creationId xmlns:a16="http://schemas.microsoft.com/office/drawing/2014/main" id="{F9165663-BF58-46EF-B3DC-0074C1C16B3C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688533915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346966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DB012FC-6F5E-4773-A9A9-508871AE11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994405551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346966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87724E65-2B53-4366-B770-73083FC3AD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4" y="227621"/>
            <a:ext cx="1969293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8CEA045E-A87B-4469-A789-0B95D1052D03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437943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_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58347" y="3873951"/>
            <a:ext cx="8330042" cy="1118717"/>
          </a:xfrm>
          <a:prstGeom prst="rect">
            <a:avLst/>
          </a:prstGeom>
        </p:spPr>
        <p:txBody>
          <a:bodyPr vert="horz" lIns="72000" tIns="36000" rIns="0" bIns="0"/>
          <a:lstStyle>
            <a:lvl1pPr marL="257175" indent="-257175">
              <a:buFont typeface="Arial" panose="020B0604020202020204" pitchFamily="34" charset="0"/>
              <a:buNone/>
              <a:defRPr lang="en-US" sz="20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0"/>
              </a:spcBef>
              <a:spcAft>
                <a:spcPts val="450"/>
              </a:spcAft>
              <a:buClr>
                <a:schemeClr val="accent1"/>
              </a:buClr>
            </a:pPr>
            <a:r>
              <a:rPr lang="en-GB"/>
              <a:t>With image description [subtitle here]</a:t>
            </a:r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1280483"/>
            <a:ext cx="9144000" cy="2493294"/>
          </a:xfrm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561113" y="1280482"/>
            <a:ext cx="1582891" cy="1584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8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256863842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346966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9" name="Freeform: Shape 28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11A5033A-EBCF-4E8C-B1A9-EE8B023E8BCD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78" y="267891"/>
            <a:ext cx="1763750" cy="3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7598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831" y="2283210"/>
            <a:ext cx="3941783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2730" y="346966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09CC1F6E-8547-404B-8A3D-7CD83974A0B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052700" y="4776"/>
            <a:ext cx="5091300" cy="5138724"/>
          </a:xfrm>
          <a:custGeom>
            <a:avLst/>
            <a:gdLst>
              <a:gd name="connsiteX0" fmla="*/ 2375514 w 5091300"/>
              <a:gd name="connsiteY0" fmla="*/ 0 h 6851632"/>
              <a:gd name="connsiteX1" fmla="*/ 5091300 w 5091300"/>
              <a:gd name="connsiteY1" fmla="*/ 0 h 6851632"/>
              <a:gd name="connsiteX2" fmla="*/ 5091300 w 5091300"/>
              <a:gd name="connsiteY2" fmla="*/ 6851632 h 6851632"/>
              <a:gd name="connsiteX3" fmla="*/ 4476116 w 5091300"/>
              <a:gd name="connsiteY3" fmla="*/ 6851632 h 6851632"/>
              <a:gd name="connsiteX4" fmla="*/ 0 w 5091300"/>
              <a:gd name="connsiteY4" fmla="*/ 2375516 h 68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1300" h="6851632">
                <a:moveTo>
                  <a:pt x="2375514" y="0"/>
                </a:moveTo>
                <a:lnTo>
                  <a:pt x="5091300" y="0"/>
                </a:lnTo>
                <a:lnTo>
                  <a:pt x="5091300" y="6851632"/>
                </a:lnTo>
                <a:lnTo>
                  <a:pt x="4476116" y="6851632"/>
                </a:lnTo>
                <a:lnTo>
                  <a:pt x="0" y="23755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426571" y="4600219"/>
            <a:ext cx="1905000" cy="301139"/>
            <a:chOff x="2910342" y="325575"/>
            <a:chExt cx="5928968" cy="1249653"/>
          </a:xfrm>
        </p:grpSpPr>
        <p:sp>
          <p:nvSpPr>
            <p:cNvPr id="28" name="Freeform: Shape 27"/>
            <p:cNvSpPr/>
            <p:nvPr/>
          </p:nvSpPr>
          <p:spPr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A3532B68-E55F-4BD0-A158-E8EF4BE55C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73" y="227621"/>
            <a:ext cx="1307829" cy="437201"/>
          </a:xfrm>
          <a:prstGeom prst="rect">
            <a:avLst/>
          </a:prstGeom>
        </p:spPr>
      </p:pic>
      <p:sp>
        <p:nvSpPr>
          <p:cNvPr id="40" name="Round Diagonal Corner Rectangle 4">
            <a:extLst>
              <a:ext uri="{FF2B5EF4-FFF2-40B4-BE49-F238E27FC236}">
                <a16:creationId xmlns:a16="http://schemas.microsoft.com/office/drawing/2014/main" id="{D3A1E4EA-0077-42A5-956F-3A4718FA49A8}"/>
              </a:ext>
            </a:extLst>
          </p:cNvPr>
          <p:cNvSpPr/>
          <p:nvPr userDrawn="1"/>
        </p:nvSpPr>
        <p:spPr>
          <a:xfrm>
            <a:off x="9206426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629618933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091BDE-8D32-45BA-8B05-DD4216B1638A}"/>
              </a:ext>
            </a:extLst>
          </p:cNvPr>
          <p:cNvGrpSpPr/>
          <p:nvPr userDrawn="1"/>
        </p:nvGrpSpPr>
        <p:grpSpPr bwMode="black">
          <a:xfrm>
            <a:off x="2105025" y="2181776"/>
            <a:ext cx="4933950" cy="779949"/>
            <a:chOff x="2910342" y="325575"/>
            <a:chExt cx="5928968" cy="124965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7378A6-C5A9-4A2C-B31B-EA15D5A0FE13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02F4F1-BC64-4B71-9E4E-AFA3BA5D9284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7A2B2C-D6F2-4479-9425-86B568230B87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11773E-597C-481D-B648-114EC7522986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8185BD-C34B-4E50-90A0-42A4AABFD6F8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69029C-5A60-4376-BC7D-F118160FFE0E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08901CA-EBBA-48C9-A455-39FED58F1C74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D44C5A-5300-472D-9CB9-D76132F9DEE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A8FA55-DAA9-461E-9FED-A9A1B659EA7A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610353-9575-4653-839D-B8325BE73337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21885C5-7DDB-4A16-922D-087FA03AE3A9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B5B5E7-4134-45F5-B9B2-F95F687266C2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31FF1B-C914-46E6-BBAB-45FCEF2DDEC6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338027-A927-4C3D-AF95-4646D340421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4EA4F8-DD37-473D-9F06-72E6DF74F66B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486B9F-0ACD-42EC-8AD3-D7C9EE2BF62A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6A062-93F0-4915-9B7C-6CB09526FC4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5C7FBC-AB52-40CB-921A-5ACB3377FDD1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1DC520-5E27-419C-8EC0-F520CA9211F2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810367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1" y="1059361"/>
            <a:ext cx="8280400" cy="187743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 marL="875706" indent="-203462"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448244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4067" y="4526246"/>
            <a:ext cx="2522172" cy="2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45223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842378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5" y="1062040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2" y="1062501"/>
            <a:ext cx="2592239" cy="187724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1"/>
            <a:ext cx="2592000" cy="1877245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4" marR="0" lvl="2" indent="-90484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4" marR="0" lvl="2" indent="-90484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4" marR="0" lvl="2" indent="-90484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</a:t>
              </a: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increase level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</a:t>
              </a: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decrease level</a:t>
              </a: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7" y="2140328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145372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1" y="1068389"/>
            <a:ext cx="5544621" cy="18772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4" marR="0" lvl="2" indent="-90484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4" marR="0" lvl="2" indent="-90484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4" marR="0" lvl="2" indent="-90484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4" marR="0" lvl="2" indent="-90484" algn="l" defTabSz="9143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3135286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2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2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4" marR="0" lvl="2" indent="-90484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99151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4000500" y="1392111"/>
            <a:ext cx="5143500" cy="375139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65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51"/>
            <a:ext cx="4033839" cy="523172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4300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with image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29533" y="1282757"/>
            <a:ext cx="1962000" cy="24921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39942" y="3838230"/>
            <a:ext cx="8246858" cy="377428"/>
          </a:xfr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57175" indent="-257175">
              <a:buFont typeface="Arial" panose="020B0604020202020204" pitchFamily="34" charset="0"/>
              <a:buNone/>
              <a:defRPr lang="en-US" baseline="0" noProof="0" dirty="0">
                <a:solidFill>
                  <a:schemeClr val="tx2"/>
                </a:solidFill>
              </a:defRPr>
            </a:lvl1pPr>
          </a:lstStyle>
          <a:p>
            <a:pPr marL="0" lvl="0" indent="0">
              <a:lnSpc>
                <a:spcPct val="100000"/>
              </a:lnSpc>
            </a:pPr>
            <a:r>
              <a:rPr lang="en-US" noProof="0"/>
              <a:t>Click to edit subtitle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1282757"/>
            <a:ext cx="3308514" cy="24921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409887" y="2594653"/>
            <a:ext cx="1620000" cy="118439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409882" y="1282757"/>
            <a:ext cx="1620000" cy="124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184313" y="1282757"/>
            <a:ext cx="1962000" cy="24921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" name="Picture 27" descr="National_Grid_logo_blu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3661201891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9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2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4391575" y="2078325"/>
            <a:ext cx="4752427" cy="30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8771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7" y="4778377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800"/>
            </a:p>
          </p:txBody>
        </p:sp>
      </p:grpSp>
    </p:spTree>
    <p:extLst>
      <p:ext uri="{BB962C8B-B14F-4D97-AF65-F5344CB8AC3E}">
        <p14:creationId xmlns:p14="http://schemas.microsoft.com/office/powerpoint/2010/main" val="2612876403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7" y="1058879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2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7" y="2600565"/>
            <a:ext cx="4033839" cy="51937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4696555" y="696060"/>
            <a:ext cx="5143500" cy="375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692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2" y="1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6" y="1058864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6" y="2600551"/>
            <a:ext cx="4033839" cy="523220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Date</a:t>
            </a:r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6" y="1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6" marR="0" lvl="2" indent="-9048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A3F6D8-7E11-4976-9BB3-E8259222C899}"/>
              </a:ext>
            </a:extLst>
          </p:cNvPr>
          <p:cNvGrpSpPr/>
          <p:nvPr userDrawn="1"/>
        </p:nvGrpSpPr>
        <p:grpSpPr>
          <a:xfrm>
            <a:off x="-3176" y="269239"/>
            <a:ext cx="3607808" cy="461960"/>
            <a:chOff x="-4235" y="358985"/>
            <a:chExt cx="2376987" cy="61594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83DB7C6-C6FD-4919-B2E9-59AD441478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4235" y="358985"/>
              <a:ext cx="2160000" cy="61594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FF238E-7F6C-4E4D-ABDF-95E78500C919}"/>
                </a:ext>
              </a:extLst>
            </p:cNvPr>
            <p:cNvSpPr txBox="1"/>
            <p:nvPr userDrawn="1"/>
          </p:nvSpPr>
          <p:spPr>
            <a:xfrm>
              <a:off x="336233" y="412653"/>
              <a:ext cx="2036519" cy="492443"/>
            </a:xfrm>
            <a:prstGeom prst="rect">
              <a:avLst/>
            </a:prstGeom>
            <a:solidFill>
              <a:srgbClr val="00148C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>
                  <a:solidFill>
                    <a:schemeClr val="bg1"/>
                  </a:solidFill>
                </a:rPr>
                <a:t>Workforce Data Domain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5854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72" y="494967"/>
            <a:ext cx="5610509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72" y="1603580"/>
            <a:ext cx="5610509" cy="1877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0" y="248038"/>
            <a:ext cx="4242064" cy="169277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info in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1521-EF7F-456B-A25F-4EAD8E019C3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516886" y="494967"/>
            <a:ext cx="2627114" cy="83099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6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85751" y="1371602"/>
            <a:ext cx="6429375" cy="1077218"/>
          </a:xfrm>
        </p:spPr>
        <p:txBody>
          <a:bodyPr/>
          <a:lstStyle>
            <a:lvl3pPr marL="385754" indent="-172637">
              <a:buFont typeface="Graphik" panose="020B0503030202060203" pitchFamily="34" charset="0"/>
              <a:buChar char="–"/>
              <a:defRPr/>
            </a:lvl3pPr>
            <a:lvl5pPr marL="642922" indent="-133347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6763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1.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44FEB45-5B13-814A-A7C6-C024B705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3688" y="4855244"/>
            <a:ext cx="3106467" cy="169277"/>
          </a:xfrm>
        </p:spPr>
        <p:txBody>
          <a:bodyPr/>
          <a:lstStyle>
            <a:lvl1pPr>
              <a:defRPr>
                <a:latin typeface="Graphik" panose="020B0503030202060203" pitchFamily="34" charset="77"/>
              </a:defRPr>
            </a:lvl1pPr>
          </a:lstStyle>
          <a:p>
            <a:r>
              <a:rPr lang="en-US"/>
              <a:t>Copyright © 2018 Accenture. All rights reserved.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65ED8D5-F7BD-D244-8E89-518DAA5C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712751" y="4903106"/>
            <a:ext cx="162063" cy="121416"/>
          </a:xfrm>
        </p:spPr>
        <p:txBody>
          <a:bodyPr/>
          <a:lstStyle>
            <a:lvl1pPr>
              <a:defRPr>
                <a:latin typeface="Graphik" panose="020B0503030202060203" pitchFamily="34" charset="77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17F5D-75B4-214F-897A-1071EDD47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878" y="222647"/>
            <a:ext cx="5494944" cy="1126454"/>
          </a:xfrm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b="0" i="0">
                <a:ea typeface="Roboto" panose="02000000000000000000" pitchFamily="2" charset="0"/>
              </a:defRPr>
            </a:lvl1pPr>
          </a:lstStyle>
          <a:p>
            <a:pPr marL="0" lvl="0" indent="0">
              <a:spcBef>
                <a:spcPts val="0"/>
              </a:spcBef>
              <a:buFont typeface="Arial" pitchFamily="34" charset="0"/>
              <a:buNone/>
            </a:pPr>
            <a:r>
              <a:rPr lang="en-US"/>
              <a:t>INSERT MAIN TITLE </a:t>
            </a:r>
            <a:br>
              <a:rPr lang="en-US"/>
            </a:br>
            <a:r>
              <a:rPr lang="en-US"/>
              <a:t>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316679366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alesforce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FE47-6CFE-4CBB-B737-CC355956E9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241301"/>
            <a:ext cx="8401050" cy="203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950"/>
              </a:lnSpc>
              <a:buNone/>
              <a:defRPr sz="2250" b="1" i="0">
                <a:solidFill>
                  <a:schemeClr val="tx1"/>
                </a:solidFill>
                <a:latin typeface="Graphik Black" panose="020B0503030202060203" pitchFamily="34" charset="77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4C9ED41-7CDA-4409-BBD3-EEE10804BF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550203"/>
            <a:ext cx="8401050" cy="4319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275"/>
              </a:lnSpc>
              <a:buNone/>
              <a:defRPr sz="1125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430241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Black">
    <p:bg>
      <p:bgPr>
        <a:solidFill>
          <a:srgbClr val="004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EEFF71-EC0B-4CE6-BE26-07E426E8E5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5806" y="723275"/>
            <a:ext cx="3231900" cy="3350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51" y="342900"/>
            <a:ext cx="4286249" cy="2314575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45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0" y="2657479"/>
            <a:ext cx="4286250" cy="237172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999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35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35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350" b="0" cap="none" baseline="0">
                <a:solidFill>
                  <a:schemeClr val="tx1"/>
                </a:solidFill>
                <a:latin typeface="+mn-lt"/>
              </a:defRPr>
            </a:lvl5pPr>
            <a:lvl6pPr marL="254765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648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A0AB-4CA0-4EAF-BA2C-2D129795B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571B4-5EA4-4845-881C-420D80078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62CB5-33CE-4CC9-8A68-B5137DB4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899B-7CE2-40AC-821F-D99F6D2239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02929-5B04-4130-B76E-C0ED46B4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9A5A-2A82-493D-B5C0-492F1DFA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35CC-ECA9-4A8E-93A9-F9F2C9EC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1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22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11.xml"/><Relationship Id="rId16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19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46271" y="375273"/>
            <a:ext cx="8337357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1322" y="1114426"/>
            <a:ext cx="8245478" cy="36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pic>
        <p:nvPicPr>
          <p:cNvPr id="5" name="Picture 27" descr="National_Grid_logo_blue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97" y="177428"/>
            <a:ext cx="1392841" cy="28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44442" y="890626"/>
            <a:ext cx="8239184" cy="0"/>
          </a:xfrm>
          <a:prstGeom prst="line">
            <a:avLst/>
          </a:prstGeom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 txBox="1">
            <a:spLocks/>
          </p:cNvSpPr>
          <p:nvPr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63" r:id="rId3"/>
    <p:sldLayoutId id="2147483772" r:id="rId4"/>
    <p:sldLayoutId id="2147483768" r:id="rId5"/>
    <p:sldLayoutId id="2147483764" r:id="rId6"/>
    <p:sldLayoutId id="2147483770" r:id="rId7"/>
    <p:sldLayoutId id="2147483769" r:id="rId8"/>
    <p:sldLayoutId id="2147483765" r:id="rId9"/>
    <p:sldLayoutId id="2147483679" r:id="rId10"/>
    <p:sldLayoutId id="2147483655" r:id="rId11"/>
    <p:sldLayoutId id="2147483732" r:id="rId12"/>
    <p:sldLayoutId id="2147483752" r:id="rId13"/>
    <p:sldLayoutId id="2147483809" r:id="rId14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rgbClr val="0079C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257150" indent="-257150" algn="l" rtl="0" eaLnBrk="1" fontAlgn="base" hangingPunct="1">
        <a:spcBef>
          <a:spcPct val="0"/>
        </a:spcBef>
        <a:spcAft>
          <a:spcPts val="450"/>
        </a:spcAft>
        <a:buClr>
          <a:srgbClr val="0079C1"/>
        </a:buClr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66675" indent="-196434" algn="l" rtl="0" eaLnBrk="1" fontAlgn="base" hangingPunct="1">
        <a:spcBef>
          <a:spcPct val="0"/>
        </a:spcBef>
        <a:spcAft>
          <a:spcPts val="450"/>
        </a:spcAft>
        <a:buClr>
          <a:srgbClr val="0079C1"/>
        </a:buClr>
        <a:buFont typeface="Lucida Grande"/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470249" indent="-203577" algn="l" rtl="0" eaLnBrk="1" fontAlgn="base" hangingPunct="1">
        <a:spcBef>
          <a:spcPct val="0"/>
        </a:spcBef>
        <a:spcAft>
          <a:spcPts val="450"/>
        </a:spcAft>
        <a:buClr>
          <a:srgbClr val="0079C1"/>
        </a:buClr>
        <a:buFont typeface="Lucida Grande"/>
        <a:buChar char="–"/>
        <a:defRPr sz="1800">
          <a:solidFill>
            <a:schemeClr val="tx1"/>
          </a:solidFill>
          <a:latin typeface="+mn-lt"/>
          <a:ea typeface="+mn-ea"/>
        </a:defRPr>
      </a:lvl3pPr>
      <a:lvl4pPr marL="672638" indent="-202386" algn="l" rtl="0" eaLnBrk="1" fontAlgn="base" hangingPunct="1">
        <a:spcBef>
          <a:spcPct val="0"/>
        </a:spcBef>
        <a:spcAft>
          <a:spcPts val="450"/>
        </a:spcAft>
        <a:buClr>
          <a:srgbClr val="0079C1"/>
        </a:buClr>
        <a:buFont typeface="Lucida Grande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805974" indent="-133338" algn="l" rtl="0" eaLnBrk="1" fontAlgn="base" hangingPunct="1">
        <a:spcBef>
          <a:spcPct val="0"/>
        </a:spcBef>
        <a:spcAft>
          <a:spcPts val="450"/>
        </a:spcAft>
        <a:buClr>
          <a:srgbClr val="0079C1"/>
        </a:buClr>
        <a:buFont typeface="Lucida Grande"/>
        <a:buChar char="–"/>
        <a:defRPr sz="1100">
          <a:solidFill>
            <a:schemeClr val="tx1"/>
          </a:solidFill>
          <a:latin typeface="+mn-lt"/>
          <a:ea typeface="+mn-ea"/>
        </a:defRPr>
      </a:lvl5pPr>
      <a:lvl6pPr marL="1885762" indent="-171434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6pPr>
      <a:lvl7pPr marL="2228628" indent="-171434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7pPr>
      <a:lvl8pPr marL="2571494" indent="-171434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8pPr>
      <a:lvl9pPr marL="2914361" indent="-171434" algn="l" rtl="0" eaLnBrk="1" fontAlgn="base" hangingPunct="1">
        <a:spcBef>
          <a:spcPct val="0"/>
        </a:spcBef>
        <a:spcAft>
          <a:spcPct val="50000"/>
        </a:spcAft>
        <a:buClr>
          <a:srgbClr val="0079C1"/>
        </a:buClr>
        <a:buFont typeface="Wingdings 2" pitchFamily="18" charset="2"/>
        <a:buChar char="¾"/>
        <a:defRPr sz="12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71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orient="horz" pos="701" userDrawn="1">
          <p15:clr>
            <a:srgbClr val="F26B43"/>
          </p15:clr>
        </p15:guide>
        <p15:guide id="6" orient="horz" pos="3005" userDrawn="1">
          <p15:clr>
            <a:srgbClr val="F26B43"/>
          </p15:clr>
        </p15:guide>
        <p15:guide id="7" orient="horz" pos="572" userDrawn="1">
          <p15:clr>
            <a:srgbClr val="F26B43"/>
          </p15:clr>
        </p15:guide>
        <p15:guide id="8" pos="218" userDrawn="1">
          <p15:clr>
            <a:srgbClr val="F26B43"/>
          </p15:clr>
        </p15:guide>
        <p15:guide id="9" pos="3728" userDrawn="1">
          <p15:clr>
            <a:srgbClr val="F26B43"/>
          </p15:clr>
        </p15:guide>
        <p15:guide id="10" orient="horz" pos="803" userDrawn="1">
          <p15:clr>
            <a:srgbClr val="F26B43"/>
          </p15:clr>
        </p15:guide>
        <p15:guide id="11" orient="horz" pos="2386" userDrawn="1">
          <p15:clr>
            <a:srgbClr val="F26B43"/>
          </p15:clr>
        </p15:guide>
        <p15:guide id="12" pos="443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5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1" y="1058863"/>
            <a:ext cx="8498440" cy="270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41" y="4833194"/>
            <a:ext cx="534283" cy="1269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25" smtClean="0">
                <a:solidFill>
                  <a:schemeClr val="accent1"/>
                </a:solidFill>
              </a:rPr>
              <a:pPr/>
              <a:t>‹#›</a:t>
            </a:fld>
            <a:endParaRPr lang="en-GB" sz="825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72" y="4833194"/>
            <a:ext cx="5871079" cy="1269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lang="en-GB" sz="825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741760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2780" y="4740427"/>
            <a:ext cx="2231234" cy="2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3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4" r:id="rId10"/>
    <p:sldLayoutId id="2147483785" r:id="rId11"/>
    <p:sldLayoutId id="2147483786" r:id="rId12"/>
    <p:sldLayoutId id="2147483787" r:id="rId13"/>
    <p:sldLayoutId id="2147483789" r:id="rId1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257150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514299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771449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028598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35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2025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4050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6075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4050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6075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8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>
          <a:solidFill>
            <a:schemeClr val="tx1"/>
          </a:solidFill>
          <a:latin typeface="+mn-lt"/>
          <a:ea typeface="+mn-ea"/>
        </a:defRPr>
      </a:lvl2pPr>
      <a:lvl3pPr marL="13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900">
          <a:solidFill>
            <a:schemeClr val="tx1"/>
          </a:solidFill>
          <a:latin typeface="+mn-lt"/>
          <a:ea typeface="+mn-ea"/>
        </a:defRPr>
      </a:lvl3pPr>
      <a:lvl4pPr marL="270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-"/>
        <a:defRPr sz="900">
          <a:solidFill>
            <a:schemeClr val="tx1"/>
          </a:solidFill>
          <a:latin typeface="+mn-lt"/>
          <a:ea typeface="+mn-ea"/>
        </a:defRPr>
      </a:lvl4pPr>
      <a:lvl5pPr marL="40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◦"/>
        <a:defRPr sz="900">
          <a:solidFill>
            <a:schemeClr val="tx1"/>
          </a:solidFill>
          <a:latin typeface="+mn-lt"/>
          <a:ea typeface="+mn-ea"/>
        </a:defRPr>
      </a:lvl5pPr>
      <a:lvl6pPr marL="13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arabicPeriod"/>
        <a:defRPr sz="900">
          <a:solidFill>
            <a:schemeClr val="tx1"/>
          </a:solidFill>
          <a:latin typeface="+mn-lt"/>
          <a:ea typeface="+mn-ea"/>
        </a:defRPr>
      </a:lvl6pPr>
      <a:lvl7pPr marL="270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alphaLcPeriod"/>
        <a:defRPr sz="900">
          <a:solidFill>
            <a:schemeClr val="tx1"/>
          </a:solidFill>
          <a:latin typeface="+mn-lt"/>
          <a:ea typeface="+mn-ea"/>
        </a:defRPr>
      </a:lvl7pPr>
      <a:lvl8pPr marL="40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romanLcPeriod"/>
        <a:defRPr sz="9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3689">
          <p15:clr>
            <a:srgbClr val="F26B43"/>
          </p15:clr>
        </p15:guide>
        <p15:guide id="4" pos="7408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72">
          <p15:clr>
            <a:srgbClr val="F26B43"/>
          </p15:clr>
        </p15:guide>
        <p15:guide id="13" pos="3991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752">
          <p15:clr>
            <a:srgbClr val="F26B43"/>
          </p15:clr>
        </p15:guide>
        <p15:guide id="17" pos="5231">
          <p15:clr>
            <a:srgbClr val="F26B43"/>
          </p15:clr>
        </p15:guide>
        <p15:guide id="18" pos="4928">
          <p15:clr>
            <a:srgbClr val="F26B43"/>
          </p15:clr>
        </p15:guide>
        <p15:guide id="19" pos="244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8" y="4790872"/>
            <a:ext cx="5871079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271040"/>
            <a:ext cx="8280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1059361"/>
            <a:ext cx="8280400" cy="270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43859" y="4764040"/>
            <a:ext cx="6547605" cy="1269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825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spcAft>
                <a:spcPts val="450"/>
              </a:spcAft>
              <a:buClr>
                <a:srgbClr val="55555A"/>
              </a:buClr>
              <a:tabLst>
                <a:tab pos="741760" algn="l"/>
              </a:tabLst>
            </a:pPr>
            <a:r>
              <a:rPr lang="fr-FR" kern="0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1800" y="4764040"/>
            <a:ext cx="912058" cy="1269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 sz="825" b="1">
                <a:solidFill>
                  <a:srgbClr val="00148C"/>
                </a:solidFill>
              </a:rPr>
              <a:t>National </a:t>
            </a:r>
            <a:r>
              <a:rPr lang="fr-FR" sz="825" b="1" err="1">
                <a:solidFill>
                  <a:srgbClr val="00148C"/>
                </a:solidFill>
              </a:rPr>
              <a:t>Grid</a:t>
            </a:r>
            <a:r>
              <a:rPr lang="fr-FR" sz="825" b="1">
                <a:solidFill>
                  <a:srgbClr val="00148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5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35" r:id="rId20"/>
    <p:sldLayoutId id="2147483836" r:id="rId21"/>
    <p:sldLayoutId id="2147483837" r:id="rId22"/>
    <p:sldLayoutId id="2147483838" r:id="rId23"/>
    <p:sldLayoutId id="2147483875" r:id="rId2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257150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514299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771449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028598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35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2025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4050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6075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4050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607500" indent="-202500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8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>
          <a:solidFill>
            <a:schemeClr val="tx1"/>
          </a:solidFill>
          <a:latin typeface="+mn-lt"/>
          <a:ea typeface="+mn-ea"/>
        </a:defRPr>
      </a:lvl2pPr>
      <a:lvl3pPr marL="13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900">
          <a:solidFill>
            <a:schemeClr val="tx1"/>
          </a:solidFill>
          <a:latin typeface="+mn-lt"/>
          <a:ea typeface="+mn-ea"/>
        </a:defRPr>
      </a:lvl3pPr>
      <a:lvl4pPr marL="270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-"/>
        <a:defRPr sz="900">
          <a:solidFill>
            <a:schemeClr val="tx1"/>
          </a:solidFill>
          <a:latin typeface="+mn-lt"/>
          <a:ea typeface="+mn-ea"/>
        </a:defRPr>
      </a:lvl4pPr>
      <a:lvl5pPr marL="40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◦"/>
        <a:defRPr sz="900">
          <a:solidFill>
            <a:schemeClr val="tx1"/>
          </a:solidFill>
          <a:latin typeface="+mn-lt"/>
          <a:ea typeface="+mn-ea"/>
        </a:defRPr>
      </a:lvl5pPr>
      <a:lvl6pPr marL="13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arabicPeriod"/>
        <a:defRPr sz="900">
          <a:solidFill>
            <a:schemeClr val="tx1"/>
          </a:solidFill>
          <a:latin typeface="+mn-lt"/>
          <a:ea typeface="+mn-ea"/>
        </a:defRPr>
      </a:lvl6pPr>
      <a:lvl7pPr marL="270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alphaLcPeriod"/>
        <a:defRPr sz="900">
          <a:solidFill>
            <a:schemeClr val="tx1"/>
          </a:solidFill>
          <a:latin typeface="+mn-lt"/>
          <a:ea typeface="+mn-ea"/>
        </a:defRPr>
      </a:lvl7pPr>
      <a:lvl8pPr marL="405000" indent="-135000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romanLcPeriod"/>
        <a:defRPr sz="9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488">
          <p15:clr>
            <a:srgbClr val="F26B43"/>
          </p15:clr>
        </p15:guide>
        <p15:guide id="6" orient="horz" pos="3793">
          <p15:clr>
            <a:srgbClr val="F26B43"/>
          </p15:clr>
        </p15:guide>
        <p15:guide id="8" pos="272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414">
          <p15:clr>
            <a:srgbClr val="F26B43"/>
          </p15:clr>
        </p15:guide>
        <p15:guide id="15" orient="horz" pos="889">
          <p15:clr>
            <a:srgbClr val="F26B43"/>
          </p15:clr>
        </p15:guide>
        <p15:guide id="16" pos="2064">
          <p15:clr>
            <a:srgbClr val="F26B43"/>
          </p15:clr>
        </p15:guide>
        <p15:guide id="17" pos="3855">
          <p15:clr>
            <a:srgbClr val="F26B43"/>
          </p15:clr>
        </p15:guide>
        <p15:guide id="18" pos="3696">
          <p15:clr>
            <a:srgbClr val="F26B43"/>
          </p15:clr>
        </p15:guide>
        <p15:guide id="19" pos="1905">
          <p15:clr>
            <a:srgbClr val="F26B43"/>
          </p15:clr>
        </p15:guide>
        <p15:guide id="20" orient="horz" pos="399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271040"/>
            <a:ext cx="8280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1059361"/>
            <a:ext cx="82804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172639" y="4721721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 userDrawn="1"/>
        </p:nvSpPr>
        <p:spPr>
          <a:xfrm>
            <a:off x="431800" y="4721721"/>
            <a:ext cx="912058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989013" algn="l"/>
              </a:tabLst>
            </a:pPr>
            <a:r>
              <a:rPr lang="fr-FR" sz="1100" b="1"/>
              <a:t>National Grid </a:t>
            </a:r>
          </a:p>
        </p:txBody>
      </p:sp>
    </p:spTree>
    <p:extLst>
      <p:ext uri="{BB962C8B-B14F-4D97-AF65-F5344CB8AC3E}">
        <p14:creationId xmlns:p14="http://schemas.microsoft.com/office/powerpoint/2010/main" val="412961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488">
          <p15:clr>
            <a:srgbClr val="F26B43"/>
          </p15:clr>
        </p15:guide>
        <p15:guide id="6" orient="horz" pos="3793">
          <p15:clr>
            <a:srgbClr val="F26B43"/>
          </p15:clr>
        </p15:guide>
        <p15:guide id="8" pos="272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414">
          <p15:clr>
            <a:srgbClr val="F26B43"/>
          </p15:clr>
        </p15:guide>
        <p15:guide id="15" orient="horz" pos="889">
          <p15:clr>
            <a:srgbClr val="F26B43"/>
          </p15:clr>
        </p15:guide>
        <p15:guide id="16" pos="2064">
          <p15:clr>
            <a:srgbClr val="F26B43"/>
          </p15:clr>
        </p15:guide>
        <p15:guide id="17" pos="3855">
          <p15:clr>
            <a:srgbClr val="F26B43"/>
          </p15:clr>
        </p15:guide>
        <p15:guide id="18" pos="3696">
          <p15:clr>
            <a:srgbClr val="F26B43"/>
          </p15:clr>
        </p15:guide>
        <p15:guide id="19" pos="1905">
          <p15:clr>
            <a:srgbClr val="F26B43"/>
          </p15:clr>
        </p15:guide>
        <p15:guide id="20" orient="horz" pos="3997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5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2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9" y="4740426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4840" y="4740426"/>
            <a:ext cx="7195415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8964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322782" y="4740425"/>
            <a:ext cx="912058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988964" algn="l"/>
              </a:tabLst>
            </a:pPr>
            <a:r>
              <a:rPr lang="fr-FR" sz="1100" b="1"/>
              <a:t>National </a:t>
            </a:r>
            <a:r>
              <a:rPr lang="fr-FR" sz="1100" b="1" err="1"/>
              <a:t>Grid</a:t>
            </a:r>
            <a:r>
              <a:rPr lang="fr-FR" sz="11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532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4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6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47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39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69987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39974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09960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39974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09960" indent="-269987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7999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5998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39974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7999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59982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39974" indent="-179992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78CD2-10F9-4A25-9A6A-608299E8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9A1E6-FF63-46FE-A6CB-21C890C2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B9160-8C7C-438B-99F5-11F880D71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899B-7CE2-40AC-821F-D99F6D2239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4143-3A2F-4E07-AA88-4757187C6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DC9F-2C9B-41D2-A0C7-EFAAFC4E9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335CC-ECA9-4A8E-93A9-F9F2C9EC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7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5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2" y="1058863"/>
            <a:ext cx="8498440" cy="270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42" y="4833195"/>
            <a:ext cx="534283" cy="1269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25" smtClean="0">
                <a:solidFill>
                  <a:schemeClr val="accent1"/>
                </a:solidFill>
              </a:rPr>
              <a:pPr/>
              <a:t>‹#›</a:t>
            </a:fld>
            <a:endParaRPr lang="en-GB" sz="825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73" y="4833195"/>
            <a:ext cx="5871079" cy="1269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r">
              <a:defRPr lang="en-GB" sz="825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741742" algn="l"/>
              </a:tabLst>
            </a:pPr>
            <a:r>
              <a:rPr lang="en-US"/>
              <a:t>Extended Leadership Team Conference 2018</a:t>
            </a:r>
            <a:endParaRPr lang="fr-FR" b="1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22780" y="4740428"/>
            <a:ext cx="2231234" cy="2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257144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514286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771430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028573" algn="l" rtl="0" eaLnBrk="1" fontAlgn="base" hangingPunct="1">
        <a:spcBef>
          <a:spcPct val="0"/>
        </a:spcBef>
        <a:spcAft>
          <a:spcPct val="0"/>
        </a:spcAft>
        <a:defRPr sz="1575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35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202495" indent="-202495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404990" indent="-202495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607485" indent="-202495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0" indent="-202495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404990" indent="-202495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607485" indent="-202495" algn="l" rtl="0" eaLnBrk="1" fontAlgn="base" hangingPunct="1">
        <a:spcBef>
          <a:spcPct val="0"/>
        </a:spcBef>
        <a:spcAft>
          <a:spcPts val="9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900"/>
        </a:spcAft>
        <a:buClr>
          <a:schemeClr val="tx1"/>
        </a:buClr>
        <a:buFontTx/>
        <a:buNone/>
        <a:defRPr sz="18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>
          <a:solidFill>
            <a:schemeClr val="tx1"/>
          </a:solidFill>
          <a:latin typeface="+mn-lt"/>
          <a:ea typeface="+mn-ea"/>
        </a:defRPr>
      </a:lvl2pPr>
      <a:lvl3pPr marL="134997" indent="-134997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900">
          <a:solidFill>
            <a:schemeClr val="tx1"/>
          </a:solidFill>
          <a:latin typeface="+mn-lt"/>
          <a:ea typeface="+mn-ea"/>
        </a:defRPr>
      </a:lvl3pPr>
      <a:lvl4pPr marL="269993" indent="-134997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-"/>
        <a:defRPr sz="900">
          <a:solidFill>
            <a:schemeClr val="tx1"/>
          </a:solidFill>
          <a:latin typeface="+mn-lt"/>
          <a:ea typeface="+mn-ea"/>
        </a:defRPr>
      </a:lvl4pPr>
      <a:lvl5pPr marL="404990" indent="-134997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◦"/>
        <a:defRPr sz="900">
          <a:solidFill>
            <a:schemeClr val="tx1"/>
          </a:solidFill>
          <a:latin typeface="+mn-lt"/>
          <a:ea typeface="+mn-ea"/>
        </a:defRPr>
      </a:lvl5pPr>
      <a:lvl6pPr marL="134997" indent="-134997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arabicPeriod"/>
        <a:defRPr sz="900">
          <a:solidFill>
            <a:schemeClr val="tx1"/>
          </a:solidFill>
          <a:latin typeface="+mn-lt"/>
          <a:ea typeface="+mn-ea"/>
        </a:defRPr>
      </a:lvl6pPr>
      <a:lvl7pPr marL="269993" indent="-134997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alphaLcPeriod"/>
        <a:defRPr sz="900">
          <a:solidFill>
            <a:schemeClr val="tx1"/>
          </a:solidFill>
          <a:latin typeface="+mn-lt"/>
          <a:ea typeface="+mn-ea"/>
        </a:defRPr>
      </a:lvl7pPr>
      <a:lvl8pPr marL="404990" indent="-134997" algn="l" rtl="0" eaLnBrk="1" fontAlgn="base" hangingPunct="1">
        <a:spcBef>
          <a:spcPct val="0"/>
        </a:spcBef>
        <a:spcAft>
          <a:spcPts val="450"/>
        </a:spcAft>
        <a:buClr>
          <a:schemeClr val="accent1"/>
        </a:buClr>
        <a:buFont typeface="+mj-lt"/>
        <a:buAutoNum type="romanLcPeriod"/>
        <a:defRPr sz="9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450"/>
        </a:spcAft>
        <a:buClr>
          <a:schemeClr val="tx1"/>
        </a:buClr>
        <a:buFontTx/>
        <a:buNone/>
        <a:defRPr sz="9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3689">
          <p15:clr>
            <a:srgbClr val="F26B43"/>
          </p15:clr>
        </p15:guide>
        <p15:guide id="4" pos="7408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72">
          <p15:clr>
            <a:srgbClr val="F26B43"/>
          </p15:clr>
        </p15:guide>
        <p15:guide id="13" pos="3991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752">
          <p15:clr>
            <a:srgbClr val="F26B43"/>
          </p15:clr>
        </p15:guide>
        <p15:guide id="17" pos="5231">
          <p15:clr>
            <a:srgbClr val="F26B43"/>
          </p15:clr>
        </p15:guide>
        <p15:guide id="18" pos="4928">
          <p15:clr>
            <a:srgbClr val="F26B43"/>
          </p15:clr>
        </p15:guide>
        <p15:guide id="19" pos="24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7DC02B-A697-4F34-B015-8F55E068F7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462" y="909757"/>
            <a:ext cx="2956337" cy="2308324"/>
          </a:xfrm>
        </p:spPr>
        <p:txBody>
          <a:bodyPr/>
          <a:lstStyle/>
          <a:p>
            <a:r>
              <a:rPr lang="en-US"/>
              <a:t>Enterprise Data &amp; Analytics Strategy Council</a:t>
            </a:r>
          </a:p>
          <a:p>
            <a:endParaRPr lang="en-US"/>
          </a:p>
          <a:p>
            <a:r>
              <a:rPr lang="en-US" sz="1600" b="0" i="1"/>
              <a:t>Proposed</a:t>
            </a:r>
            <a:endParaRPr lang="en-US" b="0" i="1"/>
          </a:p>
          <a:p>
            <a:r>
              <a:rPr lang="en-US" sz="1800"/>
              <a:t>Terms of Reference</a:t>
            </a:r>
          </a:p>
          <a:p>
            <a:endParaRPr lang="en-US" sz="180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657FCE9-A181-4EFA-9544-B26B227381C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18582" r="31862"/>
          <a:stretch/>
        </p:blipFill>
        <p:spPr>
          <a:xfrm>
            <a:off x="4182525" y="4776"/>
            <a:ext cx="3818475" cy="5138724"/>
          </a:xfrm>
        </p:spPr>
      </p:pic>
    </p:spTree>
    <p:extLst>
      <p:ext uri="{BB962C8B-B14F-4D97-AF65-F5344CB8AC3E}">
        <p14:creationId xmlns:p14="http://schemas.microsoft.com/office/powerpoint/2010/main" val="201783284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A82BAAD3-8ADD-4EAF-B43D-0DF874160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66" y="50800"/>
            <a:ext cx="8288868" cy="4662488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23411-A1F4-4E62-9340-207B15B896D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343859" y="4764040"/>
            <a:ext cx="6547605" cy="126958"/>
          </a:xfrm>
        </p:spPr>
        <p:txBody>
          <a:bodyPr/>
          <a:lstStyle/>
          <a:p>
            <a:pPr>
              <a:spcAft>
                <a:spcPts val="600"/>
              </a:spcAft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108408-FB96-4CD0-A147-5EADF75C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0" y="11725"/>
            <a:ext cx="8579616" cy="276999"/>
          </a:xfrm>
        </p:spPr>
        <p:txBody>
          <a:bodyPr/>
          <a:lstStyle/>
          <a:p>
            <a:r>
              <a:rPr lang="en-US"/>
              <a:t>Agenda #6:</a:t>
            </a:r>
          </a:p>
        </p:txBody>
      </p:sp>
    </p:spTree>
    <p:extLst>
      <p:ext uri="{BB962C8B-B14F-4D97-AF65-F5344CB8AC3E}">
        <p14:creationId xmlns:p14="http://schemas.microsoft.com/office/powerpoint/2010/main" val="4562876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6C90D92-3EA0-4BCC-81BE-8695F6C59BA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r="2" b="7523"/>
          <a:stretch/>
        </p:blipFill>
        <p:spPr>
          <a:xfrm>
            <a:off x="90488" y="290461"/>
            <a:ext cx="8963025" cy="4422827"/>
          </a:xfr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F3E6A-8B50-45D9-99EB-91BCD196B4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Aft>
                <a:spcPts val="600"/>
              </a:spcAft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71EE97C-3117-4238-8281-D27E1DCFF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63" y="94943"/>
            <a:ext cx="8882216" cy="49997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0A13D9-B095-4514-8A17-12A9BD7E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0" y="11725"/>
            <a:ext cx="8579616" cy="276999"/>
          </a:xfrm>
        </p:spPr>
        <p:txBody>
          <a:bodyPr/>
          <a:lstStyle/>
          <a:p>
            <a:r>
              <a:rPr lang="en-US"/>
              <a:t>Agenda #6:</a:t>
            </a:r>
          </a:p>
        </p:txBody>
      </p:sp>
    </p:spTree>
    <p:extLst>
      <p:ext uri="{BB962C8B-B14F-4D97-AF65-F5344CB8AC3E}">
        <p14:creationId xmlns:p14="http://schemas.microsoft.com/office/powerpoint/2010/main" val="357558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3E7C-9FBE-5A44-81F8-D296F91C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0" y="271040"/>
            <a:ext cx="8579616" cy="276999"/>
          </a:xfrm>
        </p:spPr>
        <p:txBody>
          <a:bodyPr/>
          <a:lstStyle/>
          <a:p>
            <a:r>
              <a:rPr lang="en-US"/>
              <a:t>Agenda #7: Business Glossary &amp; Enterprise Data Catalogue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66D932-E6B4-4F2A-A73F-D97A193E3883}"/>
              </a:ext>
            </a:extLst>
          </p:cNvPr>
          <p:cNvSpPr/>
          <p:nvPr/>
        </p:nvSpPr>
        <p:spPr>
          <a:xfrm>
            <a:off x="228722" y="890966"/>
            <a:ext cx="827909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All, current, strategic, data projects should be </a:t>
            </a:r>
            <a:r>
              <a:rPr lang="en-US" sz="1400" b="0">
                <a:solidFill>
                  <a:schemeClr val="accent1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cataloguing data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0">
              <a:solidFill>
                <a:schemeClr val="accent1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>
                <a:solidFill>
                  <a:schemeClr val="accent1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New tooling has been selected (Informatica suite) and processes need to be established to catalogue data across the NG Enterprise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0">
              <a:solidFill>
                <a:schemeClr val="accent1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>
                <a:solidFill>
                  <a:schemeClr val="accent1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Current projects (WDD &amp; CDP) are establishing processes for glossaries and catalogues: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>
                <a:solidFill>
                  <a:schemeClr val="accent1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Linking business glossary to metadata catalogue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>
                <a:solidFill>
                  <a:schemeClr val="accent1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Process to production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>
                <a:solidFill>
                  <a:schemeClr val="accent1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Establishing Data Catalogue user stories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>
                <a:solidFill>
                  <a:schemeClr val="accent1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Establishing operating model (roles, hierarchies </a:t>
            </a:r>
            <a:r>
              <a:rPr lang="en-US" sz="1400" b="0" err="1">
                <a:solidFill>
                  <a:schemeClr val="accent1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etc</a:t>
            </a:r>
            <a:r>
              <a:rPr lang="en-US" sz="1400" b="0">
                <a:solidFill>
                  <a:schemeClr val="accent1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)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>
                <a:solidFill>
                  <a:schemeClr val="accent1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Identifying cross-functional dependencies:</a:t>
            </a:r>
          </a:p>
          <a:p>
            <a:pPr marL="895289" lvl="1" indent="-285750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>
                <a:solidFill>
                  <a:schemeClr val="accent1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Cost </a:t>
            </a:r>
            <a:r>
              <a:rPr lang="en-US" sz="1400" b="0" err="1">
                <a:solidFill>
                  <a:schemeClr val="accent1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centre</a:t>
            </a:r>
            <a:r>
              <a:rPr lang="en-US" sz="1400" b="0">
                <a:solidFill>
                  <a:schemeClr val="accent1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, location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>
                <a:solidFill>
                  <a:schemeClr val="accent1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We need to ensure we define, test and establish reusability for BUs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3889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73565192-8BCA-4681-A36E-D0293CBD55F6}"/>
              </a:ext>
            </a:extLst>
          </p:cNvPr>
          <p:cNvSpPr txBox="1">
            <a:spLocks/>
          </p:cNvSpPr>
          <p:nvPr/>
        </p:nvSpPr>
        <p:spPr>
          <a:xfrm>
            <a:off x="1045030" y="291054"/>
            <a:ext cx="6241256" cy="41549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575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575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575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575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257150" algn="l" rtl="0" eaLnBrk="1" fontAlgn="base" hangingPunct="1">
              <a:spcBef>
                <a:spcPct val="0"/>
              </a:spcBef>
              <a:spcAft>
                <a:spcPct val="0"/>
              </a:spcAft>
              <a:defRPr sz="1575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514299" algn="l" rtl="0" eaLnBrk="1" fontAlgn="base" hangingPunct="1">
              <a:spcBef>
                <a:spcPct val="0"/>
              </a:spcBef>
              <a:spcAft>
                <a:spcPct val="0"/>
              </a:spcAft>
              <a:defRPr sz="1575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771449" algn="l" rtl="0" eaLnBrk="1" fontAlgn="base" hangingPunct="1">
              <a:spcBef>
                <a:spcPct val="0"/>
              </a:spcBef>
              <a:spcAft>
                <a:spcPct val="0"/>
              </a:spcAft>
              <a:defRPr sz="1575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1575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marL="0" marR="0" lvl="0" indent="0" algn="l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j-cs"/>
              </a:rPr>
              <a:t>Business Glossary – Change Process</a:t>
            </a: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38FDB8A8-9E01-4F7E-BA26-015FA0307825}"/>
              </a:ext>
            </a:extLst>
          </p:cNvPr>
          <p:cNvGraphicFramePr>
            <a:graphicFrameLocks/>
          </p:cNvGraphicFramePr>
          <p:nvPr/>
        </p:nvGraphicFramePr>
        <p:xfrm>
          <a:off x="1045030" y="805715"/>
          <a:ext cx="6394863" cy="3803439"/>
        </p:xfrm>
        <a:graphic>
          <a:graphicData uri="http://schemas.openxmlformats.org/drawingml/2006/table">
            <a:tbl>
              <a:tblPr/>
              <a:tblGrid>
                <a:gridCol w="2131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1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4670"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indent="0" algn="l" defTabSz="957263" rtl="0" eaLnBrk="1" latinLnBrk="0" hangingPunct="1">
                        <a:buFontTx/>
                        <a:buNone/>
                      </a:pPr>
                      <a:r>
                        <a:rPr lang="en-US" sz="800" b="0" kern="120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Finance Data </a:t>
                      </a:r>
                      <a:r>
                        <a:rPr lang="en-US" sz="800" b="0" kern="1200" baseline="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Community or Finance Customers</a:t>
                      </a:r>
                      <a:endParaRPr lang="en-US" sz="800" b="0" kern="1200">
                        <a:solidFill>
                          <a:srgbClr val="0061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800">
                        <a:ln>
                          <a:solidFill>
                            <a:srgbClr val="0095D7"/>
                          </a:solidFill>
                        </a:ln>
                        <a:latin typeface="+mj-lt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171450" lvl="1" indent="-171450" defTabSz="957263">
                        <a:lnSpc>
                          <a:spcPct val="90000"/>
                        </a:lnSpc>
                        <a:spcAft>
                          <a:spcPct val="15000"/>
                        </a:spcAft>
                        <a:buFont typeface="Arial" charset="0"/>
                        <a:buChar char="•"/>
                      </a:pPr>
                      <a:r>
                        <a:rPr lang="en-US" sz="800">
                          <a:solidFill>
                            <a:srgbClr val="0061A8"/>
                          </a:solidFill>
                          <a:latin typeface="+mj-lt"/>
                        </a:rPr>
                        <a:t>Identifies need to modify </a:t>
                      </a:r>
                      <a:r>
                        <a:rPr lang="en-US" sz="800" baseline="0">
                          <a:solidFill>
                            <a:srgbClr val="0061A8"/>
                          </a:solidFill>
                          <a:latin typeface="+mj-lt"/>
                        </a:rPr>
                        <a:t>Business Glossary Terms.  Suggests new definition.</a:t>
                      </a:r>
                    </a:p>
                    <a:p>
                      <a:pPr marL="171450" lvl="1" indent="-171450" defTabSz="957263">
                        <a:lnSpc>
                          <a:spcPct val="90000"/>
                        </a:lnSpc>
                        <a:spcAft>
                          <a:spcPct val="15000"/>
                        </a:spcAft>
                        <a:buFont typeface="Arial" charset="0"/>
                        <a:buChar char="•"/>
                      </a:pPr>
                      <a:r>
                        <a:rPr lang="en-US" sz="800" baseline="0">
                          <a:solidFill>
                            <a:srgbClr val="0061A8"/>
                          </a:solidFill>
                          <a:latin typeface="+mj-lt"/>
                        </a:rPr>
                        <a:t>If other than the Finance Data Owner, the Finance Data Owner is contacted regarding the change.</a:t>
                      </a:r>
                      <a:endParaRPr lang="en-US" sz="800">
                        <a:solidFill>
                          <a:srgbClr val="0061A8"/>
                        </a:solidFill>
                        <a:latin typeface="+mj-lt"/>
                      </a:endParaRPr>
                    </a:p>
                  </a:txBody>
                  <a:tcPr marL="51435" marR="51435" marT="25718" marB="25718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136"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indent="0" algn="l" defTabSz="957263" rtl="0" eaLnBrk="1" latinLnBrk="0" hangingPunct="1">
                        <a:buFontTx/>
                        <a:buNone/>
                      </a:pPr>
                      <a:r>
                        <a:rPr lang="en-US" sz="800" b="0" kern="120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Finance </a:t>
                      </a:r>
                      <a:r>
                        <a:rPr lang="en-US" sz="800" b="0" kern="1200" baseline="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Data Owner/Stewards</a:t>
                      </a:r>
                      <a:endParaRPr lang="en-US" sz="800" b="0" kern="1200">
                        <a:solidFill>
                          <a:srgbClr val="0061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800">
                        <a:ln>
                          <a:solidFill>
                            <a:srgbClr val="0095D7"/>
                          </a:solidFill>
                        </a:ln>
                        <a:latin typeface="+mj-lt"/>
                      </a:endParaRPr>
                    </a:p>
                  </a:txBody>
                  <a:tcPr marL="51435" marR="51435" marT="25718" marB="25718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171450" lvl="1" indent="-171450" defTabSz="957263">
                        <a:lnSpc>
                          <a:spcPct val="90000"/>
                        </a:lnSpc>
                        <a:spcAft>
                          <a:spcPct val="15000"/>
                        </a:spcAft>
                        <a:buFont typeface="Arial" charset="0"/>
                        <a:buChar char="•"/>
                      </a:pPr>
                      <a:r>
                        <a:rPr lang="en-US" sz="800">
                          <a:solidFill>
                            <a:srgbClr val="0061A8"/>
                          </a:solidFill>
                          <a:latin typeface="+mj-lt"/>
                        </a:rPr>
                        <a:t>Verifies</a:t>
                      </a:r>
                      <a:r>
                        <a:rPr lang="en-US" sz="800" baseline="0">
                          <a:solidFill>
                            <a:srgbClr val="0061A8"/>
                          </a:solidFill>
                          <a:latin typeface="+mj-lt"/>
                        </a:rPr>
                        <a:t> need for modification </a:t>
                      </a:r>
                    </a:p>
                    <a:p>
                      <a:pPr marL="171450" lvl="1" indent="-171450" defTabSz="957263">
                        <a:lnSpc>
                          <a:spcPct val="90000"/>
                        </a:lnSpc>
                        <a:spcAft>
                          <a:spcPct val="15000"/>
                        </a:spcAft>
                        <a:buFont typeface="Arial" charset="0"/>
                        <a:buChar char="•"/>
                      </a:pPr>
                      <a:r>
                        <a:rPr lang="en-US" sz="800" baseline="0">
                          <a:solidFill>
                            <a:srgbClr val="0061A8"/>
                          </a:solidFill>
                          <a:latin typeface="+mj-lt"/>
                        </a:rPr>
                        <a:t>Assesses impact of change (Stakeholders, Documentation, Training)</a:t>
                      </a:r>
                    </a:p>
                    <a:p>
                      <a:pPr marL="171450" lvl="1" indent="-171450" defTabSz="957263">
                        <a:lnSpc>
                          <a:spcPct val="90000"/>
                        </a:lnSpc>
                        <a:spcAft>
                          <a:spcPct val="15000"/>
                        </a:spcAft>
                        <a:buFont typeface="Arial" charset="0"/>
                        <a:buChar char="•"/>
                      </a:pPr>
                      <a:r>
                        <a:rPr lang="en-US" sz="800" baseline="0">
                          <a:solidFill>
                            <a:srgbClr val="0061A8"/>
                          </a:solidFill>
                          <a:latin typeface="+mj-lt"/>
                        </a:rPr>
                        <a:t>Notifies Finance Data Office</a:t>
                      </a:r>
                    </a:p>
                  </a:txBody>
                  <a:tcPr marL="51435" marR="51435" marT="25718" marB="25718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643"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l" defTabSz="9572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Finance </a:t>
                      </a:r>
                      <a:r>
                        <a:rPr lang="en-US" sz="800" b="0" kern="1200" baseline="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Data Owner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800">
                        <a:ln>
                          <a:solidFill>
                            <a:srgbClr val="0095D7"/>
                          </a:solidFill>
                        </a:ln>
                        <a:latin typeface="+mj-lt"/>
                      </a:endParaRPr>
                    </a:p>
                  </a:txBody>
                  <a:tcPr marL="51435" marR="51435" marT="25718" marB="25718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171450" lvl="1" indent="-171450" algn="l" defTabSz="957263" rtl="0" eaLnBrk="1" latinLnBrk="0" hangingPunct="1">
                        <a:lnSpc>
                          <a:spcPct val="90000"/>
                        </a:lnSpc>
                        <a:spcAft>
                          <a:spcPct val="15000"/>
                        </a:spcAft>
                        <a:buFont typeface="Arial" charset="0"/>
                        <a:buChar char="•"/>
                      </a:pPr>
                      <a:r>
                        <a:rPr lang="en-US" sz="800" kern="1200">
                          <a:solidFill>
                            <a:srgbClr val="0061A8"/>
                          </a:solidFill>
                          <a:latin typeface="+mj-lt"/>
                          <a:ea typeface="+mn-ea"/>
                          <a:cs typeface="+mn-cs"/>
                        </a:rPr>
                        <a:t>Approves / </a:t>
                      </a:r>
                      <a:r>
                        <a:rPr lang="en-US" sz="800" kern="120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Rejects</a:t>
                      </a:r>
                      <a:endParaRPr lang="en-US" sz="800" kern="1200">
                        <a:solidFill>
                          <a:srgbClr val="0061A8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57263" rtl="0" eaLnBrk="1" latinLnBrk="0" hangingPunct="1">
                        <a:lnSpc>
                          <a:spcPct val="90000"/>
                        </a:lnSpc>
                        <a:spcAft>
                          <a:spcPct val="15000"/>
                        </a:spcAft>
                        <a:buFont typeface="Arial" charset="0"/>
                        <a:buChar char="•"/>
                      </a:pPr>
                      <a:r>
                        <a:rPr lang="en-US" sz="800" kern="1200">
                          <a:solidFill>
                            <a:srgbClr val="0061A8"/>
                          </a:solidFill>
                          <a:latin typeface="+mj-lt"/>
                          <a:ea typeface="+mn-ea"/>
                          <a:cs typeface="+mn-cs"/>
                        </a:rPr>
                        <a:t>Escalates approval request</a:t>
                      </a:r>
                    </a:p>
                    <a:p>
                      <a:pPr marL="171450" marR="0" lvl="1" indent="-171450" algn="l" defTabSz="95726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800" kern="1200">
                          <a:solidFill>
                            <a:srgbClr val="0061A8"/>
                          </a:solidFill>
                          <a:latin typeface="+mj-lt"/>
                          <a:ea typeface="+mn-ea"/>
                          <a:cs typeface="+mn-cs"/>
                        </a:rPr>
                        <a:t>Socializes and prioritizes change request to support processes </a:t>
                      </a:r>
                    </a:p>
                    <a:p>
                      <a:pPr marL="171450" marR="0" lvl="1" indent="-171450" algn="l" defTabSz="95726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800" kern="1200">
                          <a:solidFill>
                            <a:srgbClr val="0061A8"/>
                          </a:solidFill>
                          <a:latin typeface="+mj-lt"/>
                          <a:ea typeface="+mn-ea"/>
                          <a:cs typeface="+mn-cs"/>
                        </a:rPr>
                        <a:t>Updates the issues log</a:t>
                      </a:r>
                    </a:p>
                  </a:txBody>
                  <a:tcPr marL="51435" marR="51435" marT="25718" marB="25718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255"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l" defTabSz="9572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Finance </a:t>
                      </a:r>
                      <a:r>
                        <a:rPr lang="en-US" sz="800" b="0" kern="1200" baseline="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Data Steward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800">
                        <a:ln>
                          <a:solidFill>
                            <a:srgbClr val="0095D7"/>
                          </a:solidFill>
                        </a:ln>
                        <a:latin typeface="+mj-lt"/>
                      </a:endParaRPr>
                    </a:p>
                  </a:txBody>
                  <a:tcPr marL="51435" marR="51435" marT="25718" marB="25718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171450" lvl="1" indent="-171450" algn="l" defTabSz="957263" rtl="0" eaLnBrk="1" latinLnBrk="0" hangingPunct="1">
                        <a:lnSpc>
                          <a:spcPct val="90000"/>
                        </a:lnSpc>
                        <a:spcAft>
                          <a:spcPct val="15000"/>
                        </a:spcAft>
                        <a:buFont typeface="Arial" charset="0"/>
                        <a:buChar char="•"/>
                      </a:pPr>
                      <a:r>
                        <a:rPr lang="en-US" sz="800" kern="1200">
                          <a:solidFill>
                            <a:srgbClr val="0061A8"/>
                          </a:solidFill>
                          <a:latin typeface="+mj-lt"/>
                          <a:ea typeface="+mn-ea"/>
                          <a:cs typeface="+mn-cs"/>
                        </a:rPr>
                        <a:t>Coordinates</a:t>
                      </a:r>
                      <a:r>
                        <a:rPr lang="en-US" sz="800" kern="1200" baseline="0">
                          <a:solidFill>
                            <a:srgbClr val="0061A8"/>
                          </a:solidFill>
                          <a:latin typeface="+mj-lt"/>
                          <a:ea typeface="+mn-ea"/>
                          <a:cs typeface="+mn-cs"/>
                        </a:rPr>
                        <a:t> changes to the Finance business glossary</a:t>
                      </a:r>
                    </a:p>
                    <a:p>
                      <a:pPr marL="171450" lvl="1" indent="-171450" algn="l" defTabSz="957263" rtl="0" eaLnBrk="1" latinLnBrk="0" hangingPunct="1">
                        <a:lnSpc>
                          <a:spcPct val="90000"/>
                        </a:lnSpc>
                        <a:spcAft>
                          <a:spcPct val="15000"/>
                        </a:spcAft>
                        <a:buFont typeface="Arial" charset="0"/>
                        <a:buChar char="•"/>
                      </a:pPr>
                      <a:r>
                        <a:rPr lang="en-US" sz="800" kern="1200" baseline="0">
                          <a:solidFill>
                            <a:srgbClr val="0061A8"/>
                          </a:solidFill>
                          <a:latin typeface="+mj-lt"/>
                          <a:ea typeface="+mn-ea"/>
                          <a:cs typeface="+mn-cs"/>
                        </a:rPr>
                        <a:t>Coordinate changes to the Global (IT) business glossary and with the Reporting Center Of Excellence (RCOE).</a:t>
                      </a:r>
                    </a:p>
                    <a:p>
                      <a:pPr marL="0" lvl="1" indent="0" algn="l" defTabSz="957263" rtl="0" eaLnBrk="1" latinLnBrk="0" hangingPunct="1">
                        <a:lnSpc>
                          <a:spcPct val="90000"/>
                        </a:lnSpc>
                        <a:spcAft>
                          <a:spcPct val="15000"/>
                        </a:spcAft>
                        <a:buFont typeface="Arial" charset="0"/>
                        <a:buNone/>
                      </a:pPr>
                      <a:endParaRPr lang="en-US" sz="800" kern="1200" baseline="0">
                        <a:solidFill>
                          <a:srgbClr val="0061A8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435" marR="51435" marT="25718" marB="25718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735"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l" defTabSz="9572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Finance </a:t>
                      </a:r>
                      <a:r>
                        <a:rPr lang="en-US" sz="800" b="0" kern="1200" baseline="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Data Steward and</a:t>
                      </a:r>
                    </a:p>
                    <a:p>
                      <a:pPr marL="0" indent="0" algn="l" defTabSz="957263" rtl="0" eaLnBrk="1" latinLnBrk="0" hangingPunct="1">
                        <a:buFontTx/>
                        <a:buNone/>
                      </a:pPr>
                      <a:r>
                        <a:rPr lang="en-US" sz="800" b="0" kern="120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Finance Data </a:t>
                      </a:r>
                      <a:r>
                        <a:rPr lang="en-US" sz="800" b="0" kern="1200" baseline="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Office</a:t>
                      </a:r>
                      <a:endParaRPr lang="en-US" sz="800" b="0" kern="1200">
                        <a:solidFill>
                          <a:srgbClr val="0061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800">
                        <a:ln>
                          <a:solidFill>
                            <a:srgbClr val="0095D7"/>
                          </a:solidFill>
                        </a:ln>
                        <a:latin typeface="+mj-lt"/>
                      </a:endParaRPr>
                    </a:p>
                  </a:txBody>
                  <a:tcPr marL="51435" marR="51435" marT="25718" marB="25718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171450" lvl="1" indent="-171450" algn="l" defTabSz="957263" rtl="0" eaLnBrk="1" latinLnBrk="0" hangingPunct="1">
                        <a:lnSpc>
                          <a:spcPct val="90000"/>
                        </a:lnSpc>
                        <a:spcAft>
                          <a:spcPct val="15000"/>
                        </a:spcAft>
                        <a:buFont typeface="Arial" charset="0"/>
                        <a:buChar char="•"/>
                      </a:pPr>
                      <a:r>
                        <a:rPr lang="en-US" sz="800" kern="1200">
                          <a:solidFill>
                            <a:srgbClr val="0061A8"/>
                          </a:solidFill>
                          <a:latin typeface="+mj-lt"/>
                          <a:ea typeface="+mn-ea"/>
                          <a:cs typeface="+mn-cs"/>
                        </a:rPr>
                        <a:t>Publishes and Communicates business glossary changes to stakeholders</a:t>
                      </a:r>
                    </a:p>
                  </a:txBody>
                  <a:tcPr marL="51435" marR="51435" marT="25718" marB="25718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Rectangle 17">
            <a:extLst>
              <a:ext uri="{FF2B5EF4-FFF2-40B4-BE49-F238E27FC236}">
                <a16:creationId xmlns:a16="http://schemas.microsoft.com/office/drawing/2014/main" id="{0817A5B2-E5AA-4E6C-BF9B-5BCD536F1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318" y="996791"/>
            <a:ext cx="1546584" cy="448843"/>
          </a:xfrm>
          <a:prstGeom prst="rect">
            <a:avLst/>
          </a:prstGeom>
          <a:solidFill>
            <a:srgbClr val="00AED9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lIns="25718" rIns="25718" anchor="ctr"/>
          <a:lstStyle/>
          <a:p>
            <a:pPr marL="0" marR="0" lvl="0" indent="0" algn="ctr" defTabSz="5384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ＭＳ Ｐゴシック"/>
                <a:cs typeface="+mn-cs"/>
              </a:rPr>
              <a:t>Identify business  need  to  modify business glossary </a:t>
            </a:r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EDCC33B0-4969-4211-B36F-D3288B51E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317" y="1756143"/>
            <a:ext cx="1546584" cy="444697"/>
          </a:xfrm>
          <a:prstGeom prst="rect">
            <a:avLst/>
          </a:prstGeom>
          <a:solidFill>
            <a:srgbClr val="00AED9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lIns="25718" rIns="25718" anchor="ctr"/>
          <a:lstStyle/>
          <a:p>
            <a:pPr marL="0" marR="0" lvl="0" indent="0" algn="ctr" defTabSz="5384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ＭＳ Ｐゴシック"/>
                <a:cs typeface="+mn-cs"/>
              </a:rPr>
              <a:t>Verify request and assess impact of change to business glossary </a:t>
            </a:r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436F4ECA-41CC-46D9-8818-95DEBCC26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317" y="2455716"/>
            <a:ext cx="1546584" cy="444697"/>
          </a:xfrm>
          <a:prstGeom prst="rect">
            <a:avLst/>
          </a:prstGeom>
          <a:solidFill>
            <a:srgbClr val="00AED9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lIns="25718" rIns="25718" anchor="ctr"/>
          <a:lstStyle/>
          <a:p>
            <a:pPr marL="0" marR="0" lvl="0" indent="0" algn="ctr" defTabSz="5384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ＭＳ Ｐゴシック"/>
                <a:cs typeface="+mn-cs"/>
              </a:rPr>
              <a:t>Approve and prioritize OR </a:t>
            </a:r>
          </a:p>
          <a:p>
            <a:pPr marL="0" marR="0" lvl="0" indent="0" algn="ctr" defTabSz="5384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ＭＳ Ｐゴシック"/>
                <a:cs typeface="+mn-cs"/>
              </a:rPr>
              <a:t>Escalate request for approval </a:t>
            </a:r>
          </a:p>
        </p:txBody>
      </p:sp>
      <p:sp>
        <p:nvSpPr>
          <p:cNvPr id="52" name="Rectangle 17">
            <a:extLst>
              <a:ext uri="{FF2B5EF4-FFF2-40B4-BE49-F238E27FC236}">
                <a16:creationId xmlns:a16="http://schemas.microsoft.com/office/drawing/2014/main" id="{FBBF1C15-9E69-4FE0-B1D3-53F896FE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317" y="3992253"/>
            <a:ext cx="1546584" cy="444697"/>
          </a:xfrm>
          <a:prstGeom prst="rect">
            <a:avLst/>
          </a:prstGeom>
          <a:solidFill>
            <a:srgbClr val="00AED9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lIns="25718" rIns="25718" anchor="ctr"/>
          <a:lstStyle/>
          <a:p>
            <a:pPr marL="0" marR="0" lvl="0" indent="0" algn="ctr" defTabSz="5384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ＭＳ Ｐゴシック"/>
                <a:cs typeface="+mn-cs"/>
              </a:rPr>
              <a:t>Publish and communicate changes</a:t>
            </a:r>
          </a:p>
        </p:txBody>
      </p:sp>
      <p:sp>
        <p:nvSpPr>
          <p:cNvPr id="53" name="Rectangle 17">
            <a:extLst>
              <a:ext uri="{FF2B5EF4-FFF2-40B4-BE49-F238E27FC236}">
                <a16:creationId xmlns:a16="http://schemas.microsoft.com/office/drawing/2014/main" id="{FED77BBA-CB6E-414B-BF01-817FE543B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317" y="3277138"/>
            <a:ext cx="1546584" cy="444697"/>
          </a:xfrm>
          <a:prstGeom prst="rect">
            <a:avLst/>
          </a:prstGeom>
          <a:solidFill>
            <a:srgbClr val="00AED9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lIns="25718" rIns="25718" anchor="ctr"/>
          <a:lstStyle/>
          <a:p>
            <a:pPr marL="0" marR="0" lvl="0" indent="0" algn="ctr" defTabSz="5384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ＭＳ Ｐゴシック"/>
                <a:cs typeface="+mn-cs"/>
              </a:rPr>
              <a:t>Update business term(s) and coordinate necessary changes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68B1F2-1D15-4297-AACF-3703635931C5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4010610" y="1445633"/>
            <a:ext cx="1" cy="31050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AAF381-48CB-4A3E-A7D9-06D24F3DA36E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>
            <a:off x="4010609" y="2200840"/>
            <a:ext cx="0" cy="25487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BAFD5E8-E01E-42B2-95A7-F6E1D43BA5A3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4010609" y="3721835"/>
            <a:ext cx="0" cy="27041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C59C77-592C-4975-8278-77F91B554E9B}"/>
              </a:ext>
            </a:extLst>
          </p:cNvPr>
          <p:cNvCxnSpPr>
            <a:stCxn id="51" idx="2"/>
            <a:endCxn id="53" idx="0"/>
          </p:cNvCxnSpPr>
          <p:nvPr/>
        </p:nvCxnSpPr>
        <p:spPr>
          <a:xfrm>
            <a:off x="4010609" y="2900413"/>
            <a:ext cx="0" cy="37672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3746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E845-ED30-479F-89B4-6DD5401CE242}"/>
              </a:ext>
            </a:extLst>
          </p:cNvPr>
          <p:cNvSpPr txBox="1">
            <a:spLocks/>
          </p:cNvSpPr>
          <p:nvPr/>
        </p:nvSpPr>
        <p:spPr>
          <a:xfrm>
            <a:off x="1027200" y="351366"/>
            <a:ext cx="6241256" cy="41549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575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575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575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575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257150" algn="l" rtl="0" eaLnBrk="1" fontAlgn="base" hangingPunct="1">
              <a:spcBef>
                <a:spcPct val="0"/>
              </a:spcBef>
              <a:spcAft>
                <a:spcPct val="0"/>
              </a:spcAft>
              <a:defRPr sz="1575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514299" algn="l" rtl="0" eaLnBrk="1" fontAlgn="base" hangingPunct="1">
              <a:spcBef>
                <a:spcPct val="0"/>
              </a:spcBef>
              <a:spcAft>
                <a:spcPct val="0"/>
              </a:spcAft>
              <a:defRPr sz="1575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771449" algn="l" rtl="0" eaLnBrk="1" fontAlgn="base" hangingPunct="1">
              <a:spcBef>
                <a:spcPct val="0"/>
              </a:spcBef>
              <a:spcAft>
                <a:spcPct val="0"/>
              </a:spcAft>
              <a:defRPr sz="1575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1575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marL="0" marR="0" lvl="0" indent="0" algn="l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148C"/>
                </a:solidFill>
                <a:effectLst/>
                <a:uLnTx/>
                <a:uFillTx/>
                <a:latin typeface="Arial"/>
                <a:ea typeface="ＭＳ Ｐゴシック"/>
                <a:cs typeface="+mj-cs"/>
              </a:rPr>
              <a:t>Business Glossary – Escalation Process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73C6438-AAC0-43F5-BD86-3CEBBF5D78DC}"/>
              </a:ext>
            </a:extLst>
          </p:cNvPr>
          <p:cNvGraphicFramePr>
            <a:graphicFrameLocks/>
          </p:cNvGraphicFramePr>
          <p:nvPr/>
        </p:nvGraphicFramePr>
        <p:xfrm>
          <a:off x="1134838" y="962621"/>
          <a:ext cx="5828655" cy="2798717"/>
        </p:xfrm>
        <a:graphic>
          <a:graphicData uri="http://schemas.openxmlformats.org/drawingml/2006/table">
            <a:tbl>
              <a:tblPr/>
              <a:tblGrid>
                <a:gridCol w="1625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0160"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l" defTabSz="9572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Finance </a:t>
                      </a:r>
                      <a:r>
                        <a:rPr lang="en-US" sz="800" b="0" kern="1200" baseline="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Data Owner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800">
                        <a:ln>
                          <a:solidFill>
                            <a:srgbClr val="0095D7"/>
                          </a:solidFill>
                        </a:ln>
                        <a:latin typeface="+mj-lt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171450" marR="0" lvl="1" indent="-171450" algn="l" defTabSz="95726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800" kern="1200" baseline="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Notifies Finance Data Office regarding escalation</a:t>
                      </a:r>
                    </a:p>
                    <a:p>
                      <a:pPr marL="171450" lvl="1" indent="-171450" defTabSz="957263">
                        <a:lnSpc>
                          <a:spcPct val="90000"/>
                        </a:lnSpc>
                        <a:spcAft>
                          <a:spcPct val="15000"/>
                        </a:spcAft>
                        <a:buFont typeface="Arial" charset="0"/>
                        <a:buChar char="•"/>
                      </a:pPr>
                      <a:r>
                        <a:rPr lang="en-US" sz="800" baseline="0">
                          <a:solidFill>
                            <a:srgbClr val="0061A8"/>
                          </a:solidFill>
                          <a:latin typeface="+mj-lt"/>
                        </a:rPr>
                        <a:t>If other than the Data Owner, the requester is contacted regarding the change.</a:t>
                      </a:r>
                      <a:endParaRPr lang="en-US" sz="800">
                        <a:solidFill>
                          <a:srgbClr val="0061A8"/>
                        </a:solidFill>
                        <a:latin typeface="+mj-lt"/>
                      </a:endParaRPr>
                    </a:p>
                  </a:txBody>
                  <a:tcPr marL="51435" marR="51435" marT="25718" marB="25718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356"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indent="0" algn="l" defTabSz="957263" rtl="0" eaLnBrk="1" latinLnBrk="0" hangingPunct="1">
                        <a:buFontTx/>
                        <a:buNone/>
                      </a:pPr>
                      <a:r>
                        <a:rPr lang="en-US" sz="800" b="0" kern="120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Finance </a:t>
                      </a:r>
                      <a:r>
                        <a:rPr lang="en-US" sz="800" b="0" kern="1200" baseline="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Steering Committee</a:t>
                      </a:r>
                      <a:endParaRPr lang="en-US" sz="800" b="0" kern="1200">
                        <a:solidFill>
                          <a:srgbClr val="0061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800">
                        <a:ln>
                          <a:solidFill>
                            <a:srgbClr val="0095D7"/>
                          </a:solidFill>
                        </a:ln>
                        <a:latin typeface="+mj-lt"/>
                      </a:endParaRPr>
                    </a:p>
                  </a:txBody>
                  <a:tcPr marL="51435" marR="51435" marT="25718" marB="25718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171450" lvl="1" indent="-171450" defTabSz="957263">
                        <a:lnSpc>
                          <a:spcPct val="90000"/>
                        </a:lnSpc>
                        <a:spcAft>
                          <a:spcPct val="15000"/>
                        </a:spcAft>
                        <a:buFont typeface="Arial" charset="0"/>
                        <a:buChar char="•"/>
                      </a:pPr>
                      <a:r>
                        <a:rPr lang="en-US" sz="800">
                          <a:solidFill>
                            <a:srgbClr val="0061A8"/>
                          </a:solidFill>
                          <a:latin typeface="+mj-lt"/>
                        </a:rPr>
                        <a:t>Verifies</a:t>
                      </a:r>
                      <a:r>
                        <a:rPr lang="en-US" sz="800" baseline="0">
                          <a:solidFill>
                            <a:srgbClr val="0061A8"/>
                          </a:solidFill>
                          <a:latin typeface="+mj-lt"/>
                        </a:rPr>
                        <a:t> need for modification </a:t>
                      </a:r>
                    </a:p>
                    <a:p>
                      <a:pPr marL="171450" lvl="1" indent="-171450" defTabSz="957263">
                        <a:lnSpc>
                          <a:spcPct val="90000"/>
                        </a:lnSpc>
                        <a:spcAft>
                          <a:spcPct val="15000"/>
                        </a:spcAft>
                        <a:buFont typeface="Arial" charset="0"/>
                        <a:buChar char="•"/>
                      </a:pPr>
                      <a:r>
                        <a:rPr lang="en-US" sz="800" baseline="0">
                          <a:solidFill>
                            <a:srgbClr val="0061A8"/>
                          </a:solidFill>
                          <a:latin typeface="+mj-lt"/>
                        </a:rPr>
                        <a:t>Assesses impact of change (Stakeholders, Processes, Documentation, Training)</a:t>
                      </a:r>
                    </a:p>
                  </a:txBody>
                  <a:tcPr marL="51435" marR="51435" marT="25718" marB="25718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indent="0" algn="l" defTabSz="9572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Finance </a:t>
                      </a:r>
                      <a:r>
                        <a:rPr lang="en-US" sz="800" b="0" kern="1200" baseline="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Data Owner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800">
                        <a:ln>
                          <a:solidFill>
                            <a:srgbClr val="0095D7"/>
                          </a:solidFill>
                        </a:ln>
                        <a:latin typeface="+mj-lt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171450" marR="0" lvl="1" indent="-171450" algn="l" defTabSz="95726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800" kern="120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Coordinates</a:t>
                      </a:r>
                      <a:r>
                        <a:rPr lang="en-US" sz="800" kern="1200" baseline="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 changes to the Finance business glossary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7701"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l" defTabSz="9572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Finance </a:t>
                      </a:r>
                      <a:r>
                        <a:rPr lang="en-US" sz="800" b="0" kern="1200" baseline="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Data Steward and</a:t>
                      </a:r>
                    </a:p>
                    <a:p>
                      <a:pPr marL="0" indent="0" algn="l" defTabSz="957263" rtl="0" eaLnBrk="1" latinLnBrk="0" hangingPunct="1">
                        <a:buFontTx/>
                        <a:buNone/>
                      </a:pPr>
                      <a:r>
                        <a:rPr lang="en-US" sz="800" b="0" kern="120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Finance Data </a:t>
                      </a:r>
                      <a:r>
                        <a:rPr lang="en-US" sz="800" b="0" kern="1200" baseline="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Office</a:t>
                      </a:r>
                      <a:endParaRPr lang="en-US" sz="800" b="0" kern="1200">
                        <a:solidFill>
                          <a:srgbClr val="0061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endParaRPr lang="en-US" sz="800">
                        <a:ln>
                          <a:solidFill>
                            <a:srgbClr val="0095D7"/>
                          </a:solidFill>
                        </a:ln>
                        <a:latin typeface="+mj-lt"/>
                      </a:endParaRPr>
                    </a:p>
                  </a:txBody>
                  <a:tcPr marL="51435" marR="51435" marT="25718" marB="25718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 b="1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-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◦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13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rabi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0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alpha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05000" indent="-13500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accent1"/>
                        </a:buClr>
                        <a:buFont typeface="+mj-lt"/>
                        <a:buAutoNum type="romanLcPeriod"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0" indent="0" algn="l" rtl="0" eaLnBrk="1" fontAlgn="base" hangingPunct="1"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FontTx/>
                        <a:buNone/>
                        <a:defRPr sz="9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171450" lvl="1" indent="-171450" algn="l" defTabSz="957263" rtl="0" eaLnBrk="1" latinLnBrk="0" hangingPunct="1">
                        <a:lnSpc>
                          <a:spcPct val="90000"/>
                        </a:lnSpc>
                        <a:spcAft>
                          <a:spcPct val="15000"/>
                        </a:spcAft>
                        <a:buFont typeface="Arial" charset="0"/>
                        <a:buChar char="•"/>
                      </a:pPr>
                      <a:r>
                        <a:rPr lang="en-US" sz="800" kern="1200">
                          <a:solidFill>
                            <a:srgbClr val="0061A8"/>
                          </a:solidFill>
                          <a:latin typeface="+mj-lt"/>
                          <a:ea typeface="+mn-ea"/>
                          <a:cs typeface="+mn-cs"/>
                        </a:rPr>
                        <a:t>Publishes and Communicates results  to stakeholders (including Global IT and the RCOE)</a:t>
                      </a:r>
                    </a:p>
                    <a:p>
                      <a:pPr marL="171450" marR="0" lvl="1" indent="-171450" algn="l" defTabSz="957263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800" kern="120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Cross references  and</a:t>
                      </a:r>
                      <a:r>
                        <a:rPr lang="en-US" sz="800" kern="1200" baseline="0">
                          <a:solidFill>
                            <a:srgbClr val="0061A8"/>
                          </a:solidFill>
                          <a:latin typeface="+mn-lt"/>
                          <a:ea typeface="+mn-ea"/>
                          <a:cs typeface="+mn-cs"/>
                        </a:rPr>
                        <a:t> ensures the change is reflected in all supporting documentation and communications</a:t>
                      </a:r>
                    </a:p>
                  </a:txBody>
                  <a:tcPr marL="51435" marR="51435" marT="25718" marB="25718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Rectangle 17">
            <a:extLst>
              <a:ext uri="{FF2B5EF4-FFF2-40B4-BE49-F238E27FC236}">
                <a16:creationId xmlns:a16="http://schemas.microsoft.com/office/drawing/2014/main" id="{8B1F61EE-CE19-44F3-B640-12034248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744" y="1118506"/>
            <a:ext cx="1387187" cy="408980"/>
          </a:xfrm>
          <a:prstGeom prst="rect">
            <a:avLst/>
          </a:prstGeom>
          <a:solidFill>
            <a:srgbClr val="00AED9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lIns="25718" rIns="25718" anchor="ctr"/>
          <a:lstStyle/>
          <a:p>
            <a:pPr marL="0" marR="0" lvl="0" indent="0" algn="ctr" defTabSz="5384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ＭＳ Ｐゴシック"/>
                <a:cs typeface="+mn-cs"/>
              </a:rPr>
              <a:t>Escalates request to modify business glossary entry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26FA0F9C-2F72-44FD-81E5-A6F87E80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744" y="1793949"/>
            <a:ext cx="1387187" cy="467642"/>
          </a:xfrm>
          <a:prstGeom prst="rect">
            <a:avLst/>
          </a:prstGeom>
          <a:solidFill>
            <a:srgbClr val="00AED9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lIns="25718" rIns="25718" anchor="ctr"/>
          <a:lstStyle/>
          <a:p>
            <a:pPr marL="0" marR="0" lvl="0" indent="0" algn="ctr" defTabSz="5384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ＭＳ Ｐゴシック"/>
                <a:cs typeface="+mn-cs"/>
              </a:rPr>
              <a:t>Approve/Reject request for modification or</a:t>
            </a:r>
          </a:p>
          <a:p>
            <a:pPr marL="0" marR="0" lvl="0" indent="0" algn="ctr" defTabSz="5384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ＭＳ Ｐゴシック"/>
                <a:cs typeface="+mn-cs"/>
              </a:rPr>
              <a:t>Refer to Global DG Council for approval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A171D6-6FCE-485F-A602-D7DDC6011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744" y="3113568"/>
            <a:ext cx="1387187" cy="408980"/>
          </a:xfrm>
          <a:prstGeom prst="rect">
            <a:avLst/>
          </a:prstGeom>
          <a:solidFill>
            <a:srgbClr val="00AED9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lIns="25718" rIns="25718" anchor="ctr"/>
          <a:lstStyle/>
          <a:p>
            <a:pPr marL="0" marR="0" lvl="0" indent="0" algn="ctr" defTabSz="5384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Publish and communicate changes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8EF96E5E-21ED-477C-98E1-ADD22A70F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744" y="2467824"/>
            <a:ext cx="1387187" cy="408980"/>
          </a:xfrm>
          <a:prstGeom prst="rect">
            <a:avLst/>
          </a:prstGeom>
          <a:solidFill>
            <a:srgbClr val="00AED9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lIns="25718" rIns="25718" anchor="ctr"/>
          <a:lstStyle/>
          <a:p>
            <a:pPr marL="0" marR="0" lvl="0" indent="0" algn="ctr" defTabSz="5384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ＭＳ Ｐゴシック"/>
                <a:cs typeface="+mn-cs"/>
              </a:rPr>
              <a:t>Prioritize and Coordinate Updates for approved requests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810D9D-45FC-4D87-A4DC-00241E5C2F80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3992337" y="1527487"/>
            <a:ext cx="0" cy="26646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AF44B9-CB07-4ECC-BB02-723B0BD334E7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3992337" y="2261591"/>
            <a:ext cx="0" cy="20623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1B3D86-0E58-463B-A4D5-8B10595F5E78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3992337" y="2876804"/>
            <a:ext cx="0" cy="23676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8436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630EFBB-CAC6-4C4F-BE13-6580B93AF0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545EC6D-A766-4938-98DC-0905941DA40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04DE36E-2725-4740-A28C-C5A43D5AB6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1F40099-B0E2-46E4-A6F2-FF43DDDD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Appendix</a:t>
            </a:r>
            <a:br>
              <a:rPr lang="en-GB"/>
            </a:b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5F954-8B7C-45E6-87BE-BB6B3317BF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328988" y="4814888"/>
            <a:ext cx="5815012" cy="127000"/>
          </a:xfrm>
        </p:spPr>
        <p:txBody>
          <a:bodyPr/>
          <a:lstStyle/>
          <a:p>
            <a:pPr>
              <a:tabLst>
                <a:tab pos="741760" algn="l"/>
              </a:tabLst>
            </a:pPr>
            <a:r>
              <a:rPr lang="en-US"/>
              <a:t>Extended Leadership Team Conference 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890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F4DA-A6AA-4DB6-A4C1-356F004B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 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8BDCE-12A2-4B62-9F7A-4FC998C408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D8E808-8911-421E-8A29-46EB0D076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11607"/>
              </p:ext>
            </p:extLst>
          </p:nvPr>
        </p:nvGraphicFramePr>
        <p:xfrm>
          <a:off x="337509" y="1058400"/>
          <a:ext cx="83746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673">
                  <a:extLst>
                    <a:ext uri="{9D8B030D-6E8A-4147-A177-3AD203B41FA5}">
                      <a16:colId xmlns:a16="http://schemas.microsoft.com/office/drawing/2014/main" val="3643938109"/>
                    </a:ext>
                  </a:extLst>
                </a:gridCol>
                <a:gridCol w="2093673">
                  <a:extLst>
                    <a:ext uri="{9D8B030D-6E8A-4147-A177-3AD203B41FA5}">
                      <a16:colId xmlns:a16="http://schemas.microsoft.com/office/drawing/2014/main" val="1513234459"/>
                    </a:ext>
                  </a:extLst>
                </a:gridCol>
                <a:gridCol w="2093673">
                  <a:extLst>
                    <a:ext uri="{9D8B030D-6E8A-4147-A177-3AD203B41FA5}">
                      <a16:colId xmlns:a16="http://schemas.microsoft.com/office/drawing/2014/main" val="1699065075"/>
                    </a:ext>
                  </a:extLst>
                </a:gridCol>
                <a:gridCol w="2093673">
                  <a:extLst>
                    <a:ext uri="{9D8B030D-6E8A-4147-A177-3AD203B41FA5}">
                      <a16:colId xmlns:a16="http://schemas.microsoft.com/office/drawing/2014/main" val="125699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Decision#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Detail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Meeting date (update)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81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6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2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33305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F4DA-A6AA-4DB6-A4C1-356F004B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Action 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8BDCE-12A2-4B62-9F7A-4FC998C408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buClr>
                <a:srgbClr val="55555A"/>
              </a:buClr>
              <a:tabLst>
                <a:tab pos="741760" algn="l"/>
              </a:tabLst>
            </a:pPr>
            <a:r>
              <a:rPr lang="fr-FR">
                <a:solidFill>
                  <a:srgbClr val="00148C"/>
                </a:solidFill>
              </a:rPr>
              <a:t>| [Insert document title] | [Insert date]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D8E808-8911-421E-8A29-46EB0D076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82391"/>
              </p:ext>
            </p:extLst>
          </p:nvPr>
        </p:nvGraphicFramePr>
        <p:xfrm>
          <a:off x="337509" y="1058400"/>
          <a:ext cx="83746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07">
                  <a:extLst>
                    <a:ext uri="{9D8B030D-6E8A-4147-A177-3AD203B41FA5}">
                      <a16:colId xmlns:a16="http://schemas.microsoft.com/office/drawing/2014/main" val="3643938109"/>
                    </a:ext>
                  </a:extLst>
                </a:gridCol>
                <a:gridCol w="1087763">
                  <a:extLst>
                    <a:ext uri="{9D8B030D-6E8A-4147-A177-3AD203B41FA5}">
                      <a16:colId xmlns:a16="http://schemas.microsoft.com/office/drawing/2014/main" val="1513234459"/>
                    </a:ext>
                  </a:extLst>
                </a:gridCol>
                <a:gridCol w="1588931">
                  <a:extLst>
                    <a:ext uri="{9D8B030D-6E8A-4147-A177-3AD203B41FA5}">
                      <a16:colId xmlns:a16="http://schemas.microsoft.com/office/drawing/2014/main" val="1699065075"/>
                    </a:ext>
                  </a:extLst>
                </a:gridCol>
                <a:gridCol w="2987828">
                  <a:extLst>
                    <a:ext uri="{9D8B030D-6E8A-4147-A177-3AD203B41FA5}">
                      <a16:colId xmlns:a16="http://schemas.microsoft.com/office/drawing/2014/main" val="1256991465"/>
                    </a:ext>
                  </a:extLst>
                </a:gridCol>
                <a:gridCol w="2286464">
                  <a:extLst>
                    <a:ext uri="{9D8B030D-6E8A-4147-A177-3AD203B41FA5}">
                      <a16:colId xmlns:a16="http://schemas.microsoft.com/office/drawing/2014/main" val="171705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Action#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Detail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Update (plus date of update)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81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6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3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2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12144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0CD110A-D67F-48DC-93D3-F514261CA60B}"/>
              </a:ext>
            </a:extLst>
          </p:cNvPr>
          <p:cNvSpPr txBox="1">
            <a:spLocks/>
          </p:cNvSpPr>
          <p:nvPr/>
        </p:nvSpPr>
        <p:spPr bwMode="auto">
          <a:xfrm>
            <a:off x="398373" y="125351"/>
            <a:ext cx="72263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457131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914264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371396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82852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defTabSz="685800">
              <a:defRPr/>
            </a:pPr>
            <a:r>
              <a:rPr lang="en-US" sz="2100" kern="0">
                <a:solidFill>
                  <a:srgbClr val="00148C"/>
                </a:solidFill>
                <a:latin typeface="Arial"/>
                <a:ea typeface="ＭＳ Ｐゴシック"/>
                <a:cs typeface="Arial"/>
              </a:rPr>
              <a:t>Enterprise Data Governance</a:t>
            </a:r>
            <a:r>
              <a:rPr lang="en-US" sz="2400" kern="0">
                <a:solidFill>
                  <a:srgbClr val="00148C"/>
                </a:solidFill>
                <a:latin typeface="Arial"/>
                <a:ea typeface="+mj-lt"/>
                <a:cs typeface="Arial"/>
              </a:rPr>
              <a:t> </a:t>
            </a:r>
            <a:endParaRPr lang="en-US" sz="2400" kern="0">
              <a:solidFill>
                <a:srgbClr val="00148C"/>
              </a:solidFill>
              <a:latin typeface="Arial"/>
              <a:ea typeface="ＭＳ Ｐゴシック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34CFA-41B3-4592-ADE9-854EFA5DFEE9}"/>
              </a:ext>
            </a:extLst>
          </p:cNvPr>
          <p:cNvSpPr txBox="1"/>
          <p:nvPr/>
        </p:nvSpPr>
        <p:spPr>
          <a:xfrm>
            <a:off x="466627" y="1067586"/>
            <a:ext cx="7847815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b="0" i="1">
                <a:solidFill>
                  <a:srgbClr val="4472C4"/>
                </a:solidFill>
                <a:latin typeface="Comic Sans MS" panose="030F0702030302020204" pitchFamily="66" charset="0"/>
                <a:ea typeface="+mn-ea"/>
              </a:rPr>
              <a:t>NEW</a:t>
            </a:r>
            <a:r>
              <a:rPr lang="en-US" sz="1350" b="0">
                <a:solidFill>
                  <a:prstClr val="black"/>
                </a:solidFill>
                <a:latin typeface="Calibri" panose="020F0502020204030204"/>
                <a:ea typeface="+mn-ea"/>
              </a:rPr>
              <a:t> </a:t>
            </a:r>
            <a:r>
              <a:rPr lang="en-US" sz="1350">
                <a:solidFill>
                  <a:prstClr val="black"/>
                </a:solidFill>
                <a:latin typeface="Calibri" panose="020F0502020204030204"/>
                <a:ea typeface="+mn-ea"/>
              </a:rPr>
              <a:t>initial baseline maturity assessments</a:t>
            </a:r>
            <a:r>
              <a:rPr lang="en-US" sz="1350" b="0">
                <a:solidFill>
                  <a:prstClr val="black"/>
                </a:solidFill>
                <a:latin typeface="Calibri" panose="020F0502020204030204"/>
                <a:ea typeface="+mn-ea"/>
              </a:rPr>
              <a:t> were conducted for Electric US and Global Procurement</a:t>
            </a: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50" b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b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b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50" b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50" b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b="0" i="1">
              <a:solidFill>
                <a:srgbClr val="4472C4"/>
              </a:solidFill>
              <a:latin typeface="Comic Sans MS" panose="030F0702030302020204" pitchFamily="66" charset="0"/>
              <a:ea typeface="+mn-ea"/>
            </a:endParaRP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50" b="0" i="1">
              <a:solidFill>
                <a:srgbClr val="4472C4"/>
              </a:solidFill>
              <a:latin typeface="Comic Sans MS" panose="030F0702030302020204" pitchFamily="66" charset="0"/>
              <a:ea typeface="+mn-ea"/>
            </a:endParaRP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b="0" i="1">
                <a:solidFill>
                  <a:srgbClr val="4472C4"/>
                </a:solidFill>
                <a:latin typeface="Comic Sans MS" panose="030F0702030302020204" pitchFamily="66" charset="0"/>
                <a:ea typeface="+mn-ea"/>
              </a:rPr>
              <a:t>Quarterly</a:t>
            </a:r>
            <a:r>
              <a:rPr lang="en-US" sz="1350" b="0">
                <a:solidFill>
                  <a:prstClr val="black"/>
                </a:solidFill>
                <a:latin typeface="Calibri" panose="020F0502020204030204"/>
                <a:ea typeface="+mn-ea"/>
              </a:rPr>
              <a:t> maturity assessments where conducted for US Customer and US Finance Q1, Q2: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b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b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b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marL="214313" indent="-214313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50" b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b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b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91096A-5051-434F-B39E-51024631D6EE}"/>
              </a:ext>
            </a:extLst>
          </p:cNvPr>
          <p:cNvGraphicFramePr>
            <a:graphicFrameLocks noGrp="1"/>
          </p:cNvGraphicFramePr>
          <p:nvPr/>
        </p:nvGraphicFramePr>
        <p:xfrm>
          <a:off x="1725106" y="1465636"/>
          <a:ext cx="4369324" cy="84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662">
                  <a:extLst>
                    <a:ext uri="{9D8B030D-6E8A-4147-A177-3AD203B41FA5}">
                      <a16:colId xmlns:a16="http://schemas.microsoft.com/office/drawing/2014/main" val="3334441245"/>
                    </a:ext>
                  </a:extLst>
                </a:gridCol>
                <a:gridCol w="2184662">
                  <a:extLst>
                    <a:ext uri="{9D8B030D-6E8A-4147-A177-3AD203B41FA5}">
                      <a16:colId xmlns:a16="http://schemas.microsoft.com/office/drawing/2014/main" val="271601943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b="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Preliminary Maturity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1392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 Electric 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~1.9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539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/>
                        <a:t>Global Procurement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~2.5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415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6C19BDF-1E20-4312-903D-F50E9AEFC286}"/>
              </a:ext>
            </a:extLst>
          </p:cNvPr>
          <p:cNvGraphicFramePr>
            <a:graphicFrameLocks noGrp="1"/>
          </p:cNvGraphicFramePr>
          <p:nvPr/>
        </p:nvGraphicFramePr>
        <p:xfrm>
          <a:off x="1247138" y="3270848"/>
          <a:ext cx="5528821" cy="1380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678">
                  <a:extLst>
                    <a:ext uri="{9D8B030D-6E8A-4147-A177-3AD203B41FA5}">
                      <a16:colId xmlns:a16="http://schemas.microsoft.com/office/drawing/2014/main" val="3334441245"/>
                    </a:ext>
                  </a:extLst>
                </a:gridCol>
                <a:gridCol w="1359896">
                  <a:extLst>
                    <a:ext uri="{9D8B030D-6E8A-4147-A177-3AD203B41FA5}">
                      <a16:colId xmlns:a16="http://schemas.microsoft.com/office/drawing/2014/main" val="552545093"/>
                    </a:ext>
                  </a:extLst>
                </a:gridCol>
                <a:gridCol w="1385247">
                  <a:extLst>
                    <a:ext uri="{9D8B030D-6E8A-4147-A177-3AD203B41FA5}">
                      <a16:colId xmlns:a16="http://schemas.microsoft.com/office/drawing/2014/main" val="3640838292"/>
                    </a:ext>
                  </a:extLst>
                </a:gridCol>
              </a:tblGrid>
              <a:tr h="287115">
                <a:tc>
                  <a:txBody>
                    <a:bodyPr/>
                    <a:lstStyle/>
                    <a:p>
                      <a:r>
                        <a:rPr lang="en-US" sz="1400" b="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Q1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Q2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187651"/>
                  </a:ext>
                </a:extLst>
              </a:tr>
              <a:tr h="325950"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 Customer 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1.46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2.04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53902"/>
                  </a:ext>
                </a:extLst>
              </a:tr>
              <a:tr h="287151">
                <a:tc>
                  <a:txBody>
                    <a:bodyPr/>
                    <a:lstStyle/>
                    <a:p>
                      <a:r>
                        <a:rPr lang="en-US" sz="1000"/>
                        <a:t>US Finance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2.5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2.6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4150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000"/>
                        <a:t>US Gas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2.4</a:t>
                      </a:r>
                    </a:p>
                    <a:p>
                      <a:pPr algn="ctr"/>
                      <a:endParaRPr lang="en-US" sz="1000"/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---</a:t>
                      </a:r>
                    </a:p>
                    <a:p>
                      <a:pPr algn="ctr"/>
                      <a:r>
                        <a:rPr lang="en-US" sz="900"/>
                        <a:t>(To Be Determined)</a:t>
                      </a:r>
                    </a:p>
                    <a:p>
                      <a:pPr algn="ctr"/>
                      <a:r>
                        <a:rPr lang="en-US" sz="900"/>
                        <a:t>Delay due to Bandwidth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9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82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731015-7A2D-4413-AF74-F0701FCB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9" y="94059"/>
            <a:ext cx="8497370" cy="430887"/>
          </a:xfrm>
        </p:spPr>
        <p:txBody>
          <a:bodyPr/>
          <a:lstStyle/>
          <a:p>
            <a:r>
              <a:rPr lang="en-US"/>
              <a:t>Data &amp; Analytics (D&amp;A) Strategy Governance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7ED15F-E8A0-4C06-AF4B-97F903F1133E}"/>
              </a:ext>
            </a:extLst>
          </p:cNvPr>
          <p:cNvGrpSpPr/>
          <p:nvPr/>
        </p:nvGrpSpPr>
        <p:grpSpPr>
          <a:xfrm>
            <a:off x="2115001" y="1104652"/>
            <a:ext cx="3063737" cy="474361"/>
            <a:chOff x="3975766" y="1281002"/>
            <a:chExt cx="4084983" cy="1461053"/>
          </a:xfrm>
        </p:grpSpPr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E96FB404-1544-4D0B-BE0B-F3070652261A}"/>
                </a:ext>
              </a:extLst>
            </p:cNvPr>
            <p:cNvSpPr/>
            <p:nvPr/>
          </p:nvSpPr>
          <p:spPr bwMode="auto">
            <a:xfrm flipV="1">
              <a:off x="3975766" y="1281002"/>
              <a:ext cx="4084983" cy="1461053"/>
            </a:xfrm>
            <a:prstGeom prst="trapezoid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6" tIns="34289" rIns="68576" bIns="3428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FF5BCB-0243-42BF-9DB9-F93DD147DC2E}"/>
                </a:ext>
              </a:extLst>
            </p:cNvPr>
            <p:cNvSpPr txBox="1"/>
            <p:nvPr/>
          </p:nvSpPr>
          <p:spPr bwMode="auto">
            <a:xfrm>
              <a:off x="4141361" y="1406224"/>
              <a:ext cx="3728967" cy="1192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Enterprise Strategic Direction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900" b="0" i="1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Executive Data &amp; Analytics Strategy Committee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4A8995A-669C-41A1-AD7D-84BA5918A963}"/>
              </a:ext>
            </a:extLst>
          </p:cNvPr>
          <p:cNvGrpSpPr/>
          <p:nvPr/>
        </p:nvGrpSpPr>
        <p:grpSpPr>
          <a:xfrm>
            <a:off x="2239197" y="1626147"/>
            <a:ext cx="2796726" cy="872886"/>
            <a:chOff x="3975766" y="1281000"/>
            <a:chExt cx="4084983" cy="1287317"/>
          </a:xfrm>
          <a:solidFill>
            <a:schemeClr val="accent1"/>
          </a:solidFill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24C8A0D0-0BA7-4384-9E76-2635DF3B71FE}"/>
                </a:ext>
              </a:extLst>
            </p:cNvPr>
            <p:cNvSpPr/>
            <p:nvPr/>
          </p:nvSpPr>
          <p:spPr bwMode="auto">
            <a:xfrm flipV="1">
              <a:off x="3975766" y="1281000"/>
              <a:ext cx="4084983" cy="1287317"/>
            </a:xfrm>
            <a:prstGeom prst="trapezoid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6" tIns="34289" rIns="68576" bIns="3428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1DF1B4-E578-4E0D-901E-B9EBB2EBA8B7}"/>
                </a:ext>
              </a:extLst>
            </p:cNvPr>
            <p:cNvSpPr txBox="1"/>
            <p:nvPr/>
          </p:nvSpPr>
          <p:spPr bwMode="auto">
            <a:xfrm>
              <a:off x="4132106" y="1303027"/>
              <a:ext cx="3772255" cy="27234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Enterprise Strategic Implementation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8C3355-1D07-4F98-8FDD-A671F1D85F6C}"/>
              </a:ext>
            </a:extLst>
          </p:cNvPr>
          <p:cNvGrpSpPr/>
          <p:nvPr/>
        </p:nvGrpSpPr>
        <p:grpSpPr>
          <a:xfrm>
            <a:off x="2484988" y="2518529"/>
            <a:ext cx="2330816" cy="963612"/>
            <a:chOff x="3975766" y="1170317"/>
            <a:chExt cx="4084983" cy="1571738"/>
          </a:xfrm>
          <a:solidFill>
            <a:schemeClr val="accent1"/>
          </a:solidFill>
        </p:grpSpPr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CC63A9C3-6167-4ABD-82DA-F1979A41F5F2}"/>
                </a:ext>
              </a:extLst>
            </p:cNvPr>
            <p:cNvSpPr/>
            <p:nvPr/>
          </p:nvSpPr>
          <p:spPr bwMode="auto">
            <a:xfrm flipV="1">
              <a:off x="3975766" y="1170317"/>
              <a:ext cx="4084983" cy="1571738"/>
            </a:xfrm>
            <a:prstGeom prst="trapezoid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6" tIns="34289" rIns="68576" bIns="3428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1DFE63-B24E-42FF-BDE4-CF70D18B9EAC}"/>
                </a:ext>
              </a:extLst>
            </p:cNvPr>
            <p:cNvSpPr txBox="1"/>
            <p:nvPr/>
          </p:nvSpPr>
          <p:spPr bwMode="auto">
            <a:xfrm>
              <a:off x="4174086" y="1348734"/>
              <a:ext cx="3701741" cy="4134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lang="en-US" sz="1200" b="0" kern="0">
                  <a:solidFill>
                    <a:schemeClr val="bg1"/>
                  </a:solidFill>
                  <a:latin typeface="Arial"/>
                  <a:ea typeface="ＭＳ Ｐゴシック"/>
                </a:rPr>
                <a:t>Entity Implementation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8461B-700B-44D3-80AD-D3977AAF8BFD}"/>
              </a:ext>
            </a:extLst>
          </p:cNvPr>
          <p:cNvGrpSpPr/>
          <p:nvPr/>
        </p:nvGrpSpPr>
        <p:grpSpPr>
          <a:xfrm>
            <a:off x="2726388" y="3520353"/>
            <a:ext cx="1863472" cy="823105"/>
            <a:chOff x="3975766" y="1281002"/>
            <a:chExt cx="4084983" cy="1461053"/>
          </a:xfrm>
          <a:solidFill>
            <a:schemeClr val="accent1"/>
          </a:solidFill>
        </p:grpSpPr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2CBC2439-D6B4-456D-B9DC-0567ECE22FC2}"/>
                </a:ext>
              </a:extLst>
            </p:cNvPr>
            <p:cNvSpPr/>
            <p:nvPr/>
          </p:nvSpPr>
          <p:spPr bwMode="auto">
            <a:xfrm flipV="1">
              <a:off x="3975766" y="1281002"/>
              <a:ext cx="4084983" cy="1461053"/>
            </a:xfrm>
            <a:prstGeom prst="trapezoid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6" tIns="34289" rIns="68576" bIns="3428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3611FE-8DFB-4B9D-9AA6-960BFC80583B}"/>
                </a:ext>
              </a:extLst>
            </p:cNvPr>
            <p:cNvSpPr txBox="1"/>
            <p:nvPr/>
          </p:nvSpPr>
          <p:spPr bwMode="auto">
            <a:xfrm>
              <a:off x="4197145" y="1305816"/>
              <a:ext cx="3346795" cy="3912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Operational</a:t>
              </a:r>
            </a:p>
          </p:txBody>
        </p:sp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95130FB-DD43-4F02-8B65-F8F3B133F2CF}"/>
              </a:ext>
            </a:extLst>
          </p:cNvPr>
          <p:cNvSpPr/>
          <p:nvPr/>
        </p:nvSpPr>
        <p:spPr bwMode="auto">
          <a:xfrm>
            <a:off x="1554151" y="1120461"/>
            <a:ext cx="535471" cy="1245038"/>
          </a:xfrm>
          <a:prstGeom prst="downArrow">
            <a:avLst/>
          </a:prstGeom>
          <a:solidFill>
            <a:srgbClr val="FADC00"/>
          </a:solidFill>
          <a:ln w="9525" cap="flat" cmpd="sng" algn="ctr">
            <a:solidFill>
              <a:srgbClr val="FAD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68576" tIns="34289" rIns="68576" bIns="34289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/>
                <a:cs typeface="Arial"/>
              </a:rPr>
              <a:t>Top Down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36ADE4A9-011D-40B2-A240-E82D37234E88}"/>
              </a:ext>
            </a:extLst>
          </p:cNvPr>
          <p:cNvSpPr/>
          <p:nvPr/>
        </p:nvSpPr>
        <p:spPr bwMode="auto">
          <a:xfrm>
            <a:off x="1538932" y="2499031"/>
            <a:ext cx="552160" cy="1844427"/>
          </a:xfrm>
          <a:prstGeom prst="upArrow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68576" tIns="34289" rIns="68576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/>
                <a:cs typeface="Arial"/>
              </a:rPr>
              <a:t>Bottom</a:t>
            </a: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 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/>
                <a:cs typeface="Arial"/>
              </a:rPr>
              <a:t>Up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EB99F13-673A-4CB1-BA15-6736B13A99B1}"/>
              </a:ext>
            </a:extLst>
          </p:cNvPr>
          <p:cNvSpPr/>
          <p:nvPr/>
        </p:nvSpPr>
        <p:spPr bwMode="auto">
          <a:xfrm>
            <a:off x="1947754" y="2256226"/>
            <a:ext cx="3362593" cy="355952"/>
          </a:xfrm>
          <a:prstGeom prst="leftRightArrow">
            <a:avLst/>
          </a:prstGeom>
          <a:solidFill>
            <a:srgbClr val="FADC00"/>
          </a:solidFill>
          <a:ln w="9525" cap="flat" cmpd="sng" algn="ctr">
            <a:solidFill>
              <a:srgbClr val="FAD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76" tIns="34289" rIns="68576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3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/>
                <a:cs typeface="Arial"/>
              </a:rPr>
              <a:t>Across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901069-E66D-437B-A294-E58CF0BECAB2}"/>
              </a:ext>
            </a:extLst>
          </p:cNvPr>
          <p:cNvSpPr txBox="1"/>
          <p:nvPr/>
        </p:nvSpPr>
        <p:spPr bwMode="auto">
          <a:xfrm>
            <a:off x="130951" y="1092248"/>
            <a:ext cx="137342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825" b="0" i="1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Enterprise Strategic Alignment, Budget, Resources, Approval of Data &amp; Analytics Strategy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0BBE4A-57CB-4482-B9B9-9546E8F4E1F3}"/>
              </a:ext>
            </a:extLst>
          </p:cNvPr>
          <p:cNvSpPr txBox="1"/>
          <p:nvPr/>
        </p:nvSpPr>
        <p:spPr bwMode="auto">
          <a:xfrm>
            <a:off x="180069" y="3764388"/>
            <a:ext cx="122827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825" b="0" i="1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Operationalize DM &amp; Projects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BC805D-C981-4753-93D6-290589F4F400}"/>
              </a:ext>
            </a:extLst>
          </p:cNvPr>
          <p:cNvSpPr txBox="1"/>
          <p:nvPr/>
        </p:nvSpPr>
        <p:spPr bwMode="auto">
          <a:xfrm>
            <a:off x="90057" y="2865411"/>
            <a:ext cx="1414323" cy="38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825" b="0" i="1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Domain, Budget, Resources, Roadmap, Sub-Policy &amp; Standardization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F9B010-66B2-45FF-BAB4-464321F8B57A}"/>
              </a:ext>
            </a:extLst>
          </p:cNvPr>
          <p:cNvSpPr txBox="1"/>
          <p:nvPr/>
        </p:nvSpPr>
        <p:spPr bwMode="auto">
          <a:xfrm>
            <a:off x="56350" y="1793863"/>
            <a:ext cx="148450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825" b="0" i="1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Creates Enterprise Data &amp; Analytics Strategy, Roadmap, Policies Methodology &amp; Standards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738227-A335-4519-AE16-7D499E71938D}"/>
              </a:ext>
            </a:extLst>
          </p:cNvPr>
          <p:cNvSpPr/>
          <p:nvPr/>
        </p:nvSpPr>
        <p:spPr>
          <a:xfrm>
            <a:off x="7066970" y="2569918"/>
            <a:ext cx="1634509" cy="897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kern="0">
                <a:solidFill>
                  <a:srgbClr val="55555A"/>
                </a:solidFill>
                <a:latin typeface="Arial"/>
                <a:ea typeface="ＭＳ Ｐゴシック"/>
              </a:rPr>
              <a:t>Entity</a:t>
            </a:r>
            <a:r>
              <a:rPr kumimoji="0" lang="en-US" sz="70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D&amp;A Strategy Council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: Head of Data, Data Governance, Data Architects, Analytics &amp; AI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Data Delivery Board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: Grp Data Engineering, Heads of Data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kern="0">
                <a:solidFill>
                  <a:srgbClr val="55555A"/>
                </a:solidFill>
                <a:latin typeface="Arial"/>
                <a:ea typeface="ＭＳ Ｐゴシック"/>
              </a:rPr>
              <a:t>Data Domain Board</a:t>
            </a:r>
            <a:r>
              <a:rPr lang="en-US" sz="700" b="0" kern="0">
                <a:solidFill>
                  <a:srgbClr val="55555A"/>
                </a:solidFill>
                <a:latin typeface="Arial"/>
                <a:ea typeface="ＭＳ Ｐゴシック"/>
              </a:rPr>
              <a:t>: Data Domain Owner, Stewards, SMEs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66F9F-2BC8-4238-8C46-B52449691CC6}"/>
              </a:ext>
            </a:extLst>
          </p:cNvPr>
          <p:cNvSpPr txBox="1"/>
          <p:nvPr/>
        </p:nvSpPr>
        <p:spPr bwMode="auto">
          <a:xfrm>
            <a:off x="7066970" y="1124152"/>
            <a:ext cx="1693601" cy="27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</a:rPr>
              <a:t>Executive Sponsors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b="0" kern="0">
                <a:solidFill>
                  <a:srgbClr val="55555A"/>
                </a:solidFill>
                <a:latin typeface="Arial"/>
                <a:ea typeface="ＭＳ Ｐゴシック"/>
              </a:rPr>
              <a:t>Heads of Data 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</a:rPr>
              <a:t>(Group, GF, BU)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B0BC7D-AF8B-4C07-84D4-BA0EAB58A648}"/>
              </a:ext>
            </a:extLst>
          </p:cNvPr>
          <p:cNvGrpSpPr/>
          <p:nvPr/>
        </p:nvGrpSpPr>
        <p:grpSpPr>
          <a:xfrm>
            <a:off x="3712006" y="2035273"/>
            <a:ext cx="769116" cy="223376"/>
            <a:chOff x="3975766" y="1281002"/>
            <a:chExt cx="4084983" cy="1461053"/>
          </a:xfrm>
          <a:solidFill>
            <a:schemeClr val="accent1"/>
          </a:solidFill>
        </p:grpSpPr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FA774C3-61CE-48CB-921B-EECAB28E1247}"/>
                </a:ext>
              </a:extLst>
            </p:cNvPr>
            <p:cNvSpPr/>
            <p:nvPr/>
          </p:nvSpPr>
          <p:spPr bwMode="auto">
            <a:xfrm flipV="1">
              <a:off x="3975766" y="1281002"/>
              <a:ext cx="4084983" cy="1461053"/>
            </a:xfrm>
            <a:prstGeom prst="trapezoid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6" tIns="34289" rIns="68576" bIns="3428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0342F5-38F6-4334-9DAA-203833EA8408}"/>
                </a:ext>
              </a:extLst>
            </p:cNvPr>
            <p:cNvSpPr txBox="1"/>
            <p:nvPr/>
          </p:nvSpPr>
          <p:spPr bwMode="auto">
            <a:xfrm>
              <a:off x="4635968" y="1355790"/>
              <a:ext cx="2896746" cy="8264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700" b="0" i="1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Data Governance</a:t>
              </a:r>
              <a:endParaRPr kumimoji="0" lang="en-US" sz="700" b="0" i="1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CA9C62-A953-4F10-90CB-DCEA49999F44}"/>
              </a:ext>
            </a:extLst>
          </p:cNvPr>
          <p:cNvGrpSpPr/>
          <p:nvPr/>
        </p:nvGrpSpPr>
        <p:grpSpPr>
          <a:xfrm>
            <a:off x="2789317" y="2036034"/>
            <a:ext cx="769116" cy="223376"/>
            <a:chOff x="3975766" y="1281002"/>
            <a:chExt cx="4084983" cy="1461053"/>
          </a:xfrm>
          <a:solidFill>
            <a:schemeClr val="accent1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44D2D5B1-DB5B-4674-A426-F01EBC5F43A2}"/>
                </a:ext>
              </a:extLst>
            </p:cNvPr>
            <p:cNvSpPr/>
            <p:nvPr/>
          </p:nvSpPr>
          <p:spPr bwMode="auto">
            <a:xfrm flipV="1">
              <a:off x="3975766" y="1281002"/>
              <a:ext cx="4084983" cy="1461053"/>
            </a:xfrm>
            <a:prstGeom prst="trapezoid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6" tIns="34289" rIns="68576" bIns="3428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C1397D-3BF1-4D7D-998A-DEA483B2106A}"/>
                </a:ext>
              </a:extLst>
            </p:cNvPr>
            <p:cNvSpPr txBox="1"/>
            <p:nvPr/>
          </p:nvSpPr>
          <p:spPr bwMode="auto">
            <a:xfrm>
              <a:off x="4635968" y="1355790"/>
              <a:ext cx="2896746" cy="8264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700" b="0" i="1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D&amp;A 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700" b="0" i="1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Strategy</a:t>
              </a:r>
              <a:endParaRPr kumimoji="0" lang="en-US" sz="700" b="0" i="1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</p:grpSp>
      <p:sp>
        <p:nvSpPr>
          <p:cNvPr id="38" name="Trapezoid 37">
            <a:extLst>
              <a:ext uri="{FF2B5EF4-FFF2-40B4-BE49-F238E27FC236}">
                <a16:creationId xmlns:a16="http://schemas.microsoft.com/office/drawing/2014/main" id="{71481436-3FAC-4FB6-9B05-BF9024897E1D}"/>
              </a:ext>
            </a:extLst>
          </p:cNvPr>
          <p:cNvSpPr/>
          <p:nvPr/>
        </p:nvSpPr>
        <p:spPr bwMode="auto">
          <a:xfrm flipV="1">
            <a:off x="2555876" y="1839728"/>
            <a:ext cx="2216861" cy="461965"/>
          </a:xfrm>
          <a:prstGeom prst="trapezoid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76" tIns="34289" rIns="68576" bIns="34289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38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B16B49-FC44-4147-B0E5-2BF894952FB4}"/>
              </a:ext>
            </a:extLst>
          </p:cNvPr>
          <p:cNvSpPr txBox="1"/>
          <p:nvPr/>
        </p:nvSpPr>
        <p:spPr bwMode="auto">
          <a:xfrm>
            <a:off x="7066970" y="1793863"/>
            <a:ext cx="1631966" cy="4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Heads of Data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Data Domain Owners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Group Stakeholders (Digital, Arch)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77903B-B9F4-41D1-B45B-9E29EAE587A9}"/>
              </a:ext>
            </a:extLst>
          </p:cNvPr>
          <p:cNvSpPr txBox="1"/>
          <p:nvPr/>
        </p:nvSpPr>
        <p:spPr bwMode="auto">
          <a:xfrm>
            <a:off x="5241012" y="1120461"/>
            <a:ext cx="1562772" cy="4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</a:rPr>
              <a:t>Vision for Data &amp; Analytics at NG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b="0" kern="0">
                <a:solidFill>
                  <a:srgbClr val="55555A"/>
                </a:solidFill>
                <a:latin typeface="Arial"/>
                <a:ea typeface="ＭＳ Ｐゴシック"/>
              </a:rPr>
              <a:t>Link to Business Strategy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b="0" kern="0">
                <a:solidFill>
                  <a:srgbClr val="55555A"/>
                </a:solidFill>
                <a:latin typeface="Arial"/>
                <a:ea typeface="ＭＳ Ｐゴシック"/>
              </a:rPr>
              <a:t>Governs NG investment</a:t>
            </a: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29B4E9-B6A7-4A23-91BC-41E05D821177}"/>
              </a:ext>
            </a:extLst>
          </p:cNvPr>
          <p:cNvSpPr txBox="1"/>
          <p:nvPr/>
        </p:nvSpPr>
        <p:spPr bwMode="auto">
          <a:xfrm>
            <a:off x="5241012" y="1777573"/>
            <a:ext cx="1562772" cy="4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</a:rPr>
              <a:t>Strategy to achieve</a:t>
            </a:r>
            <a:r>
              <a:rPr lang="en-US" sz="700" b="0" kern="0">
                <a:solidFill>
                  <a:srgbClr val="55555A"/>
                </a:solidFill>
                <a:latin typeface="Arial"/>
                <a:ea typeface="ＭＳ Ｐゴシック"/>
              </a:rPr>
              <a:t> Vision</a:t>
            </a: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b="0" kern="0">
                <a:solidFill>
                  <a:srgbClr val="55555A"/>
                </a:solidFill>
                <a:latin typeface="Arial"/>
                <a:ea typeface="ＭＳ Ｐゴシック"/>
              </a:rPr>
              <a:t>Aligns Group &amp; BU priorities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b="0" kern="0">
                <a:solidFill>
                  <a:srgbClr val="55555A"/>
                </a:solidFill>
                <a:latin typeface="Arial"/>
                <a:ea typeface="ＭＳ Ｐゴシック"/>
              </a:rPr>
              <a:t>Governs Enterprise requirements</a:t>
            </a: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C31D06-8920-43D7-9521-3CCCE850AEB5}"/>
              </a:ext>
            </a:extLst>
          </p:cNvPr>
          <p:cNvSpPr txBox="1"/>
          <p:nvPr/>
        </p:nvSpPr>
        <p:spPr bwMode="auto">
          <a:xfrm>
            <a:off x="5310347" y="863627"/>
            <a:ext cx="55616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000" b="0" kern="0">
                <a:solidFill>
                  <a:schemeClr val="tx1"/>
                </a:solidFill>
                <a:latin typeface="+mn-lt"/>
                <a:ea typeface="+mn-ea"/>
              </a:rPr>
              <a:t>What for: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64EA23-FBE7-42C1-ABBE-A310711F03B9}"/>
              </a:ext>
            </a:extLst>
          </p:cNvPr>
          <p:cNvSpPr txBox="1"/>
          <p:nvPr/>
        </p:nvSpPr>
        <p:spPr bwMode="auto">
          <a:xfrm>
            <a:off x="7066970" y="863627"/>
            <a:ext cx="46807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000" b="0" kern="0">
                <a:solidFill>
                  <a:schemeClr val="tx1"/>
                </a:solidFill>
                <a:latin typeface="+mn-lt"/>
                <a:ea typeface="+mn-ea"/>
              </a:rPr>
              <a:t>Who by: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9EBB1C-1226-430C-BE3B-6C9D60EAB2B9}"/>
              </a:ext>
            </a:extLst>
          </p:cNvPr>
          <p:cNvSpPr/>
          <p:nvPr/>
        </p:nvSpPr>
        <p:spPr>
          <a:xfrm>
            <a:off x="4895562" y="2598798"/>
            <a:ext cx="2125152" cy="10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kern="0">
                <a:solidFill>
                  <a:srgbClr val="55555A"/>
                </a:solidFill>
                <a:latin typeface="Arial"/>
                <a:ea typeface="ＭＳ Ｐゴシック"/>
              </a:rPr>
              <a:t>Entity</a:t>
            </a:r>
            <a:r>
              <a:rPr kumimoji="0" lang="en-US" sz="70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D&amp;A Strategy Council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: BU Strategy to achieve BU Vision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Data Delivery Board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:  Sets a common delivery method for data and analytics, incorporating strategic direction and guardrails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700" kern="0">
                <a:solidFill>
                  <a:srgbClr val="55555A"/>
                </a:solidFill>
                <a:latin typeface="Arial"/>
                <a:ea typeface="ＭＳ Ｐゴシック"/>
              </a:rPr>
              <a:t>Data Domain Board</a:t>
            </a:r>
            <a:r>
              <a:rPr lang="en-US" sz="700" b="0" kern="0">
                <a:solidFill>
                  <a:srgbClr val="55555A"/>
                </a:solidFill>
                <a:latin typeface="Arial"/>
                <a:ea typeface="ＭＳ Ｐゴシック"/>
              </a:rPr>
              <a:t>: Understandability, Trust, Security of data domain</a:t>
            </a: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rgbClr val="55555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9971B2-4D7F-4D49-984A-3C0F7D1B0AEC}"/>
              </a:ext>
            </a:extLst>
          </p:cNvPr>
          <p:cNvGrpSpPr/>
          <p:nvPr/>
        </p:nvGrpSpPr>
        <p:grpSpPr>
          <a:xfrm>
            <a:off x="3590709" y="2965575"/>
            <a:ext cx="952876" cy="380873"/>
            <a:chOff x="3975766" y="1281002"/>
            <a:chExt cx="4138015" cy="1461053"/>
          </a:xfrm>
          <a:solidFill>
            <a:schemeClr val="accent1"/>
          </a:solidFill>
        </p:grpSpPr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0019B5BC-015B-4E5A-867D-C953FC69EE74}"/>
                </a:ext>
              </a:extLst>
            </p:cNvPr>
            <p:cNvSpPr/>
            <p:nvPr/>
          </p:nvSpPr>
          <p:spPr bwMode="auto">
            <a:xfrm flipV="1">
              <a:off x="3975766" y="1281002"/>
              <a:ext cx="4084983" cy="1461053"/>
            </a:xfrm>
            <a:prstGeom prst="trapezoid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6" tIns="34289" rIns="68576" bIns="3428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988767-7072-43EF-9C55-836872F4D68F}"/>
                </a:ext>
              </a:extLst>
            </p:cNvPr>
            <p:cNvSpPr txBox="1"/>
            <p:nvPr/>
          </p:nvSpPr>
          <p:spPr bwMode="auto">
            <a:xfrm>
              <a:off x="6002246" y="1355790"/>
              <a:ext cx="2111535" cy="12396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700" b="0" i="1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Data Domain Board</a:t>
              </a:r>
              <a:endParaRPr kumimoji="0" lang="en-US" sz="700" b="0" i="1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CBFFE90-6A91-4F20-8465-1CF17D0918B4}"/>
              </a:ext>
            </a:extLst>
          </p:cNvPr>
          <p:cNvGrpSpPr/>
          <p:nvPr/>
        </p:nvGrpSpPr>
        <p:grpSpPr>
          <a:xfrm>
            <a:off x="2668020" y="2966336"/>
            <a:ext cx="940664" cy="380873"/>
            <a:chOff x="3975766" y="1281002"/>
            <a:chExt cx="4084983" cy="1461053"/>
          </a:xfrm>
          <a:solidFill>
            <a:schemeClr val="accent1"/>
          </a:solidFill>
        </p:grpSpPr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9608A1BF-671B-478F-BDB5-E30B621F62CF}"/>
                </a:ext>
              </a:extLst>
            </p:cNvPr>
            <p:cNvSpPr/>
            <p:nvPr/>
          </p:nvSpPr>
          <p:spPr bwMode="auto">
            <a:xfrm flipV="1">
              <a:off x="3975766" y="1281002"/>
              <a:ext cx="4084983" cy="1461053"/>
            </a:xfrm>
            <a:prstGeom prst="trapezoid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6" tIns="34289" rIns="68576" bIns="3428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54FE593-AA53-45AB-A18B-F9AAA54EB4D3}"/>
                </a:ext>
              </a:extLst>
            </p:cNvPr>
            <p:cNvSpPr txBox="1"/>
            <p:nvPr/>
          </p:nvSpPr>
          <p:spPr bwMode="auto">
            <a:xfrm>
              <a:off x="4267970" y="1355790"/>
              <a:ext cx="2111535" cy="12396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lang="en-US" sz="700" b="0" i="1" kern="0">
                  <a:solidFill>
                    <a:schemeClr val="accent6"/>
                  </a:solidFill>
                  <a:latin typeface="Arial"/>
                  <a:ea typeface="ＭＳ Ｐゴシック"/>
                </a:rPr>
                <a:t>Entity</a:t>
              </a:r>
              <a:r>
                <a:rPr kumimoji="0" lang="en-US" sz="700" b="0" i="1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 D&amp;A 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700" b="0" i="1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Strategy Council</a:t>
              </a:r>
              <a:endParaRPr kumimoji="0" lang="en-US" sz="700" b="0" i="1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AACE06A-CC47-45BA-9636-598129CF1437}"/>
              </a:ext>
            </a:extLst>
          </p:cNvPr>
          <p:cNvSpPr txBox="1"/>
          <p:nvPr/>
        </p:nvSpPr>
        <p:spPr bwMode="auto">
          <a:xfrm>
            <a:off x="3418835" y="2987165"/>
            <a:ext cx="486231" cy="3231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700" b="0" i="1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</a:rPr>
              <a:t>Data Delivery Board </a:t>
            </a:r>
            <a:endParaRPr kumimoji="0" lang="en-US" sz="700" b="0" i="1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B10291-B8DF-4F40-B673-8F17322FE631}"/>
              </a:ext>
            </a:extLst>
          </p:cNvPr>
          <p:cNvSpPr/>
          <p:nvPr/>
        </p:nvSpPr>
        <p:spPr>
          <a:xfrm>
            <a:off x="4895562" y="3652947"/>
            <a:ext cx="2125152" cy="764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Projects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: Delivery of data products and/or analytics products.  In line with direction from above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Working Groups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:  Initiated by any board or council to rectify issues or improve capabilities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E48A12-0227-4608-A0E8-0951863A54E4}"/>
              </a:ext>
            </a:extLst>
          </p:cNvPr>
          <p:cNvSpPr/>
          <p:nvPr/>
        </p:nvSpPr>
        <p:spPr>
          <a:xfrm>
            <a:off x="7066970" y="3651903"/>
            <a:ext cx="1634509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Projects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: Head of Data, Grp Data Engineering</a:t>
            </a:r>
          </a:p>
          <a:p>
            <a:pPr marL="128588" marR="0" lvl="0" indent="-128588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5555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0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Working Groups</a:t>
            </a:r>
            <a:r>
              <a: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55555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: It depends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EE431C0-6DFC-49BB-97F6-511654B46053}"/>
              </a:ext>
            </a:extLst>
          </p:cNvPr>
          <p:cNvGrpSpPr/>
          <p:nvPr/>
        </p:nvGrpSpPr>
        <p:grpSpPr>
          <a:xfrm>
            <a:off x="3250322" y="3864925"/>
            <a:ext cx="952876" cy="380873"/>
            <a:chOff x="3975766" y="1281002"/>
            <a:chExt cx="4138015" cy="1461053"/>
          </a:xfrm>
          <a:solidFill>
            <a:schemeClr val="accent1"/>
          </a:solidFill>
        </p:grpSpPr>
        <p:sp>
          <p:nvSpPr>
            <p:cNvPr id="56" name="Trapezoid 55">
              <a:extLst>
                <a:ext uri="{FF2B5EF4-FFF2-40B4-BE49-F238E27FC236}">
                  <a16:creationId xmlns:a16="http://schemas.microsoft.com/office/drawing/2014/main" id="{FA146D25-DC72-4453-808E-3888FFA6C909}"/>
                </a:ext>
              </a:extLst>
            </p:cNvPr>
            <p:cNvSpPr/>
            <p:nvPr/>
          </p:nvSpPr>
          <p:spPr bwMode="auto">
            <a:xfrm flipV="1">
              <a:off x="3975766" y="1281002"/>
              <a:ext cx="4084983" cy="1461053"/>
            </a:xfrm>
            <a:prstGeom prst="trapezoid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76" tIns="34289" rIns="68576" bIns="3428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38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D7ED97B-0585-4605-97CF-E6016DDBC63D}"/>
                </a:ext>
              </a:extLst>
            </p:cNvPr>
            <p:cNvSpPr txBox="1"/>
            <p:nvPr/>
          </p:nvSpPr>
          <p:spPr bwMode="auto">
            <a:xfrm>
              <a:off x="6002246" y="1355790"/>
              <a:ext cx="2111535" cy="8264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5555A"/>
                </a:buClr>
                <a:buSzTx/>
                <a:buFontTx/>
                <a:buNone/>
                <a:tabLst/>
                <a:defRPr/>
              </a:pPr>
              <a:r>
                <a:rPr kumimoji="0" lang="en-US" sz="700" b="0" i="1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ＭＳ Ｐゴシック"/>
                </a:rPr>
                <a:t>Working Groups</a:t>
              </a:r>
              <a:endParaRPr kumimoji="0" lang="en-US" sz="700" b="0" i="1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96D7743-2C4F-40A1-AA6A-5476AFA6E615}"/>
              </a:ext>
            </a:extLst>
          </p:cNvPr>
          <p:cNvSpPr txBox="1"/>
          <p:nvPr/>
        </p:nvSpPr>
        <p:spPr bwMode="auto">
          <a:xfrm>
            <a:off x="3078448" y="3846371"/>
            <a:ext cx="486231" cy="3231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 defTabSz="685800" fontAlgn="auto"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defRPr/>
            </a:pPr>
            <a:r>
              <a:rPr lang="en-US" sz="700" b="0" i="1" kern="0">
                <a:solidFill>
                  <a:schemeClr val="accent6"/>
                </a:solidFill>
                <a:latin typeface="Arial"/>
                <a:ea typeface="ＭＳ Ｐゴシック"/>
              </a:rPr>
              <a:t>Data &amp; Analytics Projects</a:t>
            </a:r>
            <a:endParaRPr lang="en-US" sz="700" b="0" i="1" kern="0">
              <a:solidFill>
                <a:schemeClr val="accent6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7EF660-B206-4E2C-921B-922972925A04}"/>
              </a:ext>
            </a:extLst>
          </p:cNvPr>
          <p:cNvSpPr txBox="1"/>
          <p:nvPr/>
        </p:nvSpPr>
        <p:spPr bwMode="auto">
          <a:xfrm>
            <a:off x="2769217" y="1909491"/>
            <a:ext cx="1749785" cy="10772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A"/>
              </a:buClr>
              <a:buSzTx/>
              <a:buFontTx/>
              <a:buNone/>
              <a:tabLst/>
              <a:defRPr/>
            </a:pPr>
            <a:r>
              <a:rPr kumimoji="0" lang="en-US" sz="700" b="0" i="1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ＭＳ Ｐゴシック"/>
              </a:rPr>
              <a:t>Enterprise D&amp;A Strategy Council</a:t>
            </a:r>
            <a:endParaRPr kumimoji="0" lang="en-US" sz="700" b="0" i="1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139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12277593-000F-4514-8D2C-439A888E68F9}"/>
              </a:ext>
            </a:extLst>
          </p:cNvPr>
          <p:cNvSpPr txBox="1">
            <a:spLocks/>
          </p:cNvSpPr>
          <p:nvPr/>
        </p:nvSpPr>
        <p:spPr>
          <a:xfrm>
            <a:off x="231045" y="817617"/>
            <a:ext cx="6259789" cy="592761"/>
          </a:xfrm>
          <a:prstGeom prst="rect">
            <a:avLst/>
          </a:prstGeom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0" lvl="2" indent="0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None/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The core purpose of the Council is to own and govern the NG Enterprise Data &amp; Analytics Strategy which should be determined by an alignment of Enterprise (cross-entity) and Entity business strategy drivers.  The Council will steer and approve Enterprise Data &amp; Analytics decisions.</a:t>
            </a:r>
          </a:p>
          <a:p>
            <a:pPr marL="0" lvl="2" indent="0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  <a:buNone/>
            </a:pPr>
            <a:endParaRPr lang="en-GB" sz="800" b="0">
              <a:solidFill>
                <a:srgbClr val="55555A"/>
              </a:solidFill>
              <a:latin typeface="Arial"/>
              <a:ea typeface="ＭＳ Ｐゴシック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67FC37-7A2A-41E9-AF3F-F237E145F515}"/>
              </a:ext>
            </a:extLst>
          </p:cNvPr>
          <p:cNvGrpSpPr/>
          <p:nvPr/>
        </p:nvGrpSpPr>
        <p:grpSpPr>
          <a:xfrm>
            <a:off x="178885" y="495245"/>
            <a:ext cx="6284361" cy="324036"/>
            <a:chOff x="440111" y="1411288"/>
            <a:chExt cx="2556000" cy="806560"/>
          </a:xfrm>
        </p:grpSpPr>
        <p:sp>
          <p:nvSpPr>
            <p:cNvPr id="32" name="Text Placeholder 11">
              <a:extLst>
                <a:ext uri="{FF2B5EF4-FFF2-40B4-BE49-F238E27FC236}">
                  <a16:creationId xmlns:a16="http://schemas.microsoft.com/office/drawing/2014/main" id="{0A8E3483-3A3A-46AF-8F71-3C9889D57E3A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2556000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defTabSz="685800" fontAlgn="auto">
                <a:spcAft>
                  <a:spcPts val="450"/>
                </a:spcAft>
              </a:pPr>
              <a:r>
                <a:rPr lang="en-GB" b="1">
                  <a:solidFill>
                    <a:srgbClr val="00148C"/>
                  </a:solidFill>
                  <a:latin typeface="Arial"/>
                  <a:ea typeface="ＭＳ Ｐゴシック"/>
                </a:rPr>
                <a:t>Purpose of Council </a:t>
              </a:r>
              <a:r>
                <a:rPr lang="en-GB" i="1">
                  <a:solidFill>
                    <a:srgbClr val="00148C"/>
                  </a:solidFill>
                  <a:latin typeface="Arial"/>
                  <a:ea typeface="ＭＳ Ｐゴシック"/>
                </a:rPr>
                <a:t>(to be agreed at first meeting)</a:t>
              </a:r>
              <a:endParaRPr lang="en-GB" sz="1050" i="1">
                <a:solidFill>
                  <a:srgbClr val="00148C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89DF8B-DA8B-4DA3-90FC-57CB07AEA710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B05DAB-609B-49BA-A55F-8321251036F4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221784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661521-6D94-447A-81BD-0AFC31CE71E3}"/>
              </a:ext>
            </a:extLst>
          </p:cNvPr>
          <p:cNvGrpSpPr/>
          <p:nvPr/>
        </p:nvGrpSpPr>
        <p:grpSpPr>
          <a:xfrm>
            <a:off x="231044" y="2894860"/>
            <a:ext cx="2092185" cy="324036"/>
            <a:chOff x="440111" y="1411288"/>
            <a:chExt cx="2556000" cy="806560"/>
          </a:xfrm>
        </p:grpSpPr>
        <p:sp>
          <p:nvSpPr>
            <p:cNvPr id="47" name="Text Placeholder 11">
              <a:extLst>
                <a:ext uri="{FF2B5EF4-FFF2-40B4-BE49-F238E27FC236}">
                  <a16:creationId xmlns:a16="http://schemas.microsoft.com/office/drawing/2014/main" id="{890DB011-B9A0-4E4A-9292-B4B48ABEB32B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2556000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defTabSz="685800" fontAlgn="auto">
                <a:spcAft>
                  <a:spcPts val="450"/>
                </a:spcAft>
              </a:pPr>
              <a:r>
                <a:rPr lang="en-GB" b="1">
                  <a:solidFill>
                    <a:srgbClr val="00148C"/>
                  </a:solidFill>
                  <a:latin typeface="Arial"/>
                  <a:ea typeface="ＭＳ Ｐゴシック"/>
                </a:rPr>
                <a:t>Agenda</a:t>
              </a:r>
              <a:endParaRPr lang="en-GB" sz="1050" b="1">
                <a:solidFill>
                  <a:srgbClr val="00148C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F990ECE-0807-4E3C-AB5E-70356D88CAD4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098542-E5F9-43D8-A46A-A09817F162BD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221784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 Placeholder 11">
            <a:extLst>
              <a:ext uri="{FF2B5EF4-FFF2-40B4-BE49-F238E27FC236}">
                <a16:creationId xmlns:a16="http://schemas.microsoft.com/office/drawing/2014/main" id="{52CADFBE-BFA7-4FBB-B87D-A9F87E0F5D24}"/>
              </a:ext>
            </a:extLst>
          </p:cNvPr>
          <p:cNvSpPr txBox="1">
            <a:spLocks/>
          </p:cNvSpPr>
          <p:nvPr/>
        </p:nvSpPr>
        <p:spPr>
          <a:xfrm>
            <a:off x="286992" y="3234277"/>
            <a:ext cx="2092185" cy="1276160"/>
          </a:xfrm>
          <a:prstGeom prst="rect">
            <a:avLst/>
          </a:prstGeom>
        </p:spPr>
        <p:txBody>
          <a:bodyPr vert="horz" wrap="square" lIns="0" tIns="81000" rIns="0" bIns="0" rtlCol="0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731" lvl="2" indent="-135731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</a:rPr>
              <a:t>Strategy Updates </a:t>
            </a:r>
          </a:p>
          <a:p>
            <a:pPr marL="135731" lvl="2" indent="-135731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</a:rPr>
              <a:t>Data Model approvals (cross Entity)</a:t>
            </a:r>
          </a:p>
          <a:p>
            <a:pPr marL="135731" lvl="2" indent="-135731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</a:rPr>
              <a:t>Escalations from Entity DDBs</a:t>
            </a:r>
          </a:p>
          <a:p>
            <a:pPr marL="135731" lvl="2" indent="-135731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</a:rPr>
              <a:t>Inform of Data project scope</a:t>
            </a:r>
          </a:p>
          <a:p>
            <a:pPr marL="135731" lvl="2" indent="-135731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</a:rPr>
              <a:t>Enterprise D&amp;A Architecture approvals</a:t>
            </a:r>
          </a:p>
          <a:p>
            <a:pPr marL="135731" lvl="2" indent="-135731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</a:rPr>
              <a:t>BMS Data Management updates</a:t>
            </a:r>
          </a:p>
          <a:p>
            <a:pPr marL="135731" lvl="2" indent="-135731" defTabSz="685800" fontAlgn="auto">
              <a:spcBef>
                <a:spcPct val="0"/>
              </a:spcBef>
              <a:spcAft>
                <a:spcPts val="900"/>
              </a:spcAft>
              <a:buClr>
                <a:srgbClr val="00148C"/>
              </a:buClr>
            </a:pP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</a:rPr>
              <a:t>AOB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21B03A-62DF-45E5-BC27-E6ADD3353E80}"/>
              </a:ext>
            </a:extLst>
          </p:cNvPr>
          <p:cNvGrpSpPr/>
          <p:nvPr/>
        </p:nvGrpSpPr>
        <p:grpSpPr>
          <a:xfrm>
            <a:off x="2511219" y="2894858"/>
            <a:ext cx="2149608" cy="324036"/>
            <a:chOff x="440111" y="1411288"/>
            <a:chExt cx="2556000" cy="806560"/>
          </a:xfrm>
        </p:grpSpPr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7DB4E108-573F-4112-905C-4C82AF4B474D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2556000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defTabSz="685800" fontAlgn="auto">
                <a:spcAft>
                  <a:spcPts val="450"/>
                </a:spcAft>
              </a:pPr>
              <a:r>
                <a:rPr lang="en-GB" b="1">
                  <a:solidFill>
                    <a:srgbClr val="00148C"/>
                  </a:solidFill>
                  <a:latin typeface="Arial"/>
                  <a:ea typeface="ＭＳ Ｐゴシック"/>
                </a:rPr>
                <a:t>Inputs/Outputs</a:t>
              </a:r>
              <a:endParaRPr lang="en-GB" sz="1050" b="1">
                <a:solidFill>
                  <a:srgbClr val="00148C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87B8C01-66FB-4AAE-9452-D595032ACCE1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558197-3829-4571-9019-FC188581CF14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221784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75C39BD6-083B-43A3-9EB1-363B9D82E20A}"/>
              </a:ext>
            </a:extLst>
          </p:cNvPr>
          <p:cNvSpPr txBox="1">
            <a:spLocks/>
          </p:cNvSpPr>
          <p:nvPr/>
        </p:nvSpPr>
        <p:spPr>
          <a:xfrm>
            <a:off x="2511219" y="3229472"/>
            <a:ext cx="2359518" cy="1276160"/>
          </a:xfrm>
          <a:prstGeom prst="rect">
            <a:avLst/>
          </a:prstGeom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</a:rPr>
              <a:t>Data Strategy updates from Enterprise &amp; Entities</a:t>
            </a:r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Enterprise – Tool selections, Enterprise Model, Process updates </a:t>
            </a:r>
            <a:r>
              <a:rPr lang="en-US" sz="750" b="0" err="1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etc</a:t>
            </a:r>
            <a:endParaRPr lang="en-US" sz="75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 err="1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GridStack</a:t>
            </a: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 Blueprint updates</a:t>
            </a:r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Entity projects – new data projects (significant)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F36966F6-6D78-4065-8C42-391036F2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27" y="91232"/>
            <a:ext cx="8492557" cy="276999"/>
          </a:xfrm>
        </p:spPr>
        <p:txBody>
          <a:bodyPr/>
          <a:lstStyle/>
          <a:p>
            <a:r>
              <a:rPr lang="en-GB"/>
              <a:t>Enterprise Data &amp; Analytics Strategy Council - Terms of Reference</a:t>
            </a:r>
          </a:p>
        </p:txBody>
      </p:sp>
      <p:sp>
        <p:nvSpPr>
          <p:cNvPr id="62" name="Text Placeholder 11">
            <a:extLst>
              <a:ext uri="{FF2B5EF4-FFF2-40B4-BE49-F238E27FC236}">
                <a16:creationId xmlns:a16="http://schemas.microsoft.com/office/drawing/2014/main" id="{D919A418-9FCB-45F4-9972-7F4600F9A9E4}"/>
              </a:ext>
            </a:extLst>
          </p:cNvPr>
          <p:cNvSpPr txBox="1">
            <a:spLocks/>
          </p:cNvSpPr>
          <p:nvPr/>
        </p:nvSpPr>
        <p:spPr>
          <a:xfrm>
            <a:off x="6605596" y="817337"/>
            <a:ext cx="2359518" cy="4357367"/>
          </a:xfrm>
          <a:prstGeom prst="rect">
            <a:avLst/>
          </a:prstGeom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Heads of Data</a:t>
            </a:r>
            <a:endParaRPr lang="en-GB" sz="7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Group – </a:t>
            </a:r>
            <a:r>
              <a:rPr lang="en-GB" sz="700">
                <a:solidFill>
                  <a:srgbClr val="55555A"/>
                </a:solidFill>
                <a:latin typeface="Arial"/>
                <a:ea typeface="ＭＳ Ｐゴシック"/>
              </a:rPr>
              <a:t>Dan Robertson (chair)</a:t>
            </a: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US Gas – </a:t>
            </a:r>
            <a:r>
              <a:rPr lang="en-GB" sz="700">
                <a:solidFill>
                  <a:srgbClr val="55555A"/>
                </a:solidFill>
                <a:latin typeface="Arial"/>
                <a:ea typeface="ＭＳ Ｐゴシック"/>
              </a:rPr>
              <a:t>Nick Raad</a:t>
            </a:r>
            <a:endParaRPr lang="en-GB" sz="700" i="1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US Electric – </a:t>
            </a:r>
            <a:r>
              <a:rPr lang="en-GB" sz="700">
                <a:solidFill>
                  <a:srgbClr val="55555A"/>
                </a:solidFill>
                <a:latin typeface="Arial"/>
                <a:ea typeface="ＭＳ Ｐゴシック"/>
              </a:rPr>
              <a:t>Preston Large</a:t>
            </a:r>
            <a:endParaRPr lang="en-GB" sz="70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UK Electricity – </a:t>
            </a:r>
            <a:r>
              <a:rPr lang="en-GB" sz="70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Keith Trilloe </a:t>
            </a:r>
            <a:r>
              <a:rPr lang="en-GB" sz="700" b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- deferred</a:t>
            </a: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US Customer - </a:t>
            </a:r>
            <a:r>
              <a:rPr lang="en-GB" sz="700">
                <a:solidFill>
                  <a:srgbClr val="55555A"/>
                </a:solidFill>
                <a:latin typeface="Arial"/>
                <a:ea typeface="ＭＳ Ｐゴシック"/>
              </a:rPr>
              <a:t>Alex Kanashiro</a:t>
            </a: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UK ESO - </a:t>
            </a:r>
            <a:r>
              <a:rPr lang="en-GB" sz="70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Niall Branley - </a:t>
            </a:r>
            <a:r>
              <a:rPr lang="en-GB" sz="700" b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deferred</a:t>
            </a: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Global HR - </a:t>
            </a:r>
            <a:r>
              <a:rPr lang="en-GB" sz="70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Gary Dionne (Mike Ives)</a:t>
            </a:r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Group Data Office</a:t>
            </a:r>
          </a:p>
          <a:p>
            <a:pPr marL="31428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Data Governance – </a:t>
            </a:r>
            <a:r>
              <a:rPr lang="en-GB" sz="700">
                <a:solidFill>
                  <a:srgbClr val="55555A"/>
                </a:solidFill>
                <a:latin typeface="Arial"/>
                <a:ea typeface="ＭＳ Ｐゴシック"/>
              </a:rPr>
              <a:t>Kam Bharj</a:t>
            </a:r>
          </a:p>
          <a:p>
            <a:pPr marL="31428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Data &amp; Analytics Architecture –</a:t>
            </a:r>
            <a:r>
              <a:rPr lang="en-GB" sz="70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Nishit Ajwaliya</a:t>
            </a:r>
          </a:p>
          <a:p>
            <a:pPr marL="31428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Information Models – </a:t>
            </a:r>
            <a:r>
              <a:rPr lang="en-GB" sz="700">
                <a:solidFill>
                  <a:srgbClr val="55555A"/>
                </a:solidFill>
                <a:latin typeface="Arial"/>
                <a:ea typeface="ＭＳ Ｐゴシック"/>
              </a:rPr>
              <a:t>Maria Saiz</a:t>
            </a:r>
          </a:p>
          <a:p>
            <a:pPr marL="31428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Data Platforms &amp; Engineering – </a:t>
            </a:r>
            <a:r>
              <a:rPr lang="en-GB" sz="700">
                <a:solidFill>
                  <a:srgbClr val="55555A"/>
                </a:solidFill>
                <a:latin typeface="Arial"/>
                <a:ea typeface="ＭＳ Ｐゴシック"/>
              </a:rPr>
              <a:t>Bharat Tripathi</a:t>
            </a: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 </a:t>
            </a:r>
          </a:p>
          <a:p>
            <a:pPr marL="31428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>
                <a:solidFill>
                  <a:srgbClr val="55555A"/>
                </a:solidFill>
                <a:latin typeface="Arial"/>
                <a:ea typeface="ＭＳ Ｐゴシック"/>
              </a:rPr>
              <a:t>Group Data Strategy – </a:t>
            </a:r>
            <a:r>
              <a:rPr lang="en-GB" sz="700">
                <a:solidFill>
                  <a:srgbClr val="55555A"/>
                </a:solidFill>
                <a:latin typeface="Arial"/>
                <a:ea typeface="ＭＳ Ｐゴシック"/>
              </a:rPr>
              <a:t>Bronwynne Stoddart</a:t>
            </a:r>
            <a:endParaRPr lang="en-GB" sz="7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0" lvl="2" indent="0" defTabSz="685800" fontAlgn="auto">
              <a:spcBef>
                <a:spcPct val="0"/>
              </a:spcBef>
              <a:buClr>
                <a:srgbClr val="00148C"/>
              </a:buClr>
              <a:buNone/>
            </a:pPr>
            <a:r>
              <a:rPr lang="en-GB" sz="700" b="0" i="1">
                <a:solidFill>
                  <a:srgbClr val="55555A"/>
                </a:solidFill>
                <a:latin typeface="Arial"/>
                <a:ea typeface="ＭＳ Ｐゴシック"/>
              </a:rPr>
              <a:t>Consider extending once </a:t>
            </a:r>
            <a:r>
              <a:rPr lang="en-GB" sz="700" b="0" i="1" err="1">
                <a:solidFill>
                  <a:srgbClr val="55555A"/>
                </a:solidFill>
                <a:latin typeface="Arial"/>
                <a:ea typeface="ＭＳ Ｐゴシック"/>
              </a:rPr>
              <a:t>ToR</a:t>
            </a:r>
            <a:r>
              <a:rPr lang="en-GB" sz="700" b="0" i="1">
                <a:solidFill>
                  <a:srgbClr val="55555A"/>
                </a:solidFill>
                <a:latin typeface="Arial"/>
                <a:ea typeface="ＭＳ Ｐゴシック"/>
              </a:rPr>
              <a:t> established?:</a:t>
            </a:r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i="1">
                <a:solidFill>
                  <a:srgbClr val="55555A"/>
                </a:solidFill>
                <a:latin typeface="Arial"/>
                <a:ea typeface="ＭＳ Ｐゴシック"/>
              </a:rPr>
              <a:t>Heads of Data (Global Functions) –</a:t>
            </a:r>
            <a:r>
              <a:rPr lang="en-GB" sz="700" b="0" i="1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 </a:t>
            </a:r>
            <a:endParaRPr lang="en-GB" sz="700" b="0" i="1">
              <a:solidFill>
                <a:schemeClr val="tx1"/>
              </a:solidFill>
            </a:endParaRP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i="1">
                <a:solidFill>
                  <a:schemeClr val="tx1"/>
                </a:solidFill>
                <a:latin typeface="Arial"/>
                <a:ea typeface="ＭＳ Ｐゴシック"/>
              </a:rPr>
              <a:t>Finance-US - </a:t>
            </a:r>
            <a:r>
              <a:rPr lang="en-GB" sz="700" i="1">
                <a:solidFill>
                  <a:srgbClr val="55555A"/>
                </a:solidFill>
                <a:latin typeface="Arial"/>
                <a:ea typeface="ＭＳ Ｐゴシック"/>
              </a:rPr>
              <a:t>Phil </a:t>
            </a:r>
            <a:r>
              <a:rPr lang="en-GB" sz="700" i="1" err="1">
                <a:solidFill>
                  <a:srgbClr val="55555A"/>
                </a:solidFill>
                <a:latin typeface="Arial"/>
                <a:ea typeface="ＭＳ Ｐゴシック"/>
              </a:rPr>
              <a:t>Kluko</a:t>
            </a:r>
            <a:endParaRPr lang="en-GB" sz="700" i="1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i="1">
                <a:solidFill>
                  <a:srgbClr val="55555A"/>
                </a:solidFill>
                <a:latin typeface="Arial"/>
                <a:ea typeface="ＭＳ Ｐゴシック"/>
              </a:rPr>
              <a:t>Finance-UK - </a:t>
            </a:r>
            <a:r>
              <a:rPr lang="en-GB" sz="700" i="1">
                <a:solidFill>
                  <a:srgbClr val="55555A"/>
                </a:solidFill>
                <a:latin typeface="Arial"/>
                <a:ea typeface="ＭＳ Ｐゴシック"/>
              </a:rPr>
              <a:t>Stuart Tomkinson</a:t>
            </a:r>
            <a:r>
              <a:rPr lang="en-GB" sz="700" b="0">
                <a:solidFill>
                  <a:schemeClr val="tx1"/>
                </a:solidFill>
                <a:latin typeface="Arial"/>
                <a:ea typeface="ＭＳ Ｐゴシック"/>
                <a:cs typeface="Arial"/>
              </a:rPr>
              <a:t> </a:t>
            </a:r>
          </a:p>
          <a:p>
            <a:pPr marL="313690" lvl="3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i="1">
                <a:solidFill>
                  <a:srgbClr val="55555A"/>
                </a:solidFill>
                <a:latin typeface="Arial"/>
                <a:ea typeface="ＭＳ Ｐゴシック"/>
              </a:rPr>
              <a:t>Global Vendor - </a:t>
            </a:r>
            <a:r>
              <a:rPr lang="en-GB" sz="700" i="1">
                <a:solidFill>
                  <a:srgbClr val="55555A"/>
                </a:solidFill>
                <a:latin typeface="Arial"/>
                <a:ea typeface="ＭＳ Ｐゴシック"/>
              </a:rPr>
              <a:t>Scott Rodgers</a:t>
            </a:r>
            <a:endParaRPr lang="en-GB" sz="700" i="1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13466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GB" sz="700" b="0" i="1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Enterprise Architecture </a:t>
            </a:r>
            <a:r>
              <a:rPr lang="en-GB" sz="700" i="1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– Keith Vargas</a:t>
            </a:r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endParaRPr lang="en-GB" sz="700" b="0">
              <a:solidFill>
                <a:schemeClr val="tx1"/>
              </a:solidFill>
            </a:endParaRPr>
          </a:p>
          <a:p>
            <a:pPr marL="0" lvl="2" indent="0">
              <a:spcBef>
                <a:spcPct val="0"/>
              </a:spcBef>
              <a:buClr>
                <a:schemeClr val="accent1"/>
              </a:buClr>
              <a:buNone/>
            </a:pPr>
            <a:endParaRPr lang="en-GB" sz="700" b="0">
              <a:solidFill>
                <a:schemeClr val="tx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985D6E5-ADAD-44D8-9B53-D91A5BAC9814}"/>
              </a:ext>
            </a:extLst>
          </p:cNvPr>
          <p:cNvGrpSpPr/>
          <p:nvPr/>
        </p:nvGrpSpPr>
        <p:grpSpPr>
          <a:xfrm>
            <a:off x="6606360" y="493584"/>
            <a:ext cx="2358753" cy="324033"/>
            <a:chOff x="440111" y="1411288"/>
            <a:chExt cx="2556000" cy="806560"/>
          </a:xfrm>
        </p:grpSpPr>
        <p:sp>
          <p:nvSpPr>
            <p:cNvPr id="64" name="Text Placeholder 11">
              <a:extLst>
                <a:ext uri="{FF2B5EF4-FFF2-40B4-BE49-F238E27FC236}">
                  <a16:creationId xmlns:a16="http://schemas.microsoft.com/office/drawing/2014/main" id="{52CA53B1-37D5-473D-8C14-E7301593A9B0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2556000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defTabSz="685800" fontAlgn="auto">
                <a:spcAft>
                  <a:spcPts val="450"/>
                </a:spcAft>
              </a:pPr>
              <a:r>
                <a:rPr lang="en-GB" b="1">
                  <a:solidFill>
                    <a:srgbClr val="00148C"/>
                  </a:solidFill>
                  <a:latin typeface="Arial"/>
                  <a:ea typeface="ＭＳ Ｐゴシック"/>
                </a:rPr>
                <a:t>Data Council Members</a:t>
              </a:r>
              <a:endParaRPr lang="en-GB" sz="1350" b="1">
                <a:solidFill>
                  <a:srgbClr val="00148C"/>
                </a:solidFill>
                <a:latin typeface="Arial"/>
                <a:ea typeface="ＭＳ Ｐゴシック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7DC833-5FF9-465B-BAFF-0E67199B13A4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1C1B526-1D40-473D-B074-70483520E39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2217848"/>
              <a:ext cx="2556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 Placeholder 11">
            <a:extLst>
              <a:ext uri="{FF2B5EF4-FFF2-40B4-BE49-F238E27FC236}">
                <a16:creationId xmlns:a16="http://schemas.microsoft.com/office/drawing/2014/main" id="{D476E54D-D351-4B7C-9513-2AF275AC240A}"/>
              </a:ext>
            </a:extLst>
          </p:cNvPr>
          <p:cNvSpPr txBox="1">
            <a:spLocks/>
          </p:cNvSpPr>
          <p:nvPr/>
        </p:nvSpPr>
        <p:spPr>
          <a:xfrm>
            <a:off x="5084743" y="3501353"/>
            <a:ext cx="1406091" cy="1004222"/>
          </a:xfrm>
          <a:prstGeom prst="rect">
            <a:avLst/>
          </a:prstGeom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</a:rPr>
              <a:t>Every other month </a:t>
            </a:r>
            <a:endParaRPr lang="en-US"/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</a:rPr>
              <a:t>1.5-hour duration</a:t>
            </a:r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75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Off-line working groups for any urgent cross BU decisions</a:t>
            </a:r>
          </a:p>
          <a:p>
            <a:pPr marL="135255" lvl="2" indent="-135255" defTabSz="685800" fontAlgn="auto">
              <a:spcBef>
                <a:spcPct val="0"/>
              </a:spcBef>
              <a:buClr>
                <a:srgbClr val="00148C"/>
              </a:buClr>
            </a:pPr>
            <a:endParaRPr lang="en-US" sz="788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8059999-5971-4667-97CE-2DEE6E23D900}"/>
              </a:ext>
            </a:extLst>
          </p:cNvPr>
          <p:cNvGrpSpPr/>
          <p:nvPr/>
        </p:nvGrpSpPr>
        <p:grpSpPr>
          <a:xfrm>
            <a:off x="5084743" y="2894858"/>
            <a:ext cx="1115333" cy="539625"/>
            <a:chOff x="440111" y="1411288"/>
            <a:chExt cx="7693598" cy="806560"/>
          </a:xfrm>
        </p:grpSpPr>
        <p:sp>
          <p:nvSpPr>
            <p:cNvPr id="76" name="Text Placeholder 11">
              <a:extLst>
                <a:ext uri="{FF2B5EF4-FFF2-40B4-BE49-F238E27FC236}">
                  <a16:creationId xmlns:a16="http://schemas.microsoft.com/office/drawing/2014/main" id="{71BAEE0C-A8E6-4D93-99B8-3039BF43767C}"/>
                </a:ext>
              </a:extLst>
            </p:cNvPr>
            <p:cNvSpPr txBox="1">
              <a:spLocks/>
            </p:cNvSpPr>
            <p:nvPr/>
          </p:nvSpPr>
          <p:spPr>
            <a:xfrm>
              <a:off x="440111" y="1411288"/>
              <a:ext cx="7693598" cy="80655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 b="0">
                  <a:solidFill>
                    <a:schemeClr val="accent1"/>
                  </a:solidFill>
                </a:defRPr>
              </a:lvl1pPr>
              <a:lvl2pPr marL="0" lvl="1" indent="0"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200"/>
              </a:lvl2pPr>
              <a:lvl3pPr marL="180975" lvl="2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3pPr>
              <a:lvl4pPr marL="360000" lvl="3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–"/>
                <a:defRPr sz="1200"/>
              </a:lvl4pPr>
              <a:lvl5pPr marL="540000" lvl="4" indent="-180975">
                <a:spcBef>
                  <a:spcPts val="0"/>
                </a:spcBef>
                <a:spcAft>
                  <a:spcPts val="600"/>
                </a:spcAft>
                <a:buClrTx/>
                <a:buFont typeface="Arial" panose="020B0604020202020204" pitchFamily="34" charset="0"/>
                <a:buChar char="•"/>
                <a:defRPr sz="1200"/>
              </a:lvl5pPr>
              <a:lvl6pPr marL="0" indent="0">
                <a:spcBef>
                  <a:spcPts val="0"/>
                </a:spcBef>
                <a:spcAft>
                  <a:spcPts val="600"/>
                </a:spcAft>
                <a:buClr>
                  <a:schemeClr val="accent1"/>
                </a:buClr>
                <a:buFontTx/>
                <a:buNone/>
                <a:defRPr sz="1200" b="1"/>
              </a:lvl6pPr>
              <a:lvl7pPr marL="0" indent="0">
                <a:spcBef>
                  <a:spcPts val="0"/>
                </a:spcBef>
                <a:spcAft>
                  <a:spcPts val="600"/>
                </a:spcAft>
                <a:buClr>
                  <a:schemeClr val="bg2"/>
                </a:buClr>
                <a:buFontTx/>
                <a:buNone/>
                <a:defRPr sz="1400" b="0">
                  <a:solidFill>
                    <a:schemeClr val="accent1"/>
                  </a:solidFill>
                  <a:latin typeface="+mj-lt"/>
                </a:defRPr>
              </a:lvl7pPr>
              <a:lvl8pPr marL="180975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rabicPeriod"/>
                <a:defRPr sz="1200" baseline="0"/>
              </a:lvl8pPr>
              <a:lvl9pPr marL="360000" indent="-180975">
                <a:spcBef>
                  <a:spcPts val="0"/>
                </a:spcBef>
                <a:spcAft>
                  <a:spcPts val="600"/>
                </a:spcAft>
                <a:buClrTx/>
                <a:buFont typeface="+mj-lt"/>
                <a:buAutoNum type="alphaLcPeriod"/>
                <a:defRPr sz="1200" baseline="0"/>
              </a:lvl9pPr>
            </a:lstStyle>
            <a:p>
              <a:pPr defTabSz="685800" fontAlgn="auto">
                <a:spcAft>
                  <a:spcPts val="450"/>
                </a:spcAft>
              </a:pPr>
              <a:r>
                <a:rPr lang="en-GB" b="1">
                  <a:solidFill>
                    <a:srgbClr val="00148C"/>
                  </a:solidFill>
                  <a:latin typeface="Arial"/>
                  <a:ea typeface="ＭＳ Ｐゴシック"/>
                </a:rPr>
                <a:t>Frequency &amp; Duration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D3552F1-EFBA-4E4F-863A-65186F081F1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11" y="1411288"/>
              <a:ext cx="7693598" cy="1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85F9E7E-FFF6-4EE7-ABFF-F14A55FC5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111" y="2217844"/>
              <a:ext cx="7693598" cy="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F1ACFFF-5F3E-4AAC-9BB5-3032F418203F}"/>
              </a:ext>
            </a:extLst>
          </p:cNvPr>
          <p:cNvSpPr txBox="1">
            <a:spLocks/>
          </p:cNvSpPr>
          <p:nvPr/>
        </p:nvSpPr>
        <p:spPr>
          <a:xfrm>
            <a:off x="231045" y="1437221"/>
            <a:ext cx="6259789" cy="12357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08000" tIns="81000" rIns="0" bIns="0" numCol="2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0" lvl="2" indent="0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  <a:buNone/>
            </a:pPr>
            <a:r>
              <a:rPr lang="en-GB" sz="80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Enterprise responsibilities (cross-Entity):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Enterprise and Entity D&amp;A Strategies and Operating Model alignment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NG Enterprise Data Domains, Data Models, Ref Data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Enterprise Operating Model (common P/P/T/D areas)</a:t>
            </a:r>
          </a:p>
          <a:p>
            <a:pPr marL="314280" lvl="3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Enterprise Data Reference Architecture</a:t>
            </a:r>
          </a:p>
          <a:p>
            <a:pPr marL="314280" lvl="3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Shared external data sets</a:t>
            </a:r>
          </a:p>
          <a:p>
            <a:pPr marL="314280" lvl="3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Common processes, </a:t>
            </a:r>
            <a:r>
              <a:rPr lang="en-GB" sz="800" b="0" err="1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eg</a:t>
            </a: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 Data Catalogue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Agree funding model for Enterprise Investments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BMS Data Management Standards and Framework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NG Data Risk – Data Management</a:t>
            </a:r>
          </a:p>
          <a:p>
            <a:pPr marL="135255" lvl="2" indent="-135255" defTabSz="685800" fontAlgn="auto">
              <a:spcBef>
                <a:spcPct val="0"/>
              </a:spcBef>
              <a:spcAft>
                <a:spcPts val="300"/>
              </a:spcAft>
              <a:buClr>
                <a:srgbClr val="00148C"/>
              </a:buClr>
            </a:pPr>
            <a:r>
              <a:rPr lang="en-GB" sz="800" b="0">
                <a:solidFill>
                  <a:srgbClr val="55555A"/>
                </a:solidFill>
                <a:latin typeface="Arial"/>
                <a:ea typeface="ＭＳ Ｐゴシック"/>
                <a:cs typeface="Arial"/>
              </a:rPr>
              <a:t>Data project alignment (in line with above)</a:t>
            </a:r>
          </a:p>
        </p:txBody>
      </p:sp>
    </p:spTree>
    <p:extLst>
      <p:ext uri="{BB962C8B-B14F-4D97-AF65-F5344CB8AC3E}">
        <p14:creationId xmlns:p14="http://schemas.microsoft.com/office/powerpoint/2010/main" val="33855309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DC2AB1-36FB-415E-BB44-A36A4AE5F7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7514" y="1178286"/>
            <a:ext cx="3943424" cy="830997"/>
          </a:xfrm>
        </p:spPr>
        <p:txBody>
          <a:bodyPr/>
          <a:lstStyle/>
          <a:p>
            <a:r>
              <a:rPr lang="en-US" sz="2700">
                <a:cs typeface="Arial"/>
              </a:rPr>
              <a:t>Proposed agenda for first meeting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2A3B2-8C77-4613-B797-88B9FDEBFBF2}"/>
              </a:ext>
            </a:extLst>
          </p:cNvPr>
          <p:cNvSpPr txBox="1"/>
          <p:nvPr/>
        </p:nvSpPr>
        <p:spPr bwMode="auto">
          <a:xfrm>
            <a:off x="357808" y="2343648"/>
            <a:ext cx="3529812" cy="47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</a:pPr>
            <a:r>
              <a:rPr lang="en-US" sz="1350" b="0" kern="0">
                <a:solidFill>
                  <a:srgbClr val="FFFFFF"/>
                </a:solidFill>
                <a:latin typeface="Arial"/>
                <a:ea typeface="ＭＳ Ｐゴシック"/>
              </a:rPr>
              <a:t>October 2021 – </a:t>
            </a:r>
          </a:p>
          <a:p>
            <a:pPr defTabSz="685800" fontAlgn="auto">
              <a:spcBef>
                <a:spcPts val="0"/>
              </a:spcBef>
              <a:spcAft>
                <a:spcPts val="450"/>
              </a:spcAft>
              <a:buClr>
                <a:srgbClr val="55555A"/>
              </a:buClr>
            </a:pPr>
            <a:r>
              <a:rPr lang="en-US" sz="1350" b="0" kern="0">
                <a:solidFill>
                  <a:srgbClr val="FFFFFF"/>
                </a:solidFill>
                <a:latin typeface="Arial"/>
                <a:ea typeface="ＭＳ Ｐゴシック"/>
              </a:rPr>
              <a:t>Global Governance Council : Data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281966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487EF-5BA9-40F8-82E0-D3416096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271040"/>
            <a:ext cx="8280400" cy="821780"/>
          </a:xfrm>
        </p:spPr>
        <p:txBody>
          <a:bodyPr/>
          <a:lstStyle/>
          <a:p>
            <a:r>
              <a:rPr lang="en-GB"/>
              <a:t>Enterprise D&amp;A Strategy Council (ED&amp;A SC)</a:t>
            </a:r>
            <a:br>
              <a:rPr lang="en-GB"/>
            </a:br>
            <a:r>
              <a:rPr lang="en-GB">
                <a:solidFill>
                  <a:schemeClr val="tx2">
                    <a:lumMod val="50000"/>
                  </a:schemeClr>
                </a:solidFill>
              </a:rPr>
              <a:t>| November 2021 – Agenda (suggestions)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F9B8535-A924-490B-8A7C-DFC67555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977405"/>
              </p:ext>
            </p:extLst>
          </p:nvPr>
        </p:nvGraphicFramePr>
        <p:xfrm>
          <a:off x="248281" y="954575"/>
          <a:ext cx="8629714" cy="422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94">
                  <a:extLst>
                    <a:ext uri="{9D8B030D-6E8A-4147-A177-3AD203B41FA5}">
                      <a16:colId xmlns:a16="http://schemas.microsoft.com/office/drawing/2014/main" val="214075873"/>
                    </a:ext>
                  </a:extLst>
                </a:gridCol>
                <a:gridCol w="1114236">
                  <a:extLst>
                    <a:ext uri="{9D8B030D-6E8A-4147-A177-3AD203B41FA5}">
                      <a16:colId xmlns:a16="http://schemas.microsoft.com/office/drawing/2014/main" val="2913595051"/>
                    </a:ext>
                  </a:extLst>
                </a:gridCol>
                <a:gridCol w="906538">
                  <a:extLst>
                    <a:ext uri="{9D8B030D-6E8A-4147-A177-3AD203B41FA5}">
                      <a16:colId xmlns:a16="http://schemas.microsoft.com/office/drawing/2014/main" val="3592146212"/>
                    </a:ext>
                  </a:extLst>
                </a:gridCol>
                <a:gridCol w="5064312">
                  <a:extLst>
                    <a:ext uri="{9D8B030D-6E8A-4147-A177-3AD203B41FA5}">
                      <a16:colId xmlns:a16="http://schemas.microsoft.com/office/drawing/2014/main" val="2989989534"/>
                    </a:ext>
                  </a:extLst>
                </a:gridCol>
                <a:gridCol w="1120734">
                  <a:extLst>
                    <a:ext uri="{9D8B030D-6E8A-4147-A177-3AD203B41FA5}">
                      <a16:colId xmlns:a16="http://schemas.microsoft.com/office/drawing/2014/main" val="3145137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800"/>
                        <a:t>Item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Item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For Decision or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13195"/>
                  </a:ext>
                </a:extLst>
              </a:tr>
              <a:tr h="391873">
                <a:tc>
                  <a:txBody>
                    <a:bodyPr/>
                    <a:lstStyle/>
                    <a:p>
                      <a:r>
                        <a:rPr lang="en-GB" sz="8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Approve </a:t>
                      </a:r>
                      <a:r>
                        <a:rPr lang="en-GB" sz="800" b="0" err="1"/>
                        <a:t>ToR</a:t>
                      </a:r>
                      <a:endParaRPr lang="en-GB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Dan Robertson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Proposed </a:t>
                      </a:r>
                      <a:r>
                        <a:rPr lang="en-GB" sz="800" b="0" err="1"/>
                        <a:t>ToR</a:t>
                      </a:r>
                      <a:r>
                        <a:rPr lang="en-GB" sz="800" b="0"/>
                        <a:t> has been shared in advance.  Owner is looking for agreement in principle, recognising that the </a:t>
                      </a:r>
                      <a:r>
                        <a:rPr lang="en-GB" sz="800" b="0" err="1"/>
                        <a:t>ToR</a:t>
                      </a:r>
                      <a:r>
                        <a:rPr lang="en-GB" sz="800" b="0"/>
                        <a:t> will evolve as NG data strategy and operating models mature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0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8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Strategy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(any – inform in advance)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Have any of the Data Strategies changed significantly – opportunity to share and align</a:t>
                      </a:r>
                    </a:p>
                    <a:p>
                      <a:r>
                        <a:rPr lang="en-GB" sz="800" b="1"/>
                        <a:t>- Consider how we can support and align data strategies going 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6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8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DDB escalations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(any – inform in advance)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BU Data Domain Board escalations – any data decisions (with multiple stakeholders) requiring decision support or exception approval from the Strategy Council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/>
                        <a:t>- At this meeting we will discuss how this agenda item could be used in future 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4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8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Data Project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(any – inform in advance)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Details of Strategic Data Projects to be shared in advance at the EDASC for awareness.</a:t>
                      </a:r>
                    </a:p>
                    <a:p>
                      <a:r>
                        <a:rPr lang="en-GB" sz="800" b="1"/>
                        <a:t>- At this meeting we will provide a high level overview of current strategic data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0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8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Group Data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EIA – Nishit Ajwaliya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Updates on technology to support the reference architecture</a:t>
                      </a:r>
                    </a:p>
                    <a:p>
                      <a:r>
                        <a:rPr lang="en-GB" sz="800" b="1"/>
                        <a:t>- Overview of implementations and new engagements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4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8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Enterprise 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Maria Saiz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‘Product Owner’ is looking for agreement from the EDASC that BUs/GFs will by default align with the Enterprise Data Model and any exceptions will run through working groups and come to the EDASC for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7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8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Business Glossary and Enterprise Data Catalogue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Kam/Diane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‘Product Owner’ is looking to establish stakeholders from the EDASC to be involved in shaping the processes and roles associated with BG &amp; EDC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6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AOB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8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Summarise decisions and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Dan Robertson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b="0"/>
                        <a:t>Confirm decisions and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0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5189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3E7C-9FBE-5A44-81F8-D296F91C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0" y="271040"/>
            <a:ext cx="8579616" cy="276999"/>
          </a:xfrm>
        </p:spPr>
        <p:txBody>
          <a:bodyPr/>
          <a:lstStyle/>
          <a:p>
            <a:r>
              <a:rPr lang="en-US"/>
              <a:t>Agenda #2: Data Strategy Updates | Collaborative definition and shared vision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C0B4DB-9BE4-2849-A247-B677FD6F8683}"/>
              </a:ext>
            </a:extLst>
          </p:cNvPr>
          <p:cNvSpPr/>
          <p:nvPr/>
        </p:nvSpPr>
        <p:spPr bwMode="auto">
          <a:xfrm>
            <a:off x="4132711" y="1347167"/>
            <a:ext cx="1440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US" sz="1200" b="0">
                <a:solidFill>
                  <a:schemeClr val="bg1"/>
                </a:solidFill>
              </a:rPr>
              <a:t>Discovery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3791A6-AE23-D94F-82A3-6C2641F569EE}"/>
              </a:ext>
            </a:extLst>
          </p:cNvPr>
          <p:cNvSpPr/>
          <p:nvPr/>
        </p:nvSpPr>
        <p:spPr bwMode="auto">
          <a:xfrm>
            <a:off x="4132711" y="2272169"/>
            <a:ext cx="1440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US" sz="1200" b="0">
                <a:solidFill>
                  <a:schemeClr val="bg1"/>
                </a:solidFill>
              </a:rPr>
              <a:t>Definition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F163E9-07F1-FC41-938E-FBB9B4103A64}"/>
              </a:ext>
            </a:extLst>
          </p:cNvPr>
          <p:cNvSpPr/>
          <p:nvPr/>
        </p:nvSpPr>
        <p:spPr bwMode="auto">
          <a:xfrm>
            <a:off x="4132711" y="3197171"/>
            <a:ext cx="1440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US" sz="1200" b="0">
                <a:solidFill>
                  <a:schemeClr val="bg1"/>
                </a:solidFill>
              </a:rPr>
              <a:t>Sharing &amp; Alignment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EB48482-5AB0-144B-AAAF-3A7661E95741}"/>
              </a:ext>
            </a:extLst>
          </p:cNvPr>
          <p:cNvSpPr/>
          <p:nvPr/>
        </p:nvSpPr>
        <p:spPr bwMode="auto">
          <a:xfrm>
            <a:off x="4132711" y="4122173"/>
            <a:ext cx="1440000" cy="46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108000" tIns="108000" rIns="108000" bIns="108000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US" sz="1200" b="0">
                <a:solidFill>
                  <a:schemeClr val="bg1"/>
                </a:solidFill>
              </a:rPr>
              <a:t>Execution &amp; Tracking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98870-03FE-E346-8007-EAC541BB75AE}"/>
              </a:ext>
            </a:extLst>
          </p:cNvPr>
          <p:cNvSpPr txBox="1"/>
          <p:nvPr/>
        </p:nvSpPr>
        <p:spPr bwMode="auto">
          <a:xfrm>
            <a:off x="5698712" y="1127196"/>
            <a:ext cx="3067914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1050" b="0" kern="0">
                <a:solidFill>
                  <a:schemeClr val="tx1"/>
                </a:solidFill>
                <a:latin typeface="+mn-lt"/>
                <a:ea typeface="+mn-ea"/>
              </a:rPr>
              <a:t>Identify existing strategies for input and alignment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050" b="0" kern="0">
                <a:solidFill>
                  <a:schemeClr val="tx1"/>
                </a:solidFill>
              </a:rPr>
              <a:t>Agree contents and template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1050" b="0" kern="0">
                <a:solidFill>
                  <a:schemeClr val="tx1"/>
                </a:solidFill>
                <a:latin typeface="+mn-lt"/>
                <a:ea typeface="+mn-ea"/>
              </a:rPr>
              <a:t>Establish key stakeholders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1050" b="0" kern="0">
                <a:solidFill>
                  <a:schemeClr val="tx1"/>
                </a:solidFill>
                <a:latin typeface="+mn-lt"/>
                <a:ea typeface="+mn-ea"/>
              </a:rPr>
              <a:t>Agree timelines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CA7B6-432D-B646-B576-902FAEFA1AB1}"/>
              </a:ext>
            </a:extLst>
          </p:cNvPr>
          <p:cNvSpPr txBox="1"/>
          <p:nvPr/>
        </p:nvSpPr>
        <p:spPr bwMode="auto">
          <a:xfrm>
            <a:off x="5698711" y="2372869"/>
            <a:ext cx="2825937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1050" b="0" kern="0">
                <a:solidFill>
                  <a:schemeClr val="tx1"/>
                </a:solidFill>
                <a:latin typeface="+mn-lt"/>
                <a:ea typeface="+mn-ea"/>
              </a:rPr>
              <a:t>Refresh existing content or draft new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0D5821-9586-B14A-B0D7-3762EB3B1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70" r="23384"/>
          <a:stretch/>
        </p:blipFill>
        <p:spPr>
          <a:xfrm>
            <a:off x="283029" y="2873830"/>
            <a:ext cx="2545728" cy="159297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FCE4652-8940-E548-ACCA-59D047D34F8C}"/>
              </a:ext>
            </a:extLst>
          </p:cNvPr>
          <p:cNvSpPr/>
          <p:nvPr/>
        </p:nvSpPr>
        <p:spPr bwMode="auto">
          <a:xfrm>
            <a:off x="4006711" y="1221167"/>
            <a:ext cx="252000" cy="252000"/>
          </a:xfrm>
          <a:prstGeom prst="ellipse">
            <a:avLst/>
          </a:prstGeom>
          <a:solidFill>
            <a:srgbClr val="C800A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>
                <a:solidFill>
                  <a:schemeClr val="bg1"/>
                </a:solidFill>
                <a:latin typeface="+mn-lt"/>
                <a:cs typeface="Arial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D39534-6B44-5043-8166-3D09A4EC1D83}"/>
              </a:ext>
            </a:extLst>
          </p:cNvPr>
          <p:cNvSpPr/>
          <p:nvPr/>
        </p:nvSpPr>
        <p:spPr bwMode="auto">
          <a:xfrm>
            <a:off x="4006711" y="2145271"/>
            <a:ext cx="252000" cy="252000"/>
          </a:xfrm>
          <a:prstGeom prst="ellipse">
            <a:avLst/>
          </a:prstGeom>
          <a:solidFill>
            <a:srgbClr val="C800A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>
                <a:solidFill>
                  <a:schemeClr val="bg1"/>
                </a:solidFill>
                <a:latin typeface="+mn-lt"/>
                <a:cs typeface="Arial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E6FA44-50A9-4E42-A046-0FDC0C2D4328}"/>
              </a:ext>
            </a:extLst>
          </p:cNvPr>
          <p:cNvSpPr/>
          <p:nvPr/>
        </p:nvSpPr>
        <p:spPr bwMode="auto">
          <a:xfrm>
            <a:off x="4006711" y="3069375"/>
            <a:ext cx="252000" cy="252000"/>
          </a:xfrm>
          <a:prstGeom prst="ellipse">
            <a:avLst/>
          </a:prstGeom>
          <a:solidFill>
            <a:srgbClr val="C800A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>
                <a:solidFill>
                  <a:schemeClr val="bg1"/>
                </a:solidFill>
                <a:latin typeface="+mn-lt"/>
                <a:cs typeface="Arial"/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FA2A40-A8D8-2944-ABFB-FC273FEB6CE3}"/>
              </a:ext>
            </a:extLst>
          </p:cNvPr>
          <p:cNvSpPr/>
          <p:nvPr/>
        </p:nvSpPr>
        <p:spPr bwMode="auto">
          <a:xfrm>
            <a:off x="4006711" y="3993479"/>
            <a:ext cx="252000" cy="252000"/>
          </a:xfrm>
          <a:prstGeom prst="ellipse">
            <a:avLst/>
          </a:prstGeom>
          <a:solidFill>
            <a:srgbClr val="C800A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450"/>
              </a:spcAft>
            </a:pPr>
            <a:r>
              <a:rPr lang="en-US" sz="1050">
                <a:solidFill>
                  <a:schemeClr val="bg1"/>
                </a:solidFill>
                <a:latin typeface="+mn-lt"/>
                <a:cs typeface="Arial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6291F-EF5E-D44B-9F88-F1F8FB0D7532}"/>
              </a:ext>
            </a:extLst>
          </p:cNvPr>
          <p:cNvSpPr txBox="1"/>
          <p:nvPr/>
        </p:nvSpPr>
        <p:spPr bwMode="auto">
          <a:xfrm>
            <a:off x="5698710" y="3199867"/>
            <a:ext cx="282593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1050" b="0" kern="0">
                <a:solidFill>
                  <a:schemeClr val="tx1"/>
                </a:solidFill>
                <a:latin typeface="+mn-lt"/>
                <a:ea typeface="+mn-ea"/>
              </a:rPr>
              <a:t>Effective stakeholder communication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1050" b="0" kern="0">
                <a:solidFill>
                  <a:schemeClr val="tx1"/>
                </a:solidFill>
                <a:latin typeface="+mn-lt"/>
                <a:ea typeface="+mn-ea"/>
              </a:rPr>
              <a:t>Opportunities for further collaboration</a:t>
            </a: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E366EE5C-976D-3F4B-AC90-61FB1BE8098B}"/>
              </a:ext>
            </a:extLst>
          </p:cNvPr>
          <p:cNvSpPr/>
          <p:nvPr/>
        </p:nvSpPr>
        <p:spPr>
          <a:xfrm>
            <a:off x="4439677" y="2571750"/>
            <a:ext cx="790870" cy="871171"/>
          </a:xfrm>
          <a:prstGeom prst="circularArrow">
            <a:avLst>
              <a:gd name="adj1" fmla="val 9010"/>
              <a:gd name="adj2" fmla="val 684876"/>
              <a:gd name="adj3" fmla="val 20281890"/>
              <a:gd name="adj4" fmla="val 11427725"/>
              <a:gd name="adj5" fmla="val 113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Circular Arrow 24">
            <a:extLst>
              <a:ext uri="{FF2B5EF4-FFF2-40B4-BE49-F238E27FC236}">
                <a16:creationId xmlns:a16="http://schemas.microsoft.com/office/drawing/2014/main" id="{E9D20E32-C0F4-F34F-AF4E-AB8A073A91DE}"/>
              </a:ext>
            </a:extLst>
          </p:cNvPr>
          <p:cNvSpPr/>
          <p:nvPr/>
        </p:nvSpPr>
        <p:spPr>
          <a:xfrm rot="10800000">
            <a:off x="4439677" y="2465481"/>
            <a:ext cx="790869" cy="871171"/>
          </a:xfrm>
          <a:prstGeom prst="circularArrow">
            <a:avLst>
              <a:gd name="adj1" fmla="val 9010"/>
              <a:gd name="adj2" fmla="val 684876"/>
              <a:gd name="adj3" fmla="val 20281890"/>
              <a:gd name="adj4" fmla="val 11427725"/>
              <a:gd name="adj5" fmla="val 113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37F8FC-4AF9-4047-AAE6-E99FFEBF3446}"/>
              </a:ext>
            </a:extLst>
          </p:cNvPr>
          <p:cNvSpPr txBox="1"/>
          <p:nvPr/>
        </p:nvSpPr>
        <p:spPr bwMode="auto">
          <a:xfrm>
            <a:off x="5698710" y="4194590"/>
            <a:ext cx="261040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1050" b="0" kern="0">
                <a:solidFill>
                  <a:schemeClr val="tx1"/>
                </a:solidFill>
                <a:latin typeface="+mn-lt"/>
                <a:ea typeface="+mn-ea"/>
              </a:rPr>
              <a:t>Establish and agree reporting and governance process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A2B8B4-4FD5-B945-B554-ECEC363C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9" y="881868"/>
            <a:ext cx="2228368" cy="12534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42F101D-4BE1-F84B-B1CE-849CAF8DAC77}"/>
              </a:ext>
            </a:extLst>
          </p:cNvPr>
          <p:cNvSpPr txBox="1"/>
          <p:nvPr/>
        </p:nvSpPr>
        <p:spPr bwMode="auto">
          <a:xfrm>
            <a:off x="203202" y="2273902"/>
            <a:ext cx="30685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  <a:buClr>
                <a:schemeClr val="tx1"/>
              </a:buClr>
            </a:pPr>
            <a:r>
              <a:rPr lang="en-US" sz="1100"/>
              <a:t>Group Data Strategy &amp; Operating Model </a:t>
            </a:r>
          </a:p>
          <a:p>
            <a:pPr>
              <a:spcAft>
                <a:spcPts val="0"/>
              </a:spcAft>
              <a:buClr>
                <a:schemeClr val="tx1"/>
              </a:buClr>
            </a:pPr>
            <a:r>
              <a:rPr lang="en-US" sz="1100" b="0" kern="0">
                <a:solidFill>
                  <a:schemeClr val="tx1"/>
                </a:solidFill>
                <a:latin typeface="+mn-lt"/>
                <a:ea typeface="+mn-ea"/>
              </a:rPr>
              <a:t>Governed by (ambition)</a:t>
            </a:r>
          </a:p>
          <a:p>
            <a:pPr>
              <a:spcAft>
                <a:spcPts val="0"/>
              </a:spcAft>
              <a:buClr>
                <a:schemeClr val="tx1"/>
              </a:buClr>
            </a:pPr>
            <a:r>
              <a:rPr lang="en-US" sz="1100"/>
              <a:t>Enterprise Data &amp; Analytics Strategy Council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5C41E56F-52D0-1845-8EDF-EF06667FAEC8}"/>
              </a:ext>
            </a:extLst>
          </p:cNvPr>
          <p:cNvSpPr/>
          <p:nvPr/>
        </p:nvSpPr>
        <p:spPr bwMode="auto">
          <a:xfrm rot="10800000">
            <a:off x="2720180" y="2910131"/>
            <a:ext cx="362857" cy="971961"/>
          </a:xfrm>
          <a:prstGeom prst="leftBrace">
            <a:avLst>
              <a:gd name="adj1" fmla="val 82333"/>
              <a:gd name="adj2" fmla="val 50000"/>
            </a:avLst>
          </a:prstGeom>
          <a:noFill/>
          <a:ln w="38100" cap="flat" cmpd="sng" algn="ctr">
            <a:solidFill>
              <a:srgbClr val="C800A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0276C9C-BF68-E840-A6E7-43BF2182ECD3}"/>
              </a:ext>
            </a:extLst>
          </p:cNvPr>
          <p:cNvCxnSpPr/>
          <p:nvPr/>
        </p:nvCxnSpPr>
        <p:spPr bwMode="auto">
          <a:xfrm rot="5400000">
            <a:off x="2985903" y="2668887"/>
            <a:ext cx="827371" cy="633097"/>
          </a:xfrm>
          <a:prstGeom prst="bentConnector3">
            <a:avLst>
              <a:gd name="adj1" fmla="val 100296"/>
            </a:avLst>
          </a:prstGeom>
          <a:solidFill>
            <a:schemeClr val="accent1"/>
          </a:solidFill>
          <a:ln w="28575" cap="flat" cmpd="sng" algn="ctr">
            <a:solidFill>
              <a:srgbClr val="C800A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Circular Arrow 37">
            <a:extLst>
              <a:ext uri="{FF2B5EF4-FFF2-40B4-BE49-F238E27FC236}">
                <a16:creationId xmlns:a16="http://schemas.microsoft.com/office/drawing/2014/main" id="{D5E0497D-CC6E-184D-98D7-91F29F37B8DF}"/>
              </a:ext>
            </a:extLst>
          </p:cNvPr>
          <p:cNvSpPr/>
          <p:nvPr/>
        </p:nvSpPr>
        <p:spPr>
          <a:xfrm rot="16200000" flipV="1">
            <a:off x="7116584" y="2675401"/>
            <a:ext cx="2192902" cy="1636642"/>
          </a:xfrm>
          <a:prstGeom prst="circularArrow">
            <a:avLst>
              <a:gd name="adj1" fmla="val 9010"/>
              <a:gd name="adj2" fmla="val 684876"/>
              <a:gd name="adj3" fmla="val 20281890"/>
              <a:gd name="adj4" fmla="val 11427725"/>
              <a:gd name="adj5" fmla="val 113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1DEBFA-B1BA-DF41-9772-492D4447199F}"/>
              </a:ext>
            </a:extLst>
          </p:cNvPr>
          <p:cNvSpPr txBox="1"/>
          <p:nvPr/>
        </p:nvSpPr>
        <p:spPr bwMode="auto">
          <a:xfrm>
            <a:off x="2084506" y="4871515"/>
            <a:ext cx="5840294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1050" b="0" kern="0">
                <a:solidFill>
                  <a:schemeClr val="tx1"/>
                </a:solidFill>
                <a:latin typeface="+mn-lt"/>
                <a:ea typeface="+mn-ea"/>
              </a:rPr>
              <a:t>What is the optimum timeframe for all business units?  Is it pragmatic to align across BUs? </a:t>
            </a: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44C1E3E8-082B-CA44-BB8D-3B77BDD437D4}"/>
              </a:ext>
            </a:extLst>
          </p:cNvPr>
          <p:cNvSpPr/>
          <p:nvPr/>
        </p:nvSpPr>
        <p:spPr bwMode="auto">
          <a:xfrm>
            <a:off x="3716136" y="1415572"/>
            <a:ext cx="362857" cy="2268198"/>
          </a:xfrm>
          <a:prstGeom prst="leftBrace">
            <a:avLst>
              <a:gd name="adj1" fmla="val 82333"/>
              <a:gd name="adj2" fmla="val 50000"/>
            </a:avLst>
          </a:prstGeom>
          <a:noFill/>
          <a:ln w="38100" cap="flat" cmpd="sng" algn="ctr">
            <a:solidFill>
              <a:srgbClr val="C800A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DA9175-AA6D-3E46-9327-4C8A751F6D54}"/>
              </a:ext>
            </a:extLst>
          </p:cNvPr>
          <p:cNvCxnSpPr>
            <a:stCxn id="15" idx="2"/>
          </p:cNvCxnSpPr>
          <p:nvPr/>
        </p:nvCxnSpPr>
        <p:spPr bwMode="auto">
          <a:xfrm flipH="1">
            <a:off x="2720179" y="4119479"/>
            <a:ext cx="12865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800A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322088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3E7C-9FBE-5A44-81F8-D296F91C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0" y="271040"/>
            <a:ext cx="8579616" cy="276999"/>
          </a:xfrm>
        </p:spPr>
        <p:txBody>
          <a:bodyPr/>
          <a:lstStyle/>
          <a:p>
            <a:r>
              <a:rPr lang="en-US"/>
              <a:t>Agenda #3: BU Data Domain Board Escalations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66D932-E6B4-4F2A-A73F-D97A193E3883}"/>
              </a:ext>
            </a:extLst>
          </p:cNvPr>
          <p:cNvSpPr/>
          <p:nvPr/>
        </p:nvSpPr>
        <p:spPr>
          <a:xfrm>
            <a:off x="228722" y="890966"/>
            <a:ext cx="827909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rgbClr val="4472C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Nothing to share this month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srgbClr val="4472C4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rgbClr val="4472C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Consider owners and next steps to put this into action…</a:t>
            </a:r>
          </a:p>
        </p:txBody>
      </p:sp>
    </p:spTree>
    <p:extLst>
      <p:ext uri="{BB962C8B-B14F-4D97-AF65-F5344CB8AC3E}">
        <p14:creationId xmlns:p14="http://schemas.microsoft.com/office/powerpoint/2010/main" val="21025802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3E7C-9FBE-5A44-81F8-D296F91C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0" y="271040"/>
            <a:ext cx="8579616" cy="276999"/>
          </a:xfrm>
        </p:spPr>
        <p:txBody>
          <a:bodyPr/>
          <a:lstStyle/>
          <a:p>
            <a:r>
              <a:rPr lang="en-US"/>
              <a:t>Agenda #4: Strategic Data Projects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66D932-E6B4-4F2A-A73F-D97A193E3883}"/>
              </a:ext>
            </a:extLst>
          </p:cNvPr>
          <p:cNvSpPr/>
          <p:nvPr/>
        </p:nvSpPr>
        <p:spPr>
          <a:xfrm>
            <a:off x="228722" y="890966"/>
            <a:ext cx="827909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>
                <a:solidFill>
                  <a:srgbClr val="4472C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Current, in progress, Strategic Data Projects (overview):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E79951E-018D-496B-BBF5-C69324759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35599"/>
              </p:ext>
            </p:extLst>
          </p:nvPr>
        </p:nvGraphicFramePr>
        <p:xfrm>
          <a:off x="283030" y="1399649"/>
          <a:ext cx="8721691" cy="295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375">
                  <a:extLst>
                    <a:ext uri="{9D8B030D-6E8A-4147-A177-3AD203B41FA5}">
                      <a16:colId xmlns:a16="http://schemas.microsoft.com/office/drawing/2014/main" val="2499339522"/>
                    </a:ext>
                  </a:extLst>
                </a:gridCol>
                <a:gridCol w="993254">
                  <a:extLst>
                    <a:ext uri="{9D8B030D-6E8A-4147-A177-3AD203B41FA5}">
                      <a16:colId xmlns:a16="http://schemas.microsoft.com/office/drawing/2014/main" val="1818253254"/>
                    </a:ext>
                  </a:extLst>
                </a:gridCol>
                <a:gridCol w="1838166">
                  <a:extLst>
                    <a:ext uri="{9D8B030D-6E8A-4147-A177-3AD203B41FA5}">
                      <a16:colId xmlns:a16="http://schemas.microsoft.com/office/drawing/2014/main" val="1195717460"/>
                    </a:ext>
                  </a:extLst>
                </a:gridCol>
                <a:gridCol w="1673917">
                  <a:extLst>
                    <a:ext uri="{9D8B030D-6E8A-4147-A177-3AD203B41FA5}">
                      <a16:colId xmlns:a16="http://schemas.microsoft.com/office/drawing/2014/main" val="160207361"/>
                    </a:ext>
                  </a:extLst>
                </a:gridCol>
                <a:gridCol w="2827979">
                  <a:extLst>
                    <a:ext uri="{9D8B030D-6E8A-4147-A177-3AD203B41FA5}">
                      <a16:colId xmlns:a16="http://schemas.microsoft.com/office/drawing/2014/main" val="2605268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Data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Data Capability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6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Workforce Data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Global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Improve HR processes and mitigate risks and issues created by poor data.</a:t>
                      </a:r>
                    </a:p>
                    <a:p>
                      <a:r>
                        <a:rPr lang="en-GB"/>
                        <a:t>MVP1 –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All BUs, Workforce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Master data (workforce), manage data (glossary, catalogue, cleanse), Share data (batch loading onto EDP)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9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Customer Data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US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MVP1 -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US BUs, Customer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Master data (customer), manage data (glossary, catalogue, cleanse), share data (batch loading onto EDP), utilise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3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US CBU, EBU, GBU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MVP1 -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US BUs, Smart Meter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Manage data (glossary, catalogue, cleanse), share data (batch and stream data onto EDP), utilise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01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Digital MVPs/</a:t>
                      </a:r>
                      <a:r>
                        <a:rPr lang="en-GB" err="1"/>
                        <a:t>GridMod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US EBU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MVP1 -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US EBU, T&amp;D, Asset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Manage data (glossary, catalogue, cleanse), share data (batch and stream data onto EDP), utilise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1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5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08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506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F36966F6-6D78-4065-8C42-391036F2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27" y="91232"/>
            <a:ext cx="8492557" cy="276999"/>
          </a:xfrm>
        </p:spPr>
        <p:txBody>
          <a:bodyPr/>
          <a:lstStyle/>
          <a:p>
            <a:r>
              <a:rPr lang="en-US"/>
              <a:t>Agenda #5: </a:t>
            </a:r>
            <a:r>
              <a:rPr lang="en-GB"/>
              <a:t>Enterprise Data Platform (EDP) Updates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70ACD0B2-880C-4A0D-83C3-5D7B1B0E9BA6}"/>
              </a:ext>
            </a:extLst>
          </p:cNvPr>
          <p:cNvSpPr txBox="1">
            <a:spLocks/>
          </p:cNvSpPr>
          <p:nvPr/>
        </p:nvSpPr>
        <p:spPr>
          <a:xfrm>
            <a:off x="206582" y="400599"/>
            <a:ext cx="4359284" cy="146866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0" lvl="2" indent="0" defTabSz="685800" fontAlgn="auto">
              <a:spcBef>
                <a:spcPct val="0"/>
              </a:spcBef>
              <a:buClr>
                <a:srgbClr val="00148C"/>
              </a:buClr>
              <a:buNone/>
            </a:pPr>
            <a:r>
              <a:rPr lang="en-US" sz="1700">
                <a:solidFill>
                  <a:srgbClr val="55555A"/>
                </a:solidFill>
                <a:latin typeface="Arial"/>
                <a:ea typeface="ＭＳ Ｐゴシック"/>
              </a:rPr>
              <a:t>Data Integration and Orchestration (DI&amp;O) –</a:t>
            </a:r>
          </a:p>
          <a:p>
            <a:pPr marL="359410"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r>
              <a:rPr lang="en-US" sz="1400" b="0">
                <a:solidFill>
                  <a:srgbClr val="55555A"/>
                </a:solidFill>
                <a:latin typeface="Arial"/>
                <a:ea typeface="ＭＳ Ｐゴシック"/>
              </a:rPr>
              <a:t>Tool is available for the development</a:t>
            </a:r>
            <a:endParaRPr lang="en-US" sz="14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359410"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r>
              <a:rPr lang="en-US" sz="1400" b="0">
                <a:solidFill>
                  <a:srgbClr val="55555A"/>
                </a:solidFill>
                <a:latin typeface="Arial"/>
                <a:ea typeface="ＭＳ Ｐゴシック"/>
              </a:rPr>
              <a:t>Initially Asset </a:t>
            </a:r>
            <a:r>
              <a:rPr lang="en-US" sz="1400" b="0" err="1">
                <a:solidFill>
                  <a:srgbClr val="55555A"/>
                </a:solidFill>
                <a:latin typeface="Arial"/>
                <a:ea typeface="ＭＳ Ｐゴシック"/>
              </a:rPr>
              <a:t>GridStack</a:t>
            </a:r>
            <a:r>
              <a:rPr lang="en-US" sz="1400" b="0">
                <a:solidFill>
                  <a:srgbClr val="55555A"/>
                </a:solidFill>
                <a:latin typeface="Arial"/>
                <a:ea typeface="ＭＳ Ｐゴシック"/>
              </a:rPr>
              <a:t>, Customer Data Platform, Workforce Data Domain to use </a:t>
            </a:r>
            <a:r>
              <a:rPr lang="en-US" sz="1400" b="0" err="1">
                <a:solidFill>
                  <a:srgbClr val="55555A"/>
                </a:solidFill>
                <a:latin typeface="Arial"/>
                <a:ea typeface="ＭＳ Ｐゴシック"/>
              </a:rPr>
              <a:t>Matillion</a:t>
            </a:r>
            <a:endParaRPr lang="en-US" sz="14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359410"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endParaRPr lang="en-US" sz="14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494665" lvl="4" indent="-135255" defTabSz="685800" fontAlgn="auto">
              <a:spcBef>
                <a:spcPct val="0"/>
              </a:spcBef>
              <a:buClr>
                <a:srgbClr val="00148C"/>
              </a:buClr>
            </a:pPr>
            <a:endParaRPr lang="en-US" sz="18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178435" lvl="3" indent="0" defTabSz="685800" fontAlgn="auto">
              <a:spcBef>
                <a:spcPct val="0"/>
              </a:spcBef>
              <a:buClr>
                <a:srgbClr val="00148C"/>
              </a:buClr>
              <a:buNone/>
            </a:pPr>
            <a:endParaRPr lang="en-US" sz="18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AA6D828A-1BA7-4F76-B970-F0387FEA5FE6}"/>
              </a:ext>
            </a:extLst>
          </p:cNvPr>
          <p:cNvSpPr txBox="1">
            <a:spLocks/>
          </p:cNvSpPr>
          <p:nvPr/>
        </p:nvSpPr>
        <p:spPr>
          <a:xfrm>
            <a:off x="209611" y="1924373"/>
            <a:ext cx="4361811" cy="279328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0" lvl="2" indent="0" defTabSz="685800" fontAlgn="auto">
              <a:spcBef>
                <a:spcPct val="0"/>
              </a:spcBef>
              <a:buClr>
                <a:srgbClr val="00148C"/>
              </a:buClr>
              <a:buNone/>
            </a:pPr>
            <a:r>
              <a:rPr lang="en-US" sz="1700">
                <a:solidFill>
                  <a:srgbClr val="55555A"/>
                </a:solidFill>
                <a:latin typeface="Arial"/>
                <a:ea typeface="ＭＳ Ｐゴシック"/>
              </a:rPr>
              <a:t>Master Data Management – </a:t>
            </a:r>
          </a:p>
          <a:p>
            <a:pPr marL="359410"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r>
              <a:rPr lang="en-US" sz="1400" b="0">
                <a:solidFill>
                  <a:srgbClr val="55555A"/>
                </a:solidFill>
                <a:latin typeface="Arial"/>
                <a:ea typeface="ＭＳ Ｐゴシック"/>
              </a:rPr>
              <a:t>Tool is available for the development</a:t>
            </a:r>
            <a:endParaRPr lang="en-US" sz="14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359410"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r>
              <a:rPr lang="en-US" sz="1400" b="0">
                <a:solidFill>
                  <a:srgbClr val="55555A"/>
                </a:solidFill>
                <a:latin typeface="Arial"/>
                <a:ea typeface="ＭＳ Ｐゴシック"/>
              </a:rPr>
              <a:t>Customer Data Platform (CDP)</a:t>
            </a:r>
            <a:endParaRPr lang="en-US" sz="14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539750" lvl="4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1400" b="0">
                <a:solidFill>
                  <a:srgbClr val="55555A"/>
                </a:solidFill>
                <a:latin typeface="Arial"/>
                <a:ea typeface="ＭＳ Ｐゴシック"/>
              </a:rPr>
              <a:t>Data analysis, mapping, and business requirement in process</a:t>
            </a:r>
            <a:endParaRPr lang="en-US" sz="14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539750" lvl="4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1400" b="0">
                <a:solidFill>
                  <a:srgbClr val="55555A"/>
                </a:solidFill>
                <a:latin typeface="Arial"/>
                <a:ea typeface="ＭＳ Ｐゴシック"/>
              </a:rPr>
              <a:t>First MVP is expected in Feb-March 2022</a:t>
            </a:r>
            <a:endParaRPr lang="en-US" sz="14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359410"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r>
              <a:rPr lang="en-US" sz="1400" b="0">
                <a:solidFill>
                  <a:srgbClr val="55555A"/>
                </a:solidFill>
                <a:latin typeface="Arial"/>
                <a:ea typeface="ＭＳ Ｐゴシック"/>
              </a:rPr>
              <a:t>Workforce Data Domain (WDD)</a:t>
            </a:r>
            <a:endParaRPr lang="en-US" sz="14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539750" lvl="4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1400" b="0">
                <a:solidFill>
                  <a:srgbClr val="55555A"/>
                </a:solidFill>
                <a:latin typeface="Arial"/>
                <a:ea typeface="ＭＳ Ｐゴシック"/>
              </a:rPr>
              <a:t>Data analysis, mapping, and business requirement in process</a:t>
            </a:r>
            <a:endParaRPr lang="en-US" sz="14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539750" lvl="4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1400" b="0">
                <a:solidFill>
                  <a:srgbClr val="55555A"/>
                </a:solidFill>
                <a:latin typeface="Arial"/>
                <a:ea typeface="ＭＳ Ｐゴシック"/>
              </a:rPr>
              <a:t>First MVP is expected in Match 2022</a:t>
            </a:r>
            <a:endParaRPr lang="en-US" sz="14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178435" lvl="3" indent="0" defTabSz="685800" fontAlgn="auto">
              <a:spcBef>
                <a:spcPct val="0"/>
              </a:spcBef>
              <a:buClr>
                <a:srgbClr val="00148C"/>
              </a:buClr>
              <a:buNone/>
            </a:pPr>
            <a:endParaRPr lang="en-US" sz="18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7DEF1890-FC97-4B2E-A822-4833F6013C51}"/>
              </a:ext>
            </a:extLst>
          </p:cNvPr>
          <p:cNvSpPr txBox="1">
            <a:spLocks/>
          </p:cNvSpPr>
          <p:nvPr/>
        </p:nvSpPr>
        <p:spPr>
          <a:xfrm>
            <a:off x="4705560" y="396886"/>
            <a:ext cx="4269289" cy="2493027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vert="horz" wrap="square" lIns="0" tIns="81000" rIns="0" bIns="0" rtlCol="0" anchor="t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1pPr>
            <a:lvl2pPr marL="0" lvl="1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/>
            </a:lvl2pPr>
            <a:lvl3pPr marL="180975" lvl="2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3pPr>
            <a:lvl4pPr marL="360000" lvl="3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/>
            </a:lvl4pPr>
            <a:lvl5pPr marL="540000" lvl="4" indent="-18097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/>
            </a:lvl5pPr>
            <a:lvl6pPr marL="0" indent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200" b="1"/>
            </a:lvl6pPr>
            <a:lvl7pPr marL="0" indent="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sz="1400" b="0">
                <a:solidFill>
                  <a:schemeClr val="accent1"/>
                </a:solidFill>
                <a:latin typeface="+mj-lt"/>
              </a:defRPr>
            </a:lvl7pPr>
            <a:lvl8pPr marL="180975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rabicPeriod"/>
              <a:defRPr sz="1200" baseline="0"/>
            </a:lvl8pPr>
            <a:lvl9pPr marL="360000" indent="-180975">
              <a:spcBef>
                <a:spcPts val="0"/>
              </a:spcBef>
              <a:spcAft>
                <a:spcPts val="600"/>
              </a:spcAft>
              <a:buClrTx/>
              <a:buFont typeface="+mj-lt"/>
              <a:buAutoNum type="alphaLcPeriod"/>
              <a:defRPr sz="1200" baseline="0"/>
            </a:lvl9pPr>
          </a:lstStyle>
          <a:p>
            <a:pPr marL="0" lvl="2" indent="0" defTabSz="685800" fontAlgn="auto">
              <a:spcBef>
                <a:spcPct val="0"/>
              </a:spcBef>
              <a:buClr>
                <a:srgbClr val="00148C"/>
              </a:buClr>
              <a:buNone/>
            </a:pPr>
            <a:r>
              <a:rPr lang="en-US" sz="1700">
                <a:solidFill>
                  <a:srgbClr val="55555A"/>
                </a:solidFill>
                <a:latin typeface="Arial"/>
                <a:ea typeface="ＭＳ Ｐゴシック"/>
              </a:rPr>
              <a:t>Change Data Capture (CDC) for US Customer Source systems (CRIS/CSS)</a:t>
            </a:r>
          </a:p>
          <a:p>
            <a:pPr marL="359410"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r>
              <a:rPr lang="en-US" sz="1400" b="0">
                <a:solidFill>
                  <a:srgbClr val="55555A"/>
                </a:solidFill>
                <a:latin typeface="Arial"/>
                <a:ea typeface="ＭＳ Ｐゴシック"/>
              </a:rPr>
              <a:t>None of current CDC tools support DB2z</a:t>
            </a:r>
          </a:p>
          <a:p>
            <a:pPr marL="359410"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r>
              <a:rPr lang="en-US" sz="1400" b="0">
                <a:solidFill>
                  <a:srgbClr val="55555A"/>
                </a:solidFill>
                <a:latin typeface="Arial"/>
                <a:ea typeface="ＭＳ Ｐゴシック"/>
              </a:rPr>
              <a:t>Selected 2 finalists - HVR and Qlik Replicate</a:t>
            </a:r>
            <a:endParaRPr lang="en-US" sz="14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359410" lvl="3" defTabSz="685800" fontAlgn="auto">
              <a:spcBef>
                <a:spcPct val="0"/>
              </a:spcBef>
              <a:buClr>
                <a:srgbClr val="00148C"/>
              </a:buClr>
              <a:buFont typeface="Wingdings" panose="05000000000000000000" pitchFamily="2" charset="2"/>
              <a:buChar char="§"/>
            </a:pPr>
            <a:r>
              <a:rPr lang="en-US" sz="1400" b="0">
                <a:solidFill>
                  <a:srgbClr val="55555A"/>
                </a:solidFill>
                <a:latin typeface="Arial"/>
                <a:ea typeface="ＭＳ Ｐゴシック"/>
              </a:rPr>
              <a:t>Next Steps:</a:t>
            </a:r>
            <a:endParaRPr lang="en-US" sz="14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494665" lvl="4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1400" b="0">
                <a:solidFill>
                  <a:srgbClr val="55555A"/>
                </a:solidFill>
                <a:latin typeface="Arial"/>
                <a:ea typeface="ＭＳ Ｐゴシック"/>
              </a:rPr>
              <a:t>Base Security assessment</a:t>
            </a:r>
            <a:endParaRPr lang="en-US" sz="14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494665" lvl="4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1400" b="0">
                <a:solidFill>
                  <a:srgbClr val="55555A"/>
                </a:solidFill>
                <a:latin typeface="Arial"/>
                <a:ea typeface="ＭＳ Ｐゴシック"/>
              </a:rPr>
              <a:t>Procurement and commercial discussion</a:t>
            </a:r>
            <a:endParaRPr lang="en-US" sz="14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494665" lvl="4" indent="-135255" defTabSz="685800" fontAlgn="auto">
              <a:spcBef>
                <a:spcPct val="0"/>
              </a:spcBef>
              <a:buClr>
                <a:srgbClr val="00148C"/>
              </a:buClr>
            </a:pPr>
            <a:r>
              <a:rPr lang="en-US" sz="1400" b="0">
                <a:solidFill>
                  <a:srgbClr val="55555A"/>
                </a:solidFill>
                <a:latin typeface="Arial"/>
                <a:ea typeface="ＭＳ Ｐゴシック"/>
              </a:rPr>
              <a:t>Select final tool and sign contract by Nov 2021</a:t>
            </a:r>
            <a:endParaRPr lang="en-US" sz="14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178435" lvl="3" indent="0" defTabSz="685800" fontAlgn="auto">
              <a:spcBef>
                <a:spcPct val="0"/>
              </a:spcBef>
              <a:buClr>
                <a:srgbClr val="00148C"/>
              </a:buClr>
              <a:buNone/>
            </a:pPr>
            <a:endParaRPr lang="en-US" sz="1800" b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BEF52-7CAF-4153-8D8C-5B423157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502" y="2002273"/>
            <a:ext cx="823492" cy="304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7CF739-F0C0-48E6-9F65-C9BDEB4EF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82" y="733269"/>
            <a:ext cx="1733887" cy="27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018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adence 5E Template - Working">
  <a:themeElements>
    <a:clrScheme name="Custom 3">
      <a:dk1>
        <a:srgbClr val="1F232A"/>
      </a:dk1>
      <a:lt1>
        <a:srgbClr val="FFFFFF"/>
      </a:lt1>
      <a:dk2>
        <a:srgbClr val="0079C1"/>
      </a:dk2>
      <a:lt2>
        <a:srgbClr val="808080"/>
      </a:lt2>
      <a:accent1>
        <a:srgbClr val="F78E1E"/>
      </a:accent1>
      <a:accent2>
        <a:srgbClr val="009BDB"/>
      </a:accent2>
      <a:accent3>
        <a:srgbClr val="C1CD23"/>
      </a:accent3>
      <a:accent4>
        <a:srgbClr val="9D8D85"/>
      </a:accent4>
      <a:accent5>
        <a:srgbClr val="6A2C91"/>
      </a:accent5>
      <a:accent6>
        <a:srgbClr val="47C3D3"/>
      </a:accent6>
      <a:hlink>
        <a:srgbClr val="2C3B97"/>
      </a:hlink>
      <a:folHlink>
        <a:srgbClr val="D31145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3.xml><?xml version="1.0" encoding="utf-8"?>
<a:theme xmlns:a="http://schemas.openxmlformats.org/drawingml/2006/main" name="1_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4.xml><?xml version="1.0" encoding="utf-8"?>
<a:theme xmlns:a="http://schemas.openxmlformats.org/drawingml/2006/main" name="UK PPT 4x3 ALL UK">
  <a:themeElements>
    <a:clrScheme name="Custom 11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00148C"/>
      </a:hlink>
      <a:folHlink>
        <a:srgbClr val="00148C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1" id="{95D0E049-C192-4B84-AB31-B59D6F8AB744}" vid="{73F27640-A9AE-404E-A2AE-0C46D0C9B945}"/>
    </a:ext>
  </a:extLst>
</a:theme>
</file>

<file path=ppt/theme/theme5.xml><?xml version="1.0" encoding="utf-8"?>
<a:theme xmlns:a="http://schemas.openxmlformats.org/drawingml/2006/main" name="2_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NG PowerPoint Template 4x3 2018" id="{CF4301EE-653F-40A0-9CC8-367CE7C89D59}" vid="{D546EC4C-4F19-45E5-8664-8862EDE26137}"/>
    </a:ext>
  </a:extLst>
</a:theme>
</file>

<file path=ppt/theme/theme6.xml><?xml version="1.0" encoding="utf-8"?>
<a:theme xmlns:a="http://schemas.openxmlformats.org/drawingml/2006/main" name="2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haredWithUsers xmlns="701484cb-4692-40f6-9cd8-9f96d07aad89">
      <UserInfo>
        <DisplayName>Ajwaliya, Nishit</DisplayName>
        <AccountId>14</AccountId>
        <AccountType/>
      </UserInfo>
      <UserInfo>
        <DisplayName>Bharj, Kam</DisplayName>
        <AccountId>33</AccountId>
        <AccountType/>
      </UserInfo>
      <UserInfo>
        <DisplayName>Stoddart, Bronwynne</DisplayName>
        <AccountId>43</AccountId>
        <AccountType/>
      </UserInfo>
      <UserInfo>
        <DisplayName>Tripathi, Bharat</DisplayName>
        <AccountId>13</AccountId>
        <AccountType/>
      </UserInfo>
      <UserInfo>
        <DisplayName>Wright, Frederick</DisplayName>
        <AccountId>28</AccountId>
        <AccountType/>
      </UserInfo>
      <UserInfo>
        <DisplayName>Saiz, Maria</DisplayName>
        <AccountId>27</AccountId>
        <AccountType/>
      </UserInfo>
      <UserInfo>
        <DisplayName>LoPreste, Diane</DisplayName>
        <AccountId>39</AccountId>
        <AccountType/>
      </UserInfo>
      <UserInfo>
        <DisplayName>Followell, John</DisplayName>
        <AccountId>46</AccountId>
        <AccountType/>
      </UserInfo>
      <UserInfo>
        <DisplayName>Marshall, Gavin</DisplayName>
        <AccountId>47</AccountId>
        <AccountType/>
      </UserInfo>
      <UserInfo>
        <DisplayName>Robertson, Daniel</DisplayName>
        <AccountId>12</AccountId>
        <AccountType/>
      </UserInfo>
      <UserInfo>
        <DisplayName>Large, Preston D.</DisplayName>
        <AccountId>54</AccountId>
        <AccountType/>
      </UserInfo>
      <UserInfo>
        <DisplayName>Raad, Nicolas</DisplayName>
        <AccountId>55</AccountId>
        <AccountType/>
      </UserInfo>
      <UserInfo>
        <DisplayName>Trilloe, Keith</DisplayName>
        <AccountId>56</AccountId>
        <AccountType/>
      </UserInfo>
      <UserInfo>
        <DisplayName>Branley, Niall</DisplayName>
        <AccountId>57</AccountId>
        <AccountType/>
      </UserInfo>
      <UserInfo>
        <DisplayName>Kanashiro, Alex</DisplayName>
        <AccountId>58</AccountId>
        <AccountType/>
      </UserInfo>
      <UserInfo>
        <DisplayName>Dionne, Gary J.</DisplayName>
        <AccountId>59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D73EF154A21745A4B7D294624E0F37" ma:contentTypeVersion="6" ma:contentTypeDescription="Create a new document." ma:contentTypeScope="" ma:versionID="85f237651c4580394125c69293e39df3">
  <xsd:schema xmlns:xsd="http://www.w3.org/2001/XMLSchema" xmlns:xs="http://www.w3.org/2001/XMLSchema" xmlns:p="http://schemas.microsoft.com/office/2006/metadata/properties" xmlns:ns2="44563e85-d93e-468a-97fd-88b2feb52b2e" xmlns:ns3="701484cb-4692-40f6-9cd8-9f96d07aad89" targetNamespace="http://schemas.microsoft.com/office/2006/metadata/properties" ma:root="true" ma:fieldsID="241cd7f4fc25b44e8b4b682cdf892700" ns2:_="" ns3:_="">
    <xsd:import namespace="44563e85-d93e-468a-97fd-88b2feb52b2e"/>
    <xsd:import namespace="701484cb-4692-40f6-9cd8-9f96d07aad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563e85-d93e-468a-97fd-88b2feb52b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1484cb-4692-40f6-9cd8-9f96d07aad8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7260B3-6772-4D0F-BAD3-E93B49867937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701484cb-4692-40f6-9cd8-9f96d07aad89"/>
    <ds:schemaRef ds:uri="44563e85-d93e-468a-97fd-88b2feb52b2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3281A35-2CFC-4FBB-AFB9-EE54AA7D9D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CCB08D-15A1-4D01-A254-75ADBE482B00}">
  <ds:schemaRefs>
    <ds:schemaRef ds:uri="44563e85-d93e-468a-97fd-88b2feb52b2e"/>
    <ds:schemaRef ds:uri="701484cb-4692-40f6-9cd8-9f96d07aad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Cadence 5E Template - Working</Template>
  <TotalTime>0</TotalTime>
  <Words>2112</Words>
  <Application>Microsoft Office PowerPoint</Application>
  <PresentationFormat>On-screen Show (16:9)</PresentationFormat>
  <Paragraphs>348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18</vt:i4>
      </vt:variant>
    </vt:vector>
  </HeadingPairs>
  <TitlesOfParts>
    <vt:vector size="37" baseType="lpstr">
      <vt:lpstr>Arial</vt:lpstr>
      <vt:lpstr>Calibri</vt:lpstr>
      <vt:lpstr>Calibri Light</vt:lpstr>
      <vt:lpstr>Comic Sans MS</vt:lpstr>
      <vt:lpstr>Georgia</vt:lpstr>
      <vt:lpstr>Graphik</vt:lpstr>
      <vt:lpstr>Graphik Black</vt:lpstr>
      <vt:lpstr>Lucida Grande</vt:lpstr>
      <vt:lpstr>Times New Roman</vt:lpstr>
      <vt:lpstr>Wingdings</vt:lpstr>
      <vt:lpstr>Wingdings 2</vt:lpstr>
      <vt:lpstr>Cadence 5E Template - Working</vt:lpstr>
      <vt:lpstr>NG_PPT_16x9_Generic_template-blue</vt:lpstr>
      <vt:lpstr>1_NG_PPT_16x9_Generic_template-blue</vt:lpstr>
      <vt:lpstr>UK PPT 4x3 ALL UK</vt:lpstr>
      <vt:lpstr>2_NG_PPT_16x9_Generic_template-blue</vt:lpstr>
      <vt:lpstr>2_US NG_2018 PPT__EnergyLines Template 16x9</vt:lpstr>
      <vt:lpstr>Office Theme</vt:lpstr>
      <vt:lpstr>3_NG_PPT_16x9_Generic_template-blue</vt:lpstr>
      <vt:lpstr>PowerPoint Presentation</vt:lpstr>
      <vt:lpstr>Data &amp; Analytics (D&amp;A) Strategy Governance</vt:lpstr>
      <vt:lpstr>Enterprise Data &amp; Analytics Strategy Council - Terms of Reference</vt:lpstr>
      <vt:lpstr>PowerPoint Presentation</vt:lpstr>
      <vt:lpstr>Enterprise D&amp;A Strategy Council (ED&amp;A SC) | November 2021 – Agenda (suggestions)</vt:lpstr>
      <vt:lpstr>Agenda #2: Data Strategy Updates | Collaborative definition and shared vision</vt:lpstr>
      <vt:lpstr>Agenda #3: BU Data Domain Board Escalations</vt:lpstr>
      <vt:lpstr>Agenda #4: Strategic Data Projects</vt:lpstr>
      <vt:lpstr>Agenda #5: Enterprise Data Platform (EDP) Updates</vt:lpstr>
      <vt:lpstr>Agenda #6:</vt:lpstr>
      <vt:lpstr>Agenda #6:</vt:lpstr>
      <vt:lpstr>Agenda #7: Business Glossary &amp; Enterprise Data Catalogue</vt:lpstr>
      <vt:lpstr>PowerPoint Presentation</vt:lpstr>
      <vt:lpstr>PowerPoint Presentation</vt:lpstr>
      <vt:lpstr>Appendix </vt:lpstr>
      <vt:lpstr>Decision Log</vt:lpstr>
      <vt:lpstr>Action Log</vt:lpstr>
      <vt:lpstr>PowerPoint Presentation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Cadence - Meeting 5e, XX Name of Function Executive Performance Review</dc:title>
  <dc:creator>National Grid</dc:creator>
  <cp:lastModifiedBy>Daniel</cp:lastModifiedBy>
  <cp:revision>1</cp:revision>
  <cp:lastPrinted>2019-01-11T11:12:34Z</cp:lastPrinted>
  <dcterms:created xsi:type="dcterms:W3CDTF">2018-05-07T15:47:27Z</dcterms:created>
  <dcterms:modified xsi:type="dcterms:W3CDTF">2021-11-01T13:00:11Z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0x010100F6D73EF154A21745A4B7D294624E0F37</vt:lpwstr>
  </property>
</Properties>
</file>