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1" r:id="rId4"/>
    <p:sldMasterId id="2147483773" r:id="rId5"/>
    <p:sldMasterId id="2147483791" r:id="rId6"/>
    <p:sldMasterId id="2147483815" r:id="rId7"/>
    <p:sldMasterId id="2147483841" r:id="rId8"/>
    <p:sldMasterId id="2147483860" r:id="rId9"/>
  </p:sldMasterIdLst>
  <p:notesMasterIdLst>
    <p:notesMasterId r:id="rId21"/>
  </p:notesMasterIdLst>
  <p:handoutMasterIdLst>
    <p:handoutMasterId r:id="rId22"/>
  </p:handoutMasterIdLst>
  <p:sldIdLst>
    <p:sldId id="262" r:id="rId10"/>
    <p:sldId id="2147307578" r:id="rId11"/>
    <p:sldId id="264" r:id="rId12"/>
    <p:sldId id="2147307581" r:id="rId13"/>
    <p:sldId id="2147307575" r:id="rId14"/>
    <p:sldId id="2147307576" r:id="rId15"/>
    <p:sldId id="2147307577" r:id="rId16"/>
    <p:sldId id="2147307579" r:id="rId17"/>
    <p:sldId id="2147307580" r:id="rId18"/>
    <p:sldId id="4150" r:id="rId19"/>
    <p:sldId id="266" r:id="rId20"/>
  </p:sldIdLst>
  <p:sldSz cx="9144000" cy="5143500" type="screen16x9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1pPr>
    <a:lvl2pPr marL="609539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2pPr>
    <a:lvl3pPr marL="1219080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3pPr>
    <a:lvl4pPr marL="1828618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4pPr>
    <a:lvl5pPr marL="2438158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5pPr>
    <a:lvl6pPr marL="3047696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6pPr>
    <a:lvl7pPr marL="3657235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7pPr>
    <a:lvl8pPr marL="4266773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8pPr>
    <a:lvl9pPr marL="4876313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22CD-9794-40F2-9E7C-6850DC884EB7}">
          <p14:sldIdLst>
            <p14:sldId id="262"/>
            <p14:sldId id="2147307578"/>
            <p14:sldId id="264"/>
            <p14:sldId id="2147307581"/>
            <p14:sldId id="2147307575"/>
            <p14:sldId id="2147307576"/>
            <p14:sldId id="2147307577"/>
            <p14:sldId id="2147307579"/>
          </p14:sldIdLst>
        </p14:section>
        <p14:section name="Appendix" id="{64559AC9-EFB4-45E3-9723-25EB58C514FE}">
          <p14:sldIdLst>
            <p14:sldId id="2147307580"/>
            <p14:sldId id="4150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7305" userDrawn="1">
          <p15:clr>
            <a:srgbClr val="A4A3A4"/>
          </p15:clr>
        </p15:guide>
        <p15:guide id="7" pos="4445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bert, John" initials="GJ" lastIdx="3" clrIdx="0">
    <p:extLst>
      <p:ext uri="{19B8F6BF-5375-455C-9EA6-DF929625EA0E}">
        <p15:presenceInfo xmlns:p15="http://schemas.microsoft.com/office/powerpoint/2012/main" userId="S::john.gilbert@uk.nationalgrid.com::c11b4134-6198-4a12-993c-11dc9bfab0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B0F0"/>
    <a:srgbClr val="53C4DB"/>
    <a:srgbClr val="0070C0"/>
    <a:srgbClr val="F78E1E"/>
    <a:srgbClr val="78A22F"/>
    <a:srgbClr val="F53C32"/>
    <a:srgbClr val="FA4616"/>
    <a:srgbClr val="92CDDC"/>
    <a:srgbClr val="00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7BAA1-8CE6-456E-92AF-0F410477EA4A}" v="4" dt="2021-10-11T13:04:03.8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pos="7305"/>
        <p:guide pos="444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955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22" y="2"/>
            <a:ext cx="2945954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28/10/2021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2472"/>
            <a:ext cx="2945955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22" y="9432472"/>
            <a:ext cx="2945954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6" y="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28/10/2021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6236"/>
            <a:ext cx="5437550" cy="446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3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6" y="943083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B248D7-F50B-497B-903A-A307B32A29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itchFamily="48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itchFamily="4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5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82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0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DS</a:t>
            </a:r>
          </a:p>
          <a:p>
            <a:r>
              <a:rPr lang="en-GB"/>
              <a:t>JG – This is your forum to drive the agenda and move forwards collectively… Work on the cross dependencies across other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srgbClr val="0079C1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2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9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3.emf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93380" y="2228615"/>
            <a:ext cx="1548000" cy="1548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599228" y="2228627"/>
            <a:ext cx="1548000" cy="154800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993376" y="1280483"/>
            <a:ext cx="3150624" cy="90213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" y="1280483"/>
            <a:ext cx="5940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36330" y="3976233"/>
            <a:ext cx="5411414" cy="341628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18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US"/>
              <a:t>Click to edit text</a:t>
            </a:r>
            <a:endParaRPr lang="en-GB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6330" y="4299909"/>
            <a:ext cx="5411414" cy="286228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214313" indent="-21431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1400" b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/>
              <a:t>Click to edit text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31028331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orient="horz" pos="344" userDrawn="1">
          <p15:clr>
            <a:srgbClr val="FBAE40"/>
          </p15:clr>
        </p15:guide>
        <p15:guide id="4" pos="5488" userDrawn="1">
          <p15:clr>
            <a:srgbClr val="FBAE40"/>
          </p15:clr>
        </p15:guide>
        <p15:guide id="5" pos="2880" userDrawn="1">
          <p15:clr>
            <a:srgbClr val="FBAE40"/>
          </p15:clr>
        </p15:guide>
        <p15:guide id="6" pos="4241" userDrawn="1">
          <p15:clr>
            <a:srgbClr val="FBAE40"/>
          </p15:clr>
        </p15:guide>
        <p15:guide id="7" orient="horz" pos="201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2" name="Rectangle 1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3504" y="1113575"/>
            <a:ext cx="8331153" cy="17312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>
            <a:lvl1pPr marL="0" indent="0">
              <a:lnSpc>
                <a:spcPts val="4500"/>
              </a:lnSpc>
              <a:buFont typeface="Arial" panose="020B0604020202020204" pitchFamily="34" charset="0"/>
              <a:buNone/>
              <a:defRPr sz="405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title</a:t>
            </a:r>
            <a:br>
              <a:rPr lang="en-US" noProof="0"/>
            </a:br>
            <a:br>
              <a:rPr lang="en-US" noProof="0"/>
            </a:br>
            <a:endParaRPr lang="en-US" noProof="0"/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943" y="3838230"/>
            <a:ext cx="8256586" cy="377428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baseline="0" noProof="0" dirty="0">
                <a:solidFill>
                  <a:schemeClr val="tx2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22800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9C1"/>
              </a:buClr>
              <a:defRPr/>
            </a:lvl1pPr>
            <a:lvl2pPr>
              <a:buClr>
                <a:srgbClr val="0079C1"/>
              </a:buClr>
              <a:defRPr/>
            </a:lvl2pPr>
            <a:lvl3pPr>
              <a:buClr>
                <a:srgbClr val="0079C1"/>
              </a:buClr>
              <a:defRPr/>
            </a:lvl3pPr>
            <a:lvl4pPr>
              <a:buClr>
                <a:srgbClr val="0079C1"/>
              </a:buClr>
              <a:defRPr/>
            </a:lvl4pPr>
            <a:lvl5pPr marL="876212" indent="-203577">
              <a:buClr>
                <a:srgbClr val="0079C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017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8542" y="1117796"/>
            <a:ext cx="4629150" cy="35147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400" dirty="0" smtClean="0"/>
            </a:lvl4pPr>
            <a:lvl5pPr>
              <a:defRPr lang="en-US" sz="11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9529" y="1115542"/>
            <a:ext cx="3347449" cy="35209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624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National_Grid_logo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79" y="2175528"/>
            <a:ext cx="3714242" cy="7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16910273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30" y="589843"/>
            <a:ext cx="8093075" cy="370995"/>
          </a:xfrm>
        </p:spPr>
        <p:txBody>
          <a:bodyPr/>
          <a:lstStyle>
            <a:lvl1pPr>
              <a:defRPr sz="181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1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45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7" y="1062040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4" y="1062503"/>
            <a:ext cx="2592239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3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6" y="4814717"/>
            <a:ext cx="5814941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49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1672" y="4839588"/>
            <a:ext cx="5871079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4" y="1068390"/>
            <a:ext cx="5544621" cy="14080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552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2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2" y="4782746"/>
            <a:ext cx="7195415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0810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30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561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5978959" y="1282619"/>
            <a:ext cx="2736000" cy="3084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6" tIns="34289" rIns="68576" bIns="34289" numCol="1" rtlCol="0" anchor="t" anchorCtr="0" compatLnSpc="1">
            <a:prstTxWarp prst="textNoShape">
              <a:avLst/>
            </a:prstTxWarp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444444"/>
              </a:solidFill>
              <a:latin typeface="Arial"/>
              <a:ea typeface="+mn-ea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209561" y="1278649"/>
            <a:ext cx="2736000" cy="3088448"/>
          </a:xfrm>
          <a:prstGeom prst="rect">
            <a:avLst/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lvl="0" defTabSz="914332"/>
            <a:endParaRPr lang="en-US" sz="2800">
              <a:solidFill>
                <a:srgbClr val="444444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0164" y="1282619"/>
            <a:ext cx="2736000" cy="308447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6" tIns="34289" rIns="68576" bIns="34289" numCol="1" rtlCol="0" anchor="t" anchorCtr="0" compatLnSpc="1">
            <a:prstTxWarp prst="textNoShape">
              <a:avLst/>
            </a:prstTxWarp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444444"/>
              </a:solidFill>
              <a:latin typeface="Arial"/>
              <a:ea typeface="+mn-ea"/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534371" y="3581824"/>
            <a:ext cx="2547591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 flipV="1">
            <a:off x="6098409" y="3581827"/>
            <a:ext cx="2497101" cy="416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98208" y="3581824"/>
            <a:ext cx="2547591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04367" y="3614077"/>
            <a:ext cx="2595907" cy="698897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276586" y="3614077"/>
            <a:ext cx="2579402" cy="698897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6055506" y="3614077"/>
            <a:ext cx="2573251" cy="698897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04363" y="1317050"/>
            <a:ext cx="2584332" cy="2248440"/>
          </a:xfrm>
        </p:spPr>
        <p:txBody>
          <a:bodyPr/>
          <a:lstStyle>
            <a:lvl1pPr marL="0" indent="0">
              <a:spcAft>
                <a:spcPts val="45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2pPr>
            <a:lvl3pPr marL="129779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271655" y="1317050"/>
            <a:ext cx="2584332" cy="2248440"/>
          </a:xfrm>
        </p:spPr>
        <p:txBody>
          <a:bodyPr/>
          <a:lstStyle>
            <a:lvl1pPr marL="0" indent="0">
              <a:spcAft>
                <a:spcPts val="45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2pPr>
            <a:lvl3pPr marL="129779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6044424" y="1317050"/>
            <a:ext cx="2584332" cy="2248440"/>
          </a:xfrm>
        </p:spPr>
        <p:txBody>
          <a:bodyPr/>
          <a:lstStyle>
            <a:lvl1pPr marL="0" indent="0">
              <a:spcAft>
                <a:spcPts val="45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2pPr>
            <a:lvl3pPr marL="129779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5084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0195" y="242989"/>
            <a:ext cx="3458140" cy="410332"/>
          </a:xfrm>
          <a:prstGeom prst="rect">
            <a:avLst/>
          </a:prstGeo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3291626"/>
            <a:ext cx="2809458" cy="600164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Babson Executive Conference Centre</a:t>
            </a:r>
          </a:p>
          <a:p>
            <a:pPr lvl="1"/>
            <a:r>
              <a:rPr lang="en-US"/>
              <a:t>October 9 &amp; 10, 2018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330195" y="1500871"/>
            <a:ext cx="4664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450"/>
              </a:spcAft>
              <a:buClr>
                <a:schemeClr val="tx1"/>
              </a:buClr>
            </a:pPr>
            <a:r>
              <a:rPr lang="en-GB" sz="3000" b="0" kern="0">
                <a:solidFill>
                  <a:schemeClr val="bg1"/>
                </a:solidFill>
                <a:latin typeface="+mn-lt"/>
                <a:ea typeface="+mn-ea"/>
              </a:rPr>
              <a:t>Extended </a:t>
            </a:r>
            <a:r>
              <a:rPr lang="en-GB" sz="3000" b="1" kern="0">
                <a:solidFill>
                  <a:schemeClr val="bg1"/>
                </a:solidFill>
                <a:latin typeface="+mn-lt"/>
                <a:ea typeface="+mn-ea"/>
              </a:rPr>
              <a:t>ITLT </a:t>
            </a:r>
            <a:r>
              <a:rPr lang="en-GB" sz="3000" b="0" kern="0">
                <a:solidFill>
                  <a:schemeClr val="bg1"/>
                </a:solidFill>
                <a:latin typeface="+mn-lt"/>
                <a:ea typeface="+mn-ea"/>
              </a:rPr>
              <a:t>Conference</a:t>
            </a:r>
            <a:endParaRPr lang="en-GB" sz="3000" b="1" ker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22417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03134" y="356358"/>
            <a:ext cx="403024" cy="201512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54623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3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41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5"/>
            <a:ext cx="1153207" cy="5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7985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0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00" y="4518572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43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0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5"/>
            <a:ext cx="1356744" cy="36614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33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0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3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66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9" y="4778378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450" smtClean="0"/>
              <a:pPr/>
              <a:t>‹#›</a:t>
            </a:fld>
            <a:endParaRPr lang="en-GB" sz="4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24850038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621000"/>
            <a:ext cx="7488000" cy="3845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2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026000"/>
            <a:ext cx="7488000" cy="2539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50"/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subtitle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1593000"/>
            <a:ext cx="7488000" cy="1500411"/>
          </a:xfrm>
          <a:prstGeom prst="rect">
            <a:avLst/>
          </a:prstGeom>
        </p:spPr>
        <p:txBody>
          <a:bodyPr lIns="0" tIns="0" rIns="0" bIns="0" spcCol="432000"/>
          <a:lstStyle>
            <a:lvl1pPr marL="162000" indent="-162000">
              <a:spcBef>
                <a:spcPts val="0"/>
              </a:spcBef>
              <a:defRPr sz="1350"/>
            </a:lvl1pPr>
            <a:lvl2pPr marL="324000" indent="-162000">
              <a:spcBef>
                <a:spcPts val="0"/>
              </a:spcBef>
              <a:defRPr sz="1350"/>
            </a:lvl2pPr>
            <a:lvl3pPr marL="486000" indent="-162000">
              <a:spcBef>
                <a:spcPts val="0"/>
              </a:spcBef>
              <a:buFont typeface="Wingdings" panose="05000000000000000000" pitchFamily="2" charset="2"/>
              <a:buChar char="§"/>
              <a:defRPr sz="1350"/>
            </a:lvl3pPr>
            <a:lvl4pPr marL="648000" indent="-162000">
              <a:spcBef>
                <a:spcPts val="0"/>
              </a:spcBef>
              <a:buFont typeface="Arial" panose="020B0604020202020204" pitchFamily="34" charset="0"/>
              <a:buChar char="•"/>
              <a:defRPr sz="1350"/>
            </a:lvl4pPr>
            <a:lvl5pPr marL="810000" indent="-17145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5pPr>
            <a:lvl6pPr marL="972000" indent="-17145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6pPr>
            <a:lvl7pPr marL="1134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7pPr>
            <a:lvl8pPr marL="1296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8pPr>
            <a:lvl9pPr marL="1458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051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018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5964232" y="1279555"/>
            <a:ext cx="3179768" cy="1404000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435" y="3873951"/>
            <a:ext cx="8342313" cy="1118717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59182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70453" y="1279554"/>
            <a:ext cx="3173548" cy="1122252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7068655" y="2730371"/>
            <a:ext cx="2088000" cy="1044900"/>
          </a:xfrm>
          <a:prstGeom prst="rect">
            <a:avLst/>
          </a:prstGeom>
          <a:solidFill>
            <a:srgbClr val="0095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70454" y="2730371"/>
            <a:ext cx="1044000" cy="10442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5970453" y="2401807"/>
            <a:ext cx="3173548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11929202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0"/>
            <a:ext cx="55434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0" y="267573"/>
            <a:ext cx="5544620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04834" y="4791576"/>
            <a:ext cx="5725419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635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5706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1668" y="4797266"/>
            <a:ext cx="5871079" cy="169277"/>
          </a:xfrm>
        </p:spPr>
        <p:txBody>
          <a:bodyPr/>
          <a:lstStyle>
            <a:lvl1pPr>
              <a:defRPr b="0"/>
            </a:lvl1pPr>
          </a:lstStyle>
          <a:p>
            <a:pPr algn="r"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38374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8576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775669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0195" y="242987"/>
            <a:ext cx="3458140" cy="410332"/>
          </a:xfrm>
          <a:prstGeom prst="rect">
            <a:avLst/>
          </a:prstGeo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3291623"/>
            <a:ext cx="2809458" cy="800219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Babson Executive Conference Centre</a:t>
            </a:r>
          </a:p>
          <a:p>
            <a:pPr lvl="1"/>
            <a:r>
              <a:rPr lang="en-US"/>
              <a:t>October 9 &amp; 10, 2018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330195" y="1500871"/>
            <a:ext cx="466437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4000" b="0" kern="0">
                <a:solidFill>
                  <a:schemeClr val="bg1"/>
                </a:solidFill>
                <a:latin typeface="+mn-lt"/>
                <a:ea typeface="+mn-ea"/>
              </a:rPr>
              <a:t>Extended </a:t>
            </a:r>
            <a:r>
              <a:rPr lang="en-GB" sz="4000" b="1" kern="0">
                <a:solidFill>
                  <a:schemeClr val="bg1"/>
                </a:solidFill>
                <a:latin typeface="+mn-lt"/>
                <a:ea typeface="+mn-ea"/>
              </a:rPr>
              <a:t>ITLT </a:t>
            </a:r>
            <a:r>
              <a:rPr lang="en-GB" sz="4000" b="0" kern="0">
                <a:solidFill>
                  <a:schemeClr val="bg1"/>
                </a:solidFill>
                <a:latin typeface="+mn-lt"/>
                <a:ea typeface="+mn-ea"/>
              </a:rPr>
              <a:t>Conference</a:t>
            </a:r>
            <a:endParaRPr lang="en-GB" sz="4000" b="1" ker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051473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03134" y="356357"/>
            <a:ext cx="403024" cy="201512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6388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0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034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9" y="208023"/>
            <a:ext cx="1153207" cy="5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999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9" y="208022"/>
            <a:ext cx="1736469" cy="514017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93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Georgia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5964232" y="1279555"/>
            <a:ext cx="3179768" cy="1404000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435" y="3873951"/>
            <a:ext cx="8342313" cy="1118717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59182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70453" y="1279554"/>
            <a:ext cx="3173548" cy="1122252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7068655" y="2730371"/>
            <a:ext cx="2088000" cy="1044900"/>
          </a:xfrm>
          <a:prstGeom prst="rect">
            <a:avLst/>
          </a:prstGeom>
          <a:solidFill>
            <a:srgbClr val="0095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70454" y="2730371"/>
            <a:ext cx="1044000" cy="10442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5970453" y="2401807"/>
            <a:ext cx="3173548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9345488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79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1302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0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942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921446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C6DC-682E-4721-829A-31576897B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43873180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28517" y="1058401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8C172-F8CF-46F7-804C-835BAF38DD6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9206426" y="1605244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6643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239BF15-FD89-4F93-BE57-D3F7D4EDE9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CEF68A4-66C1-485F-9F82-50A8CC2FCE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05538AE-5CD3-4DA6-8A95-0BEA5E6BA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7B4E1-B731-4277-9CA6-05249DEE76B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656FC6-B38D-4009-9A37-641A2A3B4A07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2C5A0EA9-5B91-4233-8CB2-C6963F9194E0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57576C-25B3-4AEC-8079-28EA4DA3ECB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5894BDB4-7E98-499E-A45E-42C3063C1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3E0694C5-142D-4E90-8AEF-26B71E3B737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4854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188" y="1058400"/>
            <a:ext cx="2592000" cy="2565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45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45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450"/>
              </a:spcAft>
              <a:buClr>
                <a:schemeClr val="bg1"/>
              </a:buClr>
              <a:buFontTx/>
              <a:buNone/>
              <a:defRPr sz="105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1A9DBA8-9483-4109-86B4-B4725A6FA7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542DC9-775F-4FFB-82B1-21F73B315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7C113-5739-4556-B788-555357C292B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34DDE4-5690-4F57-9DE4-E094FC2E198F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8B8A056F-1043-4246-9501-BFB93AB938A0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708E02-D0E6-4878-BE82-A505451F3BC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B871E578-2D64-405D-95FF-52E38277E0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88BDE401-B519-4294-8E42-BEFC27E78491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217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8513" y="1058400"/>
            <a:ext cx="2592000" cy="2565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45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45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450"/>
              </a:spcAft>
              <a:buClr>
                <a:schemeClr val="bg1"/>
              </a:buClr>
              <a:buFontTx/>
              <a:buNone/>
              <a:defRPr sz="105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F3BD0BD-3C2C-4E98-A07E-8E35E572B7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2DC67DB-F025-4699-95BF-188CAF61A0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5A774-5520-46CE-83A7-C47A71CD579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71D956-F54C-42E6-97F5-B2A9E0C37292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400A7CBC-11BC-46A0-8FAE-C2F6B9F41540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974BB9-657F-4E9E-A3B4-400435492E9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DF25CC54-9642-4457-ACEB-5A47DD1F33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5C874F7F-D038-4411-A17A-D985B2A6D07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349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1" y="1058467"/>
            <a:ext cx="5435599" cy="1413584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480D57-B2D8-4496-806A-1824358683A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06289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128513" y="1058400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5A7200-546C-4CD2-8512-AE22785AD6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058400"/>
            <a:ext cx="5427023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B516A-6D40-433C-A73C-2159431C5E6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DC6671-7B7A-4335-AA2E-6E7D447A9D79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AC52E78A-DE55-4FC2-B3D2-20F4BB9E1805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789A62-6F85-4693-8CCC-0B996B2F8DA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0EFD2A87-F500-4549-BBEB-6514E8A5C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0F0A855-BCAC-4922-B40F-3D60A82EC65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2" name="Guidance note">
            <a:extLst>
              <a:ext uri="{FF2B5EF4-FFF2-40B4-BE49-F238E27FC236}">
                <a16:creationId xmlns:a16="http://schemas.microsoft.com/office/drawing/2014/main" id="{AB8749D2-7DBB-4CD8-8D11-2DA6629F2E04}"/>
              </a:ext>
            </a:extLst>
          </p:cNvPr>
          <p:cNvSpPr/>
          <p:nvPr userDrawn="1"/>
        </p:nvSpPr>
        <p:spPr>
          <a:xfrm>
            <a:off x="9206425" y="1625738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7847066" y="2613137"/>
            <a:ext cx="1296937" cy="1174637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5143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" b="0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435" y="3873951"/>
            <a:ext cx="8342313" cy="1118717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-1" y="1280483"/>
            <a:ext cx="7803573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47067" y="1280482"/>
            <a:ext cx="1296000" cy="1296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5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53254863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A2A087D-51A7-4911-8C49-D5567C7BEC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5A6DD53-9DDF-4380-943D-FEAEF1E2B3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hart Placeholder 5">
            <a:extLst>
              <a:ext uri="{FF2B5EF4-FFF2-40B4-BE49-F238E27FC236}">
                <a16:creationId xmlns:a16="http://schemas.microsoft.com/office/drawing/2014/main" id="{C8B1CE67-807C-4CD8-846B-75ED6BA28B0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128513" y="1058400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5ECD47-6924-4412-A2BE-E25358505E3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5C9E25-E8FC-4571-9F0E-B6FC7339C362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2" name="Guidance note">
              <a:extLst>
                <a:ext uri="{FF2B5EF4-FFF2-40B4-BE49-F238E27FC236}">
                  <a16:creationId xmlns:a16="http://schemas.microsoft.com/office/drawing/2014/main" id="{F38568F4-5A0F-40F0-8FBB-6422E0277B94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190E118-6008-404D-9BBA-3301784485B7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4" name="Picture 3">
                <a:extLst>
                  <a:ext uri="{FF2B5EF4-FFF2-40B4-BE49-F238E27FC236}">
                    <a16:creationId xmlns:a16="http://schemas.microsoft.com/office/drawing/2014/main" id="{44EEBD36-BB27-4765-8BDA-4AC6ADE187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D577D016-345B-492E-B8FD-385F82685C5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6" name="Guidance note">
            <a:extLst>
              <a:ext uri="{FF2B5EF4-FFF2-40B4-BE49-F238E27FC236}">
                <a16:creationId xmlns:a16="http://schemas.microsoft.com/office/drawing/2014/main" id="{9D013CB9-7A39-492E-8FF3-5B7C01C0C051}"/>
              </a:ext>
            </a:extLst>
          </p:cNvPr>
          <p:cNvSpPr/>
          <p:nvPr userDrawn="1"/>
        </p:nvSpPr>
        <p:spPr>
          <a:xfrm>
            <a:off x="9206425" y="1625738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07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2000" y="1058400"/>
            <a:ext cx="8280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00AF-67DA-4103-ADCF-D04CEE125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9206425" y="36027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9148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1C4F4322-D9B2-4866-91BC-CE30013F9C31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2000" y="1058400"/>
            <a:ext cx="5426887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140EA8A-2794-4FB3-AE84-064BAD779C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594337-D71F-4452-9B0B-D6503E4CB2A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61E30F-6459-4AFC-83CA-311330B6D9C3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19" name="Guidance note">
              <a:extLst>
                <a:ext uri="{FF2B5EF4-FFF2-40B4-BE49-F238E27FC236}">
                  <a16:creationId xmlns:a16="http://schemas.microsoft.com/office/drawing/2014/main" id="{147618E9-B2CB-46E3-90AC-FB695B42D0B8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50CBFE-44AD-4851-A612-C05B09FE419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1" name="Picture 3">
                <a:extLst>
                  <a:ext uri="{FF2B5EF4-FFF2-40B4-BE49-F238E27FC236}">
                    <a16:creationId xmlns:a16="http://schemas.microsoft.com/office/drawing/2014/main" id="{0505B33C-733C-4596-A82F-BCD597EEE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D89FBB89-BAB9-427C-8729-18E2CAC8B70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3" name="Guidance note">
            <a:extLst>
              <a:ext uri="{FF2B5EF4-FFF2-40B4-BE49-F238E27FC236}">
                <a16:creationId xmlns:a16="http://schemas.microsoft.com/office/drawing/2014/main" id="{92A2E805-D252-459F-A769-05770E51662A}"/>
              </a:ext>
            </a:extLst>
          </p:cNvPr>
          <p:cNvSpPr/>
          <p:nvPr userDrawn="1"/>
        </p:nvSpPr>
        <p:spPr>
          <a:xfrm>
            <a:off x="9206425" y="1625738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053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2000" y="2218065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2311147"/>
            <a:ext cx="2592388" cy="841256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1050"/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135000" indent="-135000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270000" indent="-135000">
              <a:spcBef>
                <a:spcPts val="0"/>
              </a:spcBef>
              <a:spcAft>
                <a:spcPts val="15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5FAB969-E9CD-47AE-A674-9967D0CDE2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AD3EE4F-FC86-4DD9-B188-50DCAE5D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3936335-C01E-4241-A7E9-5E20EE44CDD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2001" y="1058400"/>
            <a:ext cx="1139305" cy="106809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B7FDC-E0A3-43D4-9902-AED23E78E01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214B26-A356-4BD8-9F58-D09DC99C22FD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81A23DAF-8FC2-441C-8C99-87C6647F17EC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11E653-4CAB-425D-8004-DEA503A36CC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45CC2795-175A-465A-BBD1-23123280D1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739F6317-21C8-477C-BEFB-AB9B449C491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B00631CA-76AD-4F4A-9EF3-DA3EC83C19B0}"/>
              </a:ext>
            </a:extLst>
          </p:cNvPr>
          <p:cNvSpPr/>
          <p:nvPr userDrawn="1"/>
        </p:nvSpPr>
        <p:spPr>
          <a:xfrm>
            <a:off x="9206426" y="1605244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2283318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2000" y="1889904"/>
            <a:ext cx="25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2001" y="1062000"/>
            <a:ext cx="775801" cy="72731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3276981" y="1889904"/>
            <a:ext cx="25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6128513" y="1889904"/>
            <a:ext cx="25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36674" y="1062001"/>
            <a:ext cx="1687514" cy="668132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825"/>
            </a:lvl1pPr>
            <a:lvl2pPr>
              <a:spcBef>
                <a:spcPts val="0"/>
              </a:spcBef>
              <a:spcAft>
                <a:spcPts val="150"/>
              </a:spcAft>
              <a:defRPr sz="8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675">
                <a:solidFill>
                  <a:schemeClr val="accent1"/>
                </a:solidFill>
              </a:defRPr>
            </a:lvl3pPr>
            <a:lvl4pPr marL="135000" indent="-135000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675">
                <a:solidFill>
                  <a:schemeClr val="accent1"/>
                </a:solidFill>
              </a:defRPr>
            </a:lvl4pPr>
            <a:lvl5pPr marL="270000" indent="-135000">
              <a:spcBef>
                <a:spcPts val="0"/>
              </a:spcBef>
              <a:spcAft>
                <a:spcPts val="150"/>
              </a:spcAft>
              <a:defRPr sz="6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53E0A5E-AD07-47E3-9143-3A7259FD6E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990495"/>
            <a:ext cx="2592000" cy="972061"/>
          </a:xfrm>
        </p:spPr>
        <p:txBody>
          <a:bodyPr wrap="square">
            <a:spAutoFit/>
          </a:bodyPr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900"/>
            </a:lvl3pPr>
            <a:lvl4pPr>
              <a:spcAft>
                <a:spcPts val="450"/>
              </a:spcAft>
              <a:defRPr sz="900"/>
            </a:lvl4pPr>
            <a:lvl5pPr>
              <a:spcAft>
                <a:spcPts val="45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A179D61-76EB-4C0B-B96F-B08412AECC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990495"/>
            <a:ext cx="2592000" cy="972061"/>
          </a:xfrm>
        </p:spPr>
        <p:txBody>
          <a:bodyPr wrap="square">
            <a:spAutoFit/>
          </a:bodyPr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900"/>
            </a:lvl3pPr>
            <a:lvl4pPr>
              <a:spcAft>
                <a:spcPts val="450"/>
              </a:spcAft>
              <a:defRPr sz="900"/>
            </a:lvl4pPr>
            <a:lvl5pPr>
              <a:spcAft>
                <a:spcPts val="45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1FE71AD-7A69-46C3-815E-F0338C6810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990495"/>
            <a:ext cx="2592000" cy="972061"/>
          </a:xfrm>
        </p:spPr>
        <p:txBody>
          <a:bodyPr wrap="square">
            <a:spAutoFit/>
          </a:bodyPr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900"/>
            </a:lvl3pPr>
            <a:lvl4pPr>
              <a:spcAft>
                <a:spcPts val="450"/>
              </a:spcAft>
              <a:defRPr sz="900"/>
            </a:lvl4pPr>
            <a:lvl5pPr>
              <a:spcAft>
                <a:spcPts val="45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A7CD173-48CA-458C-9413-93055C6DD7B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284914" y="1062000"/>
            <a:ext cx="775801" cy="72731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BE2F95-7894-412C-B919-222366E001E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81474" y="1062001"/>
            <a:ext cx="1687514" cy="668132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825"/>
            </a:lvl1pPr>
            <a:lvl2pPr>
              <a:spcBef>
                <a:spcPts val="0"/>
              </a:spcBef>
              <a:spcAft>
                <a:spcPts val="150"/>
              </a:spcAft>
              <a:defRPr sz="8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675">
                <a:solidFill>
                  <a:schemeClr val="accent1"/>
                </a:solidFill>
              </a:defRPr>
            </a:lvl3pPr>
            <a:lvl4pPr marL="160268" indent="-157481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675">
                <a:solidFill>
                  <a:schemeClr val="accent1"/>
                </a:solidFill>
              </a:defRPr>
            </a:lvl4pPr>
            <a:lvl5pPr marL="314960" indent="-157481">
              <a:spcBef>
                <a:spcPts val="0"/>
              </a:spcBef>
              <a:spcAft>
                <a:spcPts val="150"/>
              </a:spcAft>
              <a:defRPr sz="6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8D19424F-8E75-423E-81DA-8283751A6B5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28126" y="1062000"/>
            <a:ext cx="775801" cy="72731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A48D948E-3E7D-4DEC-BF0A-6DFC99438F1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24686" y="1062001"/>
            <a:ext cx="1687514" cy="668132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825"/>
            </a:lvl1pPr>
            <a:lvl2pPr>
              <a:spcBef>
                <a:spcPts val="0"/>
              </a:spcBef>
              <a:spcAft>
                <a:spcPts val="150"/>
              </a:spcAft>
              <a:defRPr sz="8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675">
                <a:solidFill>
                  <a:schemeClr val="accent1"/>
                </a:solidFill>
              </a:defRPr>
            </a:lvl3pPr>
            <a:lvl4pPr marL="160268" indent="-157481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675">
                <a:solidFill>
                  <a:schemeClr val="accent1"/>
                </a:solidFill>
              </a:defRPr>
            </a:lvl4pPr>
            <a:lvl5pPr marL="314960" indent="-157481">
              <a:spcBef>
                <a:spcPts val="0"/>
              </a:spcBef>
              <a:spcAft>
                <a:spcPts val="150"/>
              </a:spcAft>
              <a:defRPr sz="6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13F4E-F394-47C2-91DD-6624C346A136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2ED8A9-7C55-4D5C-8C4D-ADD36289D583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88F308B2-5138-488B-9DF0-6222D2B1EBF2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4828D23-8D27-4AD4-8454-C21588B3F9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8" name="Picture 3">
                <a:extLst>
                  <a:ext uri="{FF2B5EF4-FFF2-40B4-BE49-F238E27FC236}">
                    <a16:creationId xmlns:a16="http://schemas.microsoft.com/office/drawing/2014/main" id="{9E1C3813-1B97-42C2-823C-33E2468D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Rounded Rectangle 20">
                <a:extLst>
                  <a:ext uri="{FF2B5EF4-FFF2-40B4-BE49-F238E27FC236}">
                    <a16:creationId xmlns:a16="http://schemas.microsoft.com/office/drawing/2014/main" id="{5C7ECFC6-D055-4DB0-B3B2-906FE7EEE07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A02ACD87-B31D-48B0-9BC7-382CA3AFDFD9}"/>
              </a:ext>
            </a:extLst>
          </p:cNvPr>
          <p:cNvSpPr/>
          <p:nvPr userDrawn="1"/>
        </p:nvSpPr>
        <p:spPr>
          <a:xfrm>
            <a:off x="9206426" y="1605244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7684274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88043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353772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4326444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4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151203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347" y="3873951"/>
            <a:ext cx="8330042" cy="1118717"/>
          </a:xfrm>
          <a:prstGeom prst="rect">
            <a:avLst/>
          </a:prstGeom>
        </p:spPr>
        <p:txBody>
          <a:bodyPr vert="horz" lIns="72000" tIns="36000" rIns="0" bIns="0"/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9144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63348" y="2460077"/>
            <a:ext cx="1332000" cy="13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8" y="1279554"/>
            <a:ext cx="2565323" cy="1161000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7248" y="2493804"/>
            <a:ext cx="2565323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675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3390536935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6168734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70267692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1649301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06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57285075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105025" y="2181776"/>
            <a:ext cx="4933950" cy="779949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22088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2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4391575" y="2078325"/>
            <a:ext cx="4752427" cy="30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426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07965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628651"/>
            <a:ext cx="8258175" cy="215444"/>
          </a:xfrm>
        </p:spPr>
        <p:txBody>
          <a:bodyPr/>
          <a:lstStyle>
            <a:lvl1pPr>
              <a:defRPr sz="1400" b="0"/>
            </a:lvl1pPr>
            <a:lvl5pPr marL="540000" indent="0">
              <a:buNone/>
              <a:defRPr/>
            </a:lvl5pPr>
          </a:lstStyle>
          <a:p>
            <a:pPr lvl="0"/>
            <a:r>
              <a:rPr lang="en-US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61639694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28517" y="1058401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805371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280537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9206426" y="1605245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7693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georgia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347" y="3873951"/>
            <a:ext cx="8330042" cy="1118717"/>
          </a:xfrm>
          <a:prstGeom prst="rect">
            <a:avLst/>
          </a:prstGeom>
        </p:spPr>
        <p:txBody>
          <a:bodyPr vert="horz" lIns="72000" tIns="36000" rIns="0" bIns="0"/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9144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63348" y="2460077"/>
            <a:ext cx="1332000" cy="13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8" y="1279554"/>
            <a:ext cx="2565323" cy="1161000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 i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7248" y="2493804"/>
            <a:ext cx="2565323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675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128903277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1" y="1058467"/>
            <a:ext cx="5435599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805371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280537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605530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2000" y="1058400"/>
            <a:ext cx="8280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9206425" y="36027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99910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078462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2227730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32428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862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10198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688533915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99440555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437943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347" y="3873951"/>
            <a:ext cx="8330042" cy="1118717"/>
          </a:xfrm>
          <a:prstGeom prst="rect">
            <a:avLst/>
          </a:prstGeom>
        </p:spPr>
        <p:txBody>
          <a:bodyPr vert="horz" lIns="72000" tIns="36000" rIns="0" bIns="0"/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9144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561113" y="1280482"/>
            <a:ext cx="1582891" cy="1584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56863842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7598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62961893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105025" y="2181776"/>
            <a:ext cx="4933950" cy="779949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810367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059361"/>
            <a:ext cx="8280400" cy="187743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 marL="875706" indent="-203462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44824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4067" y="4526246"/>
            <a:ext cx="2522172" cy="2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45223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42378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5" y="1062040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2" y="1062501"/>
            <a:ext cx="2592239" cy="187724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1"/>
            <a:ext cx="2592000" cy="187724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7" y="2140328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145372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1" y="1068389"/>
            <a:ext cx="5544621" cy="18772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3135286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2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2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99151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4000500" y="1392111"/>
            <a:ext cx="5143500" cy="37513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17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4300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with imag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29533" y="1282757"/>
            <a:ext cx="1962000" cy="2492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39942" y="3838230"/>
            <a:ext cx="8246858" cy="377428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baseline="0" noProof="0" dirty="0">
                <a:solidFill>
                  <a:schemeClr val="tx2"/>
                </a:solidFill>
              </a:defRPr>
            </a:lvl1pPr>
          </a:lstStyle>
          <a:p>
            <a:pPr marL="0" lvl="0" indent="0">
              <a:lnSpc>
                <a:spcPct val="100000"/>
              </a:lnSpc>
            </a:pPr>
            <a:r>
              <a:rPr lang="en-US" noProof="0"/>
              <a:t>Click to edit subtitle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1282757"/>
            <a:ext cx="3308514" cy="2492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409887" y="2594653"/>
            <a:ext cx="1620000" cy="118439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409882" y="1282757"/>
            <a:ext cx="1620000" cy="124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184313" y="1282757"/>
            <a:ext cx="1962000" cy="2492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3661201891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2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4391575" y="2078325"/>
            <a:ext cx="4752427" cy="30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77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7" y="4778377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2612876403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79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2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65"/>
            <a:ext cx="4033839" cy="51937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4696555" y="696060"/>
            <a:ext cx="5143500" cy="37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692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1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6" y="1058864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6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3F6D8-7E11-4976-9BB3-E8259222C899}"/>
              </a:ext>
            </a:extLst>
          </p:cNvPr>
          <p:cNvGrpSpPr/>
          <p:nvPr userDrawn="1"/>
        </p:nvGrpSpPr>
        <p:grpSpPr>
          <a:xfrm>
            <a:off x="-3176" y="269239"/>
            <a:ext cx="3607808" cy="461960"/>
            <a:chOff x="-4235" y="358985"/>
            <a:chExt cx="2376987" cy="6159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3DB7C6-C6FD-4919-B2E9-59AD44147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235" y="358985"/>
              <a:ext cx="2160000" cy="6159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FF238E-7F6C-4E4D-ABDF-95E78500C919}"/>
                </a:ext>
              </a:extLst>
            </p:cNvPr>
            <p:cNvSpPr txBox="1"/>
            <p:nvPr userDrawn="1"/>
          </p:nvSpPr>
          <p:spPr>
            <a:xfrm>
              <a:off x="336233" y="412653"/>
              <a:ext cx="2036519" cy="492443"/>
            </a:xfrm>
            <a:prstGeom prst="rect">
              <a:avLst/>
            </a:prstGeom>
            <a:solidFill>
              <a:srgbClr val="00148C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>
                  <a:solidFill>
                    <a:schemeClr val="bg1"/>
                  </a:solidFill>
                </a:rPr>
                <a:t>Workforce Data Domain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5854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72" y="494967"/>
            <a:ext cx="5610509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72" y="1603580"/>
            <a:ext cx="5610509" cy="1877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0" y="248038"/>
            <a:ext cx="4242064" cy="169277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info in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1521-EF7F-456B-A25F-4EAD8E019C3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516886" y="494967"/>
            <a:ext cx="2627114" cy="83099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85751" y="1371602"/>
            <a:ext cx="6429375" cy="1077218"/>
          </a:xfrm>
        </p:spPr>
        <p:txBody>
          <a:bodyPr/>
          <a:lstStyle>
            <a:lvl3pPr marL="385754" indent="-172637">
              <a:buFont typeface="Graphik" panose="020B0503030202060203" pitchFamily="34" charset="0"/>
              <a:buChar char="–"/>
              <a:defRPr/>
            </a:lvl3pPr>
            <a:lvl5pPr marL="642922" indent="-133347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676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.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44FEB45-5B13-814A-A7C6-C024B705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688" y="4855244"/>
            <a:ext cx="3106467" cy="169277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r>
              <a:rPr lang="en-US"/>
              <a:t>Copyright © 2018 Accenture. All rights reserved.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65ED8D5-F7BD-D244-8E89-518DAA5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712751" y="4903106"/>
            <a:ext cx="162063" cy="121416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17F5D-75B4-214F-897A-1071EDD47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878" y="222647"/>
            <a:ext cx="5494944" cy="11264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b="0" i="0">
                <a:ea typeface="Roboto" panose="02000000000000000000" pitchFamily="2" charset="0"/>
              </a:defRPr>
            </a:lvl1pPr>
          </a:lstStyle>
          <a:p>
            <a:pPr marL="0" lvl="0" indent="0">
              <a:spcBef>
                <a:spcPts val="0"/>
              </a:spcBef>
              <a:buFont typeface="Arial" pitchFamily="34" charset="0"/>
              <a:buNone/>
            </a:pPr>
            <a:r>
              <a:rPr lang="en-US"/>
              <a:t>INSERT MAIN TITLE </a:t>
            </a:r>
            <a:br>
              <a:rPr lang="en-US"/>
            </a:br>
            <a:r>
              <a:rPr lang="en-US"/>
              <a:t>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1667936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alesforce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FE47-6CFE-4CBB-B737-CC355956E9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241301"/>
            <a:ext cx="8401050" cy="203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950"/>
              </a:lnSpc>
              <a:buNone/>
              <a:defRPr sz="2250" b="1" i="0">
                <a:solidFill>
                  <a:schemeClr val="tx1"/>
                </a:solidFill>
                <a:latin typeface="Graphik Black" panose="020B0503030202060203" pitchFamily="34" charset="77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4C9ED41-7CDA-4409-BBD3-EEE10804B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550203"/>
            <a:ext cx="8401050" cy="4319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75"/>
              </a:lnSpc>
              <a:buNone/>
              <a:defRPr sz="1125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430241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EFF71-EC0B-4CE6-BE26-07E426E8E5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5806" y="723275"/>
            <a:ext cx="3231900" cy="3350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51" y="342900"/>
            <a:ext cx="4286249" cy="231457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5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2657479"/>
            <a:ext cx="4286250" cy="237172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999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35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5pPr>
            <a:lvl6pPr marL="254765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4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46271" y="375273"/>
            <a:ext cx="8337357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1322" y="1114426"/>
            <a:ext cx="8245478" cy="36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pic>
        <p:nvPicPr>
          <p:cNvPr id="5" name="Picture 27" descr="National_Grid_logo_blue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44442" y="890626"/>
            <a:ext cx="8239184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63" r:id="rId3"/>
    <p:sldLayoutId id="2147483772" r:id="rId4"/>
    <p:sldLayoutId id="2147483768" r:id="rId5"/>
    <p:sldLayoutId id="2147483764" r:id="rId6"/>
    <p:sldLayoutId id="2147483770" r:id="rId7"/>
    <p:sldLayoutId id="2147483769" r:id="rId8"/>
    <p:sldLayoutId id="2147483765" r:id="rId9"/>
    <p:sldLayoutId id="2147483679" r:id="rId10"/>
    <p:sldLayoutId id="2147483655" r:id="rId11"/>
    <p:sldLayoutId id="2147483732" r:id="rId12"/>
    <p:sldLayoutId id="2147483752" r:id="rId13"/>
    <p:sldLayoutId id="2147483809" r:id="rId14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rgbClr val="0079C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257150" indent="-257150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6675" indent="-196434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470249" indent="-203577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800">
          <a:solidFill>
            <a:schemeClr val="tx1"/>
          </a:solidFill>
          <a:latin typeface="+mn-lt"/>
          <a:ea typeface="+mn-ea"/>
        </a:defRPr>
      </a:lvl3pPr>
      <a:lvl4pPr marL="672638" indent="-202386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805974" indent="-133338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100">
          <a:solidFill>
            <a:schemeClr val="tx1"/>
          </a:solidFill>
          <a:latin typeface="+mn-lt"/>
          <a:ea typeface="+mn-ea"/>
        </a:defRPr>
      </a:lvl5pPr>
      <a:lvl6pPr marL="1885762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6pPr>
      <a:lvl7pPr marL="2228628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7pPr>
      <a:lvl8pPr marL="2571494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8pPr>
      <a:lvl9pPr marL="2914361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71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701" userDrawn="1">
          <p15:clr>
            <a:srgbClr val="F26B43"/>
          </p15:clr>
        </p15:guide>
        <p15:guide id="6" orient="horz" pos="3005" userDrawn="1">
          <p15:clr>
            <a:srgbClr val="F26B43"/>
          </p15:clr>
        </p15:guide>
        <p15:guide id="7" orient="horz" pos="572" userDrawn="1">
          <p15:clr>
            <a:srgbClr val="F26B43"/>
          </p15:clr>
        </p15:guide>
        <p15:guide id="8" pos="218" userDrawn="1">
          <p15:clr>
            <a:srgbClr val="F26B43"/>
          </p15:clr>
        </p15:guide>
        <p15:guide id="9" pos="3728" userDrawn="1">
          <p15:clr>
            <a:srgbClr val="F26B43"/>
          </p15:clr>
        </p15:guide>
        <p15:guide id="10" orient="horz" pos="803" userDrawn="1">
          <p15:clr>
            <a:srgbClr val="F26B43"/>
          </p15:clr>
        </p15:guide>
        <p15:guide id="11" orient="horz" pos="2386" userDrawn="1">
          <p15:clr>
            <a:srgbClr val="F26B43"/>
          </p15:clr>
        </p15:guide>
        <p15:guide id="12" pos="443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5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1" y="1058863"/>
            <a:ext cx="8498440" cy="2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41" y="4833194"/>
            <a:ext cx="534283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25" smtClean="0">
                <a:solidFill>
                  <a:schemeClr val="accent1"/>
                </a:solidFill>
              </a:rPr>
              <a:pPr/>
              <a:t>‹#›</a:t>
            </a:fld>
            <a:endParaRPr lang="en-GB" sz="825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72" y="4833194"/>
            <a:ext cx="5871079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lang="en-GB" sz="825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7"/>
            <a:ext cx="2231234" cy="2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3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4" r:id="rId10"/>
    <p:sldLayoutId id="2147483785" r:id="rId11"/>
    <p:sldLayoutId id="2147483786" r:id="rId12"/>
    <p:sldLayoutId id="2147483787" r:id="rId13"/>
    <p:sldLayoutId id="2147483789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257150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51429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77144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028598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35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202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8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tx1"/>
          </a:solidFill>
          <a:latin typeface="+mn-lt"/>
          <a:ea typeface="+mn-ea"/>
        </a:defRPr>
      </a:lvl2pPr>
      <a:lvl3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900">
          <a:solidFill>
            <a:schemeClr val="tx1"/>
          </a:solidFill>
          <a:latin typeface="+mn-lt"/>
          <a:ea typeface="+mn-ea"/>
        </a:defRPr>
      </a:lvl3pPr>
      <a:lvl4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-"/>
        <a:defRPr sz="900">
          <a:solidFill>
            <a:schemeClr val="tx1"/>
          </a:solidFill>
          <a:latin typeface="+mn-lt"/>
          <a:ea typeface="+mn-ea"/>
        </a:defRPr>
      </a:lvl4pPr>
      <a:lvl5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◦"/>
        <a:defRPr sz="900">
          <a:solidFill>
            <a:schemeClr val="tx1"/>
          </a:solidFill>
          <a:latin typeface="+mn-lt"/>
          <a:ea typeface="+mn-ea"/>
        </a:defRPr>
      </a:lvl5pPr>
      <a:lvl6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rabicPeriod"/>
        <a:defRPr sz="900">
          <a:solidFill>
            <a:schemeClr val="tx1"/>
          </a:solidFill>
          <a:latin typeface="+mn-lt"/>
          <a:ea typeface="+mn-ea"/>
        </a:defRPr>
      </a:lvl6pPr>
      <a:lvl7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lphaLcPeriod"/>
        <a:defRPr sz="900">
          <a:solidFill>
            <a:schemeClr val="tx1"/>
          </a:solidFill>
          <a:latin typeface="+mn-lt"/>
          <a:ea typeface="+mn-ea"/>
        </a:defRPr>
      </a:lvl7pPr>
      <a:lvl8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romanLcPeriod"/>
        <a:defRPr sz="9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3689">
          <p15:clr>
            <a:srgbClr val="F26B43"/>
          </p15:clr>
        </p15:guide>
        <p15:guide id="4" pos="7408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72">
          <p15:clr>
            <a:srgbClr val="F26B43"/>
          </p15:clr>
        </p15:guide>
        <p15:guide id="13" pos="3991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752">
          <p15:clr>
            <a:srgbClr val="F26B43"/>
          </p15:clr>
        </p15:guide>
        <p15:guide id="17" pos="5231">
          <p15:clr>
            <a:srgbClr val="F26B43"/>
          </p15:clr>
        </p15:guide>
        <p15:guide id="18" pos="4928">
          <p15:clr>
            <a:srgbClr val="F26B43"/>
          </p15:clr>
        </p15:guide>
        <p15:guide id="19" pos="2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8" y="4790872"/>
            <a:ext cx="5871079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271040"/>
            <a:ext cx="8280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059361"/>
            <a:ext cx="8280400" cy="2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3859" y="4764040"/>
            <a:ext cx="6547605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825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spcAft>
                <a:spcPts val="450"/>
              </a:spcAft>
              <a:buClr>
                <a:srgbClr val="55555A"/>
              </a:buClr>
              <a:tabLst>
                <a:tab pos="741760" algn="l"/>
              </a:tabLst>
            </a:pPr>
            <a:r>
              <a:rPr lang="fr-FR" kern="0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1800" y="4764040"/>
            <a:ext cx="912058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 sz="825" b="1">
                <a:solidFill>
                  <a:srgbClr val="00148C"/>
                </a:solidFill>
              </a:rPr>
              <a:t>National </a:t>
            </a:r>
            <a:r>
              <a:rPr lang="fr-FR" sz="825" b="1" err="1">
                <a:solidFill>
                  <a:srgbClr val="00148C"/>
                </a:solidFill>
              </a:rPr>
              <a:t>Grid</a:t>
            </a:r>
            <a:r>
              <a:rPr lang="fr-FR" sz="825" b="1">
                <a:solidFill>
                  <a:srgbClr val="00148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75" r:id="rId2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257150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51429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77144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028598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35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202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8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tx1"/>
          </a:solidFill>
          <a:latin typeface="+mn-lt"/>
          <a:ea typeface="+mn-ea"/>
        </a:defRPr>
      </a:lvl2pPr>
      <a:lvl3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900">
          <a:solidFill>
            <a:schemeClr val="tx1"/>
          </a:solidFill>
          <a:latin typeface="+mn-lt"/>
          <a:ea typeface="+mn-ea"/>
        </a:defRPr>
      </a:lvl3pPr>
      <a:lvl4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-"/>
        <a:defRPr sz="900">
          <a:solidFill>
            <a:schemeClr val="tx1"/>
          </a:solidFill>
          <a:latin typeface="+mn-lt"/>
          <a:ea typeface="+mn-ea"/>
        </a:defRPr>
      </a:lvl4pPr>
      <a:lvl5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◦"/>
        <a:defRPr sz="900">
          <a:solidFill>
            <a:schemeClr val="tx1"/>
          </a:solidFill>
          <a:latin typeface="+mn-lt"/>
          <a:ea typeface="+mn-ea"/>
        </a:defRPr>
      </a:lvl5pPr>
      <a:lvl6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rabicPeriod"/>
        <a:defRPr sz="900">
          <a:solidFill>
            <a:schemeClr val="tx1"/>
          </a:solidFill>
          <a:latin typeface="+mn-lt"/>
          <a:ea typeface="+mn-ea"/>
        </a:defRPr>
      </a:lvl6pPr>
      <a:lvl7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lphaLcPeriod"/>
        <a:defRPr sz="900">
          <a:solidFill>
            <a:schemeClr val="tx1"/>
          </a:solidFill>
          <a:latin typeface="+mn-lt"/>
          <a:ea typeface="+mn-ea"/>
        </a:defRPr>
      </a:lvl7pPr>
      <a:lvl8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romanLcPeriod"/>
        <a:defRPr sz="9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488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272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064">
          <p15:clr>
            <a:srgbClr val="F26B43"/>
          </p15:clr>
        </p15:guide>
        <p15:guide id="17" pos="3855">
          <p15:clr>
            <a:srgbClr val="F26B43"/>
          </p15:clr>
        </p15:guide>
        <p15:guide id="18" pos="3696">
          <p15:clr>
            <a:srgbClr val="F26B43"/>
          </p15:clr>
        </p15:guide>
        <p15:guide id="19" pos="1905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271040"/>
            <a:ext cx="8280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059361"/>
            <a:ext cx="82804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72639" y="4721721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1800" y="4721721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9013" algn="l"/>
              </a:tabLst>
            </a:pPr>
            <a:r>
              <a:rPr lang="fr-FR" sz="1100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412961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488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272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064">
          <p15:clr>
            <a:srgbClr val="F26B43"/>
          </p15:clr>
        </p15:guide>
        <p15:guide id="17" pos="3855">
          <p15:clr>
            <a:srgbClr val="F26B43"/>
          </p15:clr>
        </p15:guide>
        <p15:guide id="18" pos="3696">
          <p15:clr>
            <a:srgbClr val="F26B43"/>
          </p15:clr>
        </p15:guide>
        <p15:guide id="19" pos="1905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5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2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9" y="4740426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4840" y="4740426"/>
            <a:ext cx="7195415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322782" y="4740425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8964" algn="l"/>
              </a:tabLst>
            </a:pPr>
            <a:r>
              <a:rPr lang="fr-FR" sz="1100" b="1"/>
              <a:t>National </a:t>
            </a:r>
            <a:r>
              <a:rPr lang="fr-FR" sz="1100" b="1" err="1"/>
              <a:t>Grid</a:t>
            </a:r>
            <a:r>
              <a:rPr lang="fr-FR" sz="11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32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4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6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47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39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69987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39974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0996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39974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0996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7999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998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39974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7999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5998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39974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7DC02B-A697-4F34-B015-8F55E068F7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462" y="909757"/>
            <a:ext cx="2956337" cy="2308324"/>
          </a:xfrm>
        </p:spPr>
        <p:txBody>
          <a:bodyPr/>
          <a:lstStyle/>
          <a:p>
            <a:r>
              <a:rPr lang="en-US"/>
              <a:t>Enterprise Data &amp; Analytics Strategy Council</a:t>
            </a:r>
          </a:p>
          <a:p>
            <a:endParaRPr lang="en-US"/>
          </a:p>
          <a:p>
            <a:r>
              <a:rPr lang="en-US" sz="1600" b="0" i="1"/>
              <a:t>Proposed</a:t>
            </a:r>
            <a:endParaRPr lang="en-US" b="0" i="1"/>
          </a:p>
          <a:p>
            <a:r>
              <a:rPr lang="en-US" sz="1800"/>
              <a:t>Terms of Reference</a:t>
            </a:r>
          </a:p>
          <a:p>
            <a:endParaRPr lang="en-US" sz="180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57FCE9-A181-4EFA-9544-B26B227381C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582" r="31862"/>
          <a:stretch/>
        </p:blipFill>
        <p:spPr>
          <a:xfrm>
            <a:off x="4182525" y="4776"/>
            <a:ext cx="3818475" cy="5138724"/>
          </a:xfrm>
        </p:spPr>
      </p:pic>
    </p:spTree>
    <p:extLst>
      <p:ext uri="{BB962C8B-B14F-4D97-AF65-F5344CB8AC3E}">
        <p14:creationId xmlns:p14="http://schemas.microsoft.com/office/powerpoint/2010/main" val="201783284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A53CA271-B1CF-43B0-8F5A-02BE3BCD51CF}"/>
              </a:ext>
            </a:extLst>
          </p:cNvPr>
          <p:cNvSpPr txBox="1">
            <a:spLocks/>
          </p:cNvSpPr>
          <p:nvPr/>
        </p:nvSpPr>
        <p:spPr>
          <a:xfrm>
            <a:off x="115515" y="643456"/>
            <a:ext cx="2106234" cy="3338544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80975" marR="0" lvl="2" indent="-18097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 of Group Data and Analytics 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Dan Robertson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Governance (</a:t>
            </a:r>
            <a:r>
              <a:rPr kumimoji="0" lang="en-GB" sz="700" b="0" i="1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Chair</a:t>
            </a: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)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Dan Senter</a:t>
            </a:r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Information Architecture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Bryan Connolly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Engineering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Bharat Tripathi</a:t>
            </a: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 </a:t>
            </a:r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Analytics Enablement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Tom Towne</a:t>
            </a: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 </a:t>
            </a: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Information Management &amp; Data Privacy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Deborah Tamborski / Glen Truman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BC795D-0CFE-415C-9F64-AFDB673C6FA2}"/>
              </a:ext>
            </a:extLst>
          </p:cNvPr>
          <p:cNvGrpSpPr/>
          <p:nvPr/>
        </p:nvGrpSpPr>
        <p:grpSpPr>
          <a:xfrm>
            <a:off x="216819" y="311934"/>
            <a:ext cx="1763764" cy="324033"/>
            <a:chOff x="440111" y="1411288"/>
            <a:chExt cx="2556000" cy="806560"/>
          </a:xfrm>
        </p:grpSpPr>
        <p:sp>
          <p:nvSpPr>
            <p:cNvPr id="3" name="Text Placeholder 11">
              <a:extLst>
                <a:ext uri="{FF2B5EF4-FFF2-40B4-BE49-F238E27FC236}">
                  <a16:creationId xmlns:a16="http://schemas.microsoft.com/office/drawing/2014/main" id="{D6D77E07-97D4-4B34-89AF-90528D517113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IT Data Attendees</a:t>
              </a:r>
              <a:endParaRPr kumimoji="0" lang="en-GB" sz="1350" b="1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591169-C59C-4E69-A121-A488BE3785A7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0DC748-3A8C-49DF-98ED-07ADE3056B2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12277593-000F-4514-8D2C-439A888E68F9}"/>
              </a:ext>
            </a:extLst>
          </p:cNvPr>
          <p:cNvSpPr txBox="1">
            <a:spLocks/>
          </p:cNvSpPr>
          <p:nvPr/>
        </p:nvSpPr>
        <p:spPr>
          <a:xfrm>
            <a:off x="4518118" y="635653"/>
            <a:ext cx="4340954" cy="2767851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To lead Data across the company – </a:t>
            </a:r>
          </a:p>
          <a:p>
            <a:pPr marL="31428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Cross-functional data leadership team to provide day to day direction and agree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value cases for access to funding to build</a:t>
            </a:r>
          </a:p>
          <a:p>
            <a:pPr marL="494280" marR="0" lvl="4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Data Trust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: Our data is accurate, timely, of high quality, and supported by the right skills and governance to manage it</a:t>
            </a:r>
          </a:p>
          <a:p>
            <a:pPr marL="494280" marR="0" lvl="4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Data Centricity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: Our data is underpinned by enterprise tools and organised for current and future business needs</a:t>
            </a:r>
          </a:p>
          <a:p>
            <a:pPr marL="494280" marR="0" lvl="4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Data Insights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: Our data is presented within context, giving meaning and relevance to deliver value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31428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Review and approve domain level strategies, endorse standards / policy changes and report progress on data maturity, quality and benefits realisation </a:t>
            </a: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To report to the Executive Board on data compliance, data maturity, data quality and risk / issues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67FC37-7A2A-41E9-AF3F-F237E145F515}"/>
              </a:ext>
            </a:extLst>
          </p:cNvPr>
          <p:cNvGrpSpPr/>
          <p:nvPr/>
        </p:nvGrpSpPr>
        <p:grpSpPr>
          <a:xfrm>
            <a:off x="4465958" y="313281"/>
            <a:ext cx="4357994" cy="324036"/>
            <a:chOff x="440111" y="1411288"/>
            <a:chExt cx="2556000" cy="806560"/>
          </a:xfrm>
        </p:grpSpPr>
        <p:sp>
          <p:nvSpPr>
            <p:cNvPr id="32" name="Text Placeholder 11">
              <a:extLst>
                <a:ext uri="{FF2B5EF4-FFF2-40B4-BE49-F238E27FC236}">
                  <a16:creationId xmlns:a16="http://schemas.microsoft.com/office/drawing/2014/main" id="{0A8E3483-3A3A-46AF-8F71-3C9889D57E3A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Purpose of Council</a:t>
              </a:r>
              <a:endParaRPr kumimoji="0" lang="en-GB" sz="1050" b="1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89DF8B-DA8B-4DA3-90FC-57CB07AEA710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B05DAB-609B-49BA-A55F-8321251036F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661521-6D94-447A-81BD-0AFC31CE71E3}"/>
              </a:ext>
            </a:extLst>
          </p:cNvPr>
          <p:cNvGrpSpPr/>
          <p:nvPr/>
        </p:nvGrpSpPr>
        <p:grpSpPr>
          <a:xfrm>
            <a:off x="4493639" y="3401210"/>
            <a:ext cx="2106234" cy="324036"/>
            <a:chOff x="440111" y="1411288"/>
            <a:chExt cx="2556000" cy="806560"/>
          </a:xfrm>
        </p:grpSpPr>
        <p:sp>
          <p:nvSpPr>
            <p:cNvPr id="47" name="Text Placeholder 11">
              <a:extLst>
                <a:ext uri="{FF2B5EF4-FFF2-40B4-BE49-F238E27FC236}">
                  <a16:creationId xmlns:a16="http://schemas.microsoft.com/office/drawing/2014/main" id="{890DB011-B9A0-4E4A-9292-B4B48ABEB32B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Agenda</a:t>
              </a:r>
              <a:endParaRPr kumimoji="0" lang="en-GB" sz="1050" b="1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F990ECE-0807-4E3C-AB5E-70356D88CAD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098542-E5F9-43D8-A46A-A09817F162BD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52CADFBE-BFA7-4FBB-B87D-A9F87E0F5D24}"/>
              </a:ext>
            </a:extLst>
          </p:cNvPr>
          <p:cNvSpPr txBox="1">
            <a:spLocks/>
          </p:cNvSpPr>
          <p:nvPr/>
        </p:nvSpPr>
        <p:spPr>
          <a:xfrm>
            <a:off x="4549587" y="3727749"/>
            <a:ext cx="2106234" cy="1276160"/>
          </a:xfrm>
          <a:prstGeom prst="rect">
            <a:avLst/>
          </a:prstGeom>
        </p:spPr>
        <p:txBody>
          <a:bodyPr vert="horz" wrap="square" lIns="0" tIns="81000" rIns="0" bIns="0" rtlCol="0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731" marR="0" lvl="2" indent="-135731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Minutes from the previous meeting</a:t>
            </a:r>
          </a:p>
          <a:p>
            <a:pPr marL="135731" marR="0" lvl="2" indent="-135731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DG Programme Updates / BMS Compliance</a:t>
            </a:r>
          </a:p>
          <a:p>
            <a:pPr marL="135731" marR="0" lvl="2" indent="-135731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Domain Status</a:t>
            </a:r>
          </a:p>
          <a:p>
            <a:pPr marL="314756" marR="0" lvl="3" indent="-135731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Maturity / Data Quality / Value Creation</a:t>
            </a:r>
          </a:p>
          <a:p>
            <a:pPr marL="135731" marR="0" lvl="2" indent="-135731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Decisions / Issues Resolution / Risk Review</a:t>
            </a:r>
          </a:p>
          <a:p>
            <a:pPr marL="135731" marR="0" lvl="2" indent="-135731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AOB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C3686C10-5BAB-4308-9D79-5FAE36616400}"/>
              </a:ext>
            </a:extLst>
          </p:cNvPr>
          <p:cNvSpPr txBox="1">
            <a:spLocks/>
          </p:cNvSpPr>
          <p:nvPr/>
        </p:nvSpPr>
        <p:spPr>
          <a:xfrm>
            <a:off x="89757" y="4003906"/>
            <a:ext cx="2106234" cy="732398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Every other month 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1.5-hour duration</a:t>
            </a:r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88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029305-988E-47D6-8A54-ED415C1D50ED}"/>
              </a:ext>
            </a:extLst>
          </p:cNvPr>
          <p:cNvGrpSpPr/>
          <p:nvPr/>
        </p:nvGrpSpPr>
        <p:grpSpPr>
          <a:xfrm>
            <a:off x="144989" y="3674183"/>
            <a:ext cx="2052833" cy="307817"/>
            <a:chOff x="440111" y="1411288"/>
            <a:chExt cx="7693598" cy="806560"/>
          </a:xfrm>
        </p:grpSpPr>
        <p:sp>
          <p:nvSpPr>
            <p:cNvPr id="53" name="Text Placeholder 11">
              <a:extLst>
                <a:ext uri="{FF2B5EF4-FFF2-40B4-BE49-F238E27FC236}">
                  <a16:creationId xmlns:a16="http://schemas.microsoft.com/office/drawing/2014/main" id="{DD8D9586-DFEC-4F9E-BFC6-5DACF2C324DE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7693598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Frequency &amp; Duration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523754-7C0C-415F-9E67-8C3D5090ABD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7693598" cy="1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9CE432-6306-40F0-99F2-B536E0369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111" y="2217844"/>
              <a:ext cx="7693598" cy="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87D45440-0C0B-48F1-9CDD-AE1E432A35BA}"/>
              </a:ext>
            </a:extLst>
          </p:cNvPr>
          <p:cNvSpPr txBox="1">
            <a:spLocks/>
          </p:cNvSpPr>
          <p:nvPr/>
        </p:nvSpPr>
        <p:spPr>
          <a:xfrm>
            <a:off x="6619068" y="3808240"/>
            <a:ext cx="2214246" cy="1276193"/>
          </a:xfrm>
          <a:prstGeom prst="rect">
            <a:avLst/>
          </a:prstGeom>
        </p:spPr>
        <p:txBody>
          <a:bodyPr vert="horz" wrap="square" lIns="0" tIns="81000" rIns="0" bIns="0" rtlCol="0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731" marR="0" lvl="2" indent="-135731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88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1B03A-62DF-45E5-BC27-E6ADD3353E80}"/>
              </a:ext>
            </a:extLst>
          </p:cNvPr>
          <p:cNvGrpSpPr/>
          <p:nvPr/>
        </p:nvGrpSpPr>
        <p:grpSpPr>
          <a:xfrm>
            <a:off x="6727080" y="3406013"/>
            <a:ext cx="2106234" cy="324036"/>
            <a:chOff x="440111" y="1411288"/>
            <a:chExt cx="2556000" cy="806560"/>
          </a:xfrm>
        </p:grpSpPr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7DB4E108-573F-4112-905C-4C82AF4B474D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Decisions to be made</a:t>
              </a:r>
              <a:endParaRPr kumimoji="0" lang="en-GB" sz="1050" b="1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7B8C01-66FB-4AAE-9452-D595032ACCE1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558197-3829-4571-9019-FC188581CF1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75C39BD6-083B-43A3-9EB1-363B9D82E20A}"/>
              </a:ext>
            </a:extLst>
          </p:cNvPr>
          <p:cNvSpPr txBox="1">
            <a:spLocks/>
          </p:cNvSpPr>
          <p:nvPr/>
        </p:nvSpPr>
        <p:spPr>
          <a:xfrm>
            <a:off x="6727080" y="3727749"/>
            <a:ext cx="2311908" cy="1276160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Updates to strategy</a:t>
            </a:r>
            <a:endParaRPr kumimoji="0" lang="en-US" sz="750" b="1" i="0" u="none" strike="noStrike" kern="1200" cap="none" spc="0" normalizeH="0" baseline="0" noProof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Recommendations on policy / standard changes</a:t>
            </a:r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Mitigations of domain risks</a:t>
            </a:r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Approval of master data domain use</a:t>
            </a:r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Establish / eliminate data communities of practice</a:t>
            </a:r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Company-wide communications</a:t>
            </a: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788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88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1669FEB-F56A-47FC-BB78-EC85CF21817A}"/>
              </a:ext>
            </a:extLst>
          </p:cNvPr>
          <p:cNvSpPr txBox="1">
            <a:spLocks/>
          </p:cNvSpPr>
          <p:nvPr/>
        </p:nvSpPr>
        <p:spPr>
          <a:xfrm>
            <a:off x="2286195" y="639854"/>
            <a:ext cx="2099432" cy="4357367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Finance Data Domain Leads –</a:t>
            </a: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 </a:t>
            </a:r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Global -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tbc</a:t>
            </a: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US -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Phil Kluko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UK -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Stuart Tomkinson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Customer Data Domain Leads</a:t>
            </a: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US -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Alex Kanashiro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t>UK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t>– Andrew Burns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Workforce Data Domain Lead </a:t>
            </a: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Global -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Gary Dionne (Dave Smith)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Asset Data Domain Leads</a:t>
            </a: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US Gas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Nick Raad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UK Gas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Jacob Isherwood (Dan Langan)</a:t>
            </a: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US Electric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Preston Large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t>UK Electricity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 charset="0"/>
                <a:ea typeface="ＭＳ Ｐゴシック" pitchFamily="48" charset="-128"/>
                <a:cs typeface="+mn-cs"/>
              </a:rPr>
              <a:t>James Dowding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Arial" charset="0"/>
            </a:endParaRP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US Transmission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TBC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Vendor Data Domain Lead </a:t>
            </a:r>
          </a:p>
          <a:p>
            <a:pPr marL="313690" marR="0" lvl="3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Global -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Scott Rodgers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Energy Procurement Data Domain Lead – 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Terrence Kain</a:t>
            </a: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US Generation Data Domain Lead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Dragan Kolanovic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UK Electricity Balancing Data Domain Lead –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Paul Wilson</a:t>
            </a:r>
          </a:p>
          <a:p>
            <a:pPr marL="135255" marR="0" lvl="2" indent="-135255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Land/Property Data Domain Lead – </a:t>
            </a: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Rukshana Yousuf </a:t>
            </a:r>
            <a:endParaRPr kumimoji="0" lang="en-GB" sz="700" b="1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 charset="0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148C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F67024-B438-46DB-9F7F-E873BA8E8188}"/>
              </a:ext>
            </a:extLst>
          </p:cNvPr>
          <p:cNvGrpSpPr/>
          <p:nvPr/>
        </p:nvGrpSpPr>
        <p:grpSpPr>
          <a:xfrm>
            <a:off x="2286960" y="316101"/>
            <a:ext cx="1856190" cy="324033"/>
            <a:chOff x="440111" y="1411288"/>
            <a:chExt cx="2556000" cy="806560"/>
          </a:xfrm>
        </p:grpSpPr>
        <p:sp>
          <p:nvSpPr>
            <p:cNvPr id="38" name="Text Placeholder 11">
              <a:extLst>
                <a:ext uri="{FF2B5EF4-FFF2-40B4-BE49-F238E27FC236}">
                  <a16:creationId xmlns:a16="http://schemas.microsoft.com/office/drawing/2014/main" id="{030381D6-FBDF-4654-B03D-C783E1E85EDD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Business Data Attendees</a:t>
              </a:r>
              <a:endParaRPr kumimoji="0" lang="en-GB" sz="1350" b="1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72FC33-530C-4FF8-BFCA-1AEA9E853A29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385247-881D-4E95-9F9F-EB0410D88953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F36966F6-6D78-4065-8C42-391036F2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8" y="2032"/>
            <a:ext cx="7372420" cy="276999"/>
          </a:xfrm>
        </p:spPr>
        <p:txBody>
          <a:bodyPr/>
          <a:lstStyle/>
          <a:p>
            <a:r>
              <a:rPr lang="en-GB"/>
              <a:t>Global Data Governance Council - Terms of Reference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8CB1DB-D4B1-468E-9633-018949460A51}"/>
              </a:ext>
            </a:extLst>
          </p:cNvPr>
          <p:cNvSpPr/>
          <p:nvPr/>
        </p:nvSpPr>
        <p:spPr>
          <a:xfrm>
            <a:off x="42800" y="4911576"/>
            <a:ext cx="10134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148C"/>
              </a:buClr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* Any in () are delegates</a:t>
            </a:r>
          </a:p>
        </p:txBody>
      </p:sp>
    </p:spTree>
    <p:extLst>
      <p:ext uri="{BB962C8B-B14F-4D97-AF65-F5344CB8AC3E}">
        <p14:creationId xmlns:p14="http://schemas.microsoft.com/office/powerpoint/2010/main" val="25100796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606A59-E898-46FF-9604-EE5F49DB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Global Governance Council (GGC) for Data &amp; Analytics (D&amp;A) – in context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2922-F2FF-4DDB-A4B9-6D9D5693704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2755A9C4-DDC7-4F3C-AEBF-F89E8656DB30}"/>
              </a:ext>
            </a:extLst>
          </p:cNvPr>
          <p:cNvSpPr txBox="1">
            <a:spLocks noGrp="1"/>
          </p:cNvSpPr>
          <p:nvPr>
            <p:ph type="body" sz="quarter" idx="16"/>
          </p:nvPr>
        </p:nvSpPr>
        <p:spPr>
          <a:xfrm>
            <a:off x="337207" y="795945"/>
            <a:ext cx="7624379" cy="376722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lvl="2" indent="-135255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GB" sz="1000" b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What are the touchpoints across NG?</a:t>
            </a:r>
            <a:endParaRPr lang="en-GB" sz="1000" b="1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E18A8C-00F5-4680-9112-39D702DE9DAF}"/>
              </a:ext>
            </a:extLst>
          </p:cNvPr>
          <p:cNvSpPr/>
          <p:nvPr/>
        </p:nvSpPr>
        <p:spPr bwMode="auto">
          <a:xfrm>
            <a:off x="3504037" y="2294507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>
                <a:solidFill>
                  <a:schemeClr val="accent1"/>
                </a:solidFill>
                <a:latin typeface="+mn-lt"/>
                <a:cs typeface="Arial"/>
              </a:rPr>
              <a:t>GGC for D&amp;A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440709-EEC7-407D-985B-EA3FA2643A78}"/>
              </a:ext>
            </a:extLst>
          </p:cNvPr>
          <p:cNvSpPr/>
          <p:nvPr/>
        </p:nvSpPr>
        <p:spPr bwMode="auto">
          <a:xfrm>
            <a:off x="3504037" y="1228319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>
                <a:solidFill>
                  <a:schemeClr val="accent1"/>
                </a:solidFill>
                <a:latin typeface="+mn-lt"/>
                <a:cs typeface="Arial"/>
              </a:rPr>
              <a:t>Grp Exec D&amp;A Sponsors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960D78-5492-4E90-80EF-D02A13544A4A}"/>
              </a:ext>
            </a:extLst>
          </p:cNvPr>
          <p:cNvSpPr/>
          <p:nvPr/>
        </p:nvSpPr>
        <p:spPr bwMode="auto">
          <a:xfrm>
            <a:off x="7891464" y="3599416"/>
            <a:ext cx="882588" cy="2769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700">
                <a:solidFill>
                  <a:schemeClr val="accent1"/>
                </a:solidFill>
                <a:latin typeface="+mn-lt"/>
                <a:cs typeface="Arial"/>
              </a:rPr>
              <a:t>Proposed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45344-5AD2-4CDD-AFCC-9789D9F590CB}"/>
              </a:ext>
            </a:extLst>
          </p:cNvPr>
          <p:cNvSpPr txBox="1"/>
          <p:nvPr/>
        </p:nvSpPr>
        <p:spPr bwMode="auto">
          <a:xfrm>
            <a:off x="7891464" y="3231811"/>
            <a:ext cx="6243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400" b="0" ker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rPr>
              <a:t>Key: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9A0881-A847-47D4-9ED8-D96EA7E8F7BE}"/>
              </a:ext>
            </a:extLst>
          </p:cNvPr>
          <p:cNvSpPr/>
          <p:nvPr/>
        </p:nvSpPr>
        <p:spPr bwMode="auto">
          <a:xfrm>
            <a:off x="7891464" y="3967148"/>
            <a:ext cx="882588" cy="2769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700">
                <a:solidFill>
                  <a:schemeClr val="accent1"/>
                </a:solidFill>
                <a:latin typeface="+mn-lt"/>
                <a:cs typeface="Arial"/>
              </a:rPr>
              <a:t>Not in place bu</a:t>
            </a:r>
            <a:r>
              <a:rPr lang="en-GB" sz="700">
                <a:solidFill>
                  <a:schemeClr val="accent1"/>
                </a:solidFill>
                <a:cs typeface="Arial"/>
              </a:rPr>
              <a:t>t required</a:t>
            </a:r>
            <a:endParaRPr lang="en-GB" sz="700">
              <a:solidFill>
                <a:schemeClr val="accent1"/>
              </a:solidFill>
              <a:latin typeface="+mn-lt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312B66-6FB3-4EC8-8D83-259DDAC883D0}"/>
              </a:ext>
            </a:extLst>
          </p:cNvPr>
          <p:cNvSpPr/>
          <p:nvPr/>
        </p:nvSpPr>
        <p:spPr bwMode="auto">
          <a:xfrm>
            <a:off x="7891464" y="4333931"/>
            <a:ext cx="882588" cy="2769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700">
                <a:solidFill>
                  <a:schemeClr val="accent1"/>
                </a:solidFill>
                <a:latin typeface="+mn-lt"/>
                <a:cs typeface="Arial"/>
              </a:rPr>
              <a:t>Existing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DA0548-A9C0-40F1-9696-237FC2860E9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>
            <a:off x="4139231" y="1782805"/>
            <a:ext cx="0" cy="5117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6D496D-1F7D-4938-A0F3-2CAE42EFCE39}"/>
              </a:ext>
            </a:extLst>
          </p:cNvPr>
          <p:cNvSpPr txBox="1"/>
          <p:nvPr/>
        </p:nvSpPr>
        <p:spPr bwMode="auto">
          <a:xfrm>
            <a:off x="4334674" y="1841323"/>
            <a:ext cx="25826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50" b="0" kern="0">
                <a:solidFill>
                  <a:schemeClr val="tx1"/>
                </a:solidFill>
                <a:latin typeface="+mn-lt"/>
                <a:ea typeface="+mn-ea"/>
              </a:rPr>
              <a:t>Sponsors Enterprise funding and sets Group direction (Grp Vision/Strategy)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035C59-C1AA-4FA8-864A-382D44E5ED4D}"/>
              </a:ext>
            </a:extLst>
          </p:cNvPr>
          <p:cNvSpPr/>
          <p:nvPr/>
        </p:nvSpPr>
        <p:spPr bwMode="auto">
          <a:xfrm>
            <a:off x="3504037" y="3313307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>
                <a:solidFill>
                  <a:schemeClr val="accent1"/>
                </a:solidFill>
                <a:latin typeface="+mn-lt"/>
                <a:cs typeface="Arial"/>
              </a:rPr>
              <a:t>BU/GF/Domain DGC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4BB21F-0F90-4194-B2C0-460AD5781BE4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 bwMode="auto">
          <a:xfrm>
            <a:off x="4139231" y="2848993"/>
            <a:ext cx="0" cy="4643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3F23C7-775D-4301-90F8-78FE80CBD51A}"/>
              </a:ext>
            </a:extLst>
          </p:cNvPr>
          <p:cNvSpPr txBox="1"/>
          <p:nvPr/>
        </p:nvSpPr>
        <p:spPr bwMode="auto">
          <a:xfrm>
            <a:off x="4195076" y="2973951"/>
            <a:ext cx="25826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50" b="0" kern="0">
                <a:solidFill>
                  <a:schemeClr val="tx1"/>
                </a:solidFill>
                <a:latin typeface="+mn-lt"/>
                <a:ea typeface="+mn-ea"/>
              </a:rPr>
              <a:t>DGC </a:t>
            </a:r>
            <a:r>
              <a:rPr lang="en-GB" sz="1050" b="0" kern="0" err="1">
                <a:solidFill>
                  <a:schemeClr val="tx1"/>
                </a:solidFill>
                <a:latin typeface="+mn-lt"/>
                <a:ea typeface="+mn-ea"/>
              </a:rPr>
              <a:t>ToR</a:t>
            </a:r>
            <a:r>
              <a:rPr lang="en-GB" sz="1050" b="0" kern="0">
                <a:solidFill>
                  <a:schemeClr val="tx1"/>
                </a:solidFill>
                <a:latin typeface="+mn-lt"/>
                <a:ea typeface="+mn-ea"/>
              </a:rPr>
              <a:t> setting and Cross BU DG arbitration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BE388F3-12C5-40F2-9F15-9DB148231D07}"/>
              </a:ext>
            </a:extLst>
          </p:cNvPr>
          <p:cNvSpPr/>
          <p:nvPr/>
        </p:nvSpPr>
        <p:spPr bwMode="auto">
          <a:xfrm>
            <a:off x="2099866" y="3313307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>
                <a:solidFill>
                  <a:schemeClr val="accent1"/>
                </a:solidFill>
                <a:latin typeface="+mn-lt"/>
                <a:cs typeface="Arial"/>
              </a:rPr>
              <a:t>BU/GF Data Office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F73AAE-2A14-4BB2-B129-231A9A7D305C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 bwMode="auto">
          <a:xfrm flipH="1">
            <a:off x="2735060" y="2848993"/>
            <a:ext cx="1404171" cy="4643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75DFE6-1A47-49EC-958E-01FE4E09A7A2}"/>
              </a:ext>
            </a:extLst>
          </p:cNvPr>
          <p:cNvSpPr txBox="1"/>
          <p:nvPr/>
        </p:nvSpPr>
        <p:spPr bwMode="auto">
          <a:xfrm>
            <a:off x="1924377" y="2891778"/>
            <a:ext cx="194786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50" b="0" kern="0">
                <a:solidFill>
                  <a:schemeClr val="tx1"/>
                </a:solidFill>
                <a:latin typeface="+mn-lt"/>
                <a:ea typeface="+mn-ea"/>
              </a:rPr>
              <a:t>Strategy alignment and Group priority setting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28EC19-95E9-4F4B-A43D-AC0D9D523EA7}"/>
              </a:ext>
            </a:extLst>
          </p:cNvPr>
          <p:cNvSpPr/>
          <p:nvPr/>
        </p:nvSpPr>
        <p:spPr bwMode="auto">
          <a:xfrm>
            <a:off x="2099866" y="1621017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>
                <a:solidFill>
                  <a:schemeClr val="accent1"/>
                </a:solidFill>
                <a:latin typeface="+mn-lt"/>
                <a:cs typeface="Arial"/>
              </a:rPr>
              <a:t>BU Exec D&amp;A Sponsors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A4661-631F-48C2-A60D-8286F03F0775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 bwMode="auto">
          <a:xfrm>
            <a:off x="2735060" y="2175503"/>
            <a:ext cx="0" cy="11378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60666E-D412-4D5D-A4CA-D52FAD4B31C6}"/>
              </a:ext>
            </a:extLst>
          </p:cNvPr>
          <p:cNvSpPr txBox="1"/>
          <p:nvPr/>
        </p:nvSpPr>
        <p:spPr bwMode="auto">
          <a:xfrm>
            <a:off x="1528653" y="2186241"/>
            <a:ext cx="1898599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GB" sz="1050" b="0" kern="0">
                <a:solidFill>
                  <a:schemeClr val="tx1"/>
                </a:solidFill>
                <a:latin typeface="+mn-lt"/>
                <a:ea typeface="+mn-ea"/>
              </a:rPr>
              <a:t>Sponsors BU funding and sets BU direction </a:t>
            </a:r>
            <a:r>
              <a:rPr lang="en-GB" sz="1050" b="0" kern="0">
                <a:solidFill>
                  <a:schemeClr val="tx1"/>
                </a:solidFill>
              </a:rPr>
              <a:t>(BU Vision / Strategy)</a:t>
            </a:r>
            <a:endParaRPr lang="en-GB" sz="1050" b="0" ker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2E278F-7E63-4CDC-A2AC-CAF0D0F2897D}"/>
              </a:ext>
            </a:extLst>
          </p:cNvPr>
          <p:cNvSpPr/>
          <p:nvPr/>
        </p:nvSpPr>
        <p:spPr bwMode="auto">
          <a:xfrm>
            <a:off x="6621076" y="2655055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>
                <a:solidFill>
                  <a:schemeClr val="accent1"/>
                </a:solidFill>
                <a:latin typeface="+mn-lt"/>
                <a:cs typeface="Arial"/>
              </a:rPr>
              <a:t>Grp Data Office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736625-3C8C-47C0-BAED-2E72725990CD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 bwMode="auto">
          <a:xfrm>
            <a:off x="4774425" y="2571750"/>
            <a:ext cx="1846651" cy="3605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240E6F4-50AE-4D65-9125-B49C5E180E7B}"/>
              </a:ext>
            </a:extLst>
          </p:cNvPr>
          <p:cNvSpPr txBox="1"/>
          <p:nvPr/>
        </p:nvSpPr>
        <p:spPr bwMode="auto">
          <a:xfrm>
            <a:off x="5273903" y="2331890"/>
            <a:ext cx="258265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50" b="0" kern="0">
                <a:solidFill>
                  <a:schemeClr val="tx1"/>
                </a:solidFill>
                <a:latin typeface="+mn-lt"/>
                <a:ea typeface="+mn-ea"/>
              </a:rPr>
              <a:t>Data Office takes direction from GGC and provides progress updates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E9672A-F15D-4895-A876-52DA83CF9514}"/>
              </a:ext>
            </a:extLst>
          </p:cNvPr>
          <p:cNvSpPr/>
          <p:nvPr/>
        </p:nvSpPr>
        <p:spPr bwMode="auto">
          <a:xfrm>
            <a:off x="5985882" y="3828545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>
                <a:solidFill>
                  <a:schemeClr val="accent1"/>
                </a:solidFill>
                <a:latin typeface="+mn-lt"/>
                <a:cs typeface="Arial"/>
              </a:rPr>
              <a:t>ITGC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D1554F-5E5C-461D-A89B-163DC9D0627B}"/>
              </a:ext>
            </a:extLst>
          </p:cNvPr>
          <p:cNvCxnSpPr>
            <a:cxnSpLocks/>
            <a:stCxn id="8" idx="3"/>
            <a:endCxn id="26" idx="0"/>
          </p:cNvCxnSpPr>
          <p:nvPr/>
        </p:nvCxnSpPr>
        <p:spPr bwMode="auto">
          <a:xfrm>
            <a:off x="4774425" y="2571750"/>
            <a:ext cx="1846651" cy="125679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FED818-13C3-40AE-81D6-F3C4AA08943D}"/>
              </a:ext>
            </a:extLst>
          </p:cNvPr>
          <p:cNvSpPr txBox="1"/>
          <p:nvPr/>
        </p:nvSpPr>
        <p:spPr bwMode="auto">
          <a:xfrm>
            <a:off x="4617661" y="3991240"/>
            <a:ext cx="155240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50" b="0" kern="0">
                <a:solidFill>
                  <a:schemeClr val="tx1"/>
                </a:solidFill>
                <a:latin typeface="+mn-lt"/>
                <a:ea typeface="+mn-ea"/>
              </a:rPr>
              <a:t>Digital Technology Strategy alignment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17BE689-EEBA-4EA4-870C-191EDC604A3D}"/>
              </a:ext>
            </a:extLst>
          </p:cNvPr>
          <p:cNvSpPr/>
          <p:nvPr/>
        </p:nvSpPr>
        <p:spPr bwMode="auto">
          <a:xfrm>
            <a:off x="4638709" y="4347555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>
                <a:solidFill>
                  <a:schemeClr val="accent1"/>
                </a:solidFill>
                <a:latin typeface="+mn-lt"/>
                <a:cs typeface="Arial"/>
              </a:rPr>
              <a:t>TTF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6536D9-A4DA-4424-BAA5-4EB01B093F70}"/>
              </a:ext>
            </a:extLst>
          </p:cNvPr>
          <p:cNvCxnSpPr>
            <a:cxnSpLocks/>
            <a:stCxn id="8" idx="3"/>
            <a:endCxn id="32" idx="0"/>
          </p:cNvCxnSpPr>
          <p:nvPr/>
        </p:nvCxnSpPr>
        <p:spPr bwMode="auto">
          <a:xfrm>
            <a:off x="4774425" y="2571750"/>
            <a:ext cx="499478" cy="1775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F4C385C-2DAF-48D3-8E96-A4754E9D4A3B}"/>
              </a:ext>
            </a:extLst>
          </p:cNvPr>
          <p:cNvSpPr/>
          <p:nvPr/>
        </p:nvSpPr>
        <p:spPr bwMode="auto">
          <a:xfrm>
            <a:off x="3132424" y="4173272"/>
            <a:ext cx="1270388" cy="554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1200" b="0">
                <a:solidFill>
                  <a:schemeClr val="accent1"/>
                </a:solidFill>
                <a:latin typeface="+mn-lt"/>
                <a:cs typeface="Arial"/>
              </a:rPr>
              <a:t>DGC working groups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9DD569-0BDC-4791-8D4B-1E76CD8A0456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 bwMode="auto">
          <a:xfrm flipH="1">
            <a:off x="3767618" y="3867793"/>
            <a:ext cx="371613" cy="3054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91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731015-7A2D-4413-AF74-F0701FCB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" y="94059"/>
            <a:ext cx="8497370" cy="430887"/>
          </a:xfrm>
        </p:spPr>
        <p:txBody>
          <a:bodyPr/>
          <a:lstStyle/>
          <a:p>
            <a:r>
              <a:rPr lang="en-US"/>
              <a:t>Data &amp; Analytics (D&amp;A) Strategy Governance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7ED15F-E8A0-4C06-AF4B-97F903F1133E}"/>
              </a:ext>
            </a:extLst>
          </p:cNvPr>
          <p:cNvGrpSpPr/>
          <p:nvPr/>
        </p:nvGrpSpPr>
        <p:grpSpPr>
          <a:xfrm>
            <a:off x="2115001" y="1104652"/>
            <a:ext cx="3063737" cy="474361"/>
            <a:chOff x="3975766" y="1281002"/>
            <a:chExt cx="4084983" cy="1461053"/>
          </a:xfrm>
        </p:grpSpPr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E96FB404-1544-4D0B-BE0B-F3070652261A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FF5BCB-0243-42BF-9DB9-F93DD147DC2E}"/>
                </a:ext>
              </a:extLst>
            </p:cNvPr>
            <p:cNvSpPr txBox="1"/>
            <p:nvPr/>
          </p:nvSpPr>
          <p:spPr bwMode="auto">
            <a:xfrm>
              <a:off x="4141361" y="1406224"/>
              <a:ext cx="3728967" cy="1192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Enterprise Strategic Direction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9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Executive Data &amp; Analytics Strategy Committee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A8995A-669C-41A1-AD7D-84BA5918A963}"/>
              </a:ext>
            </a:extLst>
          </p:cNvPr>
          <p:cNvGrpSpPr/>
          <p:nvPr/>
        </p:nvGrpSpPr>
        <p:grpSpPr>
          <a:xfrm>
            <a:off x="2239197" y="1626147"/>
            <a:ext cx="2796726" cy="872886"/>
            <a:chOff x="3975766" y="1281000"/>
            <a:chExt cx="4084983" cy="1287317"/>
          </a:xfrm>
          <a:solidFill>
            <a:schemeClr val="accent1"/>
          </a:solidFill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24C8A0D0-0BA7-4384-9E76-2635DF3B71FE}"/>
                </a:ext>
              </a:extLst>
            </p:cNvPr>
            <p:cNvSpPr/>
            <p:nvPr/>
          </p:nvSpPr>
          <p:spPr bwMode="auto">
            <a:xfrm flipV="1">
              <a:off x="3975766" y="1281000"/>
              <a:ext cx="4084983" cy="1287317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1DF1B4-E578-4E0D-901E-B9EBB2EBA8B7}"/>
                </a:ext>
              </a:extLst>
            </p:cNvPr>
            <p:cNvSpPr txBox="1"/>
            <p:nvPr/>
          </p:nvSpPr>
          <p:spPr bwMode="auto">
            <a:xfrm>
              <a:off x="4132106" y="1303027"/>
              <a:ext cx="3772255" cy="27234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Enterprise Strategic Implementation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8C3355-1D07-4F98-8FDD-A671F1D85F6C}"/>
              </a:ext>
            </a:extLst>
          </p:cNvPr>
          <p:cNvGrpSpPr/>
          <p:nvPr/>
        </p:nvGrpSpPr>
        <p:grpSpPr>
          <a:xfrm>
            <a:off x="2484988" y="2518529"/>
            <a:ext cx="2330816" cy="963612"/>
            <a:chOff x="3975766" y="1170317"/>
            <a:chExt cx="4084983" cy="1571738"/>
          </a:xfrm>
          <a:solidFill>
            <a:schemeClr val="accent1"/>
          </a:solidFill>
        </p:grpSpPr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CC63A9C3-6167-4ABD-82DA-F1979A41F5F2}"/>
                </a:ext>
              </a:extLst>
            </p:cNvPr>
            <p:cNvSpPr/>
            <p:nvPr/>
          </p:nvSpPr>
          <p:spPr bwMode="auto">
            <a:xfrm flipV="1">
              <a:off x="3975766" y="1170317"/>
              <a:ext cx="4084983" cy="1571738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1DFE63-B24E-42FF-BDE4-CF70D18B9EAC}"/>
                </a:ext>
              </a:extLst>
            </p:cNvPr>
            <p:cNvSpPr txBox="1"/>
            <p:nvPr/>
          </p:nvSpPr>
          <p:spPr bwMode="auto">
            <a:xfrm>
              <a:off x="4174086" y="1348734"/>
              <a:ext cx="3701741" cy="4134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lang="en-US" sz="1200" b="0" kern="0">
                  <a:solidFill>
                    <a:schemeClr val="bg1"/>
                  </a:solidFill>
                  <a:latin typeface="Arial"/>
                  <a:ea typeface="ＭＳ Ｐゴシック"/>
                </a:rPr>
                <a:t>Entity Implementation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8461B-700B-44D3-80AD-D3977AAF8BFD}"/>
              </a:ext>
            </a:extLst>
          </p:cNvPr>
          <p:cNvGrpSpPr/>
          <p:nvPr/>
        </p:nvGrpSpPr>
        <p:grpSpPr>
          <a:xfrm>
            <a:off x="2726388" y="3520353"/>
            <a:ext cx="1863472" cy="823105"/>
            <a:chOff x="3975766" y="1281002"/>
            <a:chExt cx="4084983" cy="1461053"/>
          </a:xfrm>
          <a:solidFill>
            <a:schemeClr val="accent1"/>
          </a:solidFill>
        </p:grpSpPr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2CBC2439-D6B4-456D-B9DC-0567ECE22FC2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3611FE-8DFB-4B9D-9AA6-960BFC80583B}"/>
                </a:ext>
              </a:extLst>
            </p:cNvPr>
            <p:cNvSpPr txBox="1"/>
            <p:nvPr/>
          </p:nvSpPr>
          <p:spPr bwMode="auto">
            <a:xfrm>
              <a:off x="4197145" y="1305816"/>
              <a:ext cx="3346795" cy="3912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Operational</a:t>
              </a:r>
            </a:p>
          </p:txBody>
        </p: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95130FB-DD43-4F02-8B65-F8F3B133F2CF}"/>
              </a:ext>
            </a:extLst>
          </p:cNvPr>
          <p:cNvSpPr/>
          <p:nvPr/>
        </p:nvSpPr>
        <p:spPr bwMode="auto">
          <a:xfrm>
            <a:off x="1554151" y="1120461"/>
            <a:ext cx="535471" cy="1245038"/>
          </a:xfrm>
          <a:prstGeom prst="downArrow">
            <a:avLst/>
          </a:prstGeom>
          <a:solidFill>
            <a:srgbClr val="FADC00"/>
          </a:solidFill>
          <a:ln w="9525" cap="flat" cmpd="sng" algn="ctr">
            <a:solidFill>
              <a:srgbClr val="FAD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6" tIns="34289" rIns="68576" bIns="34289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/>
                <a:cs typeface="Arial"/>
              </a:rPr>
              <a:t>Top Down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36ADE4A9-011D-40B2-A240-E82D37234E88}"/>
              </a:ext>
            </a:extLst>
          </p:cNvPr>
          <p:cNvSpPr/>
          <p:nvPr/>
        </p:nvSpPr>
        <p:spPr bwMode="auto">
          <a:xfrm>
            <a:off x="1538932" y="2499031"/>
            <a:ext cx="552160" cy="1844427"/>
          </a:xfrm>
          <a:prstGeom prst="upArrow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68576" tIns="34289" rIns="68576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/>
                <a:cs typeface="Arial"/>
              </a:rPr>
              <a:t>Bottom</a:t>
            </a: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/>
                <a:cs typeface="Arial"/>
              </a:rPr>
              <a:t>Up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EB99F13-673A-4CB1-BA15-6736B13A99B1}"/>
              </a:ext>
            </a:extLst>
          </p:cNvPr>
          <p:cNvSpPr/>
          <p:nvPr/>
        </p:nvSpPr>
        <p:spPr bwMode="auto">
          <a:xfrm>
            <a:off x="1947754" y="2256226"/>
            <a:ext cx="3362593" cy="355952"/>
          </a:xfrm>
          <a:prstGeom prst="leftRightArrow">
            <a:avLst/>
          </a:prstGeom>
          <a:solidFill>
            <a:srgbClr val="FADC00"/>
          </a:solidFill>
          <a:ln w="9525" cap="flat" cmpd="sng" algn="ctr">
            <a:solidFill>
              <a:srgbClr val="FAD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6" tIns="34289" rIns="68576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/>
                <a:cs typeface="Arial"/>
              </a:rPr>
              <a:t>Across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01069-E66D-437B-A294-E58CF0BECAB2}"/>
              </a:ext>
            </a:extLst>
          </p:cNvPr>
          <p:cNvSpPr txBox="1"/>
          <p:nvPr/>
        </p:nvSpPr>
        <p:spPr bwMode="auto">
          <a:xfrm>
            <a:off x="130951" y="1092248"/>
            <a:ext cx="137342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825" b="0" i="1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Enterprise Strategic Alignment, Budget, Resources, Approval of Data &amp; Analytics Strategy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0BBE4A-57CB-4482-B9B9-9546E8F4E1F3}"/>
              </a:ext>
            </a:extLst>
          </p:cNvPr>
          <p:cNvSpPr txBox="1"/>
          <p:nvPr/>
        </p:nvSpPr>
        <p:spPr bwMode="auto">
          <a:xfrm>
            <a:off x="180069" y="3764388"/>
            <a:ext cx="122827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825" b="0" i="1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Operationalize DM &amp; Projects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BC805D-C981-4753-93D6-290589F4F400}"/>
              </a:ext>
            </a:extLst>
          </p:cNvPr>
          <p:cNvSpPr txBox="1"/>
          <p:nvPr/>
        </p:nvSpPr>
        <p:spPr bwMode="auto">
          <a:xfrm>
            <a:off x="90057" y="2865411"/>
            <a:ext cx="141432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825" b="0" i="1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Domain, Budget, Resources, Roadmap, Sub-Policy &amp; Standardization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F9B010-66B2-45FF-BAB4-464321F8B57A}"/>
              </a:ext>
            </a:extLst>
          </p:cNvPr>
          <p:cNvSpPr txBox="1"/>
          <p:nvPr/>
        </p:nvSpPr>
        <p:spPr bwMode="auto">
          <a:xfrm>
            <a:off x="56350" y="1793863"/>
            <a:ext cx="14845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825" b="0" i="1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Creates Enterprise Data &amp; Analytics Strategy, Roadmap, Policies Methodology &amp; Standards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38227-A335-4519-AE16-7D499E71938D}"/>
              </a:ext>
            </a:extLst>
          </p:cNvPr>
          <p:cNvSpPr/>
          <p:nvPr/>
        </p:nvSpPr>
        <p:spPr>
          <a:xfrm>
            <a:off x="7066970" y="2569918"/>
            <a:ext cx="1634509" cy="89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kern="0">
                <a:solidFill>
                  <a:srgbClr val="55555A"/>
                </a:solidFill>
                <a:latin typeface="Arial"/>
                <a:ea typeface="ＭＳ Ｐゴシック"/>
              </a:rPr>
              <a:t>Entity</a:t>
            </a: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D&amp;A Strategy Council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Head of Data, Data Governance, Data Architects, Analytics &amp; AI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Delivery Board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Grp Data Engineering, Heads of Data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kern="0">
                <a:solidFill>
                  <a:srgbClr val="55555A"/>
                </a:solidFill>
                <a:latin typeface="Arial"/>
                <a:ea typeface="ＭＳ Ｐゴシック"/>
              </a:rPr>
              <a:t>Data Domain Board</a:t>
            </a: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: Data Domain Owner, Stewards, SMEs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66F9F-2BC8-4238-8C46-B52449691CC6}"/>
              </a:ext>
            </a:extLst>
          </p:cNvPr>
          <p:cNvSpPr txBox="1"/>
          <p:nvPr/>
        </p:nvSpPr>
        <p:spPr bwMode="auto">
          <a:xfrm>
            <a:off x="7066970" y="1124152"/>
            <a:ext cx="1693601" cy="27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</a:rPr>
              <a:t>Executive Sponsors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Heads of Data 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</a:rPr>
              <a:t>(Group, GF, BU)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B0BC7D-AF8B-4C07-84D4-BA0EAB58A648}"/>
              </a:ext>
            </a:extLst>
          </p:cNvPr>
          <p:cNvGrpSpPr/>
          <p:nvPr/>
        </p:nvGrpSpPr>
        <p:grpSpPr>
          <a:xfrm>
            <a:off x="3712006" y="2035273"/>
            <a:ext cx="769116" cy="223376"/>
            <a:chOff x="3975766" y="1281002"/>
            <a:chExt cx="4084983" cy="1461053"/>
          </a:xfrm>
          <a:solidFill>
            <a:schemeClr val="accent1"/>
          </a:solidFill>
        </p:grpSpPr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FA774C3-61CE-48CB-921B-EECAB28E1247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0342F5-38F6-4334-9DAA-203833EA8408}"/>
                </a:ext>
              </a:extLst>
            </p:cNvPr>
            <p:cNvSpPr txBox="1"/>
            <p:nvPr/>
          </p:nvSpPr>
          <p:spPr bwMode="auto">
            <a:xfrm>
              <a:off x="4635968" y="1355790"/>
              <a:ext cx="2896746" cy="8264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Data Governance</a:t>
              </a:r>
              <a:endPara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CA9C62-A953-4F10-90CB-DCEA49999F44}"/>
              </a:ext>
            </a:extLst>
          </p:cNvPr>
          <p:cNvGrpSpPr/>
          <p:nvPr/>
        </p:nvGrpSpPr>
        <p:grpSpPr>
          <a:xfrm>
            <a:off x="2789317" y="2036034"/>
            <a:ext cx="769116" cy="223376"/>
            <a:chOff x="3975766" y="1281002"/>
            <a:chExt cx="4084983" cy="1461053"/>
          </a:xfrm>
          <a:solidFill>
            <a:schemeClr val="accent1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44D2D5B1-DB5B-4674-A426-F01EBC5F43A2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C1397D-3BF1-4D7D-998A-DEA483B2106A}"/>
                </a:ext>
              </a:extLst>
            </p:cNvPr>
            <p:cNvSpPr txBox="1"/>
            <p:nvPr/>
          </p:nvSpPr>
          <p:spPr bwMode="auto">
            <a:xfrm>
              <a:off x="4635968" y="1355790"/>
              <a:ext cx="2896746" cy="8264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D&amp;A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Strategy</a:t>
              </a:r>
              <a:endPara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38" name="Trapezoid 37">
            <a:extLst>
              <a:ext uri="{FF2B5EF4-FFF2-40B4-BE49-F238E27FC236}">
                <a16:creationId xmlns:a16="http://schemas.microsoft.com/office/drawing/2014/main" id="{71481436-3FAC-4FB6-9B05-BF9024897E1D}"/>
              </a:ext>
            </a:extLst>
          </p:cNvPr>
          <p:cNvSpPr/>
          <p:nvPr/>
        </p:nvSpPr>
        <p:spPr bwMode="auto">
          <a:xfrm flipV="1">
            <a:off x="2555876" y="1839728"/>
            <a:ext cx="2216861" cy="461965"/>
          </a:xfrm>
          <a:prstGeom prst="trapezoid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76" tIns="34289" rIns="68576" bIns="34289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B16B49-FC44-4147-B0E5-2BF894952FB4}"/>
              </a:ext>
            </a:extLst>
          </p:cNvPr>
          <p:cNvSpPr txBox="1"/>
          <p:nvPr/>
        </p:nvSpPr>
        <p:spPr bwMode="auto">
          <a:xfrm>
            <a:off x="7066970" y="1793863"/>
            <a:ext cx="1631966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Heads of Data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Domain Owners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Group Stakeholders (Digital, Arch)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77903B-B9F4-41D1-B45B-9E29EAE587A9}"/>
              </a:ext>
            </a:extLst>
          </p:cNvPr>
          <p:cNvSpPr txBox="1"/>
          <p:nvPr/>
        </p:nvSpPr>
        <p:spPr bwMode="auto">
          <a:xfrm>
            <a:off x="5241012" y="1120461"/>
            <a:ext cx="1562772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</a:rPr>
              <a:t>Vision for Data &amp; Analytics at NG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Link to Business Strategy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Governs NG investment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29B4E9-B6A7-4A23-91BC-41E05D821177}"/>
              </a:ext>
            </a:extLst>
          </p:cNvPr>
          <p:cNvSpPr txBox="1"/>
          <p:nvPr/>
        </p:nvSpPr>
        <p:spPr bwMode="auto">
          <a:xfrm>
            <a:off x="5241012" y="1777573"/>
            <a:ext cx="1562772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</a:rPr>
              <a:t>Strategy to achieve</a:t>
            </a: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 Vision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Aligns Group &amp; BU priorities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Governs Enterprise requirements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31D06-8920-43D7-9521-3CCCE850AEB5}"/>
              </a:ext>
            </a:extLst>
          </p:cNvPr>
          <p:cNvSpPr txBox="1"/>
          <p:nvPr/>
        </p:nvSpPr>
        <p:spPr bwMode="auto">
          <a:xfrm>
            <a:off x="5310347" y="863627"/>
            <a:ext cx="55616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00" b="0" kern="0">
                <a:solidFill>
                  <a:schemeClr val="tx1"/>
                </a:solidFill>
                <a:latin typeface="+mn-lt"/>
                <a:ea typeface="+mn-ea"/>
              </a:rPr>
              <a:t>What for: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64EA23-FBE7-42C1-ABBE-A310711F03B9}"/>
              </a:ext>
            </a:extLst>
          </p:cNvPr>
          <p:cNvSpPr txBox="1"/>
          <p:nvPr/>
        </p:nvSpPr>
        <p:spPr bwMode="auto">
          <a:xfrm>
            <a:off x="7066970" y="863627"/>
            <a:ext cx="46807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00" b="0" kern="0">
                <a:solidFill>
                  <a:schemeClr val="tx1"/>
                </a:solidFill>
                <a:latin typeface="+mn-lt"/>
                <a:ea typeface="+mn-ea"/>
              </a:rPr>
              <a:t>Who by: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9EBB1C-1226-430C-BE3B-6C9D60EAB2B9}"/>
              </a:ext>
            </a:extLst>
          </p:cNvPr>
          <p:cNvSpPr/>
          <p:nvPr/>
        </p:nvSpPr>
        <p:spPr>
          <a:xfrm>
            <a:off x="4895562" y="2598798"/>
            <a:ext cx="2125152" cy="10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kern="0">
                <a:solidFill>
                  <a:srgbClr val="55555A"/>
                </a:solidFill>
                <a:latin typeface="Arial"/>
                <a:ea typeface="ＭＳ Ｐゴシック"/>
              </a:rPr>
              <a:t>Entity</a:t>
            </a: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D&amp;A Strategy Council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BU Strategy to achieve BU Vision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Delivery Board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 Sets a common delivery method for data and analytics, incorporating strategic direction and guardrails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kern="0">
                <a:solidFill>
                  <a:srgbClr val="55555A"/>
                </a:solidFill>
                <a:latin typeface="Arial"/>
                <a:ea typeface="ＭＳ Ｐゴシック"/>
              </a:rPr>
              <a:t>Data Domain Board</a:t>
            </a: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: Understandability, Trust, Security of data domain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9971B2-4D7F-4D49-984A-3C0F7D1B0AEC}"/>
              </a:ext>
            </a:extLst>
          </p:cNvPr>
          <p:cNvGrpSpPr/>
          <p:nvPr/>
        </p:nvGrpSpPr>
        <p:grpSpPr>
          <a:xfrm>
            <a:off x="3590709" y="2965575"/>
            <a:ext cx="952876" cy="380873"/>
            <a:chOff x="3975766" y="1281002"/>
            <a:chExt cx="4138015" cy="1461053"/>
          </a:xfrm>
          <a:solidFill>
            <a:schemeClr val="accent1"/>
          </a:solidFill>
        </p:grpSpPr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0019B5BC-015B-4E5A-867D-C953FC69EE74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988767-7072-43EF-9C55-836872F4D68F}"/>
                </a:ext>
              </a:extLst>
            </p:cNvPr>
            <p:cNvSpPr txBox="1"/>
            <p:nvPr/>
          </p:nvSpPr>
          <p:spPr bwMode="auto">
            <a:xfrm>
              <a:off x="6002246" y="1355790"/>
              <a:ext cx="2111535" cy="12396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Data Domain Board</a:t>
              </a:r>
              <a:endPara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BFFE90-6A91-4F20-8465-1CF17D0918B4}"/>
              </a:ext>
            </a:extLst>
          </p:cNvPr>
          <p:cNvGrpSpPr/>
          <p:nvPr/>
        </p:nvGrpSpPr>
        <p:grpSpPr>
          <a:xfrm>
            <a:off x="2668020" y="2966336"/>
            <a:ext cx="940664" cy="380873"/>
            <a:chOff x="3975766" y="1281002"/>
            <a:chExt cx="4084983" cy="1461053"/>
          </a:xfrm>
          <a:solidFill>
            <a:schemeClr val="accent1"/>
          </a:solidFill>
        </p:grpSpPr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9608A1BF-671B-478F-BDB5-E30B621F62CF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4FE593-AA53-45AB-A18B-F9AAA54EB4D3}"/>
                </a:ext>
              </a:extLst>
            </p:cNvPr>
            <p:cNvSpPr txBox="1"/>
            <p:nvPr/>
          </p:nvSpPr>
          <p:spPr bwMode="auto">
            <a:xfrm>
              <a:off x="4267970" y="1355790"/>
              <a:ext cx="2111535" cy="12396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lang="en-US" sz="700" b="0" i="1" kern="0">
                  <a:solidFill>
                    <a:schemeClr val="accent6"/>
                  </a:solidFill>
                  <a:latin typeface="Arial"/>
                  <a:ea typeface="ＭＳ Ｐゴシック"/>
                </a:rPr>
                <a:t>Entity</a:t>
              </a: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 D&amp;A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Strategy Council</a:t>
              </a:r>
              <a:endPara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AACE06A-CC47-45BA-9636-598129CF1437}"/>
              </a:ext>
            </a:extLst>
          </p:cNvPr>
          <p:cNvSpPr txBox="1"/>
          <p:nvPr/>
        </p:nvSpPr>
        <p:spPr bwMode="auto">
          <a:xfrm>
            <a:off x="3418835" y="2987165"/>
            <a:ext cx="486231" cy="3231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</a:rPr>
              <a:t>Data Delivery Board </a:t>
            </a:r>
            <a:endParaRPr kumimoji="0" lang="en-US" sz="700" b="0" i="1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B10291-B8DF-4F40-B673-8F17322FE631}"/>
              </a:ext>
            </a:extLst>
          </p:cNvPr>
          <p:cNvSpPr/>
          <p:nvPr/>
        </p:nvSpPr>
        <p:spPr>
          <a:xfrm>
            <a:off x="4895562" y="3652947"/>
            <a:ext cx="2125152" cy="764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Projects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Delivery of data products and/or analytics products.  In line with direction from above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Working Groups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 Initiated by any board or council to rectify issues or improve capabilities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E48A12-0227-4608-A0E8-0951863A54E4}"/>
              </a:ext>
            </a:extLst>
          </p:cNvPr>
          <p:cNvSpPr/>
          <p:nvPr/>
        </p:nvSpPr>
        <p:spPr>
          <a:xfrm>
            <a:off x="7066970" y="3651903"/>
            <a:ext cx="1634509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Projects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Head of Data, Grp Data Engineering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Working Groups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It depends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E431C0-6DFC-49BB-97F6-511654B46053}"/>
              </a:ext>
            </a:extLst>
          </p:cNvPr>
          <p:cNvGrpSpPr/>
          <p:nvPr/>
        </p:nvGrpSpPr>
        <p:grpSpPr>
          <a:xfrm>
            <a:off x="3250322" y="3864925"/>
            <a:ext cx="952876" cy="380873"/>
            <a:chOff x="3975766" y="1281002"/>
            <a:chExt cx="4138015" cy="1461053"/>
          </a:xfrm>
          <a:solidFill>
            <a:schemeClr val="accent1"/>
          </a:solidFill>
        </p:grpSpPr>
        <p:sp>
          <p:nvSpPr>
            <p:cNvPr id="56" name="Trapezoid 55">
              <a:extLst>
                <a:ext uri="{FF2B5EF4-FFF2-40B4-BE49-F238E27FC236}">
                  <a16:creationId xmlns:a16="http://schemas.microsoft.com/office/drawing/2014/main" id="{FA146D25-DC72-4453-808E-3888FFA6C909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7ED97B-0585-4605-97CF-E6016DDBC63D}"/>
                </a:ext>
              </a:extLst>
            </p:cNvPr>
            <p:cNvSpPr txBox="1"/>
            <p:nvPr/>
          </p:nvSpPr>
          <p:spPr bwMode="auto">
            <a:xfrm>
              <a:off x="6002246" y="1355790"/>
              <a:ext cx="2111535" cy="8264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Working Groups</a:t>
              </a:r>
              <a:endPara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6D7743-2C4F-40A1-AA6A-5476AFA6E615}"/>
              </a:ext>
            </a:extLst>
          </p:cNvPr>
          <p:cNvSpPr txBox="1"/>
          <p:nvPr/>
        </p:nvSpPr>
        <p:spPr bwMode="auto">
          <a:xfrm>
            <a:off x="3078448" y="3846371"/>
            <a:ext cx="486231" cy="3231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685800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700" b="0" i="1" kern="0">
                <a:solidFill>
                  <a:schemeClr val="accent6"/>
                </a:solidFill>
                <a:latin typeface="Arial"/>
                <a:ea typeface="ＭＳ Ｐゴシック"/>
              </a:rPr>
              <a:t>Data &amp; Analytics Projects</a:t>
            </a:r>
            <a:endParaRPr lang="en-US" sz="700" b="0" i="1" kern="0">
              <a:solidFill>
                <a:schemeClr val="accent6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7EF660-B206-4E2C-921B-922972925A04}"/>
              </a:ext>
            </a:extLst>
          </p:cNvPr>
          <p:cNvSpPr txBox="1"/>
          <p:nvPr/>
        </p:nvSpPr>
        <p:spPr bwMode="auto">
          <a:xfrm>
            <a:off x="2769217" y="1909491"/>
            <a:ext cx="1749785" cy="10772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</a:rPr>
              <a:t>Enterprise D&amp;A Strategy Council</a:t>
            </a:r>
            <a:endParaRPr kumimoji="0" lang="en-US" sz="700" b="0" i="1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39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12277593-000F-4514-8D2C-439A888E68F9}"/>
              </a:ext>
            </a:extLst>
          </p:cNvPr>
          <p:cNvSpPr txBox="1">
            <a:spLocks/>
          </p:cNvSpPr>
          <p:nvPr/>
        </p:nvSpPr>
        <p:spPr>
          <a:xfrm>
            <a:off x="231045" y="817617"/>
            <a:ext cx="6259789" cy="592761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None/>
            </a:pPr>
            <a:r>
              <a:rPr lang="en-GB" sz="800" b="0" dirty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The core purpose of the Council is to own and govern the NG Enterprise Data &amp; Analytics Strategy which should be determined by an alignment of Enterprise (cross-entity) and Entity business strategy drivers.  The Council will steer and approve Enterprise Data &amp; Analytics decisions.</a:t>
            </a:r>
          </a:p>
          <a:p>
            <a:pPr marL="0" lvl="2" indent="0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None/>
            </a:pPr>
            <a:endParaRPr lang="en-GB" sz="800" b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67FC37-7A2A-41E9-AF3F-F237E145F515}"/>
              </a:ext>
            </a:extLst>
          </p:cNvPr>
          <p:cNvGrpSpPr/>
          <p:nvPr/>
        </p:nvGrpSpPr>
        <p:grpSpPr>
          <a:xfrm>
            <a:off x="178885" y="495245"/>
            <a:ext cx="6284361" cy="324036"/>
            <a:chOff x="440111" y="1411288"/>
            <a:chExt cx="2556000" cy="806560"/>
          </a:xfrm>
        </p:grpSpPr>
        <p:sp>
          <p:nvSpPr>
            <p:cNvPr id="32" name="Text Placeholder 11">
              <a:extLst>
                <a:ext uri="{FF2B5EF4-FFF2-40B4-BE49-F238E27FC236}">
                  <a16:creationId xmlns:a16="http://schemas.microsoft.com/office/drawing/2014/main" id="{0A8E3483-3A3A-46AF-8F71-3C9889D57E3A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Purpose of Council </a:t>
              </a:r>
              <a:r>
                <a:rPr lang="en-GB" i="1">
                  <a:solidFill>
                    <a:srgbClr val="00148C"/>
                  </a:solidFill>
                  <a:latin typeface="Arial"/>
                  <a:ea typeface="ＭＳ Ｐゴシック"/>
                </a:rPr>
                <a:t>(to be agreed at first meeting)</a:t>
              </a:r>
              <a:endParaRPr lang="en-GB" sz="1050" i="1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89DF8B-DA8B-4DA3-90FC-57CB07AEA710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B05DAB-609B-49BA-A55F-8321251036F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661521-6D94-447A-81BD-0AFC31CE71E3}"/>
              </a:ext>
            </a:extLst>
          </p:cNvPr>
          <p:cNvGrpSpPr/>
          <p:nvPr/>
        </p:nvGrpSpPr>
        <p:grpSpPr>
          <a:xfrm>
            <a:off x="231044" y="2894860"/>
            <a:ext cx="2092185" cy="324036"/>
            <a:chOff x="440111" y="1411288"/>
            <a:chExt cx="2556000" cy="806560"/>
          </a:xfrm>
        </p:grpSpPr>
        <p:sp>
          <p:nvSpPr>
            <p:cNvPr id="47" name="Text Placeholder 11">
              <a:extLst>
                <a:ext uri="{FF2B5EF4-FFF2-40B4-BE49-F238E27FC236}">
                  <a16:creationId xmlns:a16="http://schemas.microsoft.com/office/drawing/2014/main" id="{890DB011-B9A0-4E4A-9292-B4B48ABEB32B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Agenda</a:t>
              </a:r>
              <a:endParaRPr lang="en-GB" sz="1050" b="1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F990ECE-0807-4E3C-AB5E-70356D88CAD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098542-E5F9-43D8-A46A-A09817F162BD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52CADFBE-BFA7-4FBB-B87D-A9F87E0F5D24}"/>
              </a:ext>
            </a:extLst>
          </p:cNvPr>
          <p:cNvSpPr txBox="1">
            <a:spLocks/>
          </p:cNvSpPr>
          <p:nvPr/>
        </p:nvSpPr>
        <p:spPr>
          <a:xfrm>
            <a:off x="286992" y="3234277"/>
            <a:ext cx="2092185" cy="1276160"/>
          </a:xfrm>
          <a:prstGeom prst="rect">
            <a:avLst/>
          </a:prstGeom>
        </p:spPr>
        <p:txBody>
          <a:bodyPr vert="horz" wrap="square" lIns="0" tIns="81000" rIns="0" bIns="0" rtlCol="0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Strategy Updates </a:t>
            </a:r>
          </a:p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Data Model approvals (cross Entity)</a:t>
            </a:r>
          </a:p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Escalations from Entity DDBs</a:t>
            </a:r>
          </a:p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Inform of Data project scope</a:t>
            </a:r>
          </a:p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Enterprise D&amp;A Architecture approvals</a:t>
            </a:r>
          </a:p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BMS Data Management updates</a:t>
            </a:r>
          </a:p>
          <a:p>
            <a:pPr marL="135731" lvl="2" indent="-135731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 dirty="0">
                <a:solidFill>
                  <a:srgbClr val="55555A"/>
                </a:solidFill>
                <a:latin typeface="Arial"/>
                <a:ea typeface="ＭＳ Ｐゴシック"/>
              </a:rPr>
              <a:t>AOB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1B03A-62DF-45E5-BC27-E6ADD3353E80}"/>
              </a:ext>
            </a:extLst>
          </p:cNvPr>
          <p:cNvGrpSpPr/>
          <p:nvPr/>
        </p:nvGrpSpPr>
        <p:grpSpPr>
          <a:xfrm>
            <a:off x="2511219" y="2894858"/>
            <a:ext cx="2149608" cy="324036"/>
            <a:chOff x="440111" y="1411288"/>
            <a:chExt cx="2556000" cy="806560"/>
          </a:xfrm>
        </p:grpSpPr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7DB4E108-573F-4112-905C-4C82AF4B474D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Inputs/Outputs</a:t>
              </a:r>
              <a:endParaRPr lang="en-GB" sz="1050" b="1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7B8C01-66FB-4AAE-9452-D595032ACCE1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558197-3829-4571-9019-FC188581CF1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75C39BD6-083B-43A3-9EB1-363B9D82E20A}"/>
              </a:ext>
            </a:extLst>
          </p:cNvPr>
          <p:cNvSpPr txBox="1">
            <a:spLocks/>
          </p:cNvSpPr>
          <p:nvPr/>
        </p:nvSpPr>
        <p:spPr>
          <a:xfrm>
            <a:off x="2511219" y="3229472"/>
            <a:ext cx="2359518" cy="1276160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Data Strategy updates from Enterprise &amp; Entities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– Tool selections, Enterprise Model, Process updates </a:t>
            </a:r>
            <a:r>
              <a:rPr lang="en-US" sz="750" b="0" err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etc</a:t>
            </a:r>
            <a:endParaRPr lang="en-US" sz="75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 err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GridStack</a:t>
            </a: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 Blueprint updates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Entity projects – new data projects (significant)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36966F6-6D78-4065-8C42-391036F2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7" y="91232"/>
            <a:ext cx="8492557" cy="276999"/>
          </a:xfrm>
        </p:spPr>
        <p:txBody>
          <a:bodyPr/>
          <a:lstStyle/>
          <a:p>
            <a:r>
              <a:rPr lang="en-GB"/>
              <a:t>Enterprise Data &amp; Analytics Strategy Council - Terms of Reference</a:t>
            </a:r>
          </a:p>
        </p:txBody>
      </p:sp>
      <p:sp>
        <p:nvSpPr>
          <p:cNvPr id="62" name="Text Placeholder 11">
            <a:extLst>
              <a:ext uri="{FF2B5EF4-FFF2-40B4-BE49-F238E27FC236}">
                <a16:creationId xmlns:a16="http://schemas.microsoft.com/office/drawing/2014/main" id="{D919A418-9FCB-45F4-9972-7F4600F9A9E4}"/>
              </a:ext>
            </a:extLst>
          </p:cNvPr>
          <p:cNvSpPr txBox="1">
            <a:spLocks/>
          </p:cNvSpPr>
          <p:nvPr/>
        </p:nvSpPr>
        <p:spPr>
          <a:xfrm>
            <a:off x="6605596" y="817337"/>
            <a:ext cx="2359518" cy="4357367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Heads of Data</a:t>
            </a:r>
            <a:endParaRPr lang="en-GB" sz="7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Group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Dan Robertson (chair)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US Gas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Nick Raad</a:t>
            </a:r>
            <a:endParaRPr lang="en-GB" sz="700" i="1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US Electric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Preston Large</a:t>
            </a:r>
            <a:endParaRPr lang="en-GB" sz="70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UK Electricity – </a:t>
            </a:r>
            <a:r>
              <a:rPr lang="en-GB" sz="70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Keith Trilloe </a:t>
            </a:r>
            <a:r>
              <a:rPr lang="en-GB" sz="700" b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- tbc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US Customer -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Alex Kanashiro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UK ESO - </a:t>
            </a:r>
            <a:r>
              <a:rPr lang="en-GB" sz="70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Niall Branley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Global HR - </a:t>
            </a:r>
            <a:r>
              <a:rPr lang="en-GB" sz="70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Gary Dionne (Mike Ives)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Group Data Office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Data Governance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Kam Bharj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Data &amp; Analytics Architecture –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Nishit Ajwaliya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Information Models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Maria Saiz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Data Platforms &amp; Engineering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Bharat Tripathi</a:t>
            </a: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 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Group Data Strategy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Bronwynne Stoddart</a:t>
            </a:r>
            <a:endParaRPr lang="en-GB" sz="7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0" lvl="2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</a:rPr>
              <a:t>Consider extending once </a:t>
            </a:r>
            <a:r>
              <a:rPr lang="en-GB" sz="700" b="0" i="1" err="1">
                <a:solidFill>
                  <a:srgbClr val="55555A"/>
                </a:solidFill>
                <a:latin typeface="Arial"/>
                <a:ea typeface="ＭＳ Ｐゴシック"/>
              </a:rPr>
              <a:t>ToR</a:t>
            </a: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</a:rPr>
              <a:t> established?: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</a:rPr>
              <a:t>Heads of Data (Global Functions) –</a:t>
            </a:r>
            <a:r>
              <a:rPr lang="en-GB" sz="700" b="0" i="1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 </a:t>
            </a:r>
            <a:endParaRPr lang="en-GB" sz="700" b="0" i="1">
              <a:solidFill>
                <a:schemeClr val="tx1"/>
              </a:solidFill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>
                <a:solidFill>
                  <a:schemeClr val="tx1"/>
                </a:solidFill>
                <a:latin typeface="Arial"/>
                <a:ea typeface="ＭＳ Ｐゴシック"/>
              </a:rPr>
              <a:t>Finance-US - </a:t>
            </a:r>
            <a:r>
              <a:rPr lang="en-GB" sz="700" i="1">
                <a:solidFill>
                  <a:srgbClr val="55555A"/>
                </a:solidFill>
                <a:latin typeface="Arial"/>
                <a:ea typeface="ＭＳ Ｐゴシック"/>
              </a:rPr>
              <a:t>Phil </a:t>
            </a:r>
            <a:r>
              <a:rPr lang="en-GB" sz="700" i="1" err="1">
                <a:solidFill>
                  <a:srgbClr val="55555A"/>
                </a:solidFill>
                <a:latin typeface="Arial"/>
                <a:ea typeface="ＭＳ Ｐゴシック"/>
              </a:rPr>
              <a:t>Kluko</a:t>
            </a:r>
            <a:endParaRPr lang="en-GB" sz="700" i="1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</a:rPr>
              <a:t>Finance-UK - </a:t>
            </a:r>
            <a:r>
              <a:rPr lang="en-GB" sz="700" i="1">
                <a:solidFill>
                  <a:srgbClr val="55555A"/>
                </a:solidFill>
                <a:latin typeface="Arial"/>
                <a:ea typeface="ＭＳ Ｐゴシック"/>
              </a:rPr>
              <a:t>Stuart Tomkinson</a:t>
            </a:r>
            <a:r>
              <a:rPr lang="en-GB" sz="700" b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 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</a:rPr>
              <a:t>Global Vendor - </a:t>
            </a:r>
            <a:r>
              <a:rPr lang="en-GB" sz="700" i="1">
                <a:solidFill>
                  <a:srgbClr val="55555A"/>
                </a:solidFill>
                <a:latin typeface="Arial"/>
                <a:ea typeface="ＭＳ Ｐゴシック"/>
              </a:rPr>
              <a:t>Scott Rodgers</a:t>
            </a:r>
            <a:endParaRPr lang="en-GB" sz="700" i="1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13466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Architecture </a:t>
            </a:r>
            <a:r>
              <a:rPr lang="en-GB" sz="700" i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– Keith Vargas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endParaRPr lang="en-GB" sz="700" b="0">
              <a:solidFill>
                <a:schemeClr val="tx1"/>
              </a:solidFill>
            </a:endParaRPr>
          </a:p>
          <a:p>
            <a:pPr marL="0" lvl="2" indent="0">
              <a:spcBef>
                <a:spcPct val="0"/>
              </a:spcBef>
              <a:buClr>
                <a:schemeClr val="accent1"/>
              </a:buClr>
              <a:buNone/>
            </a:pPr>
            <a:endParaRPr lang="en-GB" sz="700" b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85D6E5-ADAD-44D8-9B53-D91A5BAC9814}"/>
              </a:ext>
            </a:extLst>
          </p:cNvPr>
          <p:cNvGrpSpPr/>
          <p:nvPr/>
        </p:nvGrpSpPr>
        <p:grpSpPr>
          <a:xfrm>
            <a:off x="6606360" y="493584"/>
            <a:ext cx="2358753" cy="324033"/>
            <a:chOff x="440111" y="1411288"/>
            <a:chExt cx="2556000" cy="806560"/>
          </a:xfrm>
        </p:grpSpPr>
        <p:sp>
          <p:nvSpPr>
            <p:cNvPr id="64" name="Text Placeholder 11">
              <a:extLst>
                <a:ext uri="{FF2B5EF4-FFF2-40B4-BE49-F238E27FC236}">
                  <a16:creationId xmlns:a16="http://schemas.microsoft.com/office/drawing/2014/main" id="{52CA53B1-37D5-473D-8C14-E7301593A9B0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Data Council Members</a:t>
              </a:r>
              <a:endParaRPr lang="en-GB" sz="1350" b="1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DC833-5FF9-465B-BAFF-0E67199B13A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C1B526-1D40-473D-B074-70483520E39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 Placeholder 11">
            <a:extLst>
              <a:ext uri="{FF2B5EF4-FFF2-40B4-BE49-F238E27FC236}">
                <a16:creationId xmlns:a16="http://schemas.microsoft.com/office/drawing/2014/main" id="{D476E54D-D351-4B7C-9513-2AF275AC240A}"/>
              </a:ext>
            </a:extLst>
          </p:cNvPr>
          <p:cNvSpPr txBox="1">
            <a:spLocks/>
          </p:cNvSpPr>
          <p:nvPr/>
        </p:nvSpPr>
        <p:spPr>
          <a:xfrm>
            <a:off x="5084743" y="3501353"/>
            <a:ext cx="1406091" cy="1004222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Every other month </a:t>
            </a:r>
            <a:endParaRPr lang="en-US"/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1.5-hour duration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Off-line working groups for any urgent cross BU decisions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endParaRPr lang="en-US" sz="788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8059999-5971-4667-97CE-2DEE6E23D900}"/>
              </a:ext>
            </a:extLst>
          </p:cNvPr>
          <p:cNvGrpSpPr/>
          <p:nvPr/>
        </p:nvGrpSpPr>
        <p:grpSpPr>
          <a:xfrm>
            <a:off x="5084743" y="2894858"/>
            <a:ext cx="1115333" cy="539625"/>
            <a:chOff x="440111" y="1411288"/>
            <a:chExt cx="7693598" cy="806560"/>
          </a:xfrm>
        </p:grpSpPr>
        <p:sp>
          <p:nvSpPr>
            <p:cNvPr id="76" name="Text Placeholder 11">
              <a:extLst>
                <a:ext uri="{FF2B5EF4-FFF2-40B4-BE49-F238E27FC236}">
                  <a16:creationId xmlns:a16="http://schemas.microsoft.com/office/drawing/2014/main" id="{71BAEE0C-A8E6-4D93-99B8-3039BF43767C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7693598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Frequency &amp; Duration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3552F1-EFBA-4E4F-863A-65186F081F1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7693598" cy="1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85F9E7E-FFF6-4EE7-ABFF-F14A55FC5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111" y="2217844"/>
              <a:ext cx="7693598" cy="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F1ACFFF-5F3E-4AAC-9BB5-3032F418203F}"/>
              </a:ext>
            </a:extLst>
          </p:cNvPr>
          <p:cNvSpPr txBox="1">
            <a:spLocks/>
          </p:cNvSpPr>
          <p:nvPr/>
        </p:nvSpPr>
        <p:spPr>
          <a:xfrm>
            <a:off x="231045" y="1437221"/>
            <a:ext cx="6259789" cy="12357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08000" tIns="81000" rIns="0" bIns="0" numCol="2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  <a:buNone/>
            </a:pPr>
            <a:r>
              <a:rPr lang="en-GB" sz="80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responsibilities (cross-Entity):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and Entity D&amp;A Strategies and Operating Model alignment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NG Enterprise Data Domains, Data Models, Ref Data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Operating Model (common P/P/T/D areas)</a:t>
            </a:r>
          </a:p>
          <a:p>
            <a:pPr marL="314280" lvl="3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Data Reference Architecture</a:t>
            </a:r>
          </a:p>
          <a:p>
            <a:pPr marL="314280" lvl="3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Shared external data sets</a:t>
            </a:r>
          </a:p>
          <a:p>
            <a:pPr marL="314280" lvl="3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Common processes, </a:t>
            </a:r>
            <a:r>
              <a:rPr lang="en-GB" sz="800" b="0" err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eg</a:t>
            </a: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 Data Catalogue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Agree funding model for Enterprise Investments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BMS Data Management Standards and Framework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NG Data Risk – Data Management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Data project alignment (in line with above)</a:t>
            </a:r>
          </a:p>
        </p:txBody>
      </p:sp>
    </p:spTree>
    <p:extLst>
      <p:ext uri="{BB962C8B-B14F-4D97-AF65-F5344CB8AC3E}">
        <p14:creationId xmlns:p14="http://schemas.microsoft.com/office/powerpoint/2010/main" val="33855309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F36966F6-6D78-4065-8C42-391036F2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7" y="91232"/>
            <a:ext cx="8492557" cy="276999"/>
          </a:xfrm>
        </p:spPr>
        <p:txBody>
          <a:bodyPr/>
          <a:lstStyle/>
          <a:p>
            <a:r>
              <a:rPr lang="en-GB" dirty="0"/>
              <a:t>Enterprise Data Platform/Tools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70ACD0B2-880C-4A0D-83C3-5D7B1B0E9BA6}"/>
              </a:ext>
            </a:extLst>
          </p:cNvPr>
          <p:cNvSpPr txBox="1">
            <a:spLocks/>
          </p:cNvSpPr>
          <p:nvPr/>
        </p:nvSpPr>
        <p:spPr>
          <a:xfrm>
            <a:off x="186647" y="368231"/>
            <a:ext cx="4365929" cy="194609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wrap="square" lIns="0" tIns="81000" rIns="0" bIns="0" rtlCol="0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r>
              <a:rPr lang="en-US" sz="1700" dirty="0">
                <a:solidFill>
                  <a:srgbClr val="55555A"/>
                </a:solidFill>
                <a:latin typeface="Arial"/>
                <a:ea typeface="ＭＳ Ｐゴシック"/>
              </a:rPr>
              <a:t>Data Integration and Orchestration - Matillion</a:t>
            </a:r>
          </a:p>
          <a:p>
            <a:pPr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Tool is available for the development</a:t>
            </a:r>
          </a:p>
          <a:p>
            <a:pPr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Standing up TEST and PROD environments are in process</a:t>
            </a:r>
          </a:p>
          <a:p>
            <a:pPr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Initially Asset </a:t>
            </a:r>
            <a:r>
              <a:rPr lang="en-US" sz="1400" b="0" dirty="0" err="1">
                <a:solidFill>
                  <a:srgbClr val="55555A"/>
                </a:solidFill>
                <a:latin typeface="Arial"/>
                <a:ea typeface="ＭＳ Ｐゴシック"/>
              </a:rPr>
              <a:t>GridStack</a:t>
            </a: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, Customer Data Platform, Workforce Data Domain to use Matillion</a:t>
            </a:r>
          </a:p>
          <a:p>
            <a:pPr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endParaRPr lang="en-US" sz="1400" b="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marL="494756" lvl="4" indent="-135731" defTabSz="685800" fontAlgn="auto">
              <a:spcBef>
                <a:spcPct val="0"/>
              </a:spcBef>
              <a:buClr>
                <a:srgbClr val="00148C"/>
              </a:buClr>
            </a:pPr>
            <a:endParaRPr lang="en-US" sz="1800" b="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marL="179025" lvl="3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endParaRPr lang="en-US" sz="1800" b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AA6D828A-1BA7-4F76-B970-F0387FEA5FE6}"/>
              </a:ext>
            </a:extLst>
          </p:cNvPr>
          <p:cNvSpPr txBox="1">
            <a:spLocks/>
          </p:cNvSpPr>
          <p:nvPr/>
        </p:nvSpPr>
        <p:spPr>
          <a:xfrm>
            <a:off x="4874646" y="368231"/>
            <a:ext cx="4082707" cy="29656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wrap="square" lIns="0" tIns="81000" rIns="0" bIns="0" rtlCol="0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r>
              <a:rPr lang="en-US" sz="1700" dirty="0">
                <a:solidFill>
                  <a:srgbClr val="55555A"/>
                </a:solidFill>
                <a:latin typeface="Arial"/>
                <a:ea typeface="ＭＳ Ｐゴシック"/>
              </a:rPr>
              <a:t>Master Data Management – Reltio</a:t>
            </a:r>
          </a:p>
          <a:p>
            <a:pPr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Tool is available for the development</a:t>
            </a:r>
          </a:p>
          <a:p>
            <a:pPr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Standing up TEST and PROD environments are in process</a:t>
            </a:r>
          </a:p>
          <a:p>
            <a:pPr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Customer Data Platform (CDP)</a:t>
            </a:r>
          </a:p>
          <a:p>
            <a:pPr lvl="4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Requirement and business rules in process</a:t>
            </a:r>
          </a:p>
          <a:p>
            <a:pPr lvl="4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First MVP is expected in Feb-March 2022</a:t>
            </a:r>
          </a:p>
          <a:p>
            <a:pPr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Workforce Data Domain (WDD)</a:t>
            </a:r>
          </a:p>
          <a:p>
            <a:pPr lvl="4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Requirement and business rules in process</a:t>
            </a:r>
          </a:p>
          <a:p>
            <a:pPr lvl="4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First MVP is expected in Match 2022</a:t>
            </a:r>
          </a:p>
          <a:p>
            <a:pPr marL="179025" lvl="3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endParaRPr lang="en-US" sz="1800" b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7DEF1890-FC97-4B2E-A822-4833F6013C51}"/>
              </a:ext>
            </a:extLst>
          </p:cNvPr>
          <p:cNvSpPr txBox="1">
            <a:spLocks/>
          </p:cNvSpPr>
          <p:nvPr/>
        </p:nvSpPr>
        <p:spPr>
          <a:xfrm>
            <a:off x="206071" y="2424577"/>
            <a:ext cx="4365929" cy="233353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wrap="square" lIns="0" tIns="81000" rIns="0" bIns="0" rtlCol="0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r>
              <a:rPr lang="en-US" sz="1700" dirty="0">
                <a:solidFill>
                  <a:srgbClr val="55555A"/>
                </a:solidFill>
                <a:latin typeface="Arial"/>
                <a:ea typeface="ＭＳ Ｐゴシック"/>
              </a:rPr>
              <a:t>Change Data Capture (CDC) for US Customer Source systems (CRIS/CSS)</a:t>
            </a:r>
          </a:p>
          <a:p>
            <a:pPr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None of current CDC tools support DB2z</a:t>
            </a:r>
          </a:p>
          <a:p>
            <a:pPr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Selected 2 finalist - HVR and Qlik</a:t>
            </a:r>
          </a:p>
          <a:p>
            <a:pPr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Next Step</a:t>
            </a:r>
          </a:p>
          <a:p>
            <a:pPr marL="494756" lvl="4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Base Security assessment</a:t>
            </a:r>
          </a:p>
          <a:p>
            <a:pPr marL="494756" lvl="4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Procurement and commercial discussion</a:t>
            </a:r>
          </a:p>
          <a:p>
            <a:pPr marL="494756" lvl="4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 dirty="0">
                <a:solidFill>
                  <a:srgbClr val="55555A"/>
                </a:solidFill>
                <a:latin typeface="Arial"/>
                <a:ea typeface="ＭＳ Ｐゴシック"/>
              </a:rPr>
              <a:t>Select final tool and sign contract by Nov 2021</a:t>
            </a:r>
          </a:p>
          <a:p>
            <a:pPr marL="179025" lvl="3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endParaRPr lang="en-US" sz="1800" b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546653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DC2AB1-36FB-415E-BB44-A36A4AE5F7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7514" y="1178286"/>
            <a:ext cx="3943424" cy="830997"/>
          </a:xfrm>
        </p:spPr>
        <p:txBody>
          <a:bodyPr/>
          <a:lstStyle/>
          <a:p>
            <a:r>
              <a:rPr lang="en-US" sz="2700">
                <a:cs typeface="Arial"/>
              </a:rPr>
              <a:t>Proposed agenda for first meeting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2A3B2-8C77-4613-B797-88B9FDEBFBF2}"/>
              </a:ext>
            </a:extLst>
          </p:cNvPr>
          <p:cNvSpPr txBox="1"/>
          <p:nvPr/>
        </p:nvSpPr>
        <p:spPr bwMode="auto">
          <a:xfrm>
            <a:off x="357808" y="2343648"/>
            <a:ext cx="3529812" cy="47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</a:pPr>
            <a:r>
              <a:rPr lang="en-US" sz="1350" b="0" kern="0">
                <a:solidFill>
                  <a:srgbClr val="FFFFFF"/>
                </a:solidFill>
                <a:latin typeface="Arial"/>
                <a:ea typeface="ＭＳ Ｐゴシック"/>
              </a:rPr>
              <a:t>October 2021 – </a:t>
            </a:r>
          </a:p>
          <a:p>
            <a:pPr defTabSz="685800" fontAlgn="auto"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</a:pPr>
            <a:r>
              <a:rPr lang="en-US" sz="1350" b="0" kern="0">
                <a:solidFill>
                  <a:srgbClr val="FFFFFF"/>
                </a:solidFill>
                <a:latin typeface="Arial"/>
                <a:ea typeface="ＭＳ Ｐゴシック"/>
              </a:rPr>
              <a:t>Global Governance Council : Data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281966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487EF-5BA9-40F8-82E0-D3416096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271040"/>
            <a:ext cx="8280400" cy="821780"/>
          </a:xfrm>
        </p:spPr>
        <p:txBody>
          <a:bodyPr/>
          <a:lstStyle/>
          <a:p>
            <a:r>
              <a:rPr lang="en-GB"/>
              <a:t>Enterprise D&amp;A Strategy Council (ED&amp;A SC)</a:t>
            </a:r>
            <a:br>
              <a:rPr lang="en-GB"/>
            </a:br>
            <a:r>
              <a:rPr lang="en-GB">
                <a:solidFill>
                  <a:schemeClr val="tx2">
                    <a:lumMod val="50000"/>
                  </a:schemeClr>
                </a:solidFill>
              </a:rPr>
              <a:t>| November 2021 – Agenda (suggestions)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9B8535-A924-490B-8A7C-DFC67555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59826"/>
              </p:ext>
            </p:extLst>
          </p:nvPr>
        </p:nvGraphicFramePr>
        <p:xfrm>
          <a:off x="431799" y="954575"/>
          <a:ext cx="8446195" cy="398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214075873"/>
                    </a:ext>
                  </a:extLst>
                </a:gridCol>
                <a:gridCol w="965431">
                  <a:extLst>
                    <a:ext uri="{9D8B030D-6E8A-4147-A177-3AD203B41FA5}">
                      <a16:colId xmlns:a16="http://schemas.microsoft.com/office/drawing/2014/main" val="2913595051"/>
                    </a:ext>
                  </a:extLst>
                </a:gridCol>
                <a:gridCol w="965431">
                  <a:extLst>
                    <a:ext uri="{9D8B030D-6E8A-4147-A177-3AD203B41FA5}">
                      <a16:colId xmlns:a16="http://schemas.microsoft.com/office/drawing/2014/main" val="3592146212"/>
                    </a:ext>
                  </a:extLst>
                </a:gridCol>
                <a:gridCol w="4781666">
                  <a:extLst>
                    <a:ext uri="{9D8B030D-6E8A-4147-A177-3AD203B41FA5}">
                      <a16:colId xmlns:a16="http://schemas.microsoft.com/office/drawing/2014/main" val="2989989534"/>
                    </a:ext>
                  </a:extLst>
                </a:gridCol>
                <a:gridCol w="1271849">
                  <a:extLst>
                    <a:ext uri="{9D8B030D-6E8A-4147-A177-3AD203B41FA5}">
                      <a16:colId xmlns:a16="http://schemas.microsoft.com/office/drawing/2014/main" val="314513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800"/>
                        <a:t>Item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Item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For Decision or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13195"/>
                  </a:ext>
                </a:extLst>
              </a:tr>
              <a:tr h="391873">
                <a:tc>
                  <a:txBody>
                    <a:bodyPr/>
                    <a:lstStyle/>
                    <a:p>
                      <a:r>
                        <a:rPr lang="en-GB" sz="8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Approve </a:t>
                      </a:r>
                      <a:r>
                        <a:rPr lang="en-GB" sz="800" b="0" err="1"/>
                        <a:t>ToR</a:t>
                      </a:r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Dan Robertson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Proposed </a:t>
                      </a:r>
                      <a:r>
                        <a:rPr lang="en-GB" sz="800" b="0" err="1"/>
                        <a:t>ToR</a:t>
                      </a:r>
                      <a:r>
                        <a:rPr lang="en-GB" sz="800" b="0"/>
                        <a:t> has been shared in advance.  Owner is looking for agreement in principle, recognising that the </a:t>
                      </a:r>
                      <a:r>
                        <a:rPr lang="en-GB" sz="800" b="0" err="1"/>
                        <a:t>ToR</a:t>
                      </a:r>
                      <a:r>
                        <a:rPr lang="en-GB" sz="800" b="0"/>
                        <a:t> will evolve as NG data strategy and operating models mature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0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Strategy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(any – inform in advance)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6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DDB escalations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(any – inform in advance)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4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Data Project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(any – inform in advance)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Details of Strategic Data Projects to be shared in advance at the ED&amp;A SC for efficiency/synergy/reuse/overlap/duplication/dependency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 err="1"/>
                        <a:t>GridStack</a:t>
                      </a:r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(representative from </a:t>
                      </a:r>
                      <a:r>
                        <a:rPr lang="en-GB" sz="800" b="0" err="1"/>
                        <a:t>GridStack</a:t>
                      </a:r>
                      <a:r>
                        <a:rPr lang="en-GB" sz="800" b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Updates on </a:t>
                      </a:r>
                      <a:r>
                        <a:rPr lang="en-GB" sz="800" b="0" err="1"/>
                        <a:t>GridStack</a:t>
                      </a:r>
                      <a:r>
                        <a:rPr lang="en-GB" sz="800" b="0"/>
                        <a:t> blueprint shaping, for data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4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Enterprise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Maria Saiz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Owner is looking for agreement from the ED&amp;A SC that BUs/GFs will by default align with the Enterprise Data Model and any exceptions will run through working groups and come to the ED&amp;A SC for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7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Enterprise Data Catalogue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Kam/Diane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Owner is looking for agreement from the ED&amp;A SC that BUs/GFs will by default align with the Enterprise Data Catalogue and any exceptions will run through working groups and come to the ED&amp;A SC for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6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AOB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8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Summarise decisions and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Dan Robertson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Confirm decisions and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0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5189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F4DA-A6AA-4DB6-A4C1-356F004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 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8BDCE-12A2-4B62-9F7A-4FC998C408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D8E808-8911-421E-8A29-46EB0D076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11607"/>
              </p:ext>
            </p:extLst>
          </p:nvPr>
        </p:nvGraphicFramePr>
        <p:xfrm>
          <a:off x="337509" y="1058400"/>
          <a:ext cx="83746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673">
                  <a:extLst>
                    <a:ext uri="{9D8B030D-6E8A-4147-A177-3AD203B41FA5}">
                      <a16:colId xmlns:a16="http://schemas.microsoft.com/office/drawing/2014/main" val="3643938109"/>
                    </a:ext>
                  </a:extLst>
                </a:gridCol>
                <a:gridCol w="2093673">
                  <a:extLst>
                    <a:ext uri="{9D8B030D-6E8A-4147-A177-3AD203B41FA5}">
                      <a16:colId xmlns:a16="http://schemas.microsoft.com/office/drawing/2014/main" val="1513234459"/>
                    </a:ext>
                  </a:extLst>
                </a:gridCol>
                <a:gridCol w="2093673">
                  <a:extLst>
                    <a:ext uri="{9D8B030D-6E8A-4147-A177-3AD203B41FA5}">
                      <a16:colId xmlns:a16="http://schemas.microsoft.com/office/drawing/2014/main" val="1699065075"/>
                    </a:ext>
                  </a:extLst>
                </a:gridCol>
                <a:gridCol w="2093673">
                  <a:extLst>
                    <a:ext uri="{9D8B030D-6E8A-4147-A177-3AD203B41FA5}">
                      <a16:colId xmlns:a16="http://schemas.microsoft.com/office/drawing/2014/main" val="125699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Decision#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Detail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Meeting date (update)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1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6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2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330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F4DA-A6AA-4DB6-A4C1-356F004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Action 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8BDCE-12A2-4B62-9F7A-4FC998C408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D8E808-8911-421E-8A29-46EB0D076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82391"/>
              </p:ext>
            </p:extLst>
          </p:nvPr>
        </p:nvGraphicFramePr>
        <p:xfrm>
          <a:off x="337509" y="1058400"/>
          <a:ext cx="83746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07">
                  <a:extLst>
                    <a:ext uri="{9D8B030D-6E8A-4147-A177-3AD203B41FA5}">
                      <a16:colId xmlns:a16="http://schemas.microsoft.com/office/drawing/2014/main" val="3643938109"/>
                    </a:ext>
                  </a:extLst>
                </a:gridCol>
                <a:gridCol w="1087763">
                  <a:extLst>
                    <a:ext uri="{9D8B030D-6E8A-4147-A177-3AD203B41FA5}">
                      <a16:colId xmlns:a16="http://schemas.microsoft.com/office/drawing/2014/main" val="1513234459"/>
                    </a:ext>
                  </a:extLst>
                </a:gridCol>
                <a:gridCol w="1588931">
                  <a:extLst>
                    <a:ext uri="{9D8B030D-6E8A-4147-A177-3AD203B41FA5}">
                      <a16:colId xmlns:a16="http://schemas.microsoft.com/office/drawing/2014/main" val="1699065075"/>
                    </a:ext>
                  </a:extLst>
                </a:gridCol>
                <a:gridCol w="2987828">
                  <a:extLst>
                    <a:ext uri="{9D8B030D-6E8A-4147-A177-3AD203B41FA5}">
                      <a16:colId xmlns:a16="http://schemas.microsoft.com/office/drawing/2014/main" val="1256991465"/>
                    </a:ext>
                  </a:extLst>
                </a:gridCol>
                <a:gridCol w="2286464">
                  <a:extLst>
                    <a:ext uri="{9D8B030D-6E8A-4147-A177-3AD203B41FA5}">
                      <a16:colId xmlns:a16="http://schemas.microsoft.com/office/drawing/2014/main" val="171705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Action#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Detail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Update (plus date of update)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1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6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2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1214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30EFBB-CAC6-4C4F-BE13-6580B93AF0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545EC6D-A766-4938-98DC-0905941DA4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04DE36E-2725-4740-A28C-C5A43D5AB6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1F40099-B0E2-46E4-A6F2-FF43DDDD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Appendix</a:t>
            </a:r>
            <a:br>
              <a:rPr lang="en-GB"/>
            </a:b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5F954-8B7C-45E6-87BE-BB6B3317BF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28988" y="4814888"/>
            <a:ext cx="5815012" cy="127000"/>
          </a:xfrm>
        </p:spPr>
        <p:txBody>
          <a:bodyPr/>
          <a:lstStyle/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890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adence 5E Template - Working">
  <a:themeElements>
    <a:clrScheme name="Custom 3">
      <a:dk1>
        <a:srgbClr val="1F232A"/>
      </a:dk1>
      <a:lt1>
        <a:srgbClr val="FFFFFF"/>
      </a:lt1>
      <a:dk2>
        <a:srgbClr val="0079C1"/>
      </a:dk2>
      <a:lt2>
        <a:srgbClr val="808080"/>
      </a:lt2>
      <a:accent1>
        <a:srgbClr val="F78E1E"/>
      </a:accent1>
      <a:accent2>
        <a:srgbClr val="009BDB"/>
      </a:accent2>
      <a:accent3>
        <a:srgbClr val="C1CD23"/>
      </a:accent3>
      <a:accent4>
        <a:srgbClr val="9D8D85"/>
      </a:accent4>
      <a:accent5>
        <a:srgbClr val="6A2C91"/>
      </a:accent5>
      <a:accent6>
        <a:srgbClr val="47C3D3"/>
      </a:accent6>
      <a:hlink>
        <a:srgbClr val="2C3B97"/>
      </a:hlink>
      <a:folHlink>
        <a:srgbClr val="D31145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3.xml><?xml version="1.0" encoding="utf-8"?>
<a:theme xmlns:a="http://schemas.openxmlformats.org/drawingml/2006/main" name="1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4.xml><?xml version="1.0" encoding="utf-8"?>
<a:theme xmlns:a="http://schemas.openxmlformats.org/drawingml/2006/main" name="UK PPT 4x3 ALL UK">
  <a:themeElements>
    <a:clrScheme name="Custom 11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0148C"/>
      </a:hlink>
      <a:folHlink>
        <a:srgbClr val="00148C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1" id="{95D0E049-C192-4B84-AB31-B59D6F8AB744}" vid="{73F27640-A9AE-404E-A2AE-0C46D0C9B945}"/>
    </a:ext>
  </a:extLst>
</a:theme>
</file>

<file path=ppt/theme/theme5.xml><?xml version="1.0" encoding="utf-8"?>
<a:theme xmlns:a="http://schemas.openxmlformats.org/drawingml/2006/main" name="2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NG PowerPoint Template 4x3 2018" id="{CF4301EE-653F-40A0-9CC8-367CE7C89D59}" vid="{D546EC4C-4F19-45E5-8664-8862EDE26137}"/>
    </a:ext>
  </a:extLst>
</a:theme>
</file>

<file path=ppt/theme/theme6.xml><?xml version="1.0" encoding="utf-8"?>
<a:theme xmlns:a="http://schemas.openxmlformats.org/drawingml/2006/main" name="2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haredWithUsers xmlns="701484cb-4692-40f6-9cd8-9f96d07aad89">
      <UserInfo>
        <DisplayName>Ajwaliya, Nishit</DisplayName>
        <AccountId>14</AccountId>
        <AccountType/>
      </UserInfo>
      <UserInfo>
        <DisplayName>Bharj, Kam</DisplayName>
        <AccountId>33</AccountId>
        <AccountType/>
      </UserInfo>
      <UserInfo>
        <DisplayName>Stoddart, Bronwynne</DisplayName>
        <AccountId>43</AccountId>
        <AccountType/>
      </UserInfo>
      <UserInfo>
        <DisplayName>Tripathi, Bharat</DisplayName>
        <AccountId>13</AccountId>
        <AccountType/>
      </UserInfo>
      <UserInfo>
        <DisplayName>Wright, Frederick</DisplayName>
        <AccountId>28</AccountId>
        <AccountType/>
      </UserInfo>
      <UserInfo>
        <DisplayName>Saiz, Maria</DisplayName>
        <AccountId>27</AccountId>
        <AccountType/>
      </UserInfo>
      <UserInfo>
        <DisplayName>LoPreste, Diane</DisplayName>
        <AccountId>39</AccountId>
        <AccountType/>
      </UserInfo>
      <UserInfo>
        <DisplayName>Followell, John</DisplayName>
        <AccountId>46</AccountId>
        <AccountType/>
      </UserInfo>
      <UserInfo>
        <DisplayName>Marshall, Gavin</DisplayName>
        <AccountId>47</AccountId>
        <AccountType/>
      </UserInfo>
      <UserInfo>
        <DisplayName>Robertson, Daniel</DisplayName>
        <AccountId>12</AccountId>
        <AccountType/>
      </UserInfo>
      <UserInfo>
        <DisplayName>Large, Preston D.</DisplayName>
        <AccountId>54</AccountId>
        <AccountType/>
      </UserInfo>
      <UserInfo>
        <DisplayName>Raad, Nicolas</DisplayName>
        <AccountId>55</AccountId>
        <AccountType/>
      </UserInfo>
      <UserInfo>
        <DisplayName>Trilloe, Keith</DisplayName>
        <AccountId>56</AccountId>
        <AccountType/>
      </UserInfo>
      <UserInfo>
        <DisplayName>Branley, Niall</DisplayName>
        <AccountId>57</AccountId>
        <AccountType/>
      </UserInfo>
      <UserInfo>
        <DisplayName>Kanashiro, Alex</DisplayName>
        <AccountId>58</AccountId>
        <AccountType/>
      </UserInfo>
      <UserInfo>
        <DisplayName>Dionne, Gary J.</DisplayName>
        <AccountId>59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73EF154A21745A4B7D294624E0F37" ma:contentTypeVersion="6" ma:contentTypeDescription="Create a new document." ma:contentTypeScope="" ma:versionID="85f237651c4580394125c69293e39df3">
  <xsd:schema xmlns:xsd="http://www.w3.org/2001/XMLSchema" xmlns:xs="http://www.w3.org/2001/XMLSchema" xmlns:p="http://schemas.microsoft.com/office/2006/metadata/properties" xmlns:ns2="44563e85-d93e-468a-97fd-88b2feb52b2e" xmlns:ns3="701484cb-4692-40f6-9cd8-9f96d07aad89" targetNamespace="http://schemas.microsoft.com/office/2006/metadata/properties" ma:root="true" ma:fieldsID="241cd7f4fc25b44e8b4b682cdf892700" ns2:_="" ns3:_="">
    <xsd:import namespace="44563e85-d93e-468a-97fd-88b2feb52b2e"/>
    <xsd:import namespace="701484cb-4692-40f6-9cd8-9f96d07aa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563e85-d93e-468a-97fd-88b2feb52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484cb-4692-40f6-9cd8-9f96d07aad8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7260B3-6772-4D0F-BAD3-E93B4986793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1484cb-4692-40f6-9cd8-9f96d07aad89"/>
    <ds:schemaRef ds:uri="http://purl.org/dc/elements/1.1/"/>
    <ds:schemaRef ds:uri="http://schemas.microsoft.com/office/2006/metadata/properties"/>
    <ds:schemaRef ds:uri="44563e85-d93e-468a-97fd-88b2feb52b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CCB08D-15A1-4D01-A254-75ADBE482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563e85-d93e-468a-97fd-88b2feb52b2e"/>
    <ds:schemaRef ds:uri="701484cb-4692-40f6-9cd8-9f96d07aa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281A35-2CFC-4FBB-AFB9-EE54AA7D9D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Cadence 5E Template - Working</Template>
  <TotalTime>412</TotalTime>
  <Words>1652</Words>
  <Application>Microsoft Office PowerPoint</Application>
  <PresentationFormat>On-screen Show (16:9)</PresentationFormat>
  <Paragraphs>262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Calibri</vt:lpstr>
      <vt:lpstr>Comic Sans MS</vt:lpstr>
      <vt:lpstr>Georgia</vt:lpstr>
      <vt:lpstr>Graphik</vt:lpstr>
      <vt:lpstr>Graphik Black</vt:lpstr>
      <vt:lpstr>Lucida Grande</vt:lpstr>
      <vt:lpstr>Times New Roman</vt:lpstr>
      <vt:lpstr>Wingdings</vt:lpstr>
      <vt:lpstr>Wingdings 2</vt:lpstr>
      <vt:lpstr>Cadence 5E Template - Working</vt:lpstr>
      <vt:lpstr>NG_PPT_16x9_Generic_template-blue</vt:lpstr>
      <vt:lpstr>1_NG_PPT_16x9_Generic_template-blue</vt:lpstr>
      <vt:lpstr>UK PPT 4x3 ALL UK</vt:lpstr>
      <vt:lpstr>2_NG_PPT_16x9_Generic_template-blue</vt:lpstr>
      <vt:lpstr>2_US NG_2018 PPT__EnergyLines Template 16x9</vt:lpstr>
      <vt:lpstr>PowerPoint Presentation</vt:lpstr>
      <vt:lpstr>Data &amp; Analytics (D&amp;A) Strategy Governance</vt:lpstr>
      <vt:lpstr>Enterprise Data &amp; Analytics Strategy Council - Terms of Reference</vt:lpstr>
      <vt:lpstr>Enterprise Data Platform/Tools</vt:lpstr>
      <vt:lpstr>PowerPoint Presentation</vt:lpstr>
      <vt:lpstr>Enterprise D&amp;A Strategy Council (ED&amp;A SC) | November 2021 – Agenda (suggestions)</vt:lpstr>
      <vt:lpstr>Decision Log</vt:lpstr>
      <vt:lpstr>Action Log</vt:lpstr>
      <vt:lpstr>Appendix </vt:lpstr>
      <vt:lpstr>Global Data Governance Council - Terms of Reference</vt:lpstr>
      <vt:lpstr>Global Governance Council (GGC) for Data &amp; Analytics (D&amp;A) – in context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Cadence - Meeting 5e, XX Name of Function Executive Performance Review</dc:title>
  <dc:creator>National Grid</dc:creator>
  <cp:lastModifiedBy>Ajwaliya, Nishit</cp:lastModifiedBy>
  <cp:revision>10</cp:revision>
  <cp:lastPrinted>2019-01-11T11:12:34Z</cp:lastPrinted>
  <dcterms:created xsi:type="dcterms:W3CDTF">2018-05-07T15:47:27Z</dcterms:created>
  <dcterms:modified xsi:type="dcterms:W3CDTF">2021-10-28T23:44:12Z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0x010100F6D73EF154A21745A4B7D294624E0F37</vt:lpwstr>
  </property>
</Properties>
</file>