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147307580" r:id="rId5"/>
    <p:sldId id="21473075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z, Maria" userId="ecb9275c-7b09-4484-a43e-d9eda1fd6818" providerId="ADAL" clId="{E9FEA379-ACF4-4180-818F-D93DC54C54DA}"/>
    <pc:docChg chg="custSel modSld">
      <pc:chgData name="Saiz, Maria" userId="ecb9275c-7b09-4484-a43e-d9eda1fd6818" providerId="ADAL" clId="{E9FEA379-ACF4-4180-818F-D93DC54C54DA}" dt="2021-10-28T18:33:17.457" v="3" actId="478"/>
      <pc:docMkLst>
        <pc:docMk/>
      </pc:docMkLst>
      <pc:sldChg chg="delSp modSp mod">
        <pc:chgData name="Saiz, Maria" userId="ecb9275c-7b09-4484-a43e-d9eda1fd6818" providerId="ADAL" clId="{E9FEA379-ACF4-4180-818F-D93DC54C54DA}" dt="2021-10-28T18:33:17.457" v="3" actId="478"/>
        <pc:sldMkLst>
          <pc:docMk/>
          <pc:sldMk cId="2479828092" sldId="2147307581"/>
        </pc:sldMkLst>
        <pc:spChg chg="del mod">
          <ac:chgData name="Saiz, Maria" userId="ecb9275c-7b09-4484-a43e-d9eda1fd6818" providerId="ADAL" clId="{E9FEA379-ACF4-4180-818F-D93DC54C54DA}" dt="2021-10-28T18:33:17.457" v="3" actId="478"/>
          <ac:spMkLst>
            <pc:docMk/>
            <pc:sldMk cId="2479828092" sldId="2147307581"/>
            <ac:spMk id="5" creationId="{78716445-7C97-4358-AADC-2A5B34D83370}"/>
          </ac:spMkLst>
        </pc:spChg>
        <pc:spChg chg="mod">
          <ac:chgData name="Saiz, Maria" userId="ecb9275c-7b09-4484-a43e-d9eda1fd6818" providerId="ADAL" clId="{E9FEA379-ACF4-4180-818F-D93DC54C54DA}" dt="2021-10-28T17:26:16.770" v="1" actId="6549"/>
          <ac:spMkLst>
            <pc:docMk/>
            <pc:sldMk cId="2479828092" sldId="2147307581"/>
            <ac:spMk id="7" creationId="{50556F30-56CF-4817-B668-E73A075EDF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C30C-3F38-49D1-BF2A-DC5C5B834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E6184-616B-4668-8741-68D4BA823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18F2-6DE1-463E-986D-4E4626A8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083D-899E-48F9-8F14-038AAF0D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26E-6279-4834-8392-BE827410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C45-CB72-408F-8B4F-CBB4FBCE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405ED-C43E-45E5-ACD7-5E91DB67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255D-707B-41FA-B8FD-38EFD091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70C7-F5ED-4FA7-A8E2-F25C481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DBB2B-5814-494D-9665-7C6C9A47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D8E75-62BD-49D6-B3A4-D114B5BE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FFA17-AB58-4A12-BE4D-751F82B63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777B-4563-40E3-864E-C36DE8A1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1837-07E4-4B33-B5F2-0A2C926E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79B4-8962-4D3F-8CD8-9320AF25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76000" y="1411200"/>
            <a:ext cx="11040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0AF-67DA-4103-ADCF-D04CEE125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988989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12275233" y="48037"/>
            <a:ext cx="2706315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6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90486" lvl="2" indent="-9048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6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6" lvl="2" indent="-9048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6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6" lvl="2" indent="-9048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6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90486" lvl="2" indent="-9048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6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90486" lvl="2" indent="-9048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6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6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90486" lvl="2" indent="-9048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90486" lvl="2" indent="-9048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60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342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50B2-A0E2-4C90-B84F-BF44A23F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782F-5923-4F64-83C2-A325B63D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B0F6-64E1-403D-A992-8423B809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5A68-9C2B-4BD6-AA8F-3DE1F432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5DF1-5BE1-42BA-957C-62EDCE8B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8F5-8BE4-46A0-A8E4-662B23B7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62D5-B65C-439F-A855-41F90026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B53B-0E31-45D2-A205-B5B57EF7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E52F1-D238-4C7B-B3A9-70BAC95A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0FC1-3798-48C6-9779-D57C9A3D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2FC3-1089-44DC-B057-F81606C5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A1E6-87A6-4D3C-87EB-2FF9C5F2F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C06A7-12C3-4DEC-A859-B816EF4F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F835-5969-4D4B-BCE6-FCE7B207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2264-DC93-42AB-ABB9-6FBD15D5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E264D-2CD4-479B-AC2A-41FB9E72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B0FA-E24F-4DFB-8890-4C0F927A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2466C-70A5-4783-82B7-E89C7D13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13827-186A-4D18-88E2-947A7511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5E091-99B1-4B67-9F52-C7CC93A3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B5850-A5FA-4025-84F3-88EC3BA1C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4F0DB-6E60-468B-A7D7-E36E80C6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4A880-BAE7-44AD-B479-014F9DCB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A83F7-B6A1-4B9A-8E28-8A4DB185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F021-08C9-48A7-A16C-D5F7FFF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781D-4CC3-466C-80A9-D37C2760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49A2E-1503-41E2-BC46-1B64D47A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D75DE-F0DC-4CC4-A93C-86DB357E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BBE7E-D441-48A7-8FC0-5D0A625F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1FFCC-81B2-4CD2-8DB5-3FE717A3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C35DA-847A-4DE1-9741-3629ED86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A7B5-030C-48D5-9633-943230F0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0ED1-3FE5-4DF8-BAAB-4E6D656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A42A2-972D-4E3D-9A8E-80425E94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CAED-310F-4FF0-9FDE-B4052915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29850-9CDC-4B60-BE7A-A9133DFE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AC633-DB36-4084-94F8-78C51C69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79C5-CEF9-4247-8F8E-D0C17DCE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08E78-04CB-40DF-B672-4A46451F8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5CEEB-7870-423D-9F3B-DDCD976AC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35A0A-68E0-4C94-B896-BE688E29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9817C-0C2C-4B76-BB87-B12BD595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ED3D6-C21F-41B5-A2F7-7FB77CD0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7D76E-B9E0-416F-9DE9-17C9E092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23CE-A3D0-468F-841E-1AE092B3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C970-5D03-4262-BD65-75A5046EB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3E7D-7D89-410F-99D9-FF36DEAA9DB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C770-6B20-4112-8A42-806B75A9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F5F2-D16B-4F38-911B-91063DB96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BBF-0B5E-4236-BA0D-F3A27CC7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44C26-D175-4D32-B8F9-8292E80A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13" y="3048927"/>
            <a:ext cx="5722492" cy="3139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0614DC-F3FC-43C4-BEFE-C1204E06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26"/>
            <a:ext cx="10515600" cy="1046075"/>
          </a:xfrm>
        </p:spPr>
        <p:txBody>
          <a:bodyPr/>
          <a:lstStyle/>
          <a:p>
            <a:r>
              <a:rPr lang="en-US" dirty="0"/>
              <a:t>Enterprise Data Models Approval Process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978A1-57DE-48E6-9D29-84EAF07618E8}"/>
              </a:ext>
            </a:extLst>
          </p:cNvPr>
          <p:cNvSpPr txBox="1"/>
          <p:nvPr/>
        </p:nvSpPr>
        <p:spPr>
          <a:xfrm>
            <a:off x="838200" y="1396674"/>
            <a:ext cx="495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Enterprise Data Models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Conceptual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Logical Data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C2408-E942-4BAC-9073-80C7A1415D08}"/>
              </a:ext>
            </a:extLst>
          </p:cNvPr>
          <p:cNvSpPr txBox="1"/>
          <p:nvPr/>
        </p:nvSpPr>
        <p:spPr>
          <a:xfrm>
            <a:off x="5558203" y="997403"/>
            <a:ext cx="5795597" cy="203132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Enterprise Data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an overarching data model covering all business areas which describes the essence of an entire organization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enables a view of how the various parts of the organization’s data estate relate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intent the EDM is incomplete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DC7F1-5C76-4A20-A2B8-924BF14893D7}"/>
              </a:ext>
            </a:extLst>
          </p:cNvPr>
          <p:cNvSpPr txBox="1"/>
          <p:nvPr/>
        </p:nvSpPr>
        <p:spPr>
          <a:xfrm>
            <a:off x="5435269" y="3549078"/>
            <a:ext cx="35722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Conceptual model</a:t>
            </a:r>
          </a:p>
          <a:p>
            <a:r>
              <a:rPr lang="en-US" dirty="0"/>
              <a:t>The Conceptual Data Model identifies and defines the primary data concepts and relationships about which the business keeps data that runs the business. It shows the very high-level key data concepts, their definitions, and how they relate to each other.  It’s the business landscape in business terms.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EAC6C-77D4-414A-ABCC-C694A4B3D555}"/>
              </a:ext>
            </a:extLst>
          </p:cNvPr>
          <p:cNvSpPr txBox="1"/>
          <p:nvPr/>
        </p:nvSpPr>
        <p:spPr>
          <a:xfrm>
            <a:off x="9010859" y="3539060"/>
            <a:ext cx="30174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Logical model</a:t>
            </a:r>
          </a:p>
          <a:p>
            <a:r>
              <a:rPr lang="en-US" dirty="0"/>
              <a:t>The Logical Data Model represents the data/information requirements of the business.  It identifies the business data (entities), how they are related (relationships) and the business data (attributes) that is required to support the business. 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32A2205-2F4B-42D9-9CE0-AB7ED3F6D82E}"/>
              </a:ext>
            </a:extLst>
          </p:cNvPr>
          <p:cNvSpPr/>
          <p:nvPr/>
        </p:nvSpPr>
        <p:spPr>
          <a:xfrm>
            <a:off x="4970585" y="1396674"/>
            <a:ext cx="287216" cy="12188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D015B8-DAD4-4E99-8A88-918A5B3DD597}"/>
              </a:ext>
            </a:extLst>
          </p:cNvPr>
          <p:cNvCxnSpPr>
            <a:cxnSpLocks/>
          </p:cNvCxnSpPr>
          <p:nvPr/>
        </p:nvCxnSpPr>
        <p:spPr>
          <a:xfrm flipH="1">
            <a:off x="7021286" y="3222173"/>
            <a:ext cx="528375" cy="20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B3C6D2-E714-4E8D-9900-C640811E1A35}"/>
              </a:ext>
            </a:extLst>
          </p:cNvPr>
          <p:cNvCxnSpPr>
            <a:cxnSpLocks/>
          </p:cNvCxnSpPr>
          <p:nvPr/>
        </p:nvCxnSpPr>
        <p:spPr>
          <a:xfrm>
            <a:off x="8651631" y="3184065"/>
            <a:ext cx="824521" cy="27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8038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038B-8507-4A6D-BDA8-53B28305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7686"/>
          </a:xfrm>
        </p:spPr>
        <p:txBody>
          <a:bodyPr/>
          <a:lstStyle/>
          <a:p>
            <a:r>
              <a:rPr lang="en-US" dirty="0"/>
              <a:t>Enterprise Data Models Approval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E1459-254A-4D56-84FB-5F45DA7C97ED}"/>
              </a:ext>
            </a:extLst>
          </p:cNvPr>
          <p:cNvSpPr/>
          <p:nvPr/>
        </p:nvSpPr>
        <p:spPr>
          <a:xfrm>
            <a:off x="337457" y="1411200"/>
            <a:ext cx="43325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200"/>
              </a:spcAft>
              <a:buClr>
                <a:srgbClr val="55555A"/>
              </a:buClr>
            </a:pPr>
            <a:r>
              <a:rPr lang="en-GB" sz="2000" b="1" kern="0" dirty="0">
                <a:solidFill>
                  <a:srgbClr val="00148C"/>
                </a:solidFill>
                <a:latin typeface="Arial"/>
                <a:ea typeface="ＭＳ Ｐゴシック"/>
              </a:rPr>
              <a:t>What’s in our current Data Modeling Standards?</a:t>
            </a:r>
          </a:p>
          <a:p>
            <a:pPr lvl="0" fontAlgn="base">
              <a:spcBef>
                <a:spcPct val="0"/>
              </a:spcBef>
              <a:spcAft>
                <a:spcPts val="1200"/>
              </a:spcAft>
              <a:buClr>
                <a:srgbClr val="55555A"/>
              </a:buClr>
            </a:pPr>
            <a:endParaRPr lang="en-GB" b="1" kern="0" dirty="0">
              <a:solidFill>
                <a:srgbClr val="00148C"/>
              </a:solidFill>
              <a:latin typeface="Arial"/>
              <a:ea typeface="ＭＳ Ｐゴシック"/>
            </a:endParaRPr>
          </a:p>
          <a:p>
            <a:pPr lvl="0" fontAlgn="base">
              <a:spcBef>
                <a:spcPct val="0"/>
              </a:spcBef>
              <a:spcAft>
                <a:spcPts val="1200"/>
              </a:spcAft>
              <a:buClr>
                <a:srgbClr val="55555A"/>
              </a:buClr>
            </a:pPr>
            <a:r>
              <a:rPr lang="en-GB" b="1" kern="0" dirty="0">
                <a:solidFill>
                  <a:srgbClr val="00148C"/>
                </a:solidFill>
                <a:latin typeface="Arial"/>
                <a:ea typeface="ＭＳ Ｐゴシック"/>
              </a:rPr>
              <a:t>Model Governance</a:t>
            </a:r>
          </a:p>
          <a:p>
            <a:pPr marL="555750" lvl="2" indent="-285750" fontAlgn="base">
              <a:spcBef>
                <a:spcPct val="0"/>
              </a:spcBef>
              <a:spcAft>
                <a:spcPts val="1200"/>
              </a:spcAft>
              <a:buClr>
                <a:srgbClr val="00148C"/>
              </a:buClr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rgbClr val="55555A"/>
                </a:solidFill>
                <a:latin typeface="Arial"/>
                <a:ea typeface="ＭＳ Ｐゴシック"/>
              </a:rPr>
              <a:t>Peer Review Checklists for each type of model</a:t>
            </a:r>
          </a:p>
          <a:p>
            <a:pPr marL="555750" lvl="2" indent="-285750" fontAlgn="base">
              <a:spcBef>
                <a:spcPct val="0"/>
              </a:spcBef>
              <a:spcAft>
                <a:spcPts val="1200"/>
              </a:spcAft>
              <a:buClr>
                <a:srgbClr val="00148C"/>
              </a:buClr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rgbClr val="55555A"/>
                </a:solidFill>
                <a:latin typeface="Arial"/>
                <a:ea typeface="ＭＳ Ｐゴシック"/>
              </a:rPr>
              <a:t>Based on list of model tasks and processes</a:t>
            </a:r>
          </a:p>
          <a:p>
            <a:pPr marL="555750" lvl="2" indent="-285750" fontAlgn="base">
              <a:spcBef>
                <a:spcPct val="0"/>
              </a:spcBef>
              <a:spcAft>
                <a:spcPts val="1200"/>
              </a:spcAft>
              <a:buClr>
                <a:srgbClr val="00148C"/>
              </a:buClr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rgbClr val="55555A"/>
                </a:solidFill>
                <a:latin typeface="Arial"/>
                <a:ea typeface="ＭＳ Ｐゴシック"/>
              </a:rPr>
              <a:t>Key aspect is re-use of all data object types</a:t>
            </a:r>
          </a:p>
          <a:p>
            <a:pPr marL="555750" lvl="2" indent="-285750" fontAlgn="base">
              <a:spcBef>
                <a:spcPct val="0"/>
              </a:spcBef>
              <a:spcAft>
                <a:spcPts val="1200"/>
              </a:spcAft>
              <a:buClr>
                <a:srgbClr val="00148C"/>
              </a:buClr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rgbClr val="55555A"/>
                </a:solidFill>
                <a:latin typeface="Arial"/>
                <a:ea typeface="ＭＳ Ｐゴシック"/>
              </a:rPr>
              <a:t>Data Delivery will perform physical model reviews</a:t>
            </a:r>
          </a:p>
          <a:p>
            <a:pPr marL="555750" lvl="2" indent="-285750" fontAlgn="base">
              <a:spcBef>
                <a:spcPct val="0"/>
              </a:spcBef>
              <a:spcAft>
                <a:spcPts val="1200"/>
              </a:spcAft>
              <a:buClr>
                <a:srgbClr val="00148C"/>
              </a:buClr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rgbClr val="55555A"/>
                </a:solidFill>
                <a:latin typeface="Arial"/>
                <a:ea typeface="ＭＳ Ｐゴシック"/>
              </a:rPr>
              <a:t>TDA performs conceptual and logical model reviews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56F30-56CF-4817-B668-E73A075EDF71}"/>
              </a:ext>
            </a:extLst>
          </p:cNvPr>
          <p:cNvSpPr/>
          <p:nvPr/>
        </p:nvSpPr>
        <p:spPr>
          <a:xfrm>
            <a:off x="5402958" y="1411200"/>
            <a:ext cx="595084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200"/>
              </a:spcAft>
              <a:buClr>
                <a:srgbClr val="55555A"/>
              </a:buClr>
            </a:pPr>
            <a:r>
              <a:rPr lang="en-GB" sz="2400" b="1" kern="0" dirty="0">
                <a:solidFill>
                  <a:srgbClr val="00148C"/>
                </a:solidFill>
                <a:latin typeface="Arial"/>
                <a:ea typeface="ＭＳ Ｐゴシック"/>
              </a:rPr>
              <a:t>What do we need to confirm or add?</a:t>
            </a:r>
          </a:p>
          <a:p>
            <a:pPr lvl="0" fontAlgn="base">
              <a:spcBef>
                <a:spcPct val="0"/>
              </a:spcBef>
              <a:spcAft>
                <a:spcPts val="1200"/>
              </a:spcAft>
              <a:buClr>
                <a:srgbClr val="55555A"/>
              </a:buClr>
            </a:pPr>
            <a:endParaRPr lang="en-GB" sz="2000" b="1" kern="0" dirty="0">
              <a:solidFill>
                <a:srgbClr val="00148C"/>
              </a:solidFill>
              <a:latin typeface="Arial"/>
              <a:ea typeface="ＭＳ Ｐゴシック"/>
            </a:endParaRPr>
          </a:p>
          <a:p>
            <a:pPr marL="285750" lvl="0" indent="-285750" fontAlgn="base">
              <a:spcBef>
                <a:spcPct val="0"/>
              </a:spcBef>
              <a:spcAft>
                <a:spcPts val="12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rgbClr val="00148C"/>
                </a:solidFill>
                <a:latin typeface="Arial"/>
                <a:ea typeface="ＭＳ Ｐゴシック"/>
              </a:rPr>
              <a:t>BU model alignment review – </a:t>
            </a:r>
            <a:r>
              <a:rPr lang="en-GB" kern="0" dirty="0">
                <a:solidFill>
                  <a:srgbClr val="00148C"/>
                </a:solidFill>
                <a:latin typeface="Arial"/>
                <a:ea typeface="ＭＳ Ｐゴシック"/>
              </a:rPr>
              <a:t>TDA will work with </a:t>
            </a:r>
            <a:r>
              <a:rPr lang="en-US" kern="0" dirty="0">
                <a:solidFill>
                  <a:srgbClr val="00148C"/>
                </a:solidFill>
                <a:latin typeface="Arial"/>
                <a:ea typeface="ＭＳ Ｐゴシック"/>
              </a:rPr>
              <a:t>BUs/GFs to ensure default align with the Enterprise Data Models</a:t>
            </a:r>
          </a:p>
          <a:p>
            <a:pPr marL="285750" lvl="0" indent="-285750" fontAlgn="base">
              <a:spcBef>
                <a:spcPct val="0"/>
              </a:spcBef>
              <a:spcAft>
                <a:spcPts val="12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148C"/>
                </a:solidFill>
                <a:latin typeface="Arial"/>
                <a:ea typeface="ＭＳ Ｐゴシック"/>
              </a:rPr>
              <a:t>Model exception process </a:t>
            </a:r>
            <a:r>
              <a:rPr lang="en-GB" kern="0" dirty="0">
                <a:solidFill>
                  <a:srgbClr val="00148C"/>
                </a:solidFill>
                <a:latin typeface="Arial"/>
                <a:ea typeface="ＭＳ Ｐゴシック"/>
              </a:rPr>
              <a:t>– TDA will work with the cross functional and domain groups to address exceptions and recommend solutions.  </a:t>
            </a:r>
            <a:endParaRPr lang="en-GB" kern="0" dirty="0">
              <a:solidFill>
                <a:srgbClr val="FF0000"/>
              </a:solidFill>
              <a:latin typeface="Arial"/>
              <a:ea typeface="ＭＳ Ｐゴシック"/>
            </a:endParaRPr>
          </a:p>
          <a:p>
            <a:pPr marL="285750" lvl="0" indent="-285750" fontAlgn="base">
              <a:spcBef>
                <a:spcPct val="0"/>
              </a:spcBef>
              <a:spcAft>
                <a:spcPts val="12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rgbClr val="00148C"/>
                </a:solidFill>
                <a:latin typeface="Arial"/>
                <a:ea typeface="ＭＳ Ｐゴシック"/>
              </a:rPr>
              <a:t>Model exception approval </a:t>
            </a:r>
            <a:r>
              <a:rPr lang="en-GB" kern="0" dirty="0">
                <a:solidFill>
                  <a:srgbClr val="00148C"/>
                </a:solidFill>
                <a:latin typeface="Arial"/>
                <a:ea typeface="ＭＳ Ｐゴシック"/>
              </a:rPr>
              <a:t>– The recommended exception solution will be presented to the </a:t>
            </a:r>
            <a:r>
              <a:rPr lang="en-US" kern="0" dirty="0">
                <a:solidFill>
                  <a:srgbClr val="00148C"/>
                </a:solidFill>
                <a:latin typeface="Arial"/>
                <a:ea typeface="ＭＳ Ｐゴシック"/>
              </a:rPr>
              <a:t>ED&amp;A SC for approval</a:t>
            </a:r>
            <a:endParaRPr lang="en-GB" kern="0" dirty="0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79828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9E74AAFE1B942B351C84948477B0E" ma:contentTypeVersion="13" ma:contentTypeDescription="Create a new document." ma:contentTypeScope="" ma:versionID="5be1adec82b6de71346b86c256cee2c7">
  <xsd:schema xmlns:xsd="http://www.w3.org/2001/XMLSchema" xmlns:xs="http://www.w3.org/2001/XMLSchema" xmlns:p="http://schemas.microsoft.com/office/2006/metadata/properties" xmlns:ns3="29462384-792c-4c42-a98a-5c86896e7011" xmlns:ns4="30efd864-a0ad-4b30-ae03-c199a7613d12" targetNamespace="http://schemas.microsoft.com/office/2006/metadata/properties" ma:root="true" ma:fieldsID="f3d5895aa75328664a61282a4bf4d764" ns3:_="" ns4:_="">
    <xsd:import namespace="29462384-792c-4c42-a98a-5c86896e7011"/>
    <xsd:import namespace="30efd864-a0ad-4b30-ae03-c199a7613d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62384-792c-4c42-a98a-5c86896e7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fd864-a0ad-4b30-ae03-c199a7613d1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FECA5E-C4A2-4408-8E59-B7CF145890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62384-792c-4c42-a98a-5c86896e7011"/>
    <ds:schemaRef ds:uri="30efd864-a0ad-4b30-ae03-c199a7613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7DF3E3-8530-419C-BA92-B03AF1066B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77159C-144E-4763-94FF-49E0B0D607E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30efd864-a0ad-4b30-ae03-c199a7613d12"/>
    <ds:schemaRef ds:uri="http://purl.org/dc/terms/"/>
    <ds:schemaRef ds:uri="29462384-792c-4c42-a98a-5c86896e7011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289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Enterprise Data Models Approval Process </vt:lpstr>
      <vt:lpstr>Enterprise Data Models Approval Process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Saiz, Maria</dc:creator>
  <cp:lastModifiedBy>Saiz, Maria</cp:lastModifiedBy>
  <cp:revision>5</cp:revision>
  <dcterms:created xsi:type="dcterms:W3CDTF">2021-10-19T14:29:33Z</dcterms:created>
  <dcterms:modified xsi:type="dcterms:W3CDTF">2021-10-28T18:33:23Z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0x010100B8E9E74AAFE1B942B351C84948477B0E</vt:lpwstr>
  </property>
</Properties>
</file>