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heme/theme3.xml" ContentType="application/vnd.openxmlformats-officedocument.theme+xml"/>
  <Override PartName="/ppt/tags/tag23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7" r:id="rId2"/>
  </p:sldMasterIdLst>
  <p:notesMasterIdLst>
    <p:notesMasterId r:id="rId6"/>
  </p:notesMasterIdLst>
  <p:sldIdLst>
    <p:sldId id="2147376968" r:id="rId3"/>
    <p:sldId id="2147375752" r:id="rId4"/>
    <p:sldId id="214737575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77" d="100"/>
          <a:sy n="77" d="100"/>
        </p:scale>
        <p:origin x="77"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89F4D-E393-4369-BFBD-0E6FAD73E95D}" type="datetimeFigureOut">
              <a:rPr lang="en-GB" smtClean="0"/>
              <a:t>17/11/2021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11C99-0A2D-480D-A3CB-EDE8040AFB34}" type="slidenum">
              <a:rPr lang="en-GB" smtClean="0"/>
              <a:t>‹#›</a:t>
            </a:fld>
            <a:endParaRPr lang="en-GB"/>
          </a:p>
        </p:txBody>
      </p:sp>
    </p:spTree>
    <p:extLst>
      <p:ext uri="{BB962C8B-B14F-4D97-AF65-F5344CB8AC3E}">
        <p14:creationId xmlns:p14="http://schemas.microsoft.com/office/powerpoint/2010/main" val="70413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r>
              <a:rPr lang="en-US" dirty="0">
                <a:latin typeface="Arial" panose="020B0604020202020204" pitchFamily="34" charset="0"/>
              </a:rPr>
              <a:t>Grid assets : content types, and storage types (Unstructured , structured)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Arial" panose="020B0604020202020204" pitchFamily="34" charset="0"/>
                <a:ea typeface="+mn-ea"/>
                <a:cs typeface="+mn-cs"/>
                <a:sym typeface="+mn-lt"/>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Arial" panose="020B0604020202020204" pitchFamily="34" charset="0"/>
                <a:ea typeface="+mn-ea"/>
                <a:cs typeface="+mn-cs"/>
                <a:sym typeface="+mn-lt"/>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dirty="0">
              <a:ln>
                <a:noFill/>
              </a:ln>
              <a:solidFill>
                <a:srgbClr val="6E6F73"/>
              </a:solidFill>
              <a:effectLst/>
              <a:uLnTx/>
              <a:uFillTx/>
              <a:latin typeface="Arial" panose="020B0604020202020204" pitchFamily="34" charset="0"/>
              <a:ea typeface="+mn-ea"/>
              <a:cs typeface="+mn-cs"/>
              <a:sym typeface="+mn-lt"/>
            </a:endParaRPr>
          </a:p>
        </p:txBody>
      </p:sp>
    </p:spTree>
    <p:extLst>
      <p:ext uri="{BB962C8B-B14F-4D97-AF65-F5344CB8AC3E}">
        <p14:creationId xmlns:p14="http://schemas.microsoft.com/office/powerpoint/2010/main" val="30774988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0.png"/><Relationship Id="rId2" Type="http://schemas.openxmlformats.org/officeDocument/2006/relationships/tags" Target="../tags/tag139.xml"/><Relationship Id="rId1" Type="http://schemas.openxmlformats.org/officeDocument/2006/relationships/vmlDrawing" Target="../drawings/vmlDrawing89.vml"/><Relationship Id="rId6" Type="http://schemas.openxmlformats.org/officeDocument/2006/relationships/image" Target="../media/image8.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vmlDrawing" Target="../drawings/vmlDrawing90.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0.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image" Target="../media/image13.png"/><Relationship Id="rId2" Type="http://schemas.openxmlformats.org/officeDocument/2006/relationships/tags" Target="../tags/tag142.xml"/><Relationship Id="rId1" Type="http://schemas.openxmlformats.org/officeDocument/2006/relationships/vmlDrawing" Target="../drawings/vmlDrawing91.vml"/><Relationship Id="rId6" Type="http://schemas.openxmlformats.org/officeDocument/2006/relationships/image" Target="../media/image12.emf"/><Relationship Id="rId5" Type="http://schemas.openxmlformats.org/officeDocument/2006/relationships/oleObject" Target="../embeddings/oleObject91.bin"/><Relationship Id="rId4"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1.png"/><Relationship Id="rId2" Type="http://schemas.openxmlformats.org/officeDocument/2006/relationships/tags" Target="../tags/tag144.xml"/><Relationship Id="rId1" Type="http://schemas.openxmlformats.org/officeDocument/2006/relationships/vmlDrawing" Target="../drawings/vmlDrawing92.vml"/><Relationship Id="rId6" Type="http://schemas.openxmlformats.org/officeDocument/2006/relationships/image" Target="../media/image8.emf"/><Relationship Id="rId5" Type="http://schemas.openxmlformats.org/officeDocument/2006/relationships/oleObject" Target="../embeddings/oleObject92.bin"/><Relationship Id="rId4"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0.png"/><Relationship Id="rId2" Type="http://schemas.openxmlformats.org/officeDocument/2006/relationships/tags" Target="../tags/tag146.xml"/><Relationship Id="rId1" Type="http://schemas.openxmlformats.org/officeDocument/2006/relationships/vmlDrawing" Target="../drawings/vmlDrawing93.vml"/><Relationship Id="rId6" Type="http://schemas.openxmlformats.org/officeDocument/2006/relationships/image" Target="../media/image8.emf"/><Relationship Id="rId5" Type="http://schemas.openxmlformats.org/officeDocument/2006/relationships/oleObject" Target="../embeddings/oleObject93.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94.vml"/><Relationship Id="rId6" Type="http://schemas.openxmlformats.org/officeDocument/2006/relationships/image" Target="../media/image8.emf"/><Relationship Id="rId5" Type="http://schemas.openxmlformats.org/officeDocument/2006/relationships/oleObject" Target="../embeddings/oleObject94.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0.png"/><Relationship Id="rId2" Type="http://schemas.openxmlformats.org/officeDocument/2006/relationships/tags" Target="../tags/tag150.xml"/><Relationship Id="rId1" Type="http://schemas.openxmlformats.org/officeDocument/2006/relationships/vmlDrawing" Target="../drawings/vmlDrawing95.vml"/><Relationship Id="rId6" Type="http://schemas.openxmlformats.org/officeDocument/2006/relationships/image" Target="../media/image8.emf"/><Relationship Id="rId5" Type="http://schemas.openxmlformats.org/officeDocument/2006/relationships/oleObject" Target="../embeddings/oleObject95.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96.vml"/><Relationship Id="rId6" Type="http://schemas.openxmlformats.org/officeDocument/2006/relationships/image" Target="../media/image8.emf"/><Relationship Id="rId5" Type="http://schemas.openxmlformats.org/officeDocument/2006/relationships/oleObject" Target="../embeddings/oleObject96.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vmlDrawing" Target="../drawings/vmlDrawing97.vml"/><Relationship Id="rId5" Type="http://schemas.openxmlformats.org/officeDocument/2006/relationships/image" Target="../media/image8.emf"/><Relationship Id="rId4" Type="http://schemas.openxmlformats.org/officeDocument/2006/relationships/oleObject" Target="../embeddings/oleObject97.bin"/></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2.xml"/><Relationship Id="rId7" Type="http://schemas.openxmlformats.org/officeDocument/2006/relationships/image" Target="../media/image18.svg"/><Relationship Id="rId2" Type="http://schemas.openxmlformats.org/officeDocument/2006/relationships/tags" Target="../tags/tag155.xml"/><Relationship Id="rId1" Type="http://schemas.openxmlformats.org/officeDocument/2006/relationships/vmlDrawing" Target="../drawings/vmlDrawing98.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98.bin"/><Relationship Id="rId9"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99.vml"/><Relationship Id="rId6" Type="http://schemas.openxmlformats.org/officeDocument/2006/relationships/image" Target="../media/image8.emf"/><Relationship Id="rId5" Type="http://schemas.openxmlformats.org/officeDocument/2006/relationships/oleObject" Target="../embeddings/oleObject99.bin"/><Relationship Id="rId4"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8.xml"/><Relationship Id="rId1" Type="http://schemas.openxmlformats.org/officeDocument/2006/relationships/vmlDrawing" Target="../drawings/vmlDrawing100.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100.bin"/></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vmlDrawing" Target="../drawings/vmlDrawing101.vml"/><Relationship Id="rId6" Type="http://schemas.openxmlformats.org/officeDocument/2006/relationships/image" Target="../media/image8.emf"/><Relationship Id="rId5" Type="http://schemas.openxmlformats.org/officeDocument/2006/relationships/oleObject" Target="../embeddings/oleObject101.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1.xml"/><Relationship Id="rId1" Type="http://schemas.openxmlformats.org/officeDocument/2006/relationships/vmlDrawing" Target="../drawings/vmlDrawing102.vml"/><Relationship Id="rId5" Type="http://schemas.openxmlformats.org/officeDocument/2006/relationships/image" Target="../media/image8.emf"/><Relationship Id="rId4" Type="http://schemas.openxmlformats.org/officeDocument/2006/relationships/oleObject" Target="../embeddings/oleObject102.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vmlDrawing" Target="../drawings/vmlDrawing103.vml"/><Relationship Id="rId5" Type="http://schemas.openxmlformats.org/officeDocument/2006/relationships/image" Target="../media/image8.emf"/><Relationship Id="rId4" Type="http://schemas.openxmlformats.org/officeDocument/2006/relationships/oleObject" Target="../embeddings/oleObject103.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3.xml"/><Relationship Id="rId1" Type="http://schemas.openxmlformats.org/officeDocument/2006/relationships/vmlDrawing" Target="../drawings/vmlDrawing104.vml"/><Relationship Id="rId5" Type="http://schemas.openxmlformats.org/officeDocument/2006/relationships/image" Target="../media/image8.emf"/><Relationship Id="rId4" Type="http://schemas.openxmlformats.org/officeDocument/2006/relationships/oleObject" Target="../embeddings/oleObject104.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4.xml"/><Relationship Id="rId1" Type="http://schemas.openxmlformats.org/officeDocument/2006/relationships/vmlDrawing" Target="../drawings/vmlDrawing105.v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5.xml"/><Relationship Id="rId1" Type="http://schemas.openxmlformats.org/officeDocument/2006/relationships/vmlDrawing" Target="../drawings/vmlDrawing106.vml"/><Relationship Id="rId5" Type="http://schemas.openxmlformats.org/officeDocument/2006/relationships/image" Target="../media/image8.emf"/><Relationship Id="rId4" Type="http://schemas.openxmlformats.org/officeDocument/2006/relationships/oleObject" Target="../embeddings/oleObject106.bin"/></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167.xml"/><Relationship Id="rId7" Type="http://schemas.openxmlformats.org/officeDocument/2006/relationships/image" Target="../media/image3.png"/><Relationship Id="rId2" Type="http://schemas.openxmlformats.org/officeDocument/2006/relationships/tags" Target="../tags/tag166.xml"/><Relationship Id="rId1" Type="http://schemas.openxmlformats.org/officeDocument/2006/relationships/vmlDrawing" Target="../drawings/vmlDrawing107.vml"/><Relationship Id="rId6" Type="http://schemas.openxmlformats.org/officeDocument/2006/relationships/image" Target="../media/image2.emf"/><Relationship Id="rId5" Type="http://schemas.openxmlformats.org/officeDocument/2006/relationships/oleObject" Target="../embeddings/oleObject10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9.xml"/><Relationship Id="rId7" Type="http://schemas.openxmlformats.org/officeDocument/2006/relationships/image" Target="../media/image5.png"/><Relationship Id="rId2" Type="http://schemas.openxmlformats.org/officeDocument/2006/relationships/tags" Target="../tags/tag168.xml"/><Relationship Id="rId1" Type="http://schemas.openxmlformats.org/officeDocument/2006/relationships/vmlDrawing" Target="../drawings/vmlDrawing108.vml"/><Relationship Id="rId6" Type="http://schemas.openxmlformats.org/officeDocument/2006/relationships/image" Target="../media/image2.emf"/><Relationship Id="rId5" Type="http://schemas.openxmlformats.org/officeDocument/2006/relationships/oleObject" Target="../embeddings/oleObject108.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18.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7.png"/><Relationship Id="rId2" Type="http://schemas.openxmlformats.org/officeDocument/2006/relationships/tags" Target="../tags/tag170.xml"/><Relationship Id="rId1" Type="http://schemas.openxmlformats.org/officeDocument/2006/relationships/vmlDrawing" Target="../drawings/vmlDrawing109.vml"/><Relationship Id="rId6" Type="http://schemas.openxmlformats.org/officeDocument/2006/relationships/image" Target="../media/image2.emf"/><Relationship Id="rId5" Type="http://schemas.openxmlformats.org/officeDocument/2006/relationships/oleObject" Target="../embeddings/oleObject109.bin"/><Relationship Id="rId4"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vmlDrawing" Target="../drawings/vmlDrawing110.vml"/><Relationship Id="rId6" Type="http://schemas.openxmlformats.org/officeDocument/2006/relationships/image" Target="../media/image8.emf"/><Relationship Id="rId5" Type="http://schemas.openxmlformats.org/officeDocument/2006/relationships/oleObject" Target="../embeddings/oleObject110.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vmlDrawing" Target="../drawings/vmlDrawing111.vml"/><Relationship Id="rId6" Type="http://schemas.openxmlformats.org/officeDocument/2006/relationships/image" Target="../media/image8.emf"/><Relationship Id="rId5" Type="http://schemas.openxmlformats.org/officeDocument/2006/relationships/oleObject" Target="../embeddings/oleObject111.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vmlDrawing" Target="../drawings/vmlDrawing112.vml"/><Relationship Id="rId6" Type="http://schemas.openxmlformats.org/officeDocument/2006/relationships/image" Target="../media/image8.emf"/><Relationship Id="rId5" Type="http://schemas.openxmlformats.org/officeDocument/2006/relationships/oleObject" Target="../embeddings/oleObject112.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vmlDrawing" Target="../drawings/vmlDrawing113.vml"/><Relationship Id="rId6" Type="http://schemas.openxmlformats.org/officeDocument/2006/relationships/image" Target="../media/image8.emf"/><Relationship Id="rId5" Type="http://schemas.openxmlformats.org/officeDocument/2006/relationships/oleObject" Target="../embeddings/oleObject113.bin"/><Relationship Id="rId4"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vmlDrawing" Target="../drawings/vmlDrawing114.vml"/><Relationship Id="rId6" Type="http://schemas.openxmlformats.org/officeDocument/2006/relationships/image" Target="../media/image8.emf"/><Relationship Id="rId5" Type="http://schemas.openxmlformats.org/officeDocument/2006/relationships/oleObject" Target="../embeddings/oleObject114.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9.png"/><Relationship Id="rId2" Type="http://schemas.openxmlformats.org/officeDocument/2006/relationships/tags" Target="../tags/tag182.xml"/><Relationship Id="rId1" Type="http://schemas.openxmlformats.org/officeDocument/2006/relationships/vmlDrawing" Target="../drawings/vmlDrawing115.vml"/><Relationship Id="rId6" Type="http://schemas.openxmlformats.org/officeDocument/2006/relationships/image" Target="../media/image8.emf"/><Relationship Id="rId5" Type="http://schemas.openxmlformats.org/officeDocument/2006/relationships/oleObject" Target="../embeddings/oleObject115.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9.png"/><Relationship Id="rId2" Type="http://schemas.openxmlformats.org/officeDocument/2006/relationships/tags" Target="../tags/tag184.xml"/><Relationship Id="rId1" Type="http://schemas.openxmlformats.org/officeDocument/2006/relationships/vmlDrawing" Target="../drawings/vmlDrawing116.vml"/><Relationship Id="rId6" Type="http://schemas.openxmlformats.org/officeDocument/2006/relationships/image" Target="../media/image8.emf"/><Relationship Id="rId5" Type="http://schemas.openxmlformats.org/officeDocument/2006/relationships/oleObject" Target="../embeddings/oleObject116.bin"/><Relationship Id="rId4"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9.png"/><Relationship Id="rId2" Type="http://schemas.openxmlformats.org/officeDocument/2006/relationships/tags" Target="../tags/tag186.xml"/><Relationship Id="rId1" Type="http://schemas.openxmlformats.org/officeDocument/2006/relationships/vmlDrawing" Target="../drawings/vmlDrawing117.vml"/><Relationship Id="rId6" Type="http://schemas.openxmlformats.org/officeDocument/2006/relationships/image" Target="../media/image8.emf"/><Relationship Id="rId5" Type="http://schemas.openxmlformats.org/officeDocument/2006/relationships/oleObject" Target="../embeddings/oleObject117.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9.png"/><Relationship Id="rId2" Type="http://schemas.openxmlformats.org/officeDocument/2006/relationships/tags" Target="../tags/tag188.xml"/><Relationship Id="rId1" Type="http://schemas.openxmlformats.org/officeDocument/2006/relationships/vmlDrawing" Target="../drawings/vmlDrawing118.vml"/><Relationship Id="rId6" Type="http://schemas.openxmlformats.org/officeDocument/2006/relationships/image" Target="../media/image8.emf"/><Relationship Id="rId5" Type="http://schemas.openxmlformats.org/officeDocument/2006/relationships/oleObject" Target="../embeddings/oleObject118.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0.xml"/><Relationship Id="rId1" Type="http://schemas.openxmlformats.org/officeDocument/2006/relationships/vmlDrawing" Target="../drawings/vmlDrawing119.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9.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vmlDrawing" Target="../drawings/vmlDrawing120.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0.bin"/></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0.png"/><Relationship Id="rId2" Type="http://schemas.openxmlformats.org/officeDocument/2006/relationships/tags" Target="../tags/tag192.xml"/><Relationship Id="rId1" Type="http://schemas.openxmlformats.org/officeDocument/2006/relationships/vmlDrawing" Target="../drawings/vmlDrawing121.vml"/><Relationship Id="rId6" Type="http://schemas.openxmlformats.org/officeDocument/2006/relationships/image" Target="../media/image12.emf"/><Relationship Id="rId5" Type="http://schemas.openxmlformats.org/officeDocument/2006/relationships/oleObject" Target="../embeddings/oleObject121.bin"/><Relationship Id="rId4"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vmlDrawing" Target="../drawings/vmlDrawing122.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2.bin"/></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vmlDrawing" Target="../drawings/vmlDrawing123.vml"/><Relationship Id="rId6" Type="http://schemas.openxmlformats.org/officeDocument/2006/relationships/image" Target="../media/image8.emf"/><Relationship Id="rId5" Type="http://schemas.openxmlformats.org/officeDocument/2006/relationships/oleObject" Target="../embeddings/oleObject123.bin"/><Relationship Id="rId4"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1.png"/><Relationship Id="rId2" Type="http://schemas.openxmlformats.org/officeDocument/2006/relationships/tags" Target="../tags/tag197.xml"/><Relationship Id="rId1" Type="http://schemas.openxmlformats.org/officeDocument/2006/relationships/vmlDrawing" Target="../drawings/vmlDrawing124.vml"/><Relationship Id="rId6" Type="http://schemas.openxmlformats.org/officeDocument/2006/relationships/image" Target="../media/image8.emf"/><Relationship Id="rId5" Type="http://schemas.openxmlformats.org/officeDocument/2006/relationships/oleObject" Target="../embeddings/oleObject124.bin"/><Relationship Id="rId4"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image" Target="../media/image10.png"/><Relationship Id="rId2" Type="http://schemas.openxmlformats.org/officeDocument/2006/relationships/tags" Target="../tags/tag199.xml"/><Relationship Id="rId1" Type="http://schemas.openxmlformats.org/officeDocument/2006/relationships/vmlDrawing" Target="../drawings/vmlDrawing125.vml"/><Relationship Id="rId6" Type="http://schemas.openxmlformats.org/officeDocument/2006/relationships/image" Target="../media/image8.emf"/><Relationship Id="rId5" Type="http://schemas.openxmlformats.org/officeDocument/2006/relationships/oleObject" Target="../embeddings/oleObject125.bin"/><Relationship Id="rId4"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1.png"/><Relationship Id="rId2" Type="http://schemas.openxmlformats.org/officeDocument/2006/relationships/tags" Target="../tags/tag201.xml"/><Relationship Id="rId1" Type="http://schemas.openxmlformats.org/officeDocument/2006/relationships/vmlDrawing" Target="../drawings/vmlDrawing126.vml"/><Relationship Id="rId6" Type="http://schemas.openxmlformats.org/officeDocument/2006/relationships/image" Target="../media/image8.emf"/><Relationship Id="rId5" Type="http://schemas.openxmlformats.org/officeDocument/2006/relationships/oleObject" Target="../embeddings/oleObject126.bin"/><Relationship Id="rId4"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image" Target="../media/image10.png"/><Relationship Id="rId2" Type="http://schemas.openxmlformats.org/officeDocument/2006/relationships/tags" Target="../tags/tag203.xml"/><Relationship Id="rId1" Type="http://schemas.openxmlformats.org/officeDocument/2006/relationships/vmlDrawing" Target="../drawings/vmlDrawing127.vml"/><Relationship Id="rId6" Type="http://schemas.openxmlformats.org/officeDocument/2006/relationships/image" Target="../media/image8.emf"/><Relationship Id="rId5" Type="http://schemas.openxmlformats.org/officeDocument/2006/relationships/oleObject" Target="../embeddings/oleObject127.bin"/><Relationship Id="rId4"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1.png"/><Relationship Id="rId2" Type="http://schemas.openxmlformats.org/officeDocument/2006/relationships/tags" Target="../tags/tag205.xml"/><Relationship Id="rId1" Type="http://schemas.openxmlformats.org/officeDocument/2006/relationships/vmlDrawing" Target="../drawings/vmlDrawing128.vml"/><Relationship Id="rId6" Type="http://schemas.openxmlformats.org/officeDocument/2006/relationships/image" Target="../media/image8.emf"/><Relationship Id="rId5" Type="http://schemas.openxmlformats.org/officeDocument/2006/relationships/oleObject" Target="../embeddings/oleObject128.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vmlDrawing" Target="../drawings/vmlDrawing129.vml"/><Relationship Id="rId5" Type="http://schemas.openxmlformats.org/officeDocument/2006/relationships/image" Target="../media/image8.emf"/><Relationship Id="rId4" Type="http://schemas.openxmlformats.org/officeDocument/2006/relationships/oleObject" Target="../embeddings/oleObject129.bin"/></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0.vml"/><Relationship Id="rId6" Type="http://schemas.openxmlformats.org/officeDocument/2006/relationships/image" Target="../media/image8.emf"/><Relationship Id="rId5" Type="http://schemas.openxmlformats.org/officeDocument/2006/relationships/oleObject" Target="../embeddings/oleObject130.bin"/><Relationship Id="rId4"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vmlDrawing" Target="../drawings/vmlDrawing131.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131.bin"/></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32.vml"/><Relationship Id="rId6" Type="http://schemas.openxmlformats.org/officeDocument/2006/relationships/image" Target="../media/image8.emf"/><Relationship Id="rId5" Type="http://schemas.openxmlformats.org/officeDocument/2006/relationships/oleObject" Target="../embeddings/oleObject132.bin"/><Relationship Id="rId4"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3.xml"/><Relationship Id="rId1" Type="http://schemas.openxmlformats.org/officeDocument/2006/relationships/vmlDrawing" Target="../drawings/vmlDrawing133.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33.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4.xml"/><Relationship Id="rId1" Type="http://schemas.openxmlformats.org/officeDocument/2006/relationships/vmlDrawing" Target="../drawings/vmlDrawing134.vml"/><Relationship Id="rId5" Type="http://schemas.openxmlformats.org/officeDocument/2006/relationships/image" Target="../media/image8.emf"/><Relationship Id="rId4" Type="http://schemas.openxmlformats.org/officeDocument/2006/relationships/oleObject" Target="../embeddings/oleObject134.bin"/></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5.xml"/><Relationship Id="rId1" Type="http://schemas.openxmlformats.org/officeDocument/2006/relationships/vmlDrawing" Target="../drawings/vmlDrawing135.vml"/><Relationship Id="rId5" Type="http://schemas.openxmlformats.org/officeDocument/2006/relationships/image" Target="../media/image8.emf"/><Relationship Id="rId4" Type="http://schemas.openxmlformats.org/officeDocument/2006/relationships/oleObject" Target="../embeddings/oleObject135.bin"/></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6.xml"/><Relationship Id="rId1" Type="http://schemas.openxmlformats.org/officeDocument/2006/relationships/vmlDrawing" Target="../drawings/vmlDrawing136.vml"/><Relationship Id="rId5" Type="http://schemas.openxmlformats.org/officeDocument/2006/relationships/image" Target="../media/image8.emf"/><Relationship Id="rId4" Type="http://schemas.openxmlformats.org/officeDocument/2006/relationships/oleObject" Target="../embeddings/oleObject136.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7.xml"/><Relationship Id="rId1" Type="http://schemas.openxmlformats.org/officeDocument/2006/relationships/vmlDrawing" Target="../drawings/vmlDrawing137.vml"/><Relationship Id="rId5" Type="http://schemas.openxmlformats.org/officeDocument/2006/relationships/image" Target="../media/image2.emf"/><Relationship Id="rId4" Type="http://schemas.openxmlformats.org/officeDocument/2006/relationships/oleObject" Target="../embeddings/oleObject137.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8.xml"/><Relationship Id="rId1" Type="http://schemas.openxmlformats.org/officeDocument/2006/relationships/vmlDrawing" Target="../drawings/vmlDrawing138.vml"/><Relationship Id="rId5" Type="http://schemas.openxmlformats.org/officeDocument/2006/relationships/image" Target="../media/image8.emf"/><Relationship Id="rId4" Type="http://schemas.openxmlformats.org/officeDocument/2006/relationships/oleObject" Target="../embeddings/oleObject13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50.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vmlDrawing" Target="../drawings/vmlDrawing139.vml"/><Relationship Id="rId6" Type="http://schemas.openxmlformats.org/officeDocument/2006/relationships/image" Target="../media/image1.emf"/><Relationship Id="rId5" Type="http://schemas.openxmlformats.org/officeDocument/2006/relationships/oleObject" Target="../embeddings/oleObject139.bin"/><Relationship Id="rId4"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1.xml"/><Relationship Id="rId1" Type="http://schemas.openxmlformats.org/officeDocument/2006/relationships/vmlDrawing" Target="../drawings/vmlDrawing140.v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2.xml"/><Relationship Id="rId1" Type="http://schemas.openxmlformats.org/officeDocument/2006/relationships/vmlDrawing" Target="../drawings/vmlDrawing141.vml"/><Relationship Id="rId5" Type="http://schemas.openxmlformats.org/officeDocument/2006/relationships/image" Target="../media/image1.emf"/><Relationship Id="rId4" Type="http://schemas.openxmlformats.org/officeDocument/2006/relationships/oleObject" Target="../embeddings/oleObject141.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3.xml"/><Relationship Id="rId1" Type="http://schemas.openxmlformats.org/officeDocument/2006/relationships/vmlDrawing" Target="../drawings/vmlDrawing14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2.bin"/></Relationships>
</file>

<file path=ppt/slideLayouts/_rels/slideLayout15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143.vml"/><Relationship Id="rId6" Type="http://schemas.openxmlformats.org/officeDocument/2006/relationships/image" Target="../media/image1.emf"/><Relationship Id="rId5" Type="http://schemas.openxmlformats.org/officeDocument/2006/relationships/oleObject" Target="../embeddings/oleObject143.bin"/><Relationship Id="rId4"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6.xml"/><Relationship Id="rId1" Type="http://schemas.openxmlformats.org/officeDocument/2006/relationships/vmlDrawing" Target="../drawings/vmlDrawing144.vml"/><Relationship Id="rId5" Type="http://schemas.openxmlformats.org/officeDocument/2006/relationships/image" Target="../media/image1.emf"/><Relationship Id="rId4" Type="http://schemas.openxmlformats.org/officeDocument/2006/relationships/oleObject" Target="../embeddings/oleObject144.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7.xml"/><Relationship Id="rId1" Type="http://schemas.openxmlformats.org/officeDocument/2006/relationships/vmlDrawing" Target="../drawings/vmlDrawing145.vml"/><Relationship Id="rId5" Type="http://schemas.openxmlformats.org/officeDocument/2006/relationships/image" Target="../media/image1.emf"/><Relationship Id="rId4" Type="http://schemas.openxmlformats.org/officeDocument/2006/relationships/oleObject" Target="../embeddings/oleObject145.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8.xml"/><Relationship Id="rId1" Type="http://schemas.openxmlformats.org/officeDocument/2006/relationships/vmlDrawing" Target="../drawings/vmlDrawing146.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6.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9.xml"/><Relationship Id="rId1" Type="http://schemas.openxmlformats.org/officeDocument/2006/relationships/vmlDrawing" Target="../drawings/vmlDrawing14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47.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0.xml"/><Relationship Id="rId1" Type="http://schemas.openxmlformats.org/officeDocument/2006/relationships/vmlDrawing" Target="../drawings/vmlDrawing148.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48.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3.png"/><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1.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0.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1.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9.png"/><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9.png"/><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png"/><Relationship Id="rId2" Type="http://schemas.openxmlformats.org/officeDocument/2006/relationships/tags" Target="../tags/tag73.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0.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1.png"/><Relationship Id="rId2" Type="http://schemas.openxmlformats.org/officeDocument/2006/relationships/tags" Target="../tags/tag82.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0.png"/><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0.png"/><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1.png"/><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1.xml"/><Relationship Id="rId7"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18.svg"/></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7.png"/><Relationship Id="rId2" Type="http://schemas.openxmlformats.org/officeDocument/2006/relationships/tags" Target="../tags/tag122.xml"/><Relationship Id="rId1" Type="http://schemas.openxmlformats.org/officeDocument/2006/relationships/vmlDrawing" Target="../drawings/vmlDrawing78.vml"/><Relationship Id="rId6" Type="http://schemas.openxmlformats.org/officeDocument/2006/relationships/image" Target="../media/image2.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79.vml"/><Relationship Id="rId6" Type="http://schemas.openxmlformats.org/officeDocument/2006/relationships/image" Target="../media/image8.emf"/><Relationship Id="rId5" Type="http://schemas.openxmlformats.org/officeDocument/2006/relationships/oleObject" Target="../embeddings/oleObject79.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8.emf"/><Relationship Id="rId5" Type="http://schemas.openxmlformats.org/officeDocument/2006/relationships/oleObject" Target="../embeddings/oleObject80.bin"/><Relationship Id="rId4"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81.vml"/><Relationship Id="rId6" Type="http://schemas.openxmlformats.org/officeDocument/2006/relationships/image" Target="../media/image8.emf"/><Relationship Id="rId5" Type="http://schemas.openxmlformats.org/officeDocument/2006/relationships/oleObject" Target="../embeddings/oleObject81.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vmlDrawing" Target="../drawings/vmlDrawing82.vml"/><Relationship Id="rId5" Type="http://schemas.openxmlformats.org/officeDocument/2006/relationships/image" Target="../media/image8.emf"/><Relationship Id="rId4" Type="http://schemas.openxmlformats.org/officeDocument/2006/relationships/oleObject" Target="../embeddings/oleObject82.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1.xml"/><Relationship Id="rId1" Type="http://schemas.openxmlformats.org/officeDocument/2006/relationships/vmlDrawing" Target="../drawings/vmlDrawing83.vml"/><Relationship Id="rId5" Type="http://schemas.openxmlformats.org/officeDocument/2006/relationships/image" Target="../media/image8.emf"/><Relationship Id="rId4" Type="http://schemas.openxmlformats.org/officeDocument/2006/relationships/oleObject" Target="../embeddings/oleObject83.bin"/></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9.png"/><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8.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png"/><Relationship Id="rId2" Type="http://schemas.openxmlformats.org/officeDocument/2006/relationships/tags" Target="../tags/tag134.xml"/><Relationship Id="rId1" Type="http://schemas.openxmlformats.org/officeDocument/2006/relationships/vmlDrawing" Target="../drawings/vmlDrawing85.vml"/><Relationship Id="rId6" Type="http://schemas.openxmlformats.org/officeDocument/2006/relationships/image" Target="../media/image8.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6.xml"/><Relationship Id="rId1" Type="http://schemas.openxmlformats.org/officeDocument/2006/relationships/vmlDrawing" Target="../drawings/vmlDrawing8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6.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7.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88.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69273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1912516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76104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1093131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7012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3779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97684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2"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55505095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970534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8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5753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816985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3616957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8787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59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92891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21093631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00137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7675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77377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2111824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921341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0"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0101439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282785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4032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49174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207058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96281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7099401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72967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02"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0249564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1294819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6"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6903587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66482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9243928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393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42425205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645286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510920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108401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522"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5891938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1033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47771786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8438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0"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222728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298974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05656491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82128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293887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0073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0480147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42645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19713605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297931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66"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4625442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4601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6684298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587522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5835177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48945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7612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7510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13558311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6708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40199970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04058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0389147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63092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652956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071791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49002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86501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735431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887743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0339678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1356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0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2114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74214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31030200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93381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1662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60798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0854708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115474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426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76168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2494514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500060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5489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72054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1613934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30314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59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9324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0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0915808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21342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32122508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596974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146"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23125126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390229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7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286486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295277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83601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747309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6595599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6520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6685423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57162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036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78489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29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8433639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01136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154685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3062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070503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125953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33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2151743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027144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6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5576067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904676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2282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50535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472669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34963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4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29382285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327242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71438449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679678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8672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752793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4584033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329502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7431109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818622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554"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414405765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394047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39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50510821"/>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08659491"/>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862730674"/>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874654076"/>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55186307"/>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67190546"/>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9213194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760545293"/>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586664349"/>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18498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24100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026961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85891336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4323156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41664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75742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34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79709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570857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157778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56840582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44868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5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79356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114945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3833722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650377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5393283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7226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0608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828911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53104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435464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030932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173404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5859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647047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35580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91345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799999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99989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25990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230758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834517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6"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1888222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49608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244430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41580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9039284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70356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4212894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18179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38558006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17872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052241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237535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3229421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88246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824375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28303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309403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93612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913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35410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857757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101875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526122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33528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047425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15162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97883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5207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577329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43074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6259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8063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04427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661916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3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27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86107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465867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32786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282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553324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5278712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02835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27068479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6753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739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54289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242047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2488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48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567081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043961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32200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381035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078000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065071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669489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70"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863660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352066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353012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52436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07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843395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349337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199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9815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74958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282594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03236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0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04063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1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3207804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22192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650989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16392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041330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93078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8366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09167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438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80827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227236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717112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1114193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851134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966341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042675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577951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87997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939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176228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93001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255279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102941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3801553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8"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2488978127"/>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0415627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29268312"/>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4330154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89027907"/>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11539949"/>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900494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88485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529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25071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35841010"/>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64079495"/>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91972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88342497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2377317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110352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8610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6"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815652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441779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7593848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10368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19031293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07575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14028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89828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3201982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229414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5553722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23387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6420817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5644327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0"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13914311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93462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262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2416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6174319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8593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72858048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89921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2975495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200734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981217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34011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3972576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vmlDrawing" Target="../drawings/vmlDrawing1.vml"/><Relationship Id="rId9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slideLayout" Target="../slideLayouts/slideLayout136.xml"/><Relationship Id="rId55" Type="http://schemas.openxmlformats.org/officeDocument/2006/relationships/slideLayout" Target="../slideLayouts/slideLayout141.xml"/><Relationship Id="rId63" Type="http://schemas.openxmlformats.org/officeDocument/2006/relationships/slideLayout" Target="../slideLayouts/slideLayout149.xml"/><Relationship Id="rId68" Type="http://schemas.openxmlformats.org/officeDocument/2006/relationships/slideLayout" Target="../slideLayouts/slideLayout154.xml"/><Relationship Id="rId76" Type="http://schemas.openxmlformats.org/officeDocument/2006/relationships/slideLayout" Target="../slideLayouts/slideLayout162.xml"/><Relationship Id="rId84" Type="http://schemas.openxmlformats.org/officeDocument/2006/relationships/slideLayout" Target="../slideLayouts/slideLayout170.xml"/><Relationship Id="rId89" Type="http://schemas.openxmlformats.org/officeDocument/2006/relationships/tags" Target="../tags/tag116.xml"/><Relationship Id="rId7" Type="http://schemas.openxmlformats.org/officeDocument/2006/relationships/slideLayout" Target="../slideLayouts/slideLayout93.xml"/><Relationship Id="rId71" Type="http://schemas.openxmlformats.org/officeDocument/2006/relationships/slideLayout" Target="../slideLayouts/slideLayout157.xml"/><Relationship Id="rId92" Type="http://schemas.openxmlformats.org/officeDocument/2006/relationships/image" Target="../media/image1.emf"/><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74" Type="http://schemas.openxmlformats.org/officeDocument/2006/relationships/slideLayout" Target="../slideLayouts/slideLayout160.xml"/><Relationship Id="rId79" Type="http://schemas.openxmlformats.org/officeDocument/2006/relationships/slideLayout" Target="../slideLayouts/slideLayout165.xml"/><Relationship Id="rId87" Type="http://schemas.openxmlformats.org/officeDocument/2006/relationships/theme" Target="../theme/theme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82" Type="http://schemas.openxmlformats.org/officeDocument/2006/relationships/slideLayout" Target="../slideLayouts/slideLayout168.xml"/><Relationship Id="rId90" Type="http://schemas.openxmlformats.org/officeDocument/2006/relationships/tags" Target="../tags/tag117.xml"/><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slideLayout" Target="../slideLayouts/slideLayout155.xml"/><Relationship Id="rId77" Type="http://schemas.openxmlformats.org/officeDocument/2006/relationships/slideLayout" Target="../slideLayouts/slideLayout163.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72" Type="http://schemas.openxmlformats.org/officeDocument/2006/relationships/slideLayout" Target="../slideLayouts/slideLayout158.xml"/><Relationship Id="rId80" Type="http://schemas.openxmlformats.org/officeDocument/2006/relationships/slideLayout" Target="../slideLayouts/slideLayout166.xml"/><Relationship Id="rId85" Type="http://schemas.openxmlformats.org/officeDocument/2006/relationships/slideLayout" Target="../slideLayouts/slideLayout171.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slideLayout" Target="../slideLayouts/slideLayout156.xml"/><Relationship Id="rId75" Type="http://schemas.openxmlformats.org/officeDocument/2006/relationships/slideLayout" Target="../slideLayouts/slideLayout161.xml"/><Relationship Id="rId83" Type="http://schemas.openxmlformats.org/officeDocument/2006/relationships/slideLayout" Target="../slideLayouts/slideLayout169.xml"/><Relationship Id="rId88" Type="http://schemas.openxmlformats.org/officeDocument/2006/relationships/vmlDrawing" Target="../drawings/vmlDrawing75.vml"/><Relationship Id="rId91" Type="http://schemas.openxmlformats.org/officeDocument/2006/relationships/oleObject" Target="../embeddings/oleObject75.bin"/><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73" Type="http://schemas.openxmlformats.org/officeDocument/2006/relationships/slideLayout" Target="../slideLayouts/slideLayout159.xml"/><Relationship Id="rId78" Type="http://schemas.openxmlformats.org/officeDocument/2006/relationships/slideLayout" Target="../slideLayouts/slideLayout164.xml"/><Relationship Id="rId81" Type="http://schemas.openxmlformats.org/officeDocument/2006/relationships/slideLayout" Target="../slideLayouts/slideLayout167.xml"/><Relationship Id="rId86" Type="http://schemas.openxmlformats.org/officeDocument/2006/relationships/slideLayout" Target="../slideLayouts/slideLayout172.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42442865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388096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32199810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02"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32455559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 id="2147483801" r:id="rId54"/>
    <p:sldLayoutId id="2147483802" r:id="rId55"/>
    <p:sldLayoutId id="2147483803" r:id="rId56"/>
    <p:sldLayoutId id="2147483804" r:id="rId57"/>
    <p:sldLayoutId id="2147483805" r:id="rId58"/>
    <p:sldLayoutId id="2147483806" r:id="rId59"/>
    <p:sldLayoutId id="2147483807" r:id="rId60"/>
    <p:sldLayoutId id="2147483808" r:id="rId61"/>
    <p:sldLayoutId id="2147483809" r:id="rId62"/>
    <p:sldLayoutId id="2147483810" r:id="rId63"/>
    <p:sldLayoutId id="2147483811" r:id="rId64"/>
    <p:sldLayoutId id="2147483812" r:id="rId65"/>
    <p:sldLayoutId id="2147483813" r:id="rId66"/>
    <p:sldLayoutId id="2147483814" r:id="rId67"/>
    <p:sldLayoutId id="2147483815" r:id="rId68"/>
    <p:sldLayoutId id="2147483816" r:id="rId69"/>
    <p:sldLayoutId id="2147483817" r:id="rId70"/>
    <p:sldLayoutId id="2147483818" r:id="rId71"/>
    <p:sldLayoutId id="2147483819" r:id="rId72"/>
    <p:sldLayoutId id="2147483820" r:id="rId73"/>
    <p:sldLayoutId id="2147483821" r:id="rId74"/>
    <p:sldLayoutId id="2147483822" r:id="rId75"/>
    <p:sldLayoutId id="2147483823" r:id="rId76"/>
    <p:sldLayoutId id="2147483824" r:id="rId77"/>
    <p:sldLayoutId id="2147483825" r:id="rId78"/>
    <p:sldLayoutId id="2147483826" r:id="rId79"/>
    <p:sldLayoutId id="2147483827" r:id="rId80"/>
    <p:sldLayoutId id="2147483828" r:id="rId81"/>
    <p:sldLayoutId id="2147483829" r:id="rId82"/>
    <p:sldLayoutId id="2147483830" r:id="rId83"/>
    <p:sldLayoutId id="2147483831" r:id="rId84"/>
    <p:sldLayoutId id="2147483832" r:id="rId85"/>
    <p:sldLayoutId id="2147483833" r:id="rId86"/>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31.xml"/><Relationship Id="rId1" Type="http://schemas.openxmlformats.org/officeDocument/2006/relationships/vmlDrawing" Target="../drawings/vmlDrawing149.vml"/><Relationship Id="rId6" Type="http://schemas.openxmlformats.org/officeDocument/2006/relationships/image" Target="../media/image19.emf"/><Relationship Id="rId5" Type="http://schemas.openxmlformats.org/officeDocument/2006/relationships/oleObject" Target="../embeddings/oleObject14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0968538-796F-4133-ACD1-2B6B7F9208AF}"/>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52578" name="think-cell Slide" r:id="rId5" imgW="327" imgH="327" progId="TCLayout.ActiveDocument.1">
                  <p:embed/>
                </p:oleObj>
              </mc:Choice>
              <mc:Fallback>
                <p:oleObj name="think-cell Slide" r:id="rId5" imgW="327" imgH="327" progId="TCLayout.ActiveDocument.1">
                  <p:embed/>
                  <p:pic>
                    <p:nvPicPr>
                      <p:cNvPr id="4" name="Object 3" hidden="1">
                        <a:extLst>
                          <a:ext uri="{FF2B5EF4-FFF2-40B4-BE49-F238E27FC236}">
                            <a16:creationId xmlns:a16="http://schemas.microsoft.com/office/drawing/2014/main" id="{30968538-796F-4133-ACD1-2B6B7F9208AF}"/>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0CA791-07C7-43E7-B9B0-D6DBA10E002E}"/>
              </a:ext>
            </a:extLst>
          </p:cNvPr>
          <p:cNvSpPr>
            <a:spLocks noGrp="1"/>
          </p:cNvSpPr>
          <p:nvPr>
            <p:ph type="title"/>
          </p:nvPr>
        </p:nvSpPr>
        <p:spPr>
          <a:xfrm>
            <a:off x="630000" y="622800"/>
            <a:ext cx="10933350" cy="387798"/>
          </a:xfrm>
        </p:spPr>
        <p:txBody>
          <a:bodyPr vert="horz">
            <a:spAutoFit/>
          </a:bodyPr>
          <a:lstStyle/>
          <a:p>
            <a:pPr>
              <a:buSzPts val="2800"/>
            </a:pPr>
            <a:r>
              <a:rPr lang="en-US" dirty="0">
                <a:effectLst/>
                <a:latin typeface="Arial" panose="020B0604020202020204" pitchFamily="34" charset="0"/>
                <a:ea typeface="Times New Roman" panose="02020603050405020304" pitchFamily="18" charset="0"/>
                <a:cs typeface="Times New Roman" panose="02020603050405020304" pitchFamily="18" charset="0"/>
              </a:rPr>
              <a:t>The Capability North Star consists of 24 </a:t>
            </a:r>
            <a:r>
              <a:rPr lang="en-US" dirty="0">
                <a:latin typeface="Arial" panose="020B0604020202020204" pitchFamily="34" charset="0"/>
                <a:ea typeface="Times New Roman" panose="02020603050405020304" pitchFamily="18" charset="0"/>
                <a:cs typeface="Times New Roman" panose="02020603050405020304" pitchFamily="18" charset="0"/>
              </a:rPr>
              <a:t>p</a:t>
            </a:r>
            <a:r>
              <a:rPr lang="en-US" dirty="0">
                <a:effectLst/>
                <a:latin typeface="Arial" panose="020B0604020202020204" pitchFamily="34" charset="0"/>
                <a:ea typeface="Times New Roman" panose="02020603050405020304" pitchFamily="18" charset="0"/>
                <a:cs typeface="Times New Roman" panose="02020603050405020304" pitchFamily="18" charset="0"/>
              </a:rPr>
              <a:t>roducts</a:t>
            </a:r>
            <a:endParaRPr lang="en-US" sz="1600" b="0" dirty="0">
              <a:solidFill>
                <a:srgbClr val="575757"/>
              </a:solidFill>
              <a:effectLst/>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B941AC9-7C60-4442-A89D-7764125B5073}"/>
              </a:ext>
            </a:extLst>
          </p:cNvPr>
          <p:cNvSpPr txBox="1"/>
          <p:nvPr/>
        </p:nvSpPr>
        <p:spPr>
          <a:xfrm>
            <a:off x="337931" y="5519683"/>
            <a:ext cx="939548" cy="390876"/>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4. Infra-structure</a:t>
            </a:r>
          </a:p>
        </p:txBody>
      </p:sp>
      <p:sp>
        <p:nvSpPr>
          <p:cNvPr id="203" name="ee4pFootnotes">
            <a:extLst>
              <a:ext uri="{FF2B5EF4-FFF2-40B4-BE49-F238E27FC236}">
                <a16:creationId xmlns:a16="http://schemas.microsoft.com/office/drawing/2014/main" id="{76542BDD-2237-4612-8A8D-F298B181B5E5}"/>
              </a:ext>
            </a:extLst>
          </p:cNvPr>
          <p:cNvSpPr>
            <a:spLocks noChangeArrowheads="1"/>
          </p:cNvSpPr>
          <p:nvPr/>
        </p:nvSpPr>
        <p:spPr bwMode="auto">
          <a:xfrm>
            <a:off x="1766346" y="6388239"/>
            <a:ext cx="9788620" cy="147797"/>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lumMod val="50000"/>
                  </a:prstClr>
                </a:solidFill>
                <a:effectLst/>
                <a:uLnTx/>
                <a:uFillTx/>
                <a:latin typeface="Arial"/>
                <a:ea typeface="+mn-ea"/>
                <a:cs typeface="Arial"/>
                <a:sym typeface="+mn-lt"/>
              </a:rPr>
              <a:t>1. Analysis of Gridstack capabilities may lead to restructuring the current products into more or less products, especially GridFunctions and GridLake</a:t>
            </a:r>
          </a:p>
        </p:txBody>
      </p:sp>
      <p:sp>
        <p:nvSpPr>
          <p:cNvPr id="26" name="TextBox 25">
            <a:extLst>
              <a:ext uri="{FF2B5EF4-FFF2-40B4-BE49-F238E27FC236}">
                <a16:creationId xmlns:a16="http://schemas.microsoft.com/office/drawing/2014/main" id="{A826EF87-08BF-44FF-8AAD-57648C0DD694}"/>
              </a:ext>
            </a:extLst>
          </p:cNvPr>
          <p:cNvSpPr txBox="1"/>
          <p:nvPr/>
        </p:nvSpPr>
        <p:spPr>
          <a:xfrm>
            <a:off x="337931" y="4335723"/>
            <a:ext cx="939548" cy="390876"/>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3. Core Systems</a:t>
            </a:r>
          </a:p>
        </p:txBody>
      </p:sp>
      <p:sp>
        <p:nvSpPr>
          <p:cNvPr id="27" name="TextBox 26">
            <a:extLst>
              <a:ext uri="{FF2B5EF4-FFF2-40B4-BE49-F238E27FC236}">
                <a16:creationId xmlns:a16="http://schemas.microsoft.com/office/drawing/2014/main" id="{682C969E-AE31-4226-BE44-6077DD786BE5}"/>
              </a:ext>
            </a:extLst>
          </p:cNvPr>
          <p:cNvSpPr txBox="1"/>
          <p:nvPr/>
        </p:nvSpPr>
        <p:spPr>
          <a:xfrm>
            <a:off x="337931" y="1306975"/>
            <a:ext cx="939548" cy="544765"/>
          </a:xfrm>
          <a:prstGeom prst="rect">
            <a:avLst/>
          </a:prstGeom>
          <a:solidFill>
            <a:schemeClr val="bg1"/>
          </a:solidFill>
          <a:ln w="9525" cap="rnd" cmpd="sng" algn="ctr">
            <a:solidFill>
              <a:schemeClr val="bg1"/>
            </a:solid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1. Digital Services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Layer</a:t>
            </a:r>
          </a:p>
        </p:txBody>
      </p:sp>
      <p:sp>
        <p:nvSpPr>
          <p:cNvPr id="29" name="TextBox 28">
            <a:extLst>
              <a:ext uri="{FF2B5EF4-FFF2-40B4-BE49-F238E27FC236}">
                <a16:creationId xmlns:a16="http://schemas.microsoft.com/office/drawing/2014/main" id="{2C479B0D-EA76-42A8-9143-A82E14CDADB7}"/>
              </a:ext>
            </a:extLst>
          </p:cNvPr>
          <p:cNvSpPr txBox="1"/>
          <p:nvPr/>
        </p:nvSpPr>
        <p:spPr>
          <a:xfrm>
            <a:off x="337931" y="2930018"/>
            <a:ext cx="939548" cy="544765"/>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2. Data &amp;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Layer</a:t>
            </a:r>
          </a:p>
        </p:txBody>
      </p:sp>
      <p:sp>
        <p:nvSpPr>
          <p:cNvPr id="13" name="Rectangle 12">
            <a:extLst>
              <a:ext uri="{FF2B5EF4-FFF2-40B4-BE49-F238E27FC236}">
                <a16:creationId xmlns:a16="http://schemas.microsoft.com/office/drawing/2014/main" id="{E79D7166-C6F5-459D-83A1-80516A589E9D}"/>
              </a:ext>
            </a:extLst>
          </p:cNvPr>
          <p:cNvSpPr/>
          <p:nvPr/>
        </p:nvSpPr>
        <p:spPr>
          <a:xfrm>
            <a:off x="1277480" y="5029755"/>
            <a:ext cx="6923056" cy="1309540"/>
          </a:xfrm>
          <a:prstGeom prst="rect">
            <a:avLst/>
          </a:prstGeom>
          <a:solidFill>
            <a:srgbClr val="0073CD"/>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197A56"/>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822939"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575757"/>
              </a:solidFill>
              <a:effectLst/>
              <a:uLnTx/>
              <a:uFillTx/>
              <a:latin typeface="Arial"/>
              <a:ea typeface="+mn-ea"/>
              <a:cs typeface="Arial"/>
            </a:endParaRPr>
          </a:p>
        </p:txBody>
      </p:sp>
      <p:sp>
        <p:nvSpPr>
          <p:cNvPr id="133" name="Rectangle 132">
            <a:extLst>
              <a:ext uri="{FF2B5EF4-FFF2-40B4-BE49-F238E27FC236}">
                <a16:creationId xmlns:a16="http://schemas.microsoft.com/office/drawing/2014/main" id="{E8AF4A44-F37F-461E-96E8-4A4CBC739718}"/>
              </a:ext>
            </a:extLst>
          </p:cNvPr>
          <p:cNvSpPr/>
          <p:nvPr/>
        </p:nvSpPr>
        <p:spPr>
          <a:xfrm>
            <a:off x="2456549"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GridCompute</a:t>
            </a:r>
          </a:p>
        </p:txBody>
      </p:sp>
      <p:sp>
        <p:nvSpPr>
          <p:cNvPr id="14" name="Rectangle 13">
            <a:extLst>
              <a:ext uri="{FF2B5EF4-FFF2-40B4-BE49-F238E27FC236}">
                <a16:creationId xmlns:a16="http://schemas.microsoft.com/office/drawing/2014/main" id="{DBD4D711-0DE4-4354-AC47-ECB192058ADB}"/>
              </a:ext>
            </a:extLst>
          </p:cNvPr>
          <p:cNvSpPr/>
          <p:nvPr/>
        </p:nvSpPr>
        <p:spPr>
          <a:xfrm>
            <a:off x="1277480" y="4092436"/>
            <a:ext cx="6923056" cy="877457"/>
          </a:xfrm>
          <a:prstGeom prst="rect">
            <a:avLst/>
          </a:prstGeom>
          <a:solidFill>
            <a:srgbClr val="00AFF0"/>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3EAD92"/>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Arial"/>
            </a:endParaRPr>
          </a:p>
        </p:txBody>
      </p:sp>
      <p:sp>
        <p:nvSpPr>
          <p:cNvPr id="175" name="Rectangle 174">
            <a:extLst>
              <a:ext uri="{FF2B5EF4-FFF2-40B4-BE49-F238E27FC236}">
                <a16:creationId xmlns:a16="http://schemas.microsoft.com/office/drawing/2014/main" id="{BAF6DA53-C0E6-44B8-91D2-7BEE08E43A94}"/>
              </a:ext>
            </a:extLst>
          </p:cNvPr>
          <p:cNvSpPr/>
          <p:nvPr/>
        </p:nvSpPr>
        <p:spPr>
          <a:xfrm>
            <a:off x="1305644" y="4129622"/>
            <a:ext cx="6865557" cy="799133"/>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p:txBody>
      </p:sp>
      <p:sp>
        <p:nvSpPr>
          <p:cNvPr id="15" name="Rectangle 14">
            <a:extLst>
              <a:ext uri="{FF2B5EF4-FFF2-40B4-BE49-F238E27FC236}">
                <a16:creationId xmlns:a16="http://schemas.microsoft.com/office/drawing/2014/main" id="{87E390FE-C58A-4241-840F-20BC0877090A}"/>
              </a:ext>
            </a:extLst>
          </p:cNvPr>
          <p:cNvSpPr/>
          <p:nvPr/>
        </p:nvSpPr>
        <p:spPr>
          <a:xfrm>
            <a:off x="1277481" y="1153650"/>
            <a:ext cx="6925617" cy="1453329"/>
          </a:xfrm>
          <a:prstGeom prst="rect">
            <a:avLst/>
          </a:prstGeom>
          <a:solidFill>
            <a:srgbClr val="C800A1"/>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03522D"/>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900" b="0" i="0" u="none" strike="noStrike" kern="0" cap="none" spc="0" normalizeH="0" baseline="0" noProof="0" dirty="0">
              <a:ln>
                <a:noFill/>
              </a:ln>
              <a:solidFill>
                <a:srgbClr val="575757"/>
              </a:solidFill>
              <a:effectLst/>
              <a:uLnTx/>
              <a:uFillTx/>
              <a:latin typeface="Arial"/>
              <a:ea typeface="+mn-ea"/>
              <a:cs typeface="Arial"/>
            </a:endParaRPr>
          </a:p>
        </p:txBody>
      </p:sp>
      <p:sp>
        <p:nvSpPr>
          <p:cNvPr id="101" name="Rectangle 100">
            <a:extLst>
              <a:ext uri="{FF2B5EF4-FFF2-40B4-BE49-F238E27FC236}">
                <a16:creationId xmlns:a16="http://schemas.microsoft.com/office/drawing/2014/main" id="{C3D7FD00-411D-4EED-B2D4-19979717A567}"/>
              </a:ext>
            </a:extLst>
          </p:cNvPr>
          <p:cNvSpPr/>
          <p:nvPr/>
        </p:nvSpPr>
        <p:spPr>
          <a:xfrm>
            <a:off x="4074714" y="1226328"/>
            <a:ext cx="1241569"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GridDesign</a:t>
            </a:r>
          </a:p>
        </p:txBody>
      </p:sp>
      <p:sp>
        <p:nvSpPr>
          <p:cNvPr id="119" name="Rectangle 118">
            <a:extLst>
              <a:ext uri="{FF2B5EF4-FFF2-40B4-BE49-F238E27FC236}">
                <a16:creationId xmlns:a16="http://schemas.microsoft.com/office/drawing/2014/main" id="{935A2A88-7F5E-42C6-9765-F99AAF910EF6}"/>
              </a:ext>
            </a:extLst>
          </p:cNvPr>
          <p:cNvSpPr/>
          <p:nvPr/>
        </p:nvSpPr>
        <p:spPr>
          <a:xfrm>
            <a:off x="4124415" y="1828096"/>
            <a:ext cx="1142168"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Design Language System</a:t>
            </a:r>
          </a:p>
        </p:txBody>
      </p:sp>
      <p:sp>
        <p:nvSpPr>
          <p:cNvPr id="120" name="Rectangle 119">
            <a:extLst>
              <a:ext uri="{FF2B5EF4-FFF2-40B4-BE49-F238E27FC236}">
                <a16:creationId xmlns:a16="http://schemas.microsoft.com/office/drawing/2014/main" id="{7082D168-CF14-4AF1-83C1-5BAAE38986EA}"/>
              </a:ext>
            </a:extLst>
          </p:cNvPr>
          <p:cNvSpPr/>
          <p:nvPr/>
        </p:nvSpPr>
        <p:spPr>
          <a:xfrm>
            <a:off x="4124415" y="1456867"/>
            <a:ext cx="1142168"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UI component library</a:t>
            </a:r>
          </a:p>
        </p:txBody>
      </p:sp>
      <p:sp>
        <p:nvSpPr>
          <p:cNvPr id="201" name="Rectangle 200">
            <a:extLst>
              <a:ext uri="{FF2B5EF4-FFF2-40B4-BE49-F238E27FC236}">
                <a16:creationId xmlns:a16="http://schemas.microsoft.com/office/drawing/2014/main" id="{AC82AB41-4132-443F-9391-CA44F8C83A61}"/>
              </a:ext>
            </a:extLst>
          </p:cNvPr>
          <p:cNvSpPr/>
          <p:nvPr/>
        </p:nvSpPr>
        <p:spPr>
          <a:xfrm>
            <a:off x="4119192" y="2199324"/>
            <a:ext cx="1142168"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Checklists</a:t>
            </a:r>
          </a:p>
        </p:txBody>
      </p:sp>
      <p:sp>
        <p:nvSpPr>
          <p:cNvPr id="237" name="Rectangle 236">
            <a:extLst>
              <a:ext uri="{FF2B5EF4-FFF2-40B4-BE49-F238E27FC236}">
                <a16:creationId xmlns:a16="http://schemas.microsoft.com/office/drawing/2014/main" id="{67BE8B37-DEB5-4C71-B601-BD0053B0F072}"/>
              </a:ext>
            </a:extLst>
          </p:cNvPr>
          <p:cNvSpPr/>
          <p:nvPr/>
        </p:nvSpPr>
        <p:spPr>
          <a:xfrm>
            <a:off x="6650206" y="1226328"/>
            <a:ext cx="1521583"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GridInit</a:t>
            </a:r>
          </a:p>
        </p:txBody>
      </p:sp>
      <p:sp>
        <p:nvSpPr>
          <p:cNvPr id="110" name="Rectangle 109">
            <a:extLst>
              <a:ext uri="{FF2B5EF4-FFF2-40B4-BE49-F238E27FC236}">
                <a16:creationId xmlns:a16="http://schemas.microsoft.com/office/drawing/2014/main" id="{8EEE9825-BCE7-4D13-99EA-65AF360C2279}"/>
              </a:ext>
            </a:extLst>
          </p:cNvPr>
          <p:cNvSpPr/>
          <p:nvPr/>
        </p:nvSpPr>
        <p:spPr>
          <a:xfrm>
            <a:off x="6714263" y="1456866"/>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Developer Toolchains</a:t>
            </a:r>
          </a:p>
        </p:txBody>
      </p:sp>
      <p:sp>
        <p:nvSpPr>
          <p:cNvPr id="211" name="Rectangle 210">
            <a:extLst>
              <a:ext uri="{FF2B5EF4-FFF2-40B4-BE49-F238E27FC236}">
                <a16:creationId xmlns:a16="http://schemas.microsoft.com/office/drawing/2014/main" id="{8EEE9825-BCE7-4D13-99EA-65AF360C2279}"/>
              </a:ext>
            </a:extLst>
          </p:cNvPr>
          <p:cNvSpPr/>
          <p:nvPr/>
        </p:nvSpPr>
        <p:spPr>
          <a:xfrm>
            <a:off x="6714263" y="1642481"/>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Bootstrap</a:t>
            </a:r>
          </a:p>
        </p:txBody>
      </p:sp>
      <p:sp>
        <p:nvSpPr>
          <p:cNvPr id="212" name="Rectangle 211">
            <a:extLst>
              <a:ext uri="{FF2B5EF4-FFF2-40B4-BE49-F238E27FC236}">
                <a16:creationId xmlns:a16="http://schemas.microsoft.com/office/drawing/2014/main" id="{8EEE9825-BCE7-4D13-99EA-65AF360C2279}"/>
              </a:ext>
            </a:extLst>
          </p:cNvPr>
          <p:cNvSpPr/>
          <p:nvPr/>
        </p:nvSpPr>
        <p:spPr>
          <a:xfrm>
            <a:off x="7439388" y="1642481"/>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Dev Env (s)</a:t>
            </a:r>
          </a:p>
        </p:txBody>
      </p:sp>
      <p:sp>
        <p:nvSpPr>
          <p:cNvPr id="214" name="Rectangle 213">
            <a:extLst>
              <a:ext uri="{FF2B5EF4-FFF2-40B4-BE49-F238E27FC236}">
                <a16:creationId xmlns:a16="http://schemas.microsoft.com/office/drawing/2014/main" id="{8EEE9825-BCE7-4D13-99EA-65AF360C2279}"/>
              </a:ext>
            </a:extLst>
          </p:cNvPr>
          <p:cNvSpPr/>
          <p:nvPr/>
        </p:nvSpPr>
        <p:spPr>
          <a:xfrm>
            <a:off x="6714263" y="1828095"/>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Metadata tools</a:t>
            </a:r>
          </a:p>
        </p:txBody>
      </p:sp>
      <p:sp>
        <p:nvSpPr>
          <p:cNvPr id="215" name="Rectangle 214">
            <a:extLst>
              <a:ext uri="{FF2B5EF4-FFF2-40B4-BE49-F238E27FC236}">
                <a16:creationId xmlns:a16="http://schemas.microsoft.com/office/drawing/2014/main" id="{8EEE9825-BCE7-4D13-99EA-65AF360C2279}"/>
              </a:ext>
            </a:extLst>
          </p:cNvPr>
          <p:cNvSpPr/>
          <p:nvPr/>
        </p:nvSpPr>
        <p:spPr>
          <a:xfrm>
            <a:off x="7439388" y="1828095"/>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Standards</a:t>
            </a:r>
          </a:p>
        </p:txBody>
      </p:sp>
      <p:sp>
        <p:nvSpPr>
          <p:cNvPr id="216" name="Rectangle 215">
            <a:extLst>
              <a:ext uri="{FF2B5EF4-FFF2-40B4-BE49-F238E27FC236}">
                <a16:creationId xmlns:a16="http://schemas.microsoft.com/office/drawing/2014/main" id="{8EEE9825-BCE7-4D13-99EA-65AF360C2279}"/>
              </a:ext>
            </a:extLst>
          </p:cNvPr>
          <p:cNvSpPr/>
          <p:nvPr/>
        </p:nvSpPr>
        <p:spPr>
          <a:xfrm>
            <a:off x="6714263" y="2013710"/>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Observability</a:t>
            </a:r>
          </a:p>
        </p:txBody>
      </p:sp>
      <p:sp>
        <p:nvSpPr>
          <p:cNvPr id="220" name="Rectangle 219">
            <a:extLst>
              <a:ext uri="{FF2B5EF4-FFF2-40B4-BE49-F238E27FC236}">
                <a16:creationId xmlns:a16="http://schemas.microsoft.com/office/drawing/2014/main" id="{8EEE9825-BCE7-4D13-99EA-65AF360C2279}"/>
              </a:ext>
            </a:extLst>
          </p:cNvPr>
          <p:cNvSpPr/>
          <p:nvPr/>
        </p:nvSpPr>
        <p:spPr>
          <a:xfrm>
            <a:off x="6714263" y="2199325"/>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Dev Portals</a:t>
            </a:r>
          </a:p>
        </p:txBody>
      </p:sp>
      <p:sp>
        <p:nvSpPr>
          <p:cNvPr id="223" name="Rectangle 222">
            <a:extLst>
              <a:ext uri="{FF2B5EF4-FFF2-40B4-BE49-F238E27FC236}">
                <a16:creationId xmlns:a16="http://schemas.microsoft.com/office/drawing/2014/main" id="{8EEE9825-BCE7-4D13-99EA-65AF360C2279}"/>
              </a:ext>
            </a:extLst>
          </p:cNvPr>
          <p:cNvSpPr/>
          <p:nvPr/>
        </p:nvSpPr>
        <p:spPr>
          <a:xfrm>
            <a:off x="6714263" y="2384938"/>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Inner Source interface</a:t>
            </a:r>
          </a:p>
        </p:txBody>
      </p:sp>
      <p:sp>
        <p:nvSpPr>
          <p:cNvPr id="99" name="Rectangle 98">
            <a:extLst>
              <a:ext uri="{FF2B5EF4-FFF2-40B4-BE49-F238E27FC236}">
                <a16:creationId xmlns:a16="http://schemas.microsoft.com/office/drawing/2014/main" id="{3A432701-EB28-4D8A-A549-93FB2839F510}"/>
              </a:ext>
            </a:extLst>
          </p:cNvPr>
          <p:cNvSpPr/>
          <p:nvPr/>
        </p:nvSpPr>
        <p:spPr>
          <a:xfrm>
            <a:off x="5362461" y="1226328"/>
            <a:ext cx="1241569"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GridApp</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p:txBody>
      </p:sp>
      <p:sp>
        <p:nvSpPr>
          <p:cNvPr id="116" name="Rectangle 115">
            <a:extLst>
              <a:ext uri="{FF2B5EF4-FFF2-40B4-BE49-F238E27FC236}">
                <a16:creationId xmlns:a16="http://schemas.microsoft.com/office/drawing/2014/main" id="{F0F9EC56-1870-41BE-9751-9B489C5A64F5}"/>
              </a:ext>
            </a:extLst>
          </p:cNvPr>
          <p:cNvSpPr/>
          <p:nvPr/>
        </p:nvSpPr>
        <p:spPr>
          <a:xfrm>
            <a:off x="5464424" y="1456867"/>
            <a:ext cx="1037645"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Scaffolding</a:t>
            </a:r>
          </a:p>
        </p:txBody>
      </p:sp>
      <p:sp>
        <p:nvSpPr>
          <p:cNvPr id="226" name="Rectangle 225">
            <a:extLst>
              <a:ext uri="{FF2B5EF4-FFF2-40B4-BE49-F238E27FC236}">
                <a16:creationId xmlns:a16="http://schemas.microsoft.com/office/drawing/2014/main" id="{F0F9EC56-1870-41BE-9751-9B489C5A64F5}"/>
              </a:ext>
            </a:extLst>
          </p:cNvPr>
          <p:cNvSpPr/>
          <p:nvPr/>
        </p:nvSpPr>
        <p:spPr>
          <a:xfrm>
            <a:off x="5464424" y="1828096"/>
            <a:ext cx="1037645"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Server-side rendering</a:t>
            </a:r>
          </a:p>
        </p:txBody>
      </p:sp>
      <p:sp>
        <p:nvSpPr>
          <p:cNvPr id="227" name="Rectangle 226">
            <a:extLst>
              <a:ext uri="{FF2B5EF4-FFF2-40B4-BE49-F238E27FC236}">
                <a16:creationId xmlns:a16="http://schemas.microsoft.com/office/drawing/2014/main" id="{F0F9EC56-1870-41BE-9751-9B489C5A64F5}"/>
              </a:ext>
            </a:extLst>
          </p:cNvPr>
          <p:cNvSpPr/>
          <p:nvPr/>
        </p:nvSpPr>
        <p:spPr>
          <a:xfrm>
            <a:off x="5464424" y="2199324"/>
            <a:ext cx="1037645"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Mocking services</a:t>
            </a:r>
          </a:p>
        </p:txBody>
      </p:sp>
      <p:sp>
        <p:nvSpPr>
          <p:cNvPr id="96" name="Rectangle 95">
            <a:extLst>
              <a:ext uri="{FF2B5EF4-FFF2-40B4-BE49-F238E27FC236}">
                <a16:creationId xmlns:a16="http://schemas.microsoft.com/office/drawing/2014/main" id="{D06DAA0F-CFC1-4775-BB9F-DD3887DB28D0}"/>
              </a:ext>
            </a:extLst>
          </p:cNvPr>
          <p:cNvSpPr/>
          <p:nvPr/>
        </p:nvSpPr>
        <p:spPr>
          <a:xfrm>
            <a:off x="1306229" y="1226328"/>
            <a:ext cx="2722307"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Digital services</a:t>
            </a:r>
          </a:p>
        </p:txBody>
      </p:sp>
      <p:sp>
        <p:nvSpPr>
          <p:cNvPr id="166" name="Rectangle 165">
            <a:extLst>
              <a:ext uri="{FF2B5EF4-FFF2-40B4-BE49-F238E27FC236}">
                <a16:creationId xmlns:a16="http://schemas.microsoft.com/office/drawing/2014/main" id="{8E6A4EA9-2FDC-4F4C-9E00-308C19552F55}"/>
              </a:ext>
            </a:extLst>
          </p:cNvPr>
          <p:cNvSpPr/>
          <p:nvPr/>
        </p:nvSpPr>
        <p:spPr>
          <a:xfrm>
            <a:off x="1359145" y="1456868"/>
            <a:ext cx="1291443"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Experience services</a:t>
            </a:r>
          </a:p>
        </p:txBody>
      </p:sp>
      <p:sp>
        <p:nvSpPr>
          <p:cNvPr id="239" name="Rectangle 238">
            <a:extLst>
              <a:ext uri="{FF2B5EF4-FFF2-40B4-BE49-F238E27FC236}">
                <a16:creationId xmlns:a16="http://schemas.microsoft.com/office/drawing/2014/main" id="{8E6A4EA9-2FDC-4F4C-9E00-308C19552F55}"/>
              </a:ext>
            </a:extLst>
          </p:cNvPr>
          <p:cNvSpPr/>
          <p:nvPr/>
        </p:nvSpPr>
        <p:spPr>
          <a:xfrm>
            <a:off x="2694261" y="1456868"/>
            <a:ext cx="1291441"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Business services</a:t>
            </a:r>
          </a:p>
        </p:txBody>
      </p:sp>
      <p:sp>
        <p:nvSpPr>
          <p:cNvPr id="245" name="Rectangle 244">
            <a:extLst>
              <a:ext uri="{FF2B5EF4-FFF2-40B4-BE49-F238E27FC236}">
                <a16:creationId xmlns:a16="http://schemas.microsoft.com/office/drawing/2014/main" id="{8E6A4EA9-2FDC-4F4C-9E00-308C19552F55}"/>
              </a:ext>
            </a:extLst>
          </p:cNvPr>
          <p:cNvSpPr/>
          <p:nvPr/>
        </p:nvSpPr>
        <p:spPr>
          <a:xfrm>
            <a:off x="1359147"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Channel orchestration</a:t>
            </a:r>
          </a:p>
        </p:txBody>
      </p:sp>
      <p:sp>
        <p:nvSpPr>
          <p:cNvPr id="246" name="Rectangle 245">
            <a:extLst>
              <a:ext uri="{FF2B5EF4-FFF2-40B4-BE49-F238E27FC236}">
                <a16:creationId xmlns:a16="http://schemas.microsoft.com/office/drawing/2014/main" id="{8E6A4EA9-2FDC-4F4C-9E00-308C19552F55}"/>
              </a:ext>
            </a:extLst>
          </p:cNvPr>
          <p:cNvSpPr/>
          <p:nvPr/>
        </p:nvSpPr>
        <p:spPr>
          <a:xfrm>
            <a:off x="2026704"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Content management</a:t>
            </a:r>
          </a:p>
        </p:txBody>
      </p:sp>
      <p:sp>
        <p:nvSpPr>
          <p:cNvPr id="248" name="Rectangle 247">
            <a:extLst>
              <a:ext uri="{FF2B5EF4-FFF2-40B4-BE49-F238E27FC236}">
                <a16:creationId xmlns:a16="http://schemas.microsoft.com/office/drawing/2014/main" id="{8E6A4EA9-2FDC-4F4C-9E00-308C19552F55}"/>
              </a:ext>
            </a:extLst>
          </p:cNvPr>
          <p:cNvSpPr/>
          <p:nvPr/>
        </p:nvSpPr>
        <p:spPr>
          <a:xfrm>
            <a:off x="2694260"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Digital personalization</a:t>
            </a:r>
          </a:p>
        </p:txBody>
      </p:sp>
      <p:sp>
        <p:nvSpPr>
          <p:cNvPr id="253" name="Rectangle 252">
            <a:extLst>
              <a:ext uri="{FF2B5EF4-FFF2-40B4-BE49-F238E27FC236}">
                <a16:creationId xmlns:a16="http://schemas.microsoft.com/office/drawing/2014/main" id="{8E6A4EA9-2FDC-4F4C-9E00-308C19552F55}"/>
              </a:ext>
            </a:extLst>
          </p:cNvPr>
          <p:cNvSpPr/>
          <p:nvPr/>
        </p:nvSpPr>
        <p:spPr>
          <a:xfrm>
            <a:off x="3361816"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Preferences</a:t>
            </a:r>
            <a:br>
              <a:rPr kumimoji="0" lang="en-US" sz="700" b="0" i="0" u="none" strike="noStrike" kern="0" cap="none" spc="0" normalizeH="0" baseline="0" noProof="0" dirty="0">
                <a:ln>
                  <a:noFill/>
                </a:ln>
                <a:solidFill>
                  <a:srgbClr val="FFFFFF"/>
                </a:solidFill>
                <a:effectLst/>
                <a:uLnTx/>
                <a:uFillTx/>
                <a:latin typeface="Arial"/>
                <a:ea typeface="+mn-ea"/>
                <a:cs typeface="Arial"/>
              </a:rPr>
            </a:br>
            <a:r>
              <a:rPr kumimoji="0" lang="en-US" sz="700" b="0" i="0" u="none" strike="noStrike" kern="0" cap="none" spc="0" normalizeH="0" baseline="0" noProof="0" dirty="0">
                <a:ln>
                  <a:noFill/>
                </a:ln>
                <a:solidFill>
                  <a:srgbClr val="FFFFFF"/>
                </a:solidFill>
                <a:effectLst/>
                <a:uLnTx/>
                <a:uFillTx/>
                <a:latin typeface="Arial"/>
                <a:ea typeface="+mn-ea"/>
                <a:cs typeface="Arial"/>
              </a:rPr>
              <a:t>&amp; configuration</a:t>
            </a:r>
          </a:p>
        </p:txBody>
      </p:sp>
      <p:sp>
        <p:nvSpPr>
          <p:cNvPr id="12" name="Rectangle 11">
            <a:extLst>
              <a:ext uri="{FF2B5EF4-FFF2-40B4-BE49-F238E27FC236}">
                <a16:creationId xmlns:a16="http://schemas.microsoft.com/office/drawing/2014/main" id="{2B5D24DD-10E8-47F9-850A-8F4BD2DB6223}"/>
              </a:ext>
            </a:extLst>
          </p:cNvPr>
          <p:cNvSpPr/>
          <p:nvPr/>
        </p:nvSpPr>
        <p:spPr>
          <a:xfrm>
            <a:off x="1277480" y="2661341"/>
            <a:ext cx="6923056" cy="1370732"/>
          </a:xfrm>
          <a:prstGeom prst="rect">
            <a:avLst/>
          </a:prstGeom>
          <a:solidFill>
            <a:srgbClr val="6B80FF"/>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Arial"/>
            </a:endParaRPr>
          </a:p>
        </p:txBody>
      </p:sp>
      <p:sp>
        <p:nvSpPr>
          <p:cNvPr id="186" name="Rectangle 185">
            <a:extLst>
              <a:ext uri="{FF2B5EF4-FFF2-40B4-BE49-F238E27FC236}">
                <a16:creationId xmlns:a16="http://schemas.microsoft.com/office/drawing/2014/main" id="{DACF936C-2EEE-4951-A2D9-929C3F5913EE}"/>
              </a:ext>
            </a:extLst>
          </p:cNvPr>
          <p:cNvSpPr/>
          <p:nvPr/>
        </p:nvSpPr>
        <p:spPr>
          <a:xfrm>
            <a:off x="6830567"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GridDataMarket</a:t>
            </a:r>
          </a:p>
        </p:txBody>
      </p:sp>
      <p:sp>
        <p:nvSpPr>
          <p:cNvPr id="187" name="Rectangle 186">
            <a:extLst>
              <a:ext uri="{FF2B5EF4-FFF2-40B4-BE49-F238E27FC236}">
                <a16:creationId xmlns:a16="http://schemas.microsoft.com/office/drawing/2014/main" id="{AAD3E5E8-4704-4ACA-B505-85F72A0C6346}"/>
              </a:ext>
            </a:extLst>
          </p:cNvPr>
          <p:cNvSpPr/>
          <p:nvPr/>
        </p:nvSpPr>
        <p:spPr>
          <a:xfrm>
            <a:off x="4068399" y="2797908"/>
            <a:ext cx="1341220"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GridDataManage</a:t>
            </a:r>
          </a:p>
        </p:txBody>
      </p:sp>
      <p:sp>
        <p:nvSpPr>
          <p:cNvPr id="255" name="Rectangle 254">
            <a:extLst>
              <a:ext uri="{FF2B5EF4-FFF2-40B4-BE49-F238E27FC236}">
                <a16:creationId xmlns:a16="http://schemas.microsoft.com/office/drawing/2014/main" id="{6C26D3D6-0128-42A1-AF2D-92677348D8B1}"/>
              </a:ext>
            </a:extLst>
          </p:cNvPr>
          <p:cNvSpPr/>
          <p:nvPr/>
        </p:nvSpPr>
        <p:spPr>
          <a:xfrm>
            <a:off x="2687315"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GridDataAssets</a:t>
            </a:r>
          </a:p>
        </p:txBody>
      </p:sp>
      <p:sp>
        <p:nvSpPr>
          <p:cNvPr id="257" name="Rectangle 256">
            <a:extLst>
              <a:ext uri="{FF2B5EF4-FFF2-40B4-BE49-F238E27FC236}">
                <a16:creationId xmlns:a16="http://schemas.microsoft.com/office/drawing/2014/main" id="{6C26D3D6-0128-42A1-AF2D-92677348D8B1}"/>
              </a:ext>
            </a:extLst>
          </p:cNvPr>
          <p:cNvSpPr/>
          <p:nvPr/>
        </p:nvSpPr>
        <p:spPr>
          <a:xfrm>
            <a:off x="5449483"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GridDataOps</a:t>
            </a:r>
          </a:p>
        </p:txBody>
      </p:sp>
      <p:sp>
        <p:nvSpPr>
          <p:cNvPr id="185" name="Rectangle 184">
            <a:extLst>
              <a:ext uri="{FF2B5EF4-FFF2-40B4-BE49-F238E27FC236}">
                <a16:creationId xmlns:a16="http://schemas.microsoft.com/office/drawing/2014/main" id="{6C26D3D6-0128-42A1-AF2D-92677348D8B1}"/>
              </a:ext>
            </a:extLst>
          </p:cNvPr>
          <p:cNvSpPr/>
          <p:nvPr/>
        </p:nvSpPr>
        <p:spPr>
          <a:xfrm>
            <a:off x="1306231"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GridInsights</a:t>
            </a:r>
          </a:p>
        </p:txBody>
      </p:sp>
      <p:sp>
        <p:nvSpPr>
          <p:cNvPr id="259" name="Rectangle 258">
            <a:extLst>
              <a:ext uri="{FF2B5EF4-FFF2-40B4-BE49-F238E27FC236}">
                <a16:creationId xmlns:a16="http://schemas.microsoft.com/office/drawing/2014/main" id="{D3E016E6-A1AA-4809-A733-3DC5125A8A1F}"/>
              </a:ext>
            </a:extLst>
          </p:cNvPr>
          <p:cNvSpPr/>
          <p:nvPr/>
        </p:nvSpPr>
        <p:spPr>
          <a:xfrm>
            <a:off x="1357112"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Analytic Sandbox</a:t>
            </a:r>
          </a:p>
        </p:txBody>
      </p:sp>
      <p:sp>
        <p:nvSpPr>
          <p:cNvPr id="261" name="Rectangle 260">
            <a:extLst>
              <a:ext uri="{FF2B5EF4-FFF2-40B4-BE49-F238E27FC236}">
                <a16:creationId xmlns:a16="http://schemas.microsoft.com/office/drawing/2014/main" id="{D3E016E6-A1AA-4809-A733-3DC5125A8A1F}"/>
              </a:ext>
            </a:extLst>
          </p:cNvPr>
          <p:cNvSpPr/>
          <p:nvPr/>
        </p:nvSpPr>
        <p:spPr>
          <a:xfrm>
            <a:off x="1996774"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AI/ML model libraries</a:t>
            </a:r>
          </a:p>
        </p:txBody>
      </p:sp>
      <p:sp>
        <p:nvSpPr>
          <p:cNvPr id="262" name="Rectangle 261">
            <a:extLst>
              <a:ext uri="{FF2B5EF4-FFF2-40B4-BE49-F238E27FC236}">
                <a16:creationId xmlns:a16="http://schemas.microsoft.com/office/drawing/2014/main" id="{D3E016E6-A1AA-4809-A733-3DC5125A8A1F}"/>
              </a:ext>
            </a:extLst>
          </p:cNvPr>
          <p:cNvSpPr/>
          <p:nvPr/>
        </p:nvSpPr>
        <p:spPr>
          <a:xfrm>
            <a:off x="1357112"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DS/DE Workbench</a:t>
            </a:r>
          </a:p>
        </p:txBody>
      </p:sp>
      <p:sp>
        <p:nvSpPr>
          <p:cNvPr id="263" name="Rectangle 262">
            <a:extLst>
              <a:ext uri="{FF2B5EF4-FFF2-40B4-BE49-F238E27FC236}">
                <a16:creationId xmlns:a16="http://schemas.microsoft.com/office/drawing/2014/main" id="{D3E016E6-A1AA-4809-A733-3DC5125A8A1F}"/>
              </a:ext>
            </a:extLst>
          </p:cNvPr>
          <p:cNvSpPr/>
          <p:nvPr/>
        </p:nvSpPr>
        <p:spPr>
          <a:xfrm>
            <a:off x="1996774"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Self-service data prep</a:t>
            </a:r>
          </a:p>
        </p:txBody>
      </p:sp>
      <p:sp>
        <p:nvSpPr>
          <p:cNvPr id="264" name="Rectangle 263">
            <a:extLst>
              <a:ext uri="{FF2B5EF4-FFF2-40B4-BE49-F238E27FC236}">
                <a16:creationId xmlns:a16="http://schemas.microsoft.com/office/drawing/2014/main" id="{D3E016E6-A1AA-4809-A733-3DC5125A8A1F}"/>
              </a:ext>
            </a:extLst>
          </p:cNvPr>
          <p:cNvSpPr/>
          <p:nvPr/>
        </p:nvSpPr>
        <p:spPr>
          <a:xfrm>
            <a:off x="1357112"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Business Intelligence</a:t>
            </a:r>
          </a:p>
        </p:txBody>
      </p:sp>
      <p:sp>
        <p:nvSpPr>
          <p:cNvPr id="265" name="Rectangle 264">
            <a:extLst>
              <a:ext uri="{FF2B5EF4-FFF2-40B4-BE49-F238E27FC236}">
                <a16:creationId xmlns:a16="http://schemas.microsoft.com/office/drawing/2014/main" id="{D3E016E6-A1AA-4809-A733-3DC5125A8A1F}"/>
              </a:ext>
            </a:extLst>
          </p:cNvPr>
          <p:cNvSpPr/>
          <p:nvPr/>
        </p:nvSpPr>
        <p:spPr>
          <a:xfrm>
            <a:off x="1996774"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AI/MLToolkits</a:t>
            </a:r>
          </a:p>
        </p:txBody>
      </p:sp>
      <p:sp>
        <p:nvSpPr>
          <p:cNvPr id="274" name="Rectangle 273">
            <a:extLst>
              <a:ext uri="{FF2B5EF4-FFF2-40B4-BE49-F238E27FC236}">
                <a16:creationId xmlns:a16="http://schemas.microsoft.com/office/drawing/2014/main" id="{D3E016E6-A1AA-4809-A733-3DC5125A8A1F}"/>
              </a:ext>
            </a:extLst>
          </p:cNvPr>
          <p:cNvSpPr/>
          <p:nvPr/>
        </p:nvSpPr>
        <p:spPr>
          <a:xfrm>
            <a:off x="2738196" y="2998315"/>
            <a:ext cx="599797" cy="397872"/>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Schemas</a:t>
            </a:r>
          </a:p>
        </p:txBody>
      </p:sp>
      <p:sp>
        <p:nvSpPr>
          <p:cNvPr id="275" name="Rectangle 274">
            <a:extLst>
              <a:ext uri="{FF2B5EF4-FFF2-40B4-BE49-F238E27FC236}">
                <a16:creationId xmlns:a16="http://schemas.microsoft.com/office/drawing/2014/main" id="{D3E016E6-A1AA-4809-A733-3DC5125A8A1F}"/>
              </a:ext>
            </a:extLst>
          </p:cNvPr>
          <p:cNvSpPr/>
          <p:nvPr/>
        </p:nvSpPr>
        <p:spPr>
          <a:xfrm>
            <a:off x="3377856" y="2998315"/>
            <a:ext cx="599797" cy="841464"/>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Domain Data Products</a:t>
            </a:r>
          </a:p>
        </p:txBody>
      </p:sp>
      <p:sp>
        <p:nvSpPr>
          <p:cNvPr id="276" name="Rectangle 275">
            <a:extLst>
              <a:ext uri="{FF2B5EF4-FFF2-40B4-BE49-F238E27FC236}">
                <a16:creationId xmlns:a16="http://schemas.microsoft.com/office/drawing/2014/main" id="{D3E016E6-A1AA-4809-A733-3DC5125A8A1F}"/>
              </a:ext>
            </a:extLst>
          </p:cNvPr>
          <p:cNvSpPr/>
          <p:nvPr/>
        </p:nvSpPr>
        <p:spPr>
          <a:xfrm>
            <a:off x="2738196" y="3441907"/>
            <a:ext cx="599797" cy="397872"/>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Transformation Pipelines</a:t>
            </a:r>
          </a:p>
        </p:txBody>
      </p:sp>
      <p:sp>
        <p:nvSpPr>
          <p:cNvPr id="303" name="Rectangle 302">
            <a:extLst>
              <a:ext uri="{FF2B5EF4-FFF2-40B4-BE49-F238E27FC236}">
                <a16:creationId xmlns:a16="http://schemas.microsoft.com/office/drawing/2014/main" id="{D3E016E6-A1AA-4809-A733-3DC5125A8A1F}"/>
              </a:ext>
            </a:extLst>
          </p:cNvPr>
          <p:cNvSpPr/>
          <p:nvPr/>
        </p:nvSpPr>
        <p:spPr>
          <a:xfrm>
            <a:off x="4758942" y="3220111"/>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Quality</a:t>
            </a:r>
          </a:p>
        </p:txBody>
      </p:sp>
      <p:sp>
        <p:nvSpPr>
          <p:cNvPr id="305" name="Rectangle 304">
            <a:extLst>
              <a:ext uri="{FF2B5EF4-FFF2-40B4-BE49-F238E27FC236}">
                <a16:creationId xmlns:a16="http://schemas.microsoft.com/office/drawing/2014/main" id="{D3E016E6-A1AA-4809-A733-3DC5125A8A1F}"/>
              </a:ext>
            </a:extLst>
          </p:cNvPr>
          <p:cNvSpPr/>
          <p:nvPr/>
        </p:nvSpPr>
        <p:spPr>
          <a:xfrm>
            <a:off x="4758942" y="3441907"/>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Lineage</a:t>
            </a:r>
          </a:p>
        </p:txBody>
      </p:sp>
      <p:sp>
        <p:nvSpPr>
          <p:cNvPr id="307" name="Rectangle 306">
            <a:extLst>
              <a:ext uri="{FF2B5EF4-FFF2-40B4-BE49-F238E27FC236}">
                <a16:creationId xmlns:a16="http://schemas.microsoft.com/office/drawing/2014/main" id="{D3E016E6-A1AA-4809-A733-3DC5125A8A1F}"/>
              </a:ext>
            </a:extLst>
          </p:cNvPr>
          <p:cNvSpPr/>
          <p:nvPr/>
        </p:nvSpPr>
        <p:spPr>
          <a:xfrm>
            <a:off x="4758942" y="3663705"/>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Archiving</a:t>
            </a:r>
          </a:p>
        </p:txBody>
      </p:sp>
      <p:sp>
        <p:nvSpPr>
          <p:cNvPr id="308" name="Rectangle 307">
            <a:extLst>
              <a:ext uri="{FF2B5EF4-FFF2-40B4-BE49-F238E27FC236}">
                <a16:creationId xmlns:a16="http://schemas.microsoft.com/office/drawing/2014/main" id="{D3E016E6-A1AA-4809-A733-3DC5125A8A1F}"/>
              </a:ext>
            </a:extLst>
          </p:cNvPr>
          <p:cNvSpPr/>
          <p:nvPr/>
        </p:nvSpPr>
        <p:spPr>
          <a:xfrm>
            <a:off x="4758942" y="2998315"/>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Policies</a:t>
            </a:r>
          </a:p>
        </p:txBody>
      </p:sp>
      <p:sp>
        <p:nvSpPr>
          <p:cNvPr id="310" name="Rectangle 309">
            <a:extLst>
              <a:ext uri="{FF2B5EF4-FFF2-40B4-BE49-F238E27FC236}">
                <a16:creationId xmlns:a16="http://schemas.microsoft.com/office/drawing/2014/main" id="{D3E016E6-A1AA-4809-A733-3DC5125A8A1F}"/>
              </a:ext>
            </a:extLst>
          </p:cNvPr>
          <p:cNvSpPr/>
          <p:nvPr/>
        </p:nvSpPr>
        <p:spPr>
          <a:xfrm>
            <a:off x="4119280"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Compliance</a:t>
            </a:r>
          </a:p>
        </p:txBody>
      </p:sp>
      <p:sp>
        <p:nvSpPr>
          <p:cNvPr id="311" name="Rectangle 310">
            <a:extLst>
              <a:ext uri="{FF2B5EF4-FFF2-40B4-BE49-F238E27FC236}">
                <a16:creationId xmlns:a16="http://schemas.microsoft.com/office/drawing/2014/main" id="{D3E016E6-A1AA-4809-A733-3DC5125A8A1F}"/>
              </a:ext>
            </a:extLst>
          </p:cNvPr>
          <p:cNvSpPr/>
          <p:nvPr/>
        </p:nvSpPr>
        <p:spPr>
          <a:xfrm>
            <a:off x="4119280"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MDM</a:t>
            </a:r>
          </a:p>
        </p:txBody>
      </p:sp>
      <p:sp>
        <p:nvSpPr>
          <p:cNvPr id="312" name="Rectangle 311">
            <a:extLst>
              <a:ext uri="{FF2B5EF4-FFF2-40B4-BE49-F238E27FC236}">
                <a16:creationId xmlns:a16="http://schemas.microsoft.com/office/drawing/2014/main" id="{D3E016E6-A1AA-4809-A733-3DC5125A8A1F}"/>
              </a:ext>
            </a:extLst>
          </p:cNvPr>
          <p:cNvSpPr/>
          <p:nvPr/>
        </p:nvSpPr>
        <p:spPr>
          <a:xfrm>
            <a:off x="4119280"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Domain Decomposition</a:t>
            </a:r>
          </a:p>
        </p:txBody>
      </p:sp>
      <p:sp>
        <p:nvSpPr>
          <p:cNvPr id="313" name="Rectangle 312">
            <a:extLst>
              <a:ext uri="{FF2B5EF4-FFF2-40B4-BE49-F238E27FC236}">
                <a16:creationId xmlns:a16="http://schemas.microsoft.com/office/drawing/2014/main" id="{D3E016E6-A1AA-4809-A733-3DC5125A8A1F}"/>
              </a:ext>
            </a:extLst>
          </p:cNvPr>
          <p:cNvSpPr/>
          <p:nvPr/>
        </p:nvSpPr>
        <p:spPr>
          <a:xfrm>
            <a:off x="5500363" y="2998316"/>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Versioning</a:t>
            </a:r>
          </a:p>
        </p:txBody>
      </p:sp>
      <p:sp>
        <p:nvSpPr>
          <p:cNvPr id="314" name="Rectangle 313">
            <a:extLst>
              <a:ext uri="{FF2B5EF4-FFF2-40B4-BE49-F238E27FC236}">
                <a16:creationId xmlns:a16="http://schemas.microsoft.com/office/drawing/2014/main" id="{D3E016E6-A1AA-4809-A733-3DC5125A8A1F}"/>
              </a:ext>
            </a:extLst>
          </p:cNvPr>
          <p:cNvSpPr/>
          <p:nvPr/>
        </p:nvSpPr>
        <p:spPr>
          <a:xfrm>
            <a:off x="5500363" y="3175754"/>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Pipeline Automation</a:t>
            </a:r>
          </a:p>
        </p:txBody>
      </p:sp>
      <p:sp>
        <p:nvSpPr>
          <p:cNvPr id="315" name="Rectangle 314">
            <a:extLst>
              <a:ext uri="{FF2B5EF4-FFF2-40B4-BE49-F238E27FC236}">
                <a16:creationId xmlns:a16="http://schemas.microsoft.com/office/drawing/2014/main" id="{D3E016E6-A1AA-4809-A733-3DC5125A8A1F}"/>
              </a:ext>
            </a:extLst>
          </p:cNvPr>
          <p:cNvSpPr/>
          <p:nvPr/>
        </p:nvSpPr>
        <p:spPr>
          <a:xfrm>
            <a:off x="5500363" y="3353191"/>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DQ Automation</a:t>
            </a:r>
          </a:p>
        </p:txBody>
      </p:sp>
      <p:sp>
        <p:nvSpPr>
          <p:cNvPr id="316" name="Rectangle 315">
            <a:extLst>
              <a:ext uri="{FF2B5EF4-FFF2-40B4-BE49-F238E27FC236}">
                <a16:creationId xmlns:a16="http://schemas.microsoft.com/office/drawing/2014/main" id="{D3E016E6-A1AA-4809-A733-3DC5125A8A1F}"/>
              </a:ext>
            </a:extLst>
          </p:cNvPr>
          <p:cNvSpPr/>
          <p:nvPr/>
        </p:nvSpPr>
        <p:spPr>
          <a:xfrm>
            <a:off x="5500363" y="3530628"/>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Model Lifecycle</a:t>
            </a:r>
          </a:p>
        </p:txBody>
      </p:sp>
      <p:sp>
        <p:nvSpPr>
          <p:cNvPr id="317" name="Rectangle 316">
            <a:extLst>
              <a:ext uri="{FF2B5EF4-FFF2-40B4-BE49-F238E27FC236}">
                <a16:creationId xmlns:a16="http://schemas.microsoft.com/office/drawing/2014/main" id="{D3E016E6-A1AA-4809-A733-3DC5125A8A1F}"/>
              </a:ext>
            </a:extLst>
          </p:cNvPr>
          <p:cNvSpPr/>
          <p:nvPr/>
        </p:nvSpPr>
        <p:spPr>
          <a:xfrm>
            <a:off x="5500363" y="3708064"/>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Orchestration</a:t>
            </a:r>
          </a:p>
        </p:txBody>
      </p:sp>
      <p:sp>
        <p:nvSpPr>
          <p:cNvPr id="325" name="Rectangle 324">
            <a:extLst>
              <a:ext uri="{FF2B5EF4-FFF2-40B4-BE49-F238E27FC236}">
                <a16:creationId xmlns:a16="http://schemas.microsoft.com/office/drawing/2014/main" id="{D3E016E6-A1AA-4809-A733-3DC5125A8A1F}"/>
              </a:ext>
            </a:extLst>
          </p:cNvPr>
          <p:cNvSpPr/>
          <p:nvPr/>
        </p:nvSpPr>
        <p:spPr>
          <a:xfrm>
            <a:off x="6881448"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Search</a:t>
            </a:r>
          </a:p>
        </p:txBody>
      </p:sp>
      <p:sp>
        <p:nvSpPr>
          <p:cNvPr id="326" name="Rectangle 325">
            <a:extLst>
              <a:ext uri="{FF2B5EF4-FFF2-40B4-BE49-F238E27FC236}">
                <a16:creationId xmlns:a16="http://schemas.microsoft.com/office/drawing/2014/main" id="{D3E016E6-A1AA-4809-A733-3DC5125A8A1F}"/>
              </a:ext>
            </a:extLst>
          </p:cNvPr>
          <p:cNvSpPr/>
          <p:nvPr/>
        </p:nvSpPr>
        <p:spPr>
          <a:xfrm>
            <a:off x="6881448"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DQ Metrics</a:t>
            </a:r>
          </a:p>
        </p:txBody>
      </p:sp>
      <p:sp>
        <p:nvSpPr>
          <p:cNvPr id="327" name="Rectangle 326">
            <a:extLst>
              <a:ext uri="{FF2B5EF4-FFF2-40B4-BE49-F238E27FC236}">
                <a16:creationId xmlns:a16="http://schemas.microsoft.com/office/drawing/2014/main" id="{D3E016E6-A1AA-4809-A733-3DC5125A8A1F}"/>
              </a:ext>
            </a:extLst>
          </p:cNvPr>
          <p:cNvSpPr/>
          <p:nvPr/>
        </p:nvSpPr>
        <p:spPr>
          <a:xfrm>
            <a:off x="6881448"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Access</a:t>
            </a:r>
          </a:p>
        </p:txBody>
      </p:sp>
      <p:sp>
        <p:nvSpPr>
          <p:cNvPr id="328" name="Rectangle 327">
            <a:extLst>
              <a:ext uri="{FF2B5EF4-FFF2-40B4-BE49-F238E27FC236}">
                <a16:creationId xmlns:a16="http://schemas.microsoft.com/office/drawing/2014/main" id="{D3E016E6-A1AA-4809-A733-3DC5125A8A1F}"/>
              </a:ext>
            </a:extLst>
          </p:cNvPr>
          <p:cNvSpPr/>
          <p:nvPr/>
        </p:nvSpPr>
        <p:spPr>
          <a:xfrm>
            <a:off x="7521110"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Classification</a:t>
            </a:r>
          </a:p>
        </p:txBody>
      </p:sp>
      <p:sp>
        <p:nvSpPr>
          <p:cNvPr id="329" name="Rectangle 328">
            <a:extLst>
              <a:ext uri="{FF2B5EF4-FFF2-40B4-BE49-F238E27FC236}">
                <a16:creationId xmlns:a16="http://schemas.microsoft.com/office/drawing/2014/main" id="{D3E016E6-A1AA-4809-A733-3DC5125A8A1F}"/>
              </a:ext>
            </a:extLst>
          </p:cNvPr>
          <p:cNvSpPr/>
          <p:nvPr/>
        </p:nvSpPr>
        <p:spPr>
          <a:xfrm>
            <a:off x="7521110"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Collaboration</a:t>
            </a:r>
          </a:p>
        </p:txBody>
      </p:sp>
      <p:sp>
        <p:nvSpPr>
          <p:cNvPr id="330" name="Rectangle 329">
            <a:extLst>
              <a:ext uri="{FF2B5EF4-FFF2-40B4-BE49-F238E27FC236}">
                <a16:creationId xmlns:a16="http://schemas.microsoft.com/office/drawing/2014/main" id="{D3E016E6-A1AA-4809-A733-3DC5125A8A1F}"/>
              </a:ext>
            </a:extLst>
          </p:cNvPr>
          <p:cNvSpPr/>
          <p:nvPr/>
        </p:nvSpPr>
        <p:spPr>
          <a:xfrm>
            <a:off x="7521110"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Sharing</a:t>
            </a:r>
          </a:p>
        </p:txBody>
      </p:sp>
      <p:sp>
        <p:nvSpPr>
          <p:cNvPr id="352" name="Rectangle 351">
            <a:extLst>
              <a:ext uri="{FF2B5EF4-FFF2-40B4-BE49-F238E27FC236}">
                <a16:creationId xmlns:a16="http://schemas.microsoft.com/office/drawing/2014/main" id="{F328E6AA-E241-4064-A1DD-48E5CCA6667F}"/>
              </a:ext>
            </a:extLst>
          </p:cNvPr>
          <p:cNvSpPr/>
          <p:nvPr/>
        </p:nvSpPr>
        <p:spPr>
          <a:xfrm>
            <a:off x="7112092"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Storage</a:t>
            </a:r>
          </a:p>
        </p:txBody>
      </p:sp>
      <p:sp>
        <p:nvSpPr>
          <p:cNvPr id="331" name="Rectangle 330">
            <a:extLst>
              <a:ext uri="{FF2B5EF4-FFF2-40B4-BE49-F238E27FC236}">
                <a16:creationId xmlns:a16="http://schemas.microsoft.com/office/drawing/2014/main" id="{AAD3E5E8-4704-4ACA-B505-85F72A0C6346}"/>
              </a:ext>
            </a:extLst>
          </p:cNvPr>
          <p:cNvSpPr/>
          <p:nvPr/>
        </p:nvSpPr>
        <p:spPr>
          <a:xfrm>
            <a:off x="1305645"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GridStore</a:t>
            </a:r>
          </a:p>
        </p:txBody>
      </p:sp>
      <p:sp>
        <p:nvSpPr>
          <p:cNvPr id="351" name="Rectangle 350">
            <a:extLst>
              <a:ext uri="{FF2B5EF4-FFF2-40B4-BE49-F238E27FC236}">
                <a16:creationId xmlns:a16="http://schemas.microsoft.com/office/drawing/2014/main" id="{F328E6AA-E241-4064-A1DD-48E5CCA6667F}"/>
              </a:ext>
            </a:extLst>
          </p:cNvPr>
          <p:cNvSpPr/>
          <p:nvPr/>
        </p:nvSpPr>
        <p:spPr>
          <a:xfrm>
            <a:off x="1354883" y="5385935"/>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Relational data store</a:t>
            </a:r>
          </a:p>
        </p:txBody>
      </p:sp>
      <p:sp>
        <p:nvSpPr>
          <p:cNvPr id="353" name="Rectangle 352">
            <a:extLst>
              <a:ext uri="{FF2B5EF4-FFF2-40B4-BE49-F238E27FC236}">
                <a16:creationId xmlns:a16="http://schemas.microsoft.com/office/drawing/2014/main" id="{F328E6AA-E241-4064-A1DD-48E5CCA6667F}"/>
              </a:ext>
            </a:extLst>
          </p:cNvPr>
          <p:cNvSpPr/>
          <p:nvPr/>
        </p:nvSpPr>
        <p:spPr>
          <a:xfrm>
            <a:off x="1354883" y="556337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Unstructured data store</a:t>
            </a:r>
          </a:p>
        </p:txBody>
      </p:sp>
      <p:sp>
        <p:nvSpPr>
          <p:cNvPr id="354" name="Rectangle 353">
            <a:extLst>
              <a:ext uri="{FF2B5EF4-FFF2-40B4-BE49-F238E27FC236}">
                <a16:creationId xmlns:a16="http://schemas.microsoft.com/office/drawing/2014/main" id="{F328E6AA-E241-4064-A1DD-48E5CCA6667F}"/>
              </a:ext>
            </a:extLst>
          </p:cNvPr>
          <p:cNvSpPr/>
          <p:nvPr/>
        </p:nvSpPr>
        <p:spPr>
          <a:xfrm>
            <a:off x="1354883" y="5740808"/>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noSQL data store</a:t>
            </a:r>
          </a:p>
        </p:txBody>
      </p:sp>
      <p:sp>
        <p:nvSpPr>
          <p:cNvPr id="355" name="Rectangle 354">
            <a:extLst>
              <a:ext uri="{FF2B5EF4-FFF2-40B4-BE49-F238E27FC236}">
                <a16:creationId xmlns:a16="http://schemas.microsoft.com/office/drawing/2014/main" id="{F328E6AA-E241-4064-A1DD-48E5CCA6667F}"/>
              </a:ext>
            </a:extLst>
          </p:cNvPr>
          <p:cNvSpPr/>
          <p:nvPr/>
        </p:nvSpPr>
        <p:spPr>
          <a:xfrm>
            <a:off x="1354883" y="5918244"/>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MPP</a:t>
            </a:r>
          </a:p>
        </p:txBody>
      </p:sp>
      <p:sp>
        <p:nvSpPr>
          <p:cNvPr id="356" name="Rectangle 355">
            <a:extLst>
              <a:ext uri="{FF2B5EF4-FFF2-40B4-BE49-F238E27FC236}">
                <a16:creationId xmlns:a16="http://schemas.microsoft.com/office/drawing/2014/main" id="{F328E6AA-E241-4064-A1DD-48E5CCA6667F}"/>
              </a:ext>
            </a:extLst>
          </p:cNvPr>
          <p:cNvSpPr/>
          <p:nvPr/>
        </p:nvSpPr>
        <p:spPr>
          <a:xfrm>
            <a:off x="1354883" y="609568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Event Pub/Sub</a:t>
            </a:r>
          </a:p>
        </p:txBody>
      </p:sp>
      <p:sp>
        <p:nvSpPr>
          <p:cNvPr id="362" name="Rectangle 361">
            <a:extLst>
              <a:ext uri="{FF2B5EF4-FFF2-40B4-BE49-F238E27FC236}">
                <a16:creationId xmlns:a16="http://schemas.microsoft.com/office/drawing/2014/main" id="{F328E6AA-E241-4064-A1DD-48E5CCA6667F}"/>
              </a:ext>
            </a:extLst>
          </p:cNvPr>
          <p:cNvSpPr/>
          <p:nvPr/>
        </p:nvSpPr>
        <p:spPr>
          <a:xfrm>
            <a:off x="2505788" y="5385935"/>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Distributed Compute</a:t>
            </a:r>
          </a:p>
        </p:txBody>
      </p:sp>
      <p:sp>
        <p:nvSpPr>
          <p:cNvPr id="363" name="Rectangle 362">
            <a:extLst>
              <a:ext uri="{FF2B5EF4-FFF2-40B4-BE49-F238E27FC236}">
                <a16:creationId xmlns:a16="http://schemas.microsoft.com/office/drawing/2014/main" id="{F328E6AA-E241-4064-A1DD-48E5CCA6667F}"/>
              </a:ext>
            </a:extLst>
          </p:cNvPr>
          <p:cNvSpPr/>
          <p:nvPr/>
        </p:nvSpPr>
        <p:spPr>
          <a:xfrm>
            <a:off x="2505788" y="5607731"/>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Batch Compute</a:t>
            </a:r>
          </a:p>
        </p:txBody>
      </p:sp>
      <p:sp>
        <p:nvSpPr>
          <p:cNvPr id="364" name="Rectangle 363">
            <a:extLst>
              <a:ext uri="{FF2B5EF4-FFF2-40B4-BE49-F238E27FC236}">
                <a16:creationId xmlns:a16="http://schemas.microsoft.com/office/drawing/2014/main" id="{F328E6AA-E241-4064-A1DD-48E5CCA6667F}"/>
              </a:ext>
            </a:extLst>
          </p:cNvPr>
          <p:cNvSpPr/>
          <p:nvPr/>
        </p:nvSpPr>
        <p:spPr>
          <a:xfrm>
            <a:off x="2505788" y="5829527"/>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Stream Compute</a:t>
            </a:r>
          </a:p>
        </p:txBody>
      </p:sp>
      <p:sp>
        <p:nvSpPr>
          <p:cNvPr id="365" name="Rectangle 364">
            <a:extLst>
              <a:ext uri="{FF2B5EF4-FFF2-40B4-BE49-F238E27FC236}">
                <a16:creationId xmlns:a16="http://schemas.microsoft.com/office/drawing/2014/main" id="{F328E6AA-E241-4064-A1DD-48E5CCA6667F}"/>
              </a:ext>
            </a:extLst>
          </p:cNvPr>
          <p:cNvSpPr/>
          <p:nvPr/>
        </p:nvSpPr>
        <p:spPr>
          <a:xfrm>
            <a:off x="2505788" y="6051323"/>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Serverless Compute</a:t>
            </a:r>
          </a:p>
        </p:txBody>
      </p:sp>
      <p:sp>
        <p:nvSpPr>
          <p:cNvPr id="367" name="Rectangle 366">
            <a:extLst>
              <a:ext uri="{FF2B5EF4-FFF2-40B4-BE49-F238E27FC236}">
                <a16:creationId xmlns:a16="http://schemas.microsoft.com/office/drawing/2014/main" id="{AAD3E5E8-4704-4ACA-B505-85F72A0C6346}"/>
              </a:ext>
            </a:extLst>
          </p:cNvPr>
          <p:cNvSpPr/>
          <p:nvPr/>
        </p:nvSpPr>
        <p:spPr>
          <a:xfrm>
            <a:off x="3607453"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GridPlatform</a:t>
            </a:r>
          </a:p>
        </p:txBody>
      </p:sp>
      <p:sp>
        <p:nvSpPr>
          <p:cNvPr id="368" name="Rectangle 367">
            <a:extLst>
              <a:ext uri="{FF2B5EF4-FFF2-40B4-BE49-F238E27FC236}">
                <a16:creationId xmlns:a16="http://schemas.microsoft.com/office/drawing/2014/main" id="{F328E6AA-E241-4064-A1DD-48E5CCA6667F}"/>
              </a:ext>
            </a:extLst>
          </p:cNvPr>
          <p:cNvSpPr/>
          <p:nvPr/>
        </p:nvSpPr>
        <p:spPr>
          <a:xfrm>
            <a:off x="3656691" y="5385935"/>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GridCaaS</a:t>
            </a:r>
          </a:p>
        </p:txBody>
      </p:sp>
      <p:sp>
        <p:nvSpPr>
          <p:cNvPr id="369" name="Rectangle 368">
            <a:extLst>
              <a:ext uri="{FF2B5EF4-FFF2-40B4-BE49-F238E27FC236}">
                <a16:creationId xmlns:a16="http://schemas.microsoft.com/office/drawing/2014/main" id="{F328E6AA-E241-4064-A1DD-48E5CCA6667F}"/>
              </a:ext>
            </a:extLst>
          </p:cNvPr>
          <p:cNvSpPr/>
          <p:nvPr/>
        </p:nvSpPr>
        <p:spPr>
          <a:xfrm>
            <a:off x="3656691" y="556337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Framework services</a:t>
            </a:r>
          </a:p>
        </p:txBody>
      </p:sp>
      <p:sp>
        <p:nvSpPr>
          <p:cNvPr id="370" name="Rectangle 369">
            <a:extLst>
              <a:ext uri="{FF2B5EF4-FFF2-40B4-BE49-F238E27FC236}">
                <a16:creationId xmlns:a16="http://schemas.microsoft.com/office/drawing/2014/main" id="{F328E6AA-E241-4064-A1DD-48E5CCA6667F}"/>
              </a:ext>
            </a:extLst>
          </p:cNvPr>
          <p:cNvSpPr/>
          <p:nvPr/>
        </p:nvSpPr>
        <p:spPr>
          <a:xfrm>
            <a:off x="3656691" y="5740808"/>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Technical services</a:t>
            </a:r>
          </a:p>
        </p:txBody>
      </p:sp>
      <p:sp>
        <p:nvSpPr>
          <p:cNvPr id="371" name="Rectangle 370">
            <a:extLst>
              <a:ext uri="{FF2B5EF4-FFF2-40B4-BE49-F238E27FC236}">
                <a16:creationId xmlns:a16="http://schemas.microsoft.com/office/drawing/2014/main" id="{F328E6AA-E241-4064-A1DD-48E5CCA6667F}"/>
              </a:ext>
            </a:extLst>
          </p:cNvPr>
          <p:cNvSpPr/>
          <p:nvPr/>
        </p:nvSpPr>
        <p:spPr>
          <a:xfrm>
            <a:off x="3656691" y="5918244"/>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GridStatus</a:t>
            </a:r>
          </a:p>
        </p:txBody>
      </p:sp>
      <p:sp>
        <p:nvSpPr>
          <p:cNvPr id="372" name="Rectangle 371">
            <a:extLst>
              <a:ext uri="{FF2B5EF4-FFF2-40B4-BE49-F238E27FC236}">
                <a16:creationId xmlns:a16="http://schemas.microsoft.com/office/drawing/2014/main" id="{F328E6AA-E241-4064-A1DD-48E5CCA6667F}"/>
              </a:ext>
            </a:extLst>
          </p:cNvPr>
          <p:cNvSpPr/>
          <p:nvPr/>
        </p:nvSpPr>
        <p:spPr>
          <a:xfrm>
            <a:off x="3656691" y="609568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GridFunctions (FaaS)</a:t>
            </a:r>
          </a:p>
        </p:txBody>
      </p:sp>
      <p:sp>
        <p:nvSpPr>
          <p:cNvPr id="373" name="Rectangle 372">
            <a:extLst>
              <a:ext uri="{FF2B5EF4-FFF2-40B4-BE49-F238E27FC236}">
                <a16:creationId xmlns:a16="http://schemas.microsoft.com/office/drawing/2014/main" id="{E8AF4A44-F37F-461E-96E8-4A4CBC739718}"/>
              </a:ext>
            </a:extLst>
          </p:cNvPr>
          <p:cNvSpPr/>
          <p:nvPr/>
        </p:nvSpPr>
        <p:spPr>
          <a:xfrm>
            <a:off x="4758357"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GridCI</a:t>
            </a:r>
          </a:p>
        </p:txBody>
      </p:sp>
      <p:sp>
        <p:nvSpPr>
          <p:cNvPr id="381" name="Rectangle 380">
            <a:extLst>
              <a:ext uri="{FF2B5EF4-FFF2-40B4-BE49-F238E27FC236}">
                <a16:creationId xmlns:a16="http://schemas.microsoft.com/office/drawing/2014/main" id="{E8AF4A44-F37F-461E-96E8-4A4CBC739718}"/>
              </a:ext>
            </a:extLst>
          </p:cNvPr>
          <p:cNvSpPr/>
          <p:nvPr/>
        </p:nvSpPr>
        <p:spPr>
          <a:xfrm>
            <a:off x="5909258"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GridDevices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p:txBody>
      </p:sp>
      <p:sp>
        <p:nvSpPr>
          <p:cNvPr id="382" name="Rectangle 381">
            <a:extLst>
              <a:ext uri="{FF2B5EF4-FFF2-40B4-BE49-F238E27FC236}">
                <a16:creationId xmlns:a16="http://schemas.microsoft.com/office/drawing/2014/main" id="{F328E6AA-E241-4064-A1DD-48E5CCA6667F}"/>
              </a:ext>
            </a:extLst>
          </p:cNvPr>
          <p:cNvSpPr/>
          <p:nvPr/>
        </p:nvSpPr>
        <p:spPr>
          <a:xfrm>
            <a:off x="5958497" y="5385935"/>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IoT mgmt</a:t>
            </a:r>
          </a:p>
        </p:txBody>
      </p:sp>
      <p:sp>
        <p:nvSpPr>
          <p:cNvPr id="383" name="Rectangle 382">
            <a:extLst>
              <a:ext uri="{FF2B5EF4-FFF2-40B4-BE49-F238E27FC236}">
                <a16:creationId xmlns:a16="http://schemas.microsoft.com/office/drawing/2014/main" id="{F328E6AA-E241-4064-A1DD-48E5CCA6667F}"/>
              </a:ext>
            </a:extLst>
          </p:cNvPr>
          <p:cNvSpPr/>
          <p:nvPr/>
        </p:nvSpPr>
        <p:spPr>
          <a:xfrm>
            <a:off x="6484709" y="5385935"/>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Fault detection</a:t>
            </a:r>
          </a:p>
        </p:txBody>
      </p:sp>
      <p:sp>
        <p:nvSpPr>
          <p:cNvPr id="384" name="Rectangle 383">
            <a:extLst>
              <a:ext uri="{FF2B5EF4-FFF2-40B4-BE49-F238E27FC236}">
                <a16:creationId xmlns:a16="http://schemas.microsoft.com/office/drawing/2014/main" id="{F328E6AA-E241-4064-A1DD-48E5CCA6667F}"/>
              </a:ext>
            </a:extLst>
          </p:cNvPr>
          <p:cNvSpPr/>
          <p:nvPr/>
        </p:nvSpPr>
        <p:spPr>
          <a:xfrm>
            <a:off x="5958497"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Centralized configuratio</a:t>
            </a:r>
          </a:p>
        </p:txBody>
      </p:sp>
      <p:sp>
        <p:nvSpPr>
          <p:cNvPr id="385" name="Rectangle 384">
            <a:extLst>
              <a:ext uri="{FF2B5EF4-FFF2-40B4-BE49-F238E27FC236}">
                <a16:creationId xmlns:a16="http://schemas.microsoft.com/office/drawing/2014/main" id="{F328E6AA-E241-4064-A1DD-48E5CCA6667F}"/>
              </a:ext>
            </a:extLst>
          </p:cNvPr>
          <p:cNvSpPr/>
          <p:nvPr/>
        </p:nvSpPr>
        <p:spPr>
          <a:xfrm>
            <a:off x="6484709"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Asset mgmt</a:t>
            </a:r>
          </a:p>
        </p:txBody>
      </p:sp>
      <p:sp>
        <p:nvSpPr>
          <p:cNvPr id="386" name="Rectangle 385">
            <a:extLst>
              <a:ext uri="{FF2B5EF4-FFF2-40B4-BE49-F238E27FC236}">
                <a16:creationId xmlns:a16="http://schemas.microsoft.com/office/drawing/2014/main" id="{F328E6AA-E241-4064-A1DD-48E5CCA6667F}"/>
              </a:ext>
            </a:extLst>
          </p:cNvPr>
          <p:cNvSpPr/>
          <p:nvPr/>
        </p:nvSpPr>
        <p:spPr>
          <a:xfrm>
            <a:off x="5958497"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Metering</a:t>
            </a:r>
          </a:p>
        </p:txBody>
      </p:sp>
      <p:sp>
        <p:nvSpPr>
          <p:cNvPr id="387" name="Rectangle 386">
            <a:extLst>
              <a:ext uri="{FF2B5EF4-FFF2-40B4-BE49-F238E27FC236}">
                <a16:creationId xmlns:a16="http://schemas.microsoft.com/office/drawing/2014/main" id="{F328E6AA-E241-4064-A1DD-48E5CCA6667F}"/>
              </a:ext>
            </a:extLst>
          </p:cNvPr>
          <p:cNvSpPr/>
          <p:nvPr/>
        </p:nvSpPr>
        <p:spPr>
          <a:xfrm>
            <a:off x="6484709"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collection</a:t>
            </a:r>
          </a:p>
        </p:txBody>
      </p:sp>
      <p:sp>
        <p:nvSpPr>
          <p:cNvPr id="388" name="Rectangle 387">
            <a:extLst>
              <a:ext uri="{FF2B5EF4-FFF2-40B4-BE49-F238E27FC236}">
                <a16:creationId xmlns:a16="http://schemas.microsoft.com/office/drawing/2014/main" id="{E8AF4A44-F37F-461E-96E8-4A4CBC739718}"/>
              </a:ext>
            </a:extLst>
          </p:cNvPr>
          <p:cNvSpPr/>
          <p:nvPr/>
        </p:nvSpPr>
        <p:spPr>
          <a:xfrm>
            <a:off x="7060162" y="5198494"/>
            <a:ext cx="1111039" cy="23794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IaC</a:t>
            </a:r>
          </a:p>
        </p:txBody>
      </p:sp>
      <p:sp>
        <p:nvSpPr>
          <p:cNvPr id="397" name="Rectangle 396">
            <a:extLst>
              <a:ext uri="{FF2B5EF4-FFF2-40B4-BE49-F238E27FC236}">
                <a16:creationId xmlns:a16="http://schemas.microsoft.com/office/drawing/2014/main" id="{E8AF4A44-F37F-461E-96E8-4A4CBC739718}"/>
              </a:ext>
            </a:extLst>
          </p:cNvPr>
          <p:cNvSpPr/>
          <p:nvPr/>
        </p:nvSpPr>
        <p:spPr>
          <a:xfrm>
            <a:off x="7060162" y="5482160"/>
            <a:ext cx="1111039" cy="8052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a:ea typeface="+mn-ea"/>
                <a:cs typeface="Arial"/>
              </a:rPr>
              <a:t>Network</a:t>
            </a:r>
          </a:p>
        </p:txBody>
      </p:sp>
      <p:sp>
        <p:nvSpPr>
          <p:cNvPr id="398" name="Rectangle 397">
            <a:extLst>
              <a:ext uri="{FF2B5EF4-FFF2-40B4-BE49-F238E27FC236}">
                <a16:creationId xmlns:a16="http://schemas.microsoft.com/office/drawing/2014/main" id="{F328E6AA-E241-4064-A1DD-48E5CCA6667F}"/>
              </a:ext>
            </a:extLst>
          </p:cNvPr>
          <p:cNvSpPr/>
          <p:nvPr/>
        </p:nvSpPr>
        <p:spPr>
          <a:xfrm>
            <a:off x="7638303"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Compute</a:t>
            </a:r>
          </a:p>
        </p:txBody>
      </p:sp>
      <p:sp>
        <p:nvSpPr>
          <p:cNvPr id="399" name="Rectangle 398">
            <a:extLst>
              <a:ext uri="{FF2B5EF4-FFF2-40B4-BE49-F238E27FC236}">
                <a16:creationId xmlns:a16="http://schemas.microsoft.com/office/drawing/2014/main" id="{F328E6AA-E241-4064-A1DD-48E5CCA6667F}"/>
              </a:ext>
            </a:extLst>
          </p:cNvPr>
          <p:cNvSpPr/>
          <p:nvPr/>
        </p:nvSpPr>
        <p:spPr>
          <a:xfrm>
            <a:off x="7112092"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NG Data Centers</a:t>
            </a:r>
          </a:p>
        </p:txBody>
      </p:sp>
      <p:sp>
        <p:nvSpPr>
          <p:cNvPr id="400" name="Rectangle 399">
            <a:extLst>
              <a:ext uri="{FF2B5EF4-FFF2-40B4-BE49-F238E27FC236}">
                <a16:creationId xmlns:a16="http://schemas.microsoft.com/office/drawing/2014/main" id="{F328E6AA-E241-4064-A1DD-48E5CCA6667F}"/>
              </a:ext>
            </a:extLst>
          </p:cNvPr>
          <p:cNvSpPr/>
          <p:nvPr/>
        </p:nvSpPr>
        <p:spPr>
          <a:xfrm>
            <a:off x="7638303"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IaaS</a:t>
            </a:r>
          </a:p>
        </p:txBody>
      </p:sp>
      <p:sp>
        <p:nvSpPr>
          <p:cNvPr id="18" name="Rectangle 17">
            <a:extLst>
              <a:ext uri="{FF2B5EF4-FFF2-40B4-BE49-F238E27FC236}">
                <a16:creationId xmlns:a16="http://schemas.microsoft.com/office/drawing/2014/main" id="{ED4AF988-2BE5-4110-BCD0-AB75F0F4204C}"/>
              </a:ext>
            </a:extLst>
          </p:cNvPr>
          <p:cNvSpPr/>
          <p:nvPr/>
        </p:nvSpPr>
        <p:spPr>
          <a:xfrm>
            <a:off x="8242853" y="1153650"/>
            <a:ext cx="1646427" cy="5187039"/>
          </a:xfrm>
          <a:prstGeom prst="rect">
            <a:avLst/>
          </a:prstGeom>
          <a:solidFill>
            <a:srgbClr val="00148C"/>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chemeClr val="accent6">
                    <a:lumMod val="75000"/>
                  </a:schemeClr>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575757"/>
              </a:solidFill>
              <a:effectLst/>
              <a:uLnTx/>
              <a:uFillTx/>
              <a:latin typeface="Arial"/>
              <a:ea typeface="+mn-ea"/>
              <a:cs typeface="Arial"/>
            </a:endParaRPr>
          </a:p>
        </p:txBody>
      </p:sp>
      <p:sp>
        <p:nvSpPr>
          <p:cNvPr id="21" name="TextBox 20">
            <a:extLst>
              <a:ext uri="{FF2B5EF4-FFF2-40B4-BE49-F238E27FC236}">
                <a16:creationId xmlns:a16="http://schemas.microsoft.com/office/drawing/2014/main" id="{EA9A7534-4C7F-47EF-8AA3-B7C88705D097}"/>
              </a:ext>
            </a:extLst>
          </p:cNvPr>
          <p:cNvSpPr txBox="1"/>
          <p:nvPr/>
        </p:nvSpPr>
        <p:spPr>
          <a:xfrm>
            <a:off x="9916923" y="918713"/>
            <a:ext cx="1646427" cy="2215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txBody>
          <a:bodyPr rot="0" spcFirstLastPara="0" vertOverflow="overflow" horzOverflow="overflow" vert="horz" wrap="square" lIns="82296" tIns="41148" rIns="82296" bIns="41148" numCol="1" spcCol="0" rtlCol="0" fromWordArt="0" anchor="b"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148C"/>
                </a:solidFill>
                <a:effectLst/>
                <a:uLnTx/>
                <a:uFillTx/>
                <a:latin typeface="Arial"/>
                <a:ea typeface="+mn-ea"/>
                <a:cs typeface="Arial"/>
              </a:rPr>
              <a:t>6. Security</a:t>
            </a:r>
          </a:p>
        </p:txBody>
      </p:sp>
      <p:sp>
        <p:nvSpPr>
          <p:cNvPr id="23" name="TextBox 22">
            <a:extLst>
              <a:ext uri="{FF2B5EF4-FFF2-40B4-BE49-F238E27FC236}">
                <a16:creationId xmlns:a16="http://schemas.microsoft.com/office/drawing/2014/main" id="{1E1340EC-9B17-4899-B70B-64F3DD00D5C5}"/>
              </a:ext>
            </a:extLst>
          </p:cNvPr>
          <p:cNvSpPr txBox="1"/>
          <p:nvPr/>
        </p:nvSpPr>
        <p:spPr>
          <a:xfrm>
            <a:off x="8242852" y="918713"/>
            <a:ext cx="1646427" cy="2215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txBody>
          <a:bodyPr rot="0" spcFirstLastPara="0" vertOverflow="overflow" horzOverflow="overflow" vert="horz" wrap="square" lIns="82296" tIns="41148" rIns="82296" bIns="41148" numCol="1" spcCol="0" rtlCol="0" fromWordArt="0" anchor="b"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148C"/>
                </a:solidFill>
                <a:effectLst/>
                <a:uLnTx/>
                <a:uFillTx/>
                <a:latin typeface="Arial"/>
                <a:ea typeface="+mn-ea"/>
                <a:cs typeface="Arial"/>
              </a:rPr>
              <a:t>5. Integration</a:t>
            </a:r>
          </a:p>
        </p:txBody>
      </p:sp>
      <p:sp>
        <p:nvSpPr>
          <p:cNvPr id="244" name="Rectangle 243">
            <a:extLst>
              <a:ext uri="{FF2B5EF4-FFF2-40B4-BE49-F238E27FC236}">
                <a16:creationId xmlns:a16="http://schemas.microsoft.com/office/drawing/2014/main" id="{8A346393-98FF-49BD-99C4-860AB2DD36D9}"/>
              </a:ext>
            </a:extLst>
          </p:cNvPr>
          <p:cNvSpPr/>
          <p:nvPr/>
        </p:nvSpPr>
        <p:spPr>
          <a:xfrm>
            <a:off x="8334321" y="1456865"/>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Gateway</a:t>
            </a:r>
          </a:p>
        </p:txBody>
      </p:sp>
      <p:sp>
        <p:nvSpPr>
          <p:cNvPr id="401" name="Rectangle 400">
            <a:extLst>
              <a:ext uri="{FF2B5EF4-FFF2-40B4-BE49-F238E27FC236}">
                <a16:creationId xmlns:a16="http://schemas.microsoft.com/office/drawing/2014/main" id="{FA53CF2A-FD49-4316-A210-BDEAA7F21E43}"/>
              </a:ext>
            </a:extLst>
          </p:cNvPr>
          <p:cNvSpPr/>
          <p:nvPr/>
        </p:nvSpPr>
        <p:spPr>
          <a:xfrm>
            <a:off x="8282817" y="1226325"/>
            <a:ext cx="1566497" cy="92727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GridAPI</a:t>
            </a:r>
          </a:p>
        </p:txBody>
      </p:sp>
      <p:sp>
        <p:nvSpPr>
          <p:cNvPr id="407" name="Rectangle 406">
            <a:extLst>
              <a:ext uri="{FF2B5EF4-FFF2-40B4-BE49-F238E27FC236}">
                <a16:creationId xmlns:a16="http://schemas.microsoft.com/office/drawing/2014/main" id="{8A346393-98FF-49BD-99C4-860AB2DD36D9}"/>
              </a:ext>
            </a:extLst>
          </p:cNvPr>
          <p:cNvSpPr/>
          <p:nvPr/>
        </p:nvSpPr>
        <p:spPr>
          <a:xfrm>
            <a:off x="8334318" y="1705015"/>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API management</a:t>
            </a:r>
          </a:p>
        </p:txBody>
      </p:sp>
      <p:sp>
        <p:nvSpPr>
          <p:cNvPr id="408" name="Rectangle 407">
            <a:extLst>
              <a:ext uri="{FF2B5EF4-FFF2-40B4-BE49-F238E27FC236}">
                <a16:creationId xmlns:a16="http://schemas.microsoft.com/office/drawing/2014/main" id="{8A346393-98FF-49BD-99C4-860AB2DD36D9}"/>
              </a:ext>
            </a:extLst>
          </p:cNvPr>
          <p:cNvSpPr/>
          <p:nvPr/>
        </p:nvSpPr>
        <p:spPr>
          <a:xfrm>
            <a:off x="8334318" y="1953164"/>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Policy Mgmt</a:t>
            </a:r>
          </a:p>
        </p:txBody>
      </p:sp>
      <p:sp>
        <p:nvSpPr>
          <p:cNvPr id="411" name="Rectangle 410">
            <a:extLst>
              <a:ext uri="{FF2B5EF4-FFF2-40B4-BE49-F238E27FC236}">
                <a16:creationId xmlns:a16="http://schemas.microsoft.com/office/drawing/2014/main" id="{8A346393-98FF-49BD-99C4-860AB2DD36D9}"/>
              </a:ext>
            </a:extLst>
          </p:cNvPr>
          <p:cNvSpPr/>
          <p:nvPr/>
        </p:nvSpPr>
        <p:spPr>
          <a:xfrm>
            <a:off x="8334321" y="2462199"/>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Templates</a:t>
            </a:r>
          </a:p>
        </p:txBody>
      </p:sp>
      <p:sp>
        <p:nvSpPr>
          <p:cNvPr id="412" name="Rectangle 411">
            <a:extLst>
              <a:ext uri="{FF2B5EF4-FFF2-40B4-BE49-F238E27FC236}">
                <a16:creationId xmlns:a16="http://schemas.microsoft.com/office/drawing/2014/main" id="{FA53CF2A-FD49-4316-A210-BDEAA7F21E43}"/>
              </a:ext>
            </a:extLst>
          </p:cNvPr>
          <p:cNvSpPr/>
          <p:nvPr/>
        </p:nvSpPr>
        <p:spPr>
          <a:xfrm>
            <a:off x="8282818" y="2264229"/>
            <a:ext cx="1566497" cy="931724"/>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GridSpecs</a:t>
            </a:r>
          </a:p>
        </p:txBody>
      </p:sp>
      <p:sp>
        <p:nvSpPr>
          <p:cNvPr id="413" name="Rectangle 412">
            <a:extLst>
              <a:ext uri="{FF2B5EF4-FFF2-40B4-BE49-F238E27FC236}">
                <a16:creationId xmlns:a16="http://schemas.microsoft.com/office/drawing/2014/main" id="{8A346393-98FF-49BD-99C4-860AB2DD36D9}"/>
              </a:ext>
            </a:extLst>
          </p:cNvPr>
          <p:cNvSpPr/>
          <p:nvPr/>
        </p:nvSpPr>
        <p:spPr>
          <a:xfrm>
            <a:off x="8334321" y="2723084"/>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Standards</a:t>
            </a:r>
          </a:p>
        </p:txBody>
      </p:sp>
      <p:sp>
        <p:nvSpPr>
          <p:cNvPr id="414" name="Rectangle 413">
            <a:extLst>
              <a:ext uri="{FF2B5EF4-FFF2-40B4-BE49-F238E27FC236}">
                <a16:creationId xmlns:a16="http://schemas.microsoft.com/office/drawing/2014/main" id="{8A346393-98FF-49BD-99C4-860AB2DD36D9}"/>
              </a:ext>
            </a:extLst>
          </p:cNvPr>
          <p:cNvSpPr/>
          <p:nvPr/>
        </p:nvSpPr>
        <p:spPr>
          <a:xfrm>
            <a:off x="8334321" y="2983969"/>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Knowledge mgmt.</a:t>
            </a:r>
          </a:p>
        </p:txBody>
      </p:sp>
      <p:sp>
        <p:nvSpPr>
          <p:cNvPr id="63" name="Rectangle 62">
            <a:extLst>
              <a:ext uri="{FF2B5EF4-FFF2-40B4-BE49-F238E27FC236}">
                <a16:creationId xmlns:a16="http://schemas.microsoft.com/office/drawing/2014/main" id="{FA53CF2A-FD49-4316-A210-BDEAA7F21E43}"/>
              </a:ext>
            </a:extLst>
          </p:cNvPr>
          <p:cNvSpPr/>
          <p:nvPr/>
        </p:nvSpPr>
        <p:spPr>
          <a:xfrm>
            <a:off x="8282818" y="3317965"/>
            <a:ext cx="1566497" cy="195071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GridSystemIntegration</a:t>
            </a:r>
          </a:p>
        </p:txBody>
      </p:sp>
      <p:sp>
        <p:nvSpPr>
          <p:cNvPr id="410" name="Rectangle 409">
            <a:extLst>
              <a:ext uri="{FF2B5EF4-FFF2-40B4-BE49-F238E27FC236}">
                <a16:creationId xmlns:a16="http://schemas.microsoft.com/office/drawing/2014/main" id="{8A346393-98FF-49BD-99C4-860AB2DD36D9}"/>
              </a:ext>
            </a:extLst>
          </p:cNvPr>
          <p:cNvSpPr/>
          <p:nvPr/>
        </p:nvSpPr>
        <p:spPr>
          <a:xfrm>
            <a:off x="8334320" y="3505740"/>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Integration</a:t>
            </a:r>
            <a:r>
              <a:rPr kumimoji="0" lang="en-US" sz="700" b="0" i="0" u="none" strike="noStrike" kern="0" cap="none" spc="0" normalizeH="0" baseline="0" noProof="0" dirty="0">
                <a:ln>
                  <a:noFill/>
                </a:ln>
                <a:solidFill>
                  <a:srgbClr val="FFFFFF"/>
                </a:solidFill>
                <a:effectLst/>
                <a:uLnTx/>
                <a:uFillTx/>
                <a:latin typeface="Arial"/>
                <a:ea typeface="+mn-ea"/>
                <a:cs typeface="Arial"/>
              </a:rPr>
              <a:t> engine</a:t>
            </a:r>
          </a:p>
        </p:txBody>
      </p:sp>
      <p:sp>
        <p:nvSpPr>
          <p:cNvPr id="465" name="Rectangle 464">
            <a:extLst>
              <a:ext uri="{FF2B5EF4-FFF2-40B4-BE49-F238E27FC236}">
                <a16:creationId xmlns:a16="http://schemas.microsoft.com/office/drawing/2014/main" id="{8A346393-98FF-49BD-99C4-860AB2DD36D9}"/>
              </a:ext>
            </a:extLst>
          </p:cNvPr>
          <p:cNvSpPr/>
          <p:nvPr/>
        </p:nvSpPr>
        <p:spPr>
          <a:xfrm>
            <a:off x="8334320" y="3766625"/>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Workflow</a:t>
            </a:r>
          </a:p>
        </p:txBody>
      </p:sp>
      <p:sp>
        <p:nvSpPr>
          <p:cNvPr id="466" name="Rectangle 465">
            <a:extLst>
              <a:ext uri="{FF2B5EF4-FFF2-40B4-BE49-F238E27FC236}">
                <a16:creationId xmlns:a16="http://schemas.microsoft.com/office/drawing/2014/main" id="{8A346393-98FF-49BD-99C4-860AB2DD36D9}"/>
              </a:ext>
            </a:extLst>
          </p:cNvPr>
          <p:cNvSpPr/>
          <p:nvPr/>
        </p:nvSpPr>
        <p:spPr>
          <a:xfrm>
            <a:off x="8334320" y="4027511"/>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Integration patterns</a:t>
            </a:r>
          </a:p>
        </p:txBody>
      </p:sp>
      <p:sp>
        <p:nvSpPr>
          <p:cNvPr id="467" name="Rectangle 466">
            <a:extLst>
              <a:ext uri="{FF2B5EF4-FFF2-40B4-BE49-F238E27FC236}">
                <a16:creationId xmlns:a16="http://schemas.microsoft.com/office/drawing/2014/main" id="{8A346393-98FF-49BD-99C4-860AB2DD36D9}"/>
              </a:ext>
            </a:extLst>
          </p:cNvPr>
          <p:cNvSpPr/>
          <p:nvPr/>
        </p:nvSpPr>
        <p:spPr>
          <a:xfrm>
            <a:off x="8334320" y="4288396"/>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Rules engine</a:t>
            </a:r>
          </a:p>
        </p:txBody>
      </p:sp>
      <p:sp>
        <p:nvSpPr>
          <p:cNvPr id="470" name="Rectangle 469">
            <a:extLst>
              <a:ext uri="{FF2B5EF4-FFF2-40B4-BE49-F238E27FC236}">
                <a16:creationId xmlns:a16="http://schemas.microsoft.com/office/drawing/2014/main" id="{8A346393-98FF-49BD-99C4-860AB2DD36D9}"/>
              </a:ext>
            </a:extLst>
          </p:cNvPr>
          <p:cNvSpPr/>
          <p:nvPr/>
        </p:nvSpPr>
        <p:spPr>
          <a:xfrm>
            <a:off x="8334320" y="4549281"/>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Source connector</a:t>
            </a:r>
          </a:p>
        </p:txBody>
      </p:sp>
      <p:sp>
        <p:nvSpPr>
          <p:cNvPr id="471" name="Rectangle 470">
            <a:extLst>
              <a:ext uri="{FF2B5EF4-FFF2-40B4-BE49-F238E27FC236}">
                <a16:creationId xmlns:a16="http://schemas.microsoft.com/office/drawing/2014/main" id="{8A346393-98FF-49BD-99C4-860AB2DD36D9}"/>
              </a:ext>
            </a:extLst>
          </p:cNvPr>
          <p:cNvSpPr/>
          <p:nvPr/>
        </p:nvSpPr>
        <p:spPr>
          <a:xfrm>
            <a:off x="8334320" y="4810167"/>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Mediation</a:t>
            </a:r>
          </a:p>
        </p:txBody>
      </p:sp>
      <p:sp>
        <p:nvSpPr>
          <p:cNvPr id="473" name="Rectangle 472">
            <a:extLst>
              <a:ext uri="{FF2B5EF4-FFF2-40B4-BE49-F238E27FC236}">
                <a16:creationId xmlns:a16="http://schemas.microsoft.com/office/drawing/2014/main" id="{8A346393-98FF-49BD-99C4-860AB2DD36D9}"/>
              </a:ext>
            </a:extLst>
          </p:cNvPr>
          <p:cNvSpPr/>
          <p:nvPr/>
        </p:nvSpPr>
        <p:spPr>
          <a:xfrm>
            <a:off x="8334320" y="5071052"/>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preprocess</a:t>
            </a:r>
          </a:p>
        </p:txBody>
      </p:sp>
      <p:sp>
        <p:nvSpPr>
          <p:cNvPr id="233" name="Rectangle 232">
            <a:extLst>
              <a:ext uri="{FF2B5EF4-FFF2-40B4-BE49-F238E27FC236}">
                <a16:creationId xmlns:a16="http://schemas.microsoft.com/office/drawing/2014/main" id="{33E2B810-095B-4A38-A8DA-90A678E2D495}"/>
              </a:ext>
            </a:extLst>
          </p:cNvPr>
          <p:cNvSpPr/>
          <p:nvPr/>
        </p:nvSpPr>
        <p:spPr>
          <a:xfrm>
            <a:off x="8282818" y="5390606"/>
            <a:ext cx="1566497" cy="89682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GridReplicate</a:t>
            </a:r>
          </a:p>
        </p:txBody>
      </p:sp>
      <p:sp>
        <p:nvSpPr>
          <p:cNvPr id="409" name="Rectangle 408">
            <a:extLst>
              <a:ext uri="{FF2B5EF4-FFF2-40B4-BE49-F238E27FC236}">
                <a16:creationId xmlns:a16="http://schemas.microsoft.com/office/drawing/2014/main" id="{8A346393-98FF-49BD-99C4-860AB2DD36D9}"/>
              </a:ext>
            </a:extLst>
          </p:cNvPr>
          <p:cNvSpPr/>
          <p:nvPr/>
        </p:nvSpPr>
        <p:spPr>
          <a:xfrm>
            <a:off x="8334317" y="5592823"/>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Change data Capture</a:t>
            </a:r>
          </a:p>
        </p:txBody>
      </p:sp>
      <p:sp>
        <p:nvSpPr>
          <p:cNvPr id="491" name="Rectangle 490">
            <a:extLst>
              <a:ext uri="{FF2B5EF4-FFF2-40B4-BE49-F238E27FC236}">
                <a16:creationId xmlns:a16="http://schemas.microsoft.com/office/drawing/2014/main" id="{8A346393-98FF-49BD-99C4-860AB2DD36D9}"/>
              </a:ext>
            </a:extLst>
          </p:cNvPr>
          <p:cNvSpPr/>
          <p:nvPr/>
        </p:nvSpPr>
        <p:spPr>
          <a:xfrm>
            <a:off x="8334317" y="5840972"/>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DB Snapshots</a:t>
            </a:r>
          </a:p>
        </p:txBody>
      </p:sp>
      <p:sp>
        <p:nvSpPr>
          <p:cNvPr id="492" name="Rectangle 491">
            <a:extLst>
              <a:ext uri="{FF2B5EF4-FFF2-40B4-BE49-F238E27FC236}">
                <a16:creationId xmlns:a16="http://schemas.microsoft.com/office/drawing/2014/main" id="{8A346393-98FF-49BD-99C4-860AB2DD36D9}"/>
              </a:ext>
            </a:extLst>
          </p:cNvPr>
          <p:cNvSpPr/>
          <p:nvPr/>
        </p:nvSpPr>
        <p:spPr>
          <a:xfrm>
            <a:off x="8334317" y="6089117"/>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a:ea typeface="+mn-ea"/>
                <a:cs typeface="Arial"/>
              </a:rPr>
              <a:t>Data Migration</a:t>
            </a:r>
          </a:p>
        </p:txBody>
      </p:sp>
      <p:sp>
        <p:nvSpPr>
          <p:cNvPr id="171" name="Rectangle 170">
            <a:extLst>
              <a:ext uri="{FF2B5EF4-FFF2-40B4-BE49-F238E27FC236}">
                <a16:creationId xmlns:a16="http://schemas.microsoft.com/office/drawing/2014/main" id="{E7F13149-FE57-417A-95B0-B46EC21FEC87}"/>
              </a:ext>
            </a:extLst>
          </p:cNvPr>
          <p:cNvSpPr/>
          <p:nvPr/>
        </p:nvSpPr>
        <p:spPr>
          <a:xfrm>
            <a:off x="9930725" y="1159627"/>
            <a:ext cx="1646427" cy="5187040"/>
          </a:xfrm>
          <a:prstGeom prst="rect">
            <a:avLst/>
          </a:prstGeom>
          <a:solidFill>
            <a:srgbClr val="000F69"/>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chemeClr val="accent6">
                    <a:lumMod val="60000"/>
                    <a:lumOff val="40000"/>
                  </a:schemeClr>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575757"/>
              </a:solidFill>
              <a:effectLst/>
              <a:uLnTx/>
              <a:uFillTx/>
              <a:latin typeface="Arial"/>
              <a:ea typeface="+mn-ea"/>
              <a:cs typeface="Arial"/>
            </a:endParaRPr>
          </a:p>
        </p:txBody>
      </p:sp>
      <p:sp>
        <p:nvSpPr>
          <p:cNvPr id="172" name="Rectangle 171">
            <a:extLst>
              <a:ext uri="{FF2B5EF4-FFF2-40B4-BE49-F238E27FC236}">
                <a16:creationId xmlns:a16="http://schemas.microsoft.com/office/drawing/2014/main" id="{A817EBC2-1827-4000-80AE-B60FF88B44C1}"/>
              </a:ext>
            </a:extLst>
          </p:cNvPr>
          <p:cNvSpPr/>
          <p:nvPr/>
        </p:nvSpPr>
        <p:spPr>
          <a:xfrm>
            <a:off x="9970692" y="1232305"/>
            <a:ext cx="1566497" cy="330427"/>
          </a:xfrm>
          <a:prstGeom prst="rect">
            <a:avLst/>
          </a:prstGeom>
          <a:noFill/>
          <a:ln w="9525" cap="rnd" cmpd="sng" algn="ctr">
            <a:solidFill>
              <a:schemeClr val="bg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GridVault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p:txBody>
      </p:sp>
      <p:sp>
        <p:nvSpPr>
          <p:cNvPr id="173" name="Rectangle 172">
            <a:extLst>
              <a:ext uri="{FF2B5EF4-FFF2-40B4-BE49-F238E27FC236}">
                <a16:creationId xmlns:a16="http://schemas.microsoft.com/office/drawing/2014/main" id="{296DFCCA-8C84-4417-9518-F5705D7E3D32}"/>
              </a:ext>
            </a:extLst>
          </p:cNvPr>
          <p:cNvSpPr/>
          <p:nvPr/>
        </p:nvSpPr>
        <p:spPr>
          <a:xfrm>
            <a:off x="10022195" y="1388406"/>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Enterprise Vault</a:t>
            </a:r>
          </a:p>
        </p:txBody>
      </p:sp>
      <p:sp>
        <p:nvSpPr>
          <p:cNvPr id="174" name="Rectangle 173">
            <a:extLst>
              <a:ext uri="{FF2B5EF4-FFF2-40B4-BE49-F238E27FC236}">
                <a16:creationId xmlns:a16="http://schemas.microsoft.com/office/drawing/2014/main" id="{2BD649E3-EC01-490D-9221-13B7CBAF6A8B}"/>
              </a:ext>
            </a:extLst>
          </p:cNvPr>
          <p:cNvSpPr/>
          <p:nvPr/>
        </p:nvSpPr>
        <p:spPr>
          <a:xfrm>
            <a:off x="10768407" y="1388406"/>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Enterprise Keys</a:t>
            </a:r>
          </a:p>
        </p:txBody>
      </p:sp>
      <p:sp>
        <p:nvSpPr>
          <p:cNvPr id="176" name="Rectangle 175">
            <a:extLst>
              <a:ext uri="{FF2B5EF4-FFF2-40B4-BE49-F238E27FC236}">
                <a16:creationId xmlns:a16="http://schemas.microsoft.com/office/drawing/2014/main" id="{54292F16-F5E5-436E-9E2D-AB90BF873047}"/>
              </a:ext>
            </a:extLst>
          </p:cNvPr>
          <p:cNvSpPr/>
          <p:nvPr/>
        </p:nvSpPr>
        <p:spPr>
          <a:xfrm>
            <a:off x="9970692" y="1685948"/>
            <a:ext cx="1566497" cy="65625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GridAccess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p:txBody>
      </p:sp>
      <p:sp>
        <p:nvSpPr>
          <p:cNvPr id="177" name="Rectangle 176">
            <a:extLst>
              <a:ext uri="{FF2B5EF4-FFF2-40B4-BE49-F238E27FC236}">
                <a16:creationId xmlns:a16="http://schemas.microsoft.com/office/drawing/2014/main" id="{6D6124A9-38D7-4A82-B0F4-3C281447045B}"/>
              </a:ext>
            </a:extLst>
          </p:cNvPr>
          <p:cNvSpPr/>
          <p:nvPr/>
        </p:nvSpPr>
        <p:spPr>
          <a:xfrm>
            <a:off x="10022196" y="2017973"/>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20" normalizeH="0" baseline="0" noProof="0" dirty="0">
                <a:ln>
                  <a:noFill/>
                </a:ln>
                <a:solidFill>
                  <a:srgbClr val="FFFFFF"/>
                </a:solidFill>
                <a:effectLst/>
                <a:uLnTx/>
                <a:uFillTx/>
                <a:latin typeface="Arial"/>
                <a:ea typeface="+mn-ea"/>
                <a:cs typeface="Arial"/>
              </a:rPr>
              <a:t>Digital identity and access governance</a:t>
            </a:r>
          </a:p>
        </p:txBody>
      </p:sp>
      <p:sp>
        <p:nvSpPr>
          <p:cNvPr id="178" name="Rectangle 177">
            <a:extLst>
              <a:ext uri="{FF2B5EF4-FFF2-40B4-BE49-F238E27FC236}">
                <a16:creationId xmlns:a16="http://schemas.microsoft.com/office/drawing/2014/main" id="{CE8B3C4C-D248-4E5F-91A9-3FFCC15D6F9F}"/>
              </a:ext>
            </a:extLst>
          </p:cNvPr>
          <p:cNvSpPr/>
          <p:nvPr/>
        </p:nvSpPr>
        <p:spPr>
          <a:xfrm>
            <a:off x="10022197" y="2185026"/>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Third party vendors access</a:t>
            </a:r>
          </a:p>
        </p:txBody>
      </p:sp>
      <p:sp>
        <p:nvSpPr>
          <p:cNvPr id="179" name="Rectangle 178">
            <a:extLst>
              <a:ext uri="{FF2B5EF4-FFF2-40B4-BE49-F238E27FC236}">
                <a16:creationId xmlns:a16="http://schemas.microsoft.com/office/drawing/2014/main" id="{400B1C9C-F01E-4CDD-BB02-58E060D23FAF}"/>
              </a:ext>
            </a:extLst>
          </p:cNvPr>
          <p:cNvSpPr/>
          <p:nvPr/>
        </p:nvSpPr>
        <p:spPr>
          <a:xfrm>
            <a:off x="10022196" y="1826125"/>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Role Based Access Control</a:t>
            </a:r>
          </a:p>
        </p:txBody>
      </p:sp>
      <p:sp>
        <p:nvSpPr>
          <p:cNvPr id="181" name="Rectangle 180">
            <a:extLst>
              <a:ext uri="{FF2B5EF4-FFF2-40B4-BE49-F238E27FC236}">
                <a16:creationId xmlns:a16="http://schemas.microsoft.com/office/drawing/2014/main" id="{A529CF48-DD16-40A9-BBE8-D113D377C5F7}"/>
              </a:ext>
            </a:extLst>
          </p:cNvPr>
          <p:cNvSpPr/>
          <p:nvPr/>
        </p:nvSpPr>
        <p:spPr>
          <a:xfrm>
            <a:off x="10768407" y="1826125"/>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Policy Based Access Control</a:t>
            </a:r>
          </a:p>
        </p:txBody>
      </p:sp>
      <p:sp>
        <p:nvSpPr>
          <p:cNvPr id="182" name="Rectangle 181">
            <a:extLst>
              <a:ext uri="{FF2B5EF4-FFF2-40B4-BE49-F238E27FC236}">
                <a16:creationId xmlns:a16="http://schemas.microsoft.com/office/drawing/2014/main" id="{82682951-90D3-469C-AE47-EF4BF9EF1702}"/>
              </a:ext>
            </a:extLst>
          </p:cNvPr>
          <p:cNvSpPr/>
          <p:nvPr/>
        </p:nvSpPr>
        <p:spPr>
          <a:xfrm>
            <a:off x="9970692" y="2438194"/>
            <a:ext cx="1566497" cy="777372"/>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Governance, compliance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&amp; monitoring</a:t>
            </a:r>
          </a:p>
        </p:txBody>
      </p:sp>
      <p:sp>
        <p:nvSpPr>
          <p:cNvPr id="183" name="Rectangle 182">
            <a:extLst>
              <a:ext uri="{FF2B5EF4-FFF2-40B4-BE49-F238E27FC236}">
                <a16:creationId xmlns:a16="http://schemas.microsoft.com/office/drawing/2014/main" id="{082BBE97-77AB-49E1-800E-3FCA00101F2D}"/>
              </a:ext>
            </a:extLst>
          </p:cNvPr>
          <p:cNvSpPr/>
          <p:nvPr/>
        </p:nvSpPr>
        <p:spPr>
          <a:xfrm>
            <a:off x="10022196" y="2883145"/>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Third party vendors risk assessment</a:t>
            </a:r>
          </a:p>
        </p:txBody>
      </p:sp>
      <p:sp>
        <p:nvSpPr>
          <p:cNvPr id="188" name="Rectangle 187">
            <a:extLst>
              <a:ext uri="{FF2B5EF4-FFF2-40B4-BE49-F238E27FC236}">
                <a16:creationId xmlns:a16="http://schemas.microsoft.com/office/drawing/2014/main" id="{D229EC81-3C47-42D7-8B98-B10F1C87C2EC}"/>
              </a:ext>
            </a:extLst>
          </p:cNvPr>
          <p:cNvSpPr/>
          <p:nvPr/>
        </p:nvSpPr>
        <p:spPr>
          <a:xfrm>
            <a:off x="10022201" y="2718021"/>
            <a:ext cx="470704"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11" normalizeH="0" baseline="0" noProof="0" dirty="0">
                <a:ln>
                  <a:noFill/>
                </a:ln>
                <a:solidFill>
                  <a:srgbClr val="FFFFFF"/>
                </a:solidFill>
                <a:effectLst/>
                <a:uLnTx/>
                <a:uFillTx/>
                <a:latin typeface="Arial"/>
                <a:ea typeface="+mn-ea"/>
                <a:cs typeface="Arial"/>
              </a:rPr>
              <a:t>Dashboard</a:t>
            </a:r>
          </a:p>
        </p:txBody>
      </p:sp>
      <p:sp>
        <p:nvSpPr>
          <p:cNvPr id="189" name="Rectangle 188">
            <a:extLst>
              <a:ext uri="{FF2B5EF4-FFF2-40B4-BE49-F238E27FC236}">
                <a16:creationId xmlns:a16="http://schemas.microsoft.com/office/drawing/2014/main" id="{BE4BFCAC-98C3-479A-A3A5-FC469BAC4E8B}"/>
              </a:ext>
            </a:extLst>
          </p:cNvPr>
          <p:cNvSpPr/>
          <p:nvPr/>
        </p:nvSpPr>
        <p:spPr>
          <a:xfrm>
            <a:off x="10518593" y="2718021"/>
            <a:ext cx="470704"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11" normalizeH="0" baseline="0" noProof="0" dirty="0">
                <a:ln>
                  <a:noFill/>
                </a:ln>
                <a:solidFill>
                  <a:srgbClr val="FFFFFF"/>
                </a:solidFill>
                <a:effectLst/>
                <a:uLnTx/>
                <a:uFillTx/>
                <a:latin typeface="Arial"/>
                <a:ea typeface="+mn-ea"/>
                <a:cs typeface="Arial"/>
              </a:rPr>
              <a:t>Compliance</a:t>
            </a:r>
          </a:p>
        </p:txBody>
      </p:sp>
      <p:sp>
        <p:nvSpPr>
          <p:cNvPr id="191" name="Rectangle 190">
            <a:extLst>
              <a:ext uri="{FF2B5EF4-FFF2-40B4-BE49-F238E27FC236}">
                <a16:creationId xmlns:a16="http://schemas.microsoft.com/office/drawing/2014/main" id="{D6FA5581-EC04-4CF7-A354-C49DF33124BC}"/>
              </a:ext>
            </a:extLst>
          </p:cNvPr>
          <p:cNvSpPr/>
          <p:nvPr/>
        </p:nvSpPr>
        <p:spPr>
          <a:xfrm>
            <a:off x="11014985" y="2718021"/>
            <a:ext cx="470704"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11" normalizeH="0" baseline="0" noProof="0" dirty="0">
                <a:ln>
                  <a:noFill/>
                </a:ln>
                <a:solidFill>
                  <a:srgbClr val="FFFFFF"/>
                </a:solidFill>
                <a:effectLst/>
                <a:uLnTx/>
                <a:uFillTx/>
                <a:latin typeface="Arial"/>
                <a:ea typeface="+mn-ea"/>
                <a:cs typeface="Arial"/>
              </a:rPr>
              <a:t>Escalation</a:t>
            </a:r>
          </a:p>
        </p:txBody>
      </p:sp>
      <p:sp>
        <p:nvSpPr>
          <p:cNvPr id="192" name="Rectangle 191">
            <a:extLst>
              <a:ext uri="{FF2B5EF4-FFF2-40B4-BE49-F238E27FC236}">
                <a16:creationId xmlns:a16="http://schemas.microsoft.com/office/drawing/2014/main" id="{E7693C9C-2220-424C-BBA6-AB68CD6FD757}"/>
              </a:ext>
            </a:extLst>
          </p:cNvPr>
          <p:cNvSpPr/>
          <p:nvPr/>
        </p:nvSpPr>
        <p:spPr>
          <a:xfrm>
            <a:off x="9970692" y="3302312"/>
            <a:ext cx="1566497" cy="64626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GridIdentity</a:t>
            </a:r>
          </a:p>
        </p:txBody>
      </p:sp>
      <p:sp>
        <p:nvSpPr>
          <p:cNvPr id="193" name="Rectangle 192">
            <a:extLst>
              <a:ext uri="{FF2B5EF4-FFF2-40B4-BE49-F238E27FC236}">
                <a16:creationId xmlns:a16="http://schemas.microsoft.com/office/drawing/2014/main" id="{CCD9C974-88E4-4917-AAFC-C347BA947D40}"/>
              </a:ext>
            </a:extLst>
          </p:cNvPr>
          <p:cNvSpPr/>
          <p:nvPr/>
        </p:nvSpPr>
        <p:spPr>
          <a:xfrm>
            <a:off x="10022195" y="3716196"/>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20" normalizeH="0" baseline="0" noProof="0" dirty="0">
                <a:ln>
                  <a:noFill/>
                </a:ln>
                <a:solidFill>
                  <a:srgbClr val="FFFFFF"/>
                </a:solidFill>
                <a:effectLst/>
                <a:uLnTx/>
                <a:uFillTx/>
                <a:latin typeface="Arial"/>
                <a:ea typeface="+mn-ea"/>
                <a:cs typeface="Arial"/>
              </a:rPr>
              <a:t>Identity mgmt.</a:t>
            </a:r>
          </a:p>
        </p:txBody>
      </p:sp>
      <p:sp>
        <p:nvSpPr>
          <p:cNvPr id="194" name="Rectangle 193">
            <a:extLst>
              <a:ext uri="{FF2B5EF4-FFF2-40B4-BE49-F238E27FC236}">
                <a16:creationId xmlns:a16="http://schemas.microsoft.com/office/drawing/2014/main" id="{2AFD715A-AF78-434D-8AC3-CCAB2C042F71}"/>
              </a:ext>
            </a:extLst>
          </p:cNvPr>
          <p:cNvSpPr/>
          <p:nvPr/>
        </p:nvSpPr>
        <p:spPr>
          <a:xfrm>
            <a:off x="9970692" y="4073737"/>
            <a:ext cx="1566497" cy="73215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Data integration security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Arial"/>
              <a:ea typeface="+mn-ea"/>
              <a:cs typeface="Arial"/>
            </a:endParaRPr>
          </a:p>
        </p:txBody>
      </p:sp>
      <p:sp>
        <p:nvSpPr>
          <p:cNvPr id="195" name="Rectangle 194">
            <a:extLst>
              <a:ext uri="{FF2B5EF4-FFF2-40B4-BE49-F238E27FC236}">
                <a16:creationId xmlns:a16="http://schemas.microsoft.com/office/drawing/2014/main" id="{F1664A16-0CCD-4936-B9E4-5D16AE531798}"/>
              </a:ext>
            </a:extLst>
          </p:cNvPr>
          <p:cNvSpPr/>
          <p:nvPr/>
        </p:nvSpPr>
        <p:spPr>
          <a:xfrm>
            <a:off x="10022196" y="4228796"/>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Data loss prevention</a:t>
            </a:r>
          </a:p>
        </p:txBody>
      </p:sp>
      <p:sp>
        <p:nvSpPr>
          <p:cNvPr id="196" name="Rectangle 195">
            <a:extLst>
              <a:ext uri="{FF2B5EF4-FFF2-40B4-BE49-F238E27FC236}">
                <a16:creationId xmlns:a16="http://schemas.microsoft.com/office/drawing/2014/main" id="{A4842A55-59C4-4DA7-B835-6CE62B729C33}"/>
              </a:ext>
            </a:extLst>
          </p:cNvPr>
          <p:cNvSpPr/>
          <p:nvPr/>
        </p:nvSpPr>
        <p:spPr>
          <a:xfrm>
            <a:off x="10022196" y="4393578"/>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Data encryption</a:t>
            </a:r>
          </a:p>
        </p:txBody>
      </p:sp>
      <p:sp>
        <p:nvSpPr>
          <p:cNvPr id="200" name="Rectangle 199">
            <a:extLst>
              <a:ext uri="{FF2B5EF4-FFF2-40B4-BE49-F238E27FC236}">
                <a16:creationId xmlns:a16="http://schemas.microsoft.com/office/drawing/2014/main" id="{4B0997C5-C231-42B0-B00A-9B4595DD42B3}"/>
              </a:ext>
            </a:extLst>
          </p:cNvPr>
          <p:cNvSpPr/>
          <p:nvPr/>
        </p:nvSpPr>
        <p:spPr>
          <a:xfrm>
            <a:off x="10022200" y="3521269"/>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Authentication</a:t>
            </a:r>
          </a:p>
        </p:txBody>
      </p:sp>
      <p:sp>
        <p:nvSpPr>
          <p:cNvPr id="205" name="Rectangle 204">
            <a:extLst>
              <a:ext uri="{FF2B5EF4-FFF2-40B4-BE49-F238E27FC236}">
                <a16:creationId xmlns:a16="http://schemas.microsoft.com/office/drawing/2014/main" id="{F86D379C-4BFF-4BA8-BC7E-4B97ECA8C7F2}"/>
              </a:ext>
            </a:extLst>
          </p:cNvPr>
          <p:cNvSpPr/>
          <p:nvPr/>
        </p:nvSpPr>
        <p:spPr>
          <a:xfrm>
            <a:off x="10768407" y="3521269"/>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Authorization</a:t>
            </a:r>
          </a:p>
        </p:txBody>
      </p:sp>
      <p:sp>
        <p:nvSpPr>
          <p:cNvPr id="208" name="Rectangle 207">
            <a:extLst>
              <a:ext uri="{FF2B5EF4-FFF2-40B4-BE49-F238E27FC236}">
                <a16:creationId xmlns:a16="http://schemas.microsoft.com/office/drawing/2014/main" id="{850335BC-AE06-4E56-B310-A87BD8D7906A}"/>
              </a:ext>
            </a:extLst>
          </p:cNvPr>
          <p:cNvSpPr/>
          <p:nvPr/>
        </p:nvSpPr>
        <p:spPr>
          <a:xfrm>
            <a:off x="9970692" y="4918727"/>
            <a:ext cx="1566497" cy="1374685"/>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Arial"/>
                <a:ea typeface="+mn-ea"/>
                <a:cs typeface="Arial"/>
              </a:rPr>
              <a:t>Infrastructure security</a:t>
            </a:r>
          </a:p>
        </p:txBody>
      </p:sp>
      <p:sp>
        <p:nvSpPr>
          <p:cNvPr id="209" name="Rectangle 208">
            <a:extLst>
              <a:ext uri="{FF2B5EF4-FFF2-40B4-BE49-F238E27FC236}">
                <a16:creationId xmlns:a16="http://schemas.microsoft.com/office/drawing/2014/main" id="{3E260271-35CF-4C6C-89AB-405E150A398C}"/>
              </a:ext>
            </a:extLst>
          </p:cNvPr>
          <p:cNvSpPr/>
          <p:nvPr/>
        </p:nvSpPr>
        <p:spPr>
          <a:xfrm>
            <a:off x="10022195" y="5551771"/>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Proactive attack prevention</a:t>
            </a:r>
          </a:p>
        </p:txBody>
      </p:sp>
      <p:sp>
        <p:nvSpPr>
          <p:cNvPr id="218" name="Rectangle 217">
            <a:extLst>
              <a:ext uri="{FF2B5EF4-FFF2-40B4-BE49-F238E27FC236}">
                <a16:creationId xmlns:a16="http://schemas.microsoft.com/office/drawing/2014/main" id="{8C413D55-5AFC-42BB-BDE7-6615CD4112F6}"/>
              </a:ext>
            </a:extLst>
          </p:cNvPr>
          <p:cNvSpPr/>
          <p:nvPr/>
        </p:nvSpPr>
        <p:spPr>
          <a:xfrm>
            <a:off x="10022194" y="5300733"/>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Physical</a:t>
            </a:r>
            <a:br>
              <a:rPr kumimoji="0" lang="en-US" sz="707" b="0" i="0" u="none" strike="noStrike" kern="0" cap="none" spc="0" normalizeH="0" baseline="0" noProof="0" dirty="0">
                <a:ln>
                  <a:noFill/>
                </a:ln>
                <a:solidFill>
                  <a:srgbClr val="FFFFFF"/>
                </a:solidFill>
                <a:effectLst/>
                <a:uLnTx/>
                <a:uFillTx/>
                <a:latin typeface="Arial"/>
                <a:ea typeface="+mn-ea"/>
                <a:cs typeface="Arial"/>
              </a:rPr>
            </a:br>
            <a:r>
              <a:rPr kumimoji="0" lang="en-US" sz="707" b="0" i="0" u="none" strike="noStrike" kern="0" cap="none" spc="0" normalizeH="0" baseline="0" noProof="0" dirty="0">
                <a:ln>
                  <a:noFill/>
                </a:ln>
                <a:solidFill>
                  <a:srgbClr val="FFFFFF"/>
                </a:solidFill>
                <a:effectLst/>
                <a:uLnTx/>
                <a:uFillTx/>
                <a:latin typeface="Arial"/>
                <a:ea typeface="+mn-ea"/>
                <a:cs typeface="Arial"/>
              </a:rPr>
              <a:t>Security</a:t>
            </a:r>
          </a:p>
        </p:txBody>
      </p:sp>
      <p:sp>
        <p:nvSpPr>
          <p:cNvPr id="221" name="Rectangle 220">
            <a:extLst>
              <a:ext uri="{FF2B5EF4-FFF2-40B4-BE49-F238E27FC236}">
                <a16:creationId xmlns:a16="http://schemas.microsoft.com/office/drawing/2014/main" id="{F4F90C27-7C90-4B1F-8BB5-2C34F47042C8}"/>
              </a:ext>
            </a:extLst>
          </p:cNvPr>
          <p:cNvSpPr/>
          <p:nvPr/>
        </p:nvSpPr>
        <p:spPr>
          <a:xfrm>
            <a:off x="10768408" y="5300733"/>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End point</a:t>
            </a:r>
            <a:br>
              <a:rPr kumimoji="0" lang="en-US" sz="707" b="0" i="0" u="none" strike="noStrike" kern="0" cap="none" spc="0" normalizeH="0" baseline="0" noProof="0" dirty="0">
                <a:ln>
                  <a:noFill/>
                </a:ln>
                <a:solidFill>
                  <a:srgbClr val="FFFFFF"/>
                </a:solidFill>
                <a:effectLst/>
                <a:uLnTx/>
                <a:uFillTx/>
                <a:latin typeface="Arial"/>
                <a:ea typeface="+mn-ea"/>
                <a:cs typeface="Arial"/>
              </a:rPr>
            </a:br>
            <a:r>
              <a:rPr kumimoji="0" lang="en-US" sz="707" b="0" i="0" u="none" strike="noStrike" kern="0" cap="none" spc="0" normalizeH="0" baseline="0" noProof="0" dirty="0">
                <a:ln>
                  <a:noFill/>
                </a:ln>
                <a:solidFill>
                  <a:srgbClr val="FFFFFF"/>
                </a:solidFill>
                <a:effectLst/>
                <a:uLnTx/>
                <a:uFillTx/>
                <a:latin typeface="Arial"/>
                <a:ea typeface="+mn-ea"/>
                <a:cs typeface="Arial"/>
              </a:rPr>
              <a:t>security</a:t>
            </a:r>
          </a:p>
        </p:txBody>
      </p:sp>
      <p:sp>
        <p:nvSpPr>
          <p:cNvPr id="222" name="Rectangle 221">
            <a:extLst>
              <a:ext uri="{FF2B5EF4-FFF2-40B4-BE49-F238E27FC236}">
                <a16:creationId xmlns:a16="http://schemas.microsoft.com/office/drawing/2014/main" id="{F0EEAC99-154F-4E82-8BF8-8C44B6120EF6}"/>
              </a:ext>
            </a:extLst>
          </p:cNvPr>
          <p:cNvSpPr/>
          <p:nvPr/>
        </p:nvSpPr>
        <p:spPr>
          <a:xfrm>
            <a:off x="10022195" y="5802810"/>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Network</a:t>
            </a:r>
            <a:br>
              <a:rPr kumimoji="0" lang="en-US" sz="707" b="0" i="0" u="none" strike="noStrike" kern="0" cap="none" spc="0" normalizeH="0" baseline="0" noProof="0" dirty="0">
                <a:ln>
                  <a:noFill/>
                </a:ln>
                <a:solidFill>
                  <a:srgbClr val="FFFFFF"/>
                </a:solidFill>
                <a:effectLst/>
                <a:uLnTx/>
                <a:uFillTx/>
                <a:latin typeface="Arial"/>
                <a:ea typeface="+mn-ea"/>
                <a:cs typeface="Arial"/>
              </a:rPr>
            </a:br>
            <a:r>
              <a:rPr kumimoji="0" lang="en-US" sz="707" b="0" i="0" u="none" strike="noStrike" kern="0" cap="none" spc="0" normalizeH="0" baseline="0" noProof="0" dirty="0">
                <a:ln>
                  <a:noFill/>
                </a:ln>
                <a:solidFill>
                  <a:srgbClr val="FFFFFF"/>
                </a:solidFill>
                <a:effectLst/>
                <a:uLnTx/>
                <a:uFillTx/>
                <a:latin typeface="Arial"/>
                <a:ea typeface="+mn-ea"/>
                <a:cs typeface="Arial"/>
              </a:rPr>
              <a:t>security</a:t>
            </a:r>
          </a:p>
        </p:txBody>
      </p:sp>
      <p:sp>
        <p:nvSpPr>
          <p:cNvPr id="225" name="Rectangle 224">
            <a:extLst>
              <a:ext uri="{FF2B5EF4-FFF2-40B4-BE49-F238E27FC236}">
                <a16:creationId xmlns:a16="http://schemas.microsoft.com/office/drawing/2014/main" id="{79A79AD6-BB04-4A6A-81D1-FDCEB96D1AD5}"/>
              </a:ext>
            </a:extLst>
          </p:cNvPr>
          <p:cNvSpPr/>
          <p:nvPr/>
        </p:nvSpPr>
        <p:spPr>
          <a:xfrm>
            <a:off x="10022195" y="6053849"/>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Cyber</a:t>
            </a:r>
            <a:br>
              <a:rPr kumimoji="0" lang="en-US" sz="707" b="0" i="0" u="none" strike="noStrike" kern="0" cap="none" spc="0" normalizeH="0" baseline="0" noProof="0" dirty="0">
                <a:ln>
                  <a:noFill/>
                </a:ln>
                <a:solidFill>
                  <a:srgbClr val="FFFFFF"/>
                </a:solidFill>
                <a:effectLst/>
                <a:uLnTx/>
                <a:uFillTx/>
                <a:latin typeface="Arial"/>
                <a:ea typeface="+mn-ea"/>
                <a:cs typeface="Arial"/>
              </a:rPr>
            </a:br>
            <a:r>
              <a:rPr kumimoji="0" lang="en-US" sz="707" b="0" i="0" u="none" strike="noStrike" kern="0" cap="none" spc="0" normalizeH="0" baseline="0" noProof="0" dirty="0">
                <a:ln>
                  <a:noFill/>
                </a:ln>
                <a:solidFill>
                  <a:srgbClr val="FFFFFF"/>
                </a:solidFill>
                <a:effectLst/>
                <a:uLnTx/>
                <a:uFillTx/>
                <a:latin typeface="Arial"/>
                <a:ea typeface="+mn-ea"/>
                <a:cs typeface="Arial"/>
              </a:rPr>
              <a:t>Security</a:t>
            </a:r>
          </a:p>
        </p:txBody>
      </p:sp>
      <p:sp>
        <p:nvSpPr>
          <p:cNvPr id="228" name="Rectangle 227">
            <a:extLst>
              <a:ext uri="{FF2B5EF4-FFF2-40B4-BE49-F238E27FC236}">
                <a16:creationId xmlns:a16="http://schemas.microsoft.com/office/drawing/2014/main" id="{4F4AAEF7-3D3C-4660-828B-EB2E971969AF}"/>
              </a:ext>
            </a:extLst>
          </p:cNvPr>
          <p:cNvSpPr/>
          <p:nvPr/>
        </p:nvSpPr>
        <p:spPr>
          <a:xfrm>
            <a:off x="10768407" y="5551771"/>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Endpoint</a:t>
            </a:r>
            <a:br>
              <a:rPr kumimoji="0" lang="en-US" sz="707" b="0" i="0" u="none" strike="noStrike" kern="0" cap="none" spc="0" normalizeH="0" baseline="0" noProof="0" dirty="0">
                <a:ln>
                  <a:noFill/>
                </a:ln>
                <a:solidFill>
                  <a:srgbClr val="FFFFFF"/>
                </a:solidFill>
                <a:effectLst/>
                <a:uLnTx/>
                <a:uFillTx/>
                <a:latin typeface="Arial"/>
                <a:ea typeface="+mn-ea"/>
                <a:cs typeface="Arial"/>
              </a:rPr>
            </a:br>
            <a:r>
              <a:rPr kumimoji="0" lang="en-US" sz="707" b="0" i="0" u="none" strike="noStrike" kern="0" cap="none" spc="0" normalizeH="0" baseline="0" noProof="0" dirty="0">
                <a:ln>
                  <a:noFill/>
                </a:ln>
                <a:solidFill>
                  <a:srgbClr val="FFFFFF"/>
                </a:solidFill>
                <a:effectLst/>
                <a:uLnTx/>
                <a:uFillTx/>
                <a:latin typeface="Arial"/>
                <a:ea typeface="+mn-ea"/>
                <a:cs typeface="Arial"/>
              </a:rPr>
              <a:t>mgmt.</a:t>
            </a:r>
          </a:p>
        </p:txBody>
      </p:sp>
      <p:sp>
        <p:nvSpPr>
          <p:cNvPr id="231" name="Rectangle 230">
            <a:extLst>
              <a:ext uri="{FF2B5EF4-FFF2-40B4-BE49-F238E27FC236}">
                <a16:creationId xmlns:a16="http://schemas.microsoft.com/office/drawing/2014/main" id="{94F9AF7C-0D13-4BBA-8412-28EF8DC0D182}"/>
              </a:ext>
            </a:extLst>
          </p:cNvPr>
          <p:cNvSpPr/>
          <p:nvPr/>
        </p:nvSpPr>
        <p:spPr>
          <a:xfrm>
            <a:off x="10768407" y="5802810"/>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Mobile device mgmt.</a:t>
            </a:r>
          </a:p>
        </p:txBody>
      </p:sp>
      <p:sp>
        <p:nvSpPr>
          <p:cNvPr id="232" name="Rectangle 231">
            <a:extLst>
              <a:ext uri="{FF2B5EF4-FFF2-40B4-BE49-F238E27FC236}">
                <a16:creationId xmlns:a16="http://schemas.microsoft.com/office/drawing/2014/main" id="{028CAF2A-266E-492B-99F0-23530DBD27FB}"/>
              </a:ext>
            </a:extLst>
          </p:cNvPr>
          <p:cNvSpPr/>
          <p:nvPr/>
        </p:nvSpPr>
        <p:spPr>
          <a:xfrm>
            <a:off x="10768407" y="6053849"/>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Asset/service mgmt. </a:t>
            </a:r>
          </a:p>
        </p:txBody>
      </p:sp>
      <p:sp>
        <p:nvSpPr>
          <p:cNvPr id="234" name="Rectangle 233">
            <a:extLst>
              <a:ext uri="{FF2B5EF4-FFF2-40B4-BE49-F238E27FC236}">
                <a16:creationId xmlns:a16="http://schemas.microsoft.com/office/drawing/2014/main" id="{AE7AEE16-A6A0-484E-A69D-7877BE93E046}"/>
              </a:ext>
            </a:extLst>
          </p:cNvPr>
          <p:cNvSpPr/>
          <p:nvPr/>
        </p:nvSpPr>
        <p:spPr>
          <a:xfrm>
            <a:off x="10022196" y="3053057"/>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Testing &amp; monitoring</a:t>
            </a:r>
          </a:p>
        </p:txBody>
      </p:sp>
      <p:sp>
        <p:nvSpPr>
          <p:cNvPr id="235" name="Rectangle 234">
            <a:extLst>
              <a:ext uri="{FF2B5EF4-FFF2-40B4-BE49-F238E27FC236}">
                <a16:creationId xmlns:a16="http://schemas.microsoft.com/office/drawing/2014/main" id="{92EB9ED3-15C9-482C-B662-B769607E2CF1}"/>
              </a:ext>
            </a:extLst>
          </p:cNvPr>
          <p:cNvSpPr/>
          <p:nvPr/>
        </p:nvSpPr>
        <p:spPr>
          <a:xfrm>
            <a:off x="10024939" y="4583641"/>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65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Data security</a:t>
            </a:r>
          </a:p>
          <a:p>
            <a:pPr marL="0" marR="0" lvl="0" indent="0" algn="ctr" defTabSz="914400" rtl="0" eaLnBrk="1" fontAlgn="auto" latinLnBrk="0" hangingPunct="1">
              <a:lnSpc>
                <a:spcPct val="65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and privacy</a:t>
            </a:r>
          </a:p>
        </p:txBody>
      </p:sp>
      <p:sp>
        <p:nvSpPr>
          <p:cNvPr id="236" name="Rectangle 235">
            <a:extLst>
              <a:ext uri="{FF2B5EF4-FFF2-40B4-BE49-F238E27FC236}">
                <a16:creationId xmlns:a16="http://schemas.microsoft.com/office/drawing/2014/main" id="{2C38EDAA-8727-49B3-B98F-B2A3E81E8DDF}"/>
              </a:ext>
            </a:extLst>
          </p:cNvPr>
          <p:cNvSpPr/>
          <p:nvPr/>
        </p:nvSpPr>
        <p:spPr>
          <a:xfrm>
            <a:off x="10781752" y="4583641"/>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dirty="0">
                <a:ln>
                  <a:noFill/>
                </a:ln>
                <a:solidFill>
                  <a:srgbClr val="FFFFFF"/>
                </a:solidFill>
                <a:effectLst/>
                <a:uLnTx/>
                <a:uFillTx/>
                <a:latin typeface="Arial"/>
                <a:ea typeface="+mn-ea"/>
                <a:cs typeface="Arial"/>
              </a:rPr>
              <a:t>Data masking</a:t>
            </a:r>
          </a:p>
        </p:txBody>
      </p:sp>
      <p:sp>
        <p:nvSpPr>
          <p:cNvPr id="240" name="Rectangle 239">
            <a:extLst>
              <a:ext uri="{FF2B5EF4-FFF2-40B4-BE49-F238E27FC236}">
                <a16:creationId xmlns:a16="http://schemas.microsoft.com/office/drawing/2014/main" id="{A72031F7-3A21-4905-B8C3-AA60675A84E0}"/>
              </a:ext>
            </a:extLst>
          </p:cNvPr>
          <p:cNvSpPr/>
          <p:nvPr/>
        </p:nvSpPr>
        <p:spPr>
          <a:xfrm>
            <a:off x="4827046" y="5358711"/>
            <a:ext cx="492677" cy="209319"/>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Integration Automation</a:t>
            </a:r>
          </a:p>
        </p:txBody>
      </p:sp>
      <p:sp>
        <p:nvSpPr>
          <p:cNvPr id="241" name="Rectangle 240">
            <a:extLst>
              <a:ext uri="{FF2B5EF4-FFF2-40B4-BE49-F238E27FC236}">
                <a16:creationId xmlns:a16="http://schemas.microsoft.com/office/drawing/2014/main" id="{AB82ABCE-C635-4149-92AA-CE07981DDA5F}"/>
              </a:ext>
            </a:extLst>
          </p:cNvPr>
          <p:cNvSpPr/>
          <p:nvPr/>
        </p:nvSpPr>
        <p:spPr>
          <a:xfrm>
            <a:off x="4827046" y="5853215"/>
            <a:ext cx="492677" cy="200975"/>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Environment Deployment</a:t>
            </a:r>
          </a:p>
        </p:txBody>
      </p:sp>
      <p:sp>
        <p:nvSpPr>
          <p:cNvPr id="242" name="Rectangle 241">
            <a:extLst>
              <a:ext uri="{FF2B5EF4-FFF2-40B4-BE49-F238E27FC236}">
                <a16:creationId xmlns:a16="http://schemas.microsoft.com/office/drawing/2014/main" id="{8E5348EC-9420-478C-B2C0-7B4D29B97BA9}"/>
              </a:ext>
            </a:extLst>
          </p:cNvPr>
          <p:cNvSpPr/>
          <p:nvPr/>
        </p:nvSpPr>
        <p:spPr>
          <a:xfrm>
            <a:off x="4827046" y="5583946"/>
            <a:ext cx="492677" cy="209319"/>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Code Quality</a:t>
            </a:r>
          </a:p>
        </p:txBody>
      </p:sp>
      <p:sp>
        <p:nvSpPr>
          <p:cNvPr id="243" name="Rectangle 242">
            <a:extLst>
              <a:ext uri="{FF2B5EF4-FFF2-40B4-BE49-F238E27FC236}">
                <a16:creationId xmlns:a16="http://schemas.microsoft.com/office/drawing/2014/main" id="{8B59C23C-E83A-406F-85A6-EDFD37749DF0}"/>
              </a:ext>
            </a:extLst>
          </p:cNvPr>
          <p:cNvSpPr/>
          <p:nvPr/>
        </p:nvSpPr>
        <p:spPr>
          <a:xfrm>
            <a:off x="5365075" y="5358810"/>
            <a:ext cx="492677" cy="204961"/>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Test Automation</a:t>
            </a:r>
          </a:p>
        </p:txBody>
      </p:sp>
      <p:sp>
        <p:nvSpPr>
          <p:cNvPr id="247" name="Rectangle 246">
            <a:extLst>
              <a:ext uri="{FF2B5EF4-FFF2-40B4-BE49-F238E27FC236}">
                <a16:creationId xmlns:a16="http://schemas.microsoft.com/office/drawing/2014/main" id="{1CD59892-A16F-4AE5-8C38-5C869C4C659B}"/>
              </a:ext>
            </a:extLst>
          </p:cNvPr>
          <p:cNvSpPr/>
          <p:nvPr/>
        </p:nvSpPr>
        <p:spPr>
          <a:xfrm>
            <a:off x="5365075" y="5576039"/>
            <a:ext cx="492677" cy="212535"/>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Build Versioning</a:t>
            </a:r>
          </a:p>
        </p:txBody>
      </p:sp>
      <p:sp>
        <p:nvSpPr>
          <p:cNvPr id="249" name="Rectangle 248">
            <a:extLst>
              <a:ext uri="{FF2B5EF4-FFF2-40B4-BE49-F238E27FC236}">
                <a16:creationId xmlns:a16="http://schemas.microsoft.com/office/drawing/2014/main" id="{8FD1EC46-A4CF-4971-8F51-A0D6FA6F5231}"/>
              </a:ext>
            </a:extLst>
          </p:cNvPr>
          <p:cNvSpPr/>
          <p:nvPr/>
        </p:nvSpPr>
        <p:spPr>
          <a:xfrm>
            <a:off x="5365075" y="5848505"/>
            <a:ext cx="492677" cy="211105"/>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Developer Enablement</a:t>
            </a:r>
          </a:p>
        </p:txBody>
      </p:sp>
      <p:sp>
        <p:nvSpPr>
          <p:cNvPr id="260" name="Rectangle 259">
            <a:extLst>
              <a:ext uri="{FF2B5EF4-FFF2-40B4-BE49-F238E27FC236}">
                <a16:creationId xmlns:a16="http://schemas.microsoft.com/office/drawing/2014/main" id="{3351180E-7A32-4C6C-A44A-0B64D2DC4C3C}"/>
              </a:ext>
            </a:extLst>
          </p:cNvPr>
          <p:cNvSpPr/>
          <p:nvPr/>
        </p:nvSpPr>
        <p:spPr>
          <a:xfrm>
            <a:off x="5105339" y="6087859"/>
            <a:ext cx="492677" cy="17446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dirty="0">
                <a:ln>
                  <a:noFill/>
                </a:ln>
                <a:solidFill>
                  <a:srgbClr val="FFFFFF"/>
                </a:solidFill>
                <a:effectLst/>
                <a:uLnTx/>
                <a:uFillTx/>
                <a:latin typeface="Arial"/>
                <a:ea typeface="+mn-ea"/>
                <a:cs typeface="Arial"/>
              </a:rPr>
              <a:t>Metrics</a:t>
            </a:r>
          </a:p>
        </p:txBody>
      </p:sp>
    </p:spTree>
    <p:extLst>
      <p:ext uri="{BB962C8B-B14F-4D97-AF65-F5344CB8AC3E}">
        <p14:creationId xmlns:p14="http://schemas.microsoft.com/office/powerpoint/2010/main" val="4021476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4CD19-21B9-494A-8E98-92E80CC5970C}"/>
              </a:ext>
            </a:extLst>
          </p:cNvPr>
          <p:cNvSpPr>
            <a:spLocks noGrp="1"/>
          </p:cNvSpPr>
          <p:nvPr>
            <p:ph type="title"/>
          </p:nvPr>
        </p:nvSpPr>
        <p:spPr>
          <a:xfrm>
            <a:off x="235671" y="140957"/>
            <a:ext cx="10933200" cy="1218795"/>
          </a:xfrm>
        </p:spPr>
        <p:txBody>
          <a:bodyPr/>
          <a:lstStyle/>
          <a:p>
            <a:r>
              <a:rPr lang="en-GB"/>
              <a:t>Product capability map </a:t>
            </a:r>
            <a:br>
              <a:rPr lang="en-GB"/>
            </a:br>
            <a:r>
              <a:rPr lang="en-GB" sz="1200">
                <a:solidFill>
                  <a:schemeClr val="tx1"/>
                </a:solidFill>
              </a:rPr>
              <a:t>| Unique Customer List</a:t>
            </a:r>
            <a:br>
              <a:rPr lang="en-GB" sz="1200">
                <a:solidFill>
                  <a:schemeClr val="tx1"/>
                </a:solidFill>
              </a:rPr>
            </a:br>
            <a:r>
              <a:rPr lang="en-GB" sz="1200">
                <a:solidFill>
                  <a:schemeClr val="tx1"/>
                </a:solidFill>
              </a:rPr>
              <a:t>| Customer data management operational processes</a:t>
            </a:r>
            <a:br>
              <a:rPr lang="en-GB" sz="1200">
                <a:solidFill>
                  <a:schemeClr val="tx1"/>
                </a:solidFill>
              </a:rPr>
            </a:br>
            <a:r>
              <a:rPr lang="en-GB" sz="1200">
                <a:solidFill>
                  <a:schemeClr val="tx1"/>
                </a:solidFill>
              </a:rPr>
              <a:t>| Customer Golden Record (CGR)</a:t>
            </a:r>
            <a:br>
              <a:rPr lang="en-GB"/>
            </a:br>
            <a:endParaRPr lang="en-GB" sz="2000">
              <a:solidFill>
                <a:schemeClr val="tx2">
                  <a:lumMod val="50000"/>
                </a:schemeClr>
              </a:solidFill>
            </a:endParaRPr>
          </a:p>
        </p:txBody>
      </p:sp>
      <p:sp>
        <p:nvSpPr>
          <p:cNvPr id="71" name="Rectangle 70">
            <a:extLst>
              <a:ext uri="{FF2B5EF4-FFF2-40B4-BE49-F238E27FC236}">
                <a16:creationId xmlns:a16="http://schemas.microsoft.com/office/drawing/2014/main" id="{F410AA7E-BFBE-49AE-B6F6-99D92C6E7B1E}"/>
              </a:ext>
            </a:extLst>
          </p:cNvPr>
          <p:cNvSpPr/>
          <p:nvPr/>
        </p:nvSpPr>
        <p:spPr>
          <a:xfrm>
            <a:off x="2194849" y="1152523"/>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Integration</a:t>
            </a:r>
          </a:p>
        </p:txBody>
      </p:sp>
      <p:sp>
        <p:nvSpPr>
          <p:cNvPr id="72" name="Rectangle 71">
            <a:extLst>
              <a:ext uri="{FF2B5EF4-FFF2-40B4-BE49-F238E27FC236}">
                <a16:creationId xmlns:a16="http://schemas.microsoft.com/office/drawing/2014/main" id="{DF3844E4-D86B-4B81-9D96-2E840A41BD4C}"/>
              </a:ext>
            </a:extLst>
          </p:cNvPr>
          <p:cNvSpPr/>
          <p:nvPr/>
        </p:nvSpPr>
        <p:spPr>
          <a:xfrm>
            <a:off x="3629156" y="1152526"/>
            <a:ext cx="133543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Master Data Management</a:t>
            </a:r>
          </a:p>
        </p:txBody>
      </p:sp>
      <p:sp>
        <p:nvSpPr>
          <p:cNvPr id="73" name="Rectangle 72">
            <a:extLst>
              <a:ext uri="{FF2B5EF4-FFF2-40B4-BE49-F238E27FC236}">
                <a16:creationId xmlns:a16="http://schemas.microsoft.com/office/drawing/2014/main" id="{4A42BD2E-FF75-4BA4-AB5A-F45DD5DA671E}"/>
              </a:ext>
            </a:extLst>
          </p:cNvPr>
          <p:cNvSpPr/>
          <p:nvPr/>
        </p:nvSpPr>
        <p:spPr>
          <a:xfrm>
            <a:off x="5049329" y="1152523"/>
            <a:ext cx="1404910"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Cloud Data Platform</a:t>
            </a:r>
          </a:p>
        </p:txBody>
      </p:sp>
      <p:sp>
        <p:nvSpPr>
          <p:cNvPr id="74" name="Rectangle 73">
            <a:extLst>
              <a:ext uri="{FF2B5EF4-FFF2-40B4-BE49-F238E27FC236}">
                <a16:creationId xmlns:a16="http://schemas.microsoft.com/office/drawing/2014/main" id="{929F61C7-68D3-40BC-B6EE-DDF8401FA573}"/>
              </a:ext>
            </a:extLst>
          </p:cNvPr>
          <p:cNvSpPr/>
          <p:nvPr/>
        </p:nvSpPr>
        <p:spPr>
          <a:xfrm>
            <a:off x="7887200" y="1150140"/>
            <a:ext cx="240034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Insight / </a:t>
            </a:r>
            <a:r>
              <a:rPr kumimoji="0" lang="en-US" sz="900" b="0" i="0" u="none" strike="noStrike" kern="0" cap="none" spc="0" normalizeH="0" baseline="0" noProof="0" err="1">
                <a:ln>
                  <a:noFill/>
                </a:ln>
                <a:solidFill>
                  <a:srgbClr val="00148C"/>
                </a:solidFill>
                <a:effectLst/>
                <a:uLnTx/>
                <a:uFillTx/>
                <a:latin typeface="Arial"/>
                <a:ea typeface="ＭＳ Ｐゴシック"/>
                <a:cs typeface="Arial"/>
              </a:rPr>
              <a:t>Visualisation</a:t>
            </a:r>
            <a:endParaRPr kumimoji="0" lang="en-US" sz="900" b="0" i="0" u="none" strike="noStrike" kern="0" cap="none" spc="0" normalizeH="0" baseline="0" noProof="0">
              <a:ln>
                <a:noFill/>
              </a:ln>
              <a:solidFill>
                <a:srgbClr val="00148C"/>
              </a:solidFill>
              <a:effectLst/>
              <a:uLnTx/>
              <a:uFillTx/>
              <a:latin typeface="Arial"/>
              <a:ea typeface="ＭＳ Ｐゴシック"/>
              <a:cs typeface="Arial"/>
            </a:endParaRPr>
          </a:p>
        </p:txBody>
      </p:sp>
      <p:sp>
        <p:nvSpPr>
          <p:cNvPr id="75" name="Rectangle 74">
            <a:extLst>
              <a:ext uri="{FF2B5EF4-FFF2-40B4-BE49-F238E27FC236}">
                <a16:creationId xmlns:a16="http://schemas.microsoft.com/office/drawing/2014/main" id="{C91FBB45-C5B0-42FA-9B35-B6A496D3D2FC}"/>
              </a:ext>
            </a:extLst>
          </p:cNvPr>
          <p:cNvSpPr/>
          <p:nvPr/>
        </p:nvSpPr>
        <p:spPr>
          <a:xfrm>
            <a:off x="235671" y="1152523"/>
            <a:ext cx="1866506" cy="4816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Architecture</a:t>
            </a:r>
          </a:p>
        </p:txBody>
      </p:sp>
      <p:sp>
        <p:nvSpPr>
          <p:cNvPr id="76" name="Rectangle 75">
            <a:extLst>
              <a:ext uri="{FF2B5EF4-FFF2-40B4-BE49-F238E27FC236}">
                <a16:creationId xmlns:a16="http://schemas.microsoft.com/office/drawing/2014/main" id="{E4FBB1CC-2336-426F-90C2-AA8FF3760E34}"/>
              </a:ext>
            </a:extLst>
          </p:cNvPr>
          <p:cNvSpPr/>
          <p:nvPr/>
        </p:nvSpPr>
        <p:spPr>
          <a:xfrm>
            <a:off x="2194849" y="3788899"/>
            <a:ext cx="9537972" cy="2180039"/>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Governance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Catalogue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Quality</a:t>
            </a:r>
          </a:p>
        </p:txBody>
      </p:sp>
      <p:sp>
        <p:nvSpPr>
          <p:cNvPr id="77" name="Rectangle 76">
            <a:extLst>
              <a:ext uri="{FF2B5EF4-FFF2-40B4-BE49-F238E27FC236}">
                <a16:creationId xmlns:a16="http://schemas.microsoft.com/office/drawing/2014/main" id="{E0C3FDB7-29E5-4EE3-A740-524C74C7008E}"/>
              </a:ext>
            </a:extLst>
          </p:cNvPr>
          <p:cNvSpPr/>
          <p:nvPr/>
        </p:nvSpPr>
        <p:spPr>
          <a:xfrm>
            <a:off x="5161950"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Store</a:t>
            </a:r>
          </a:p>
        </p:txBody>
      </p:sp>
      <p:sp>
        <p:nvSpPr>
          <p:cNvPr id="78" name="Rectangle 77">
            <a:extLst>
              <a:ext uri="{FF2B5EF4-FFF2-40B4-BE49-F238E27FC236}">
                <a16:creationId xmlns:a16="http://schemas.microsoft.com/office/drawing/2014/main" id="{E8FB8376-3DA8-42B7-9BC3-BCADD4097B2B}"/>
              </a:ext>
            </a:extLst>
          </p:cNvPr>
          <p:cNvSpPr/>
          <p:nvPr/>
        </p:nvSpPr>
        <p:spPr>
          <a:xfrm>
            <a:off x="5161950"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Product</a:t>
            </a:r>
          </a:p>
        </p:txBody>
      </p:sp>
      <p:sp>
        <p:nvSpPr>
          <p:cNvPr id="80" name="Rectangle 79">
            <a:extLst>
              <a:ext uri="{FF2B5EF4-FFF2-40B4-BE49-F238E27FC236}">
                <a16:creationId xmlns:a16="http://schemas.microsoft.com/office/drawing/2014/main" id="{FCB718D5-387A-4806-94D6-2B5F3C690845}"/>
              </a:ext>
            </a:extLst>
          </p:cNvPr>
          <p:cNvSpPr/>
          <p:nvPr/>
        </p:nvSpPr>
        <p:spPr>
          <a:xfrm>
            <a:off x="8131349" y="382347"/>
            <a:ext cx="1134000"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Enterprise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GridStack</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 Data Products)</a:t>
            </a:r>
          </a:p>
        </p:txBody>
      </p:sp>
      <p:sp>
        <p:nvSpPr>
          <p:cNvPr id="81" name="Rectangle 80">
            <a:extLst>
              <a:ext uri="{FF2B5EF4-FFF2-40B4-BE49-F238E27FC236}">
                <a16:creationId xmlns:a16="http://schemas.microsoft.com/office/drawing/2014/main" id="{8FA1D372-44DC-495A-97F9-9AF0C322BDC5}"/>
              </a:ext>
            </a:extLst>
          </p:cNvPr>
          <p:cNvSpPr/>
          <p:nvPr/>
        </p:nvSpPr>
        <p:spPr>
          <a:xfrm>
            <a:off x="6883217" y="376416"/>
            <a:ext cx="1134000"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Data Domain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GridDataAsset</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a:t>
            </a:r>
          </a:p>
        </p:txBody>
      </p:sp>
      <p:sp>
        <p:nvSpPr>
          <p:cNvPr id="82" name="Rectangle 81">
            <a:extLst>
              <a:ext uri="{FF2B5EF4-FFF2-40B4-BE49-F238E27FC236}">
                <a16:creationId xmlns:a16="http://schemas.microsoft.com/office/drawing/2014/main" id="{3F3A752E-AAEF-4F21-BF8C-26DDF59EA751}"/>
              </a:ext>
            </a:extLst>
          </p:cNvPr>
          <p:cNvSpPr/>
          <p:nvPr/>
        </p:nvSpPr>
        <p:spPr>
          <a:xfrm>
            <a:off x="5635085" y="376953"/>
            <a:ext cx="1134000"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Business 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(Digital Product)</a:t>
            </a:r>
          </a:p>
        </p:txBody>
      </p:sp>
      <p:sp>
        <p:nvSpPr>
          <p:cNvPr id="83" name="Rectangle 82">
            <a:extLst>
              <a:ext uri="{FF2B5EF4-FFF2-40B4-BE49-F238E27FC236}">
                <a16:creationId xmlns:a16="http://schemas.microsoft.com/office/drawing/2014/main" id="{71EF239A-7A72-4AF1-82FE-8C2999DE4ED7}"/>
              </a:ext>
            </a:extLst>
          </p:cNvPr>
          <p:cNvSpPr/>
          <p:nvPr/>
        </p:nvSpPr>
        <p:spPr>
          <a:xfrm>
            <a:off x="377303" y="3177000"/>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[Grp Data Arch]</a:t>
            </a:r>
          </a:p>
        </p:txBody>
      </p:sp>
      <p:sp>
        <p:nvSpPr>
          <p:cNvPr id="84" name="Rectangle 83">
            <a:extLst>
              <a:ext uri="{FF2B5EF4-FFF2-40B4-BE49-F238E27FC236}">
                <a16:creationId xmlns:a16="http://schemas.microsoft.com/office/drawing/2014/main" id="{6877EED5-998B-43ED-ACBF-C1391AA55C02}"/>
              </a:ext>
            </a:extLst>
          </p:cNvPr>
          <p:cNvSpPr/>
          <p:nvPr/>
        </p:nvSpPr>
        <p:spPr>
          <a:xfrm>
            <a:off x="2295008"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Ingest &amp; Transform</a:t>
            </a:r>
          </a:p>
        </p:txBody>
      </p:sp>
      <p:sp>
        <p:nvSpPr>
          <p:cNvPr id="85" name="Rectangle 84">
            <a:extLst>
              <a:ext uri="{FF2B5EF4-FFF2-40B4-BE49-F238E27FC236}">
                <a16:creationId xmlns:a16="http://schemas.microsoft.com/office/drawing/2014/main" id="{02D64324-591A-4932-9D97-F76FD2EF7D91}"/>
              </a:ext>
            </a:extLst>
          </p:cNvPr>
          <p:cNvSpPr/>
          <p:nvPr/>
        </p:nvSpPr>
        <p:spPr>
          <a:xfrm>
            <a:off x="2295008"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Capture</a:t>
            </a:r>
          </a:p>
        </p:txBody>
      </p:sp>
      <p:sp>
        <p:nvSpPr>
          <p:cNvPr id="90" name="Rectangle 89">
            <a:extLst>
              <a:ext uri="{FF2B5EF4-FFF2-40B4-BE49-F238E27FC236}">
                <a16:creationId xmlns:a16="http://schemas.microsoft.com/office/drawing/2014/main" id="{960F4757-7874-4619-9E0D-4B76E11DC802}"/>
              </a:ext>
            </a:extLst>
          </p:cNvPr>
          <p:cNvSpPr/>
          <p:nvPr/>
        </p:nvSpPr>
        <p:spPr>
          <a:xfrm>
            <a:off x="7126788"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Management Framework</a:t>
            </a:r>
          </a:p>
        </p:txBody>
      </p:sp>
      <p:sp>
        <p:nvSpPr>
          <p:cNvPr id="91" name="Rectangle 90">
            <a:extLst>
              <a:ext uri="{FF2B5EF4-FFF2-40B4-BE49-F238E27FC236}">
                <a16:creationId xmlns:a16="http://schemas.microsoft.com/office/drawing/2014/main" id="{F5B51561-9F23-44CF-B352-F5F073BEDEF8}"/>
              </a:ext>
            </a:extLst>
          </p:cNvPr>
          <p:cNvSpPr/>
          <p:nvPr/>
        </p:nvSpPr>
        <p:spPr>
          <a:xfrm>
            <a:off x="4176329" y="4762029"/>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Business Glossary</a:t>
            </a:r>
          </a:p>
        </p:txBody>
      </p:sp>
      <p:sp>
        <p:nvSpPr>
          <p:cNvPr id="92" name="Rectangle 91">
            <a:extLst>
              <a:ext uri="{FF2B5EF4-FFF2-40B4-BE49-F238E27FC236}">
                <a16:creationId xmlns:a16="http://schemas.microsoft.com/office/drawing/2014/main" id="{93141D3B-59EC-4831-B85A-8464A1BA3600}"/>
              </a:ext>
            </a:extLst>
          </p:cNvPr>
          <p:cNvSpPr/>
          <p:nvPr/>
        </p:nvSpPr>
        <p:spPr>
          <a:xfrm>
            <a:off x="4176329" y="4213619"/>
            <a:ext cx="1370268" cy="5004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Mart Business Glossary</a:t>
            </a:r>
          </a:p>
        </p:txBody>
      </p:sp>
      <p:sp>
        <p:nvSpPr>
          <p:cNvPr id="93" name="Rectangle 92">
            <a:extLst>
              <a:ext uri="{FF2B5EF4-FFF2-40B4-BE49-F238E27FC236}">
                <a16:creationId xmlns:a16="http://schemas.microsoft.com/office/drawing/2014/main" id="{8E2702A0-1286-4D01-8B81-01B159BB2B47}"/>
              </a:ext>
            </a:extLst>
          </p:cNvPr>
          <p:cNvSpPr/>
          <p:nvPr/>
        </p:nvSpPr>
        <p:spPr>
          <a:xfrm>
            <a:off x="417632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Business Glossary</a:t>
            </a:r>
          </a:p>
        </p:txBody>
      </p:sp>
      <p:sp>
        <p:nvSpPr>
          <p:cNvPr id="94" name="Rectangle 93">
            <a:extLst>
              <a:ext uri="{FF2B5EF4-FFF2-40B4-BE49-F238E27FC236}">
                <a16:creationId xmlns:a16="http://schemas.microsoft.com/office/drawing/2014/main" id="{089A6186-E0CB-4763-9F77-8FC9388861A3}"/>
              </a:ext>
            </a:extLst>
          </p:cNvPr>
          <p:cNvSpPr/>
          <p:nvPr/>
        </p:nvSpPr>
        <p:spPr>
          <a:xfrm>
            <a:off x="5649375"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Business Catalogue</a:t>
            </a:r>
          </a:p>
        </p:txBody>
      </p:sp>
      <p:sp>
        <p:nvSpPr>
          <p:cNvPr id="95" name="Rectangle 94">
            <a:extLst>
              <a:ext uri="{FF2B5EF4-FFF2-40B4-BE49-F238E27FC236}">
                <a16:creationId xmlns:a16="http://schemas.microsoft.com/office/drawing/2014/main" id="{AFF8A4CF-E4DE-4C8C-927C-D14BC7278678}"/>
              </a:ext>
            </a:extLst>
          </p:cNvPr>
          <p:cNvSpPr/>
          <p:nvPr/>
        </p:nvSpPr>
        <p:spPr>
          <a:xfrm>
            <a:off x="5649375" y="4213619"/>
            <a:ext cx="1370268" cy="5004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Mart Data Catalogue</a:t>
            </a:r>
          </a:p>
        </p:txBody>
      </p:sp>
      <p:sp>
        <p:nvSpPr>
          <p:cNvPr id="96" name="Rectangle 95">
            <a:extLst>
              <a:ext uri="{FF2B5EF4-FFF2-40B4-BE49-F238E27FC236}">
                <a16:creationId xmlns:a16="http://schemas.microsoft.com/office/drawing/2014/main" id="{FA188152-16D9-4639-BC5B-A30FBE05750F}"/>
              </a:ext>
            </a:extLst>
          </p:cNvPr>
          <p:cNvSpPr/>
          <p:nvPr/>
        </p:nvSpPr>
        <p:spPr>
          <a:xfrm>
            <a:off x="5649375"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Catalogue</a:t>
            </a:r>
          </a:p>
        </p:txBody>
      </p:sp>
      <p:sp>
        <p:nvSpPr>
          <p:cNvPr id="99" name="Rectangle 98">
            <a:extLst>
              <a:ext uri="{FF2B5EF4-FFF2-40B4-BE49-F238E27FC236}">
                <a16:creationId xmlns:a16="http://schemas.microsoft.com/office/drawing/2014/main" id="{B41F3DBC-7B6A-41B2-951E-B92C0CA5139C}"/>
              </a:ext>
            </a:extLst>
          </p:cNvPr>
          <p:cNvSpPr/>
          <p:nvPr/>
        </p:nvSpPr>
        <p:spPr>
          <a:xfrm>
            <a:off x="374287" y="5353321"/>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Reference Architecture [Grp Data Arch]</a:t>
            </a:r>
          </a:p>
        </p:txBody>
      </p:sp>
      <p:sp>
        <p:nvSpPr>
          <p:cNvPr id="100" name="Rectangle 99">
            <a:extLst>
              <a:ext uri="{FF2B5EF4-FFF2-40B4-BE49-F238E27FC236}">
                <a16:creationId xmlns:a16="http://schemas.microsoft.com/office/drawing/2014/main" id="{6CBE55E4-E4F0-4240-AE19-D943A032C289}"/>
              </a:ext>
            </a:extLst>
          </p:cNvPr>
          <p:cNvSpPr/>
          <p:nvPr/>
        </p:nvSpPr>
        <p:spPr>
          <a:xfrm>
            <a:off x="7126788"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DQ Reports</a:t>
            </a:r>
          </a:p>
        </p:txBody>
      </p:sp>
      <p:sp>
        <p:nvSpPr>
          <p:cNvPr id="101" name="Rectangle 100">
            <a:extLst>
              <a:ext uri="{FF2B5EF4-FFF2-40B4-BE49-F238E27FC236}">
                <a16:creationId xmlns:a16="http://schemas.microsoft.com/office/drawing/2014/main" id="{2A415375-9DF9-4F13-9202-07E0E202CCC7}"/>
              </a:ext>
            </a:extLst>
          </p:cNvPr>
          <p:cNvSpPr/>
          <p:nvPr/>
        </p:nvSpPr>
        <p:spPr>
          <a:xfrm>
            <a:off x="7126788" y="4213619"/>
            <a:ext cx="1370268" cy="5004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DQ Reports</a:t>
            </a:r>
          </a:p>
        </p:txBody>
      </p:sp>
      <p:sp>
        <p:nvSpPr>
          <p:cNvPr id="102" name="Rectangle 101">
            <a:extLst>
              <a:ext uri="{FF2B5EF4-FFF2-40B4-BE49-F238E27FC236}">
                <a16:creationId xmlns:a16="http://schemas.microsoft.com/office/drawing/2014/main" id="{07A1F3EF-8618-4B89-8311-75AE3B51B82A}"/>
              </a:ext>
            </a:extLst>
          </p:cNvPr>
          <p:cNvSpPr/>
          <p:nvPr/>
        </p:nvSpPr>
        <p:spPr>
          <a:xfrm>
            <a:off x="266948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Management Framework</a:t>
            </a:r>
          </a:p>
        </p:txBody>
      </p:sp>
      <p:sp>
        <p:nvSpPr>
          <p:cNvPr id="104" name="Rectangle 103">
            <a:extLst>
              <a:ext uri="{FF2B5EF4-FFF2-40B4-BE49-F238E27FC236}">
                <a16:creationId xmlns:a16="http://schemas.microsoft.com/office/drawing/2014/main" id="{0491F8A2-13AF-425B-A088-C4001896CB96}"/>
              </a:ext>
            </a:extLst>
          </p:cNvPr>
          <p:cNvSpPr/>
          <p:nvPr/>
        </p:nvSpPr>
        <p:spPr>
          <a:xfrm>
            <a:off x="3726346"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MDM</a:t>
            </a:r>
          </a:p>
        </p:txBody>
      </p:sp>
      <p:sp>
        <p:nvSpPr>
          <p:cNvPr id="105" name="Rectangle 104">
            <a:extLst>
              <a:ext uri="{FF2B5EF4-FFF2-40B4-BE49-F238E27FC236}">
                <a16:creationId xmlns:a16="http://schemas.microsoft.com/office/drawing/2014/main" id="{67B2CFBE-C484-4FD9-B581-BB12A7734C33}"/>
              </a:ext>
            </a:extLst>
          </p:cNvPr>
          <p:cNvSpPr/>
          <p:nvPr/>
        </p:nvSpPr>
        <p:spPr>
          <a:xfrm>
            <a:off x="3726346"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Master</a:t>
            </a:r>
          </a:p>
        </p:txBody>
      </p:sp>
      <p:sp>
        <p:nvSpPr>
          <p:cNvPr id="79" name="Rectangle 78">
            <a:extLst>
              <a:ext uri="{FF2B5EF4-FFF2-40B4-BE49-F238E27FC236}">
                <a16:creationId xmlns:a16="http://schemas.microsoft.com/office/drawing/2014/main" id="{A5BAE491-5286-495A-AAED-161F4BC540E1}"/>
              </a:ext>
            </a:extLst>
          </p:cNvPr>
          <p:cNvSpPr/>
          <p:nvPr/>
        </p:nvSpPr>
        <p:spPr>
          <a:xfrm>
            <a:off x="5161950" y="155356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Mart</a:t>
            </a:r>
          </a:p>
        </p:txBody>
      </p:sp>
      <p:sp>
        <p:nvSpPr>
          <p:cNvPr id="2" name="TextBox 1">
            <a:extLst>
              <a:ext uri="{FF2B5EF4-FFF2-40B4-BE49-F238E27FC236}">
                <a16:creationId xmlns:a16="http://schemas.microsoft.com/office/drawing/2014/main" id="{A923E686-1045-45BE-B827-0A50820A21A9}"/>
              </a:ext>
            </a:extLst>
          </p:cNvPr>
          <p:cNvSpPr txBox="1"/>
          <p:nvPr/>
        </p:nvSpPr>
        <p:spPr bwMode="auto">
          <a:xfrm flipH="1">
            <a:off x="5646040" y="86226"/>
            <a:ext cx="6787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400" b="1" i="0" u="none" strike="noStrike" kern="0" cap="none" spc="0" normalizeH="0" baseline="0" noProof="0">
                <a:ln>
                  <a:noFill/>
                </a:ln>
                <a:solidFill>
                  <a:srgbClr val="55555A"/>
                </a:solidFill>
                <a:effectLst/>
                <a:uLnTx/>
                <a:uFillTx/>
                <a:latin typeface="Arial"/>
                <a:ea typeface="+mn-ea"/>
                <a:cs typeface="Arial"/>
              </a:rPr>
              <a:t>Key:</a:t>
            </a:r>
          </a:p>
        </p:txBody>
      </p:sp>
      <p:sp>
        <p:nvSpPr>
          <p:cNvPr id="41" name="Rectangle 40">
            <a:extLst>
              <a:ext uri="{FF2B5EF4-FFF2-40B4-BE49-F238E27FC236}">
                <a16:creationId xmlns:a16="http://schemas.microsoft.com/office/drawing/2014/main" id="{845CEEFB-3052-457D-81D1-26B26E14DF9D}"/>
              </a:ext>
            </a:extLst>
          </p:cNvPr>
          <p:cNvSpPr/>
          <p:nvPr/>
        </p:nvSpPr>
        <p:spPr>
          <a:xfrm>
            <a:off x="374287" y="4771871"/>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HLD</a:t>
            </a:r>
          </a:p>
        </p:txBody>
      </p:sp>
      <p:sp>
        <p:nvSpPr>
          <p:cNvPr id="42" name="Rectangle 41">
            <a:extLst>
              <a:ext uri="{FF2B5EF4-FFF2-40B4-BE49-F238E27FC236}">
                <a16:creationId xmlns:a16="http://schemas.microsoft.com/office/drawing/2014/main" id="{C0DFF796-2615-46C2-BA5A-E539BC8C02BF}"/>
              </a:ext>
            </a:extLst>
          </p:cNvPr>
          <p:cNvSpPr/>
          <p:nvPr/>
        </p:nvSpPr>
        <p:spPr>
          <a:xfrm>
            <a:off x="374287" y="4187590"/>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Product HLD</a:t>
            </a:r>
          </a:p>
        </p:txBody>
      </p:sp>
      <p:sp>
        <p:nvSpPr>
          <p:cNvPr id="43" name="Rectangle 42">
            <a:extLst>
              <a:ext uri="{FF2B5EF4-FFF2-40B4-BE49-F238E27FC236}">
                <a16:creationId xmlns:a16="http://schemas.microsoft.com/office/drawing/2014/main" id="{7B7A87A0-CD4A-4C08-9468-69482F3BC8B4}"/>
              </a:ext>
            </a:extLst>
          </p:cNvPr>
          <p:cNvSpPr/>
          <p:nvPr/>
        </p:nvSpPr>
        <p:spPr>
          <a:xfrm>
            <a:off x="374287" y="2602520"/>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Model</a:t>
            </a:r>
          </a:p>
        </p:txBody>
      </p:sp>
      <p:sp>
        <p:nvSpPr>
          <p:cNvPr id="44" name="Rectangle 43">
            <a:extLst>
              <a:ext uri="{FF2B5EF4-FFF2-40B4-BE49-F238E27FC236}">
                <a16:creationId xmlns:a16="http://schemas.microsoft.com/office/drawing/2014/main" id="{9BBD72A9-34C2-4301-B262-34FC99F923C7}"/>
              </a:ext>
            </a:extLst>
          </p:cNvPr>
          <p:cNvSpPr/>
          <p:nvPr/>
        </p:nvSpPr>
        <p:spPr>
          <a:xfrm>
            <a:off x="374287" y="2018239"/>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Product Data Model</a:t>
            </a:r>
          </a:p>
        </p:txBody>
      </p:sp>
      <p:sp>
        <p:nvSpPr>
          <p:cNvPr id="50" name="Rectangle 49">
            <a:extLst>
              <a:ext uri="{FF2B5EF4-FFF2-40B4-BE49-F238E27FC236}">
                <a16:creationId xmlns:a16="http://schemas.microsoft.com/office/drawing/2014/main" id="{5B82852A-54D8-4C16-8B33-DB1CD0FB76B0}"/>
              </a:ext>
            </a:extLst>
          </p:cNvPr>
          <p:cNvSpPr/>
          <p:nvPr/>
        </p:nvSpPr>
        <p:spPr>
          <a:xfrm>
            <a:off x="2294103" y="157480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Capture</a:t>
            </a:r>
          </a:p>
        </p:txBody>
      </p:sp>
      <p:sp>
        <p:nvSpPr>
          <p:cNvPr id="51" name="Rectangle 50">
            <a:extLst>
              <a:ext uri="{FF2B5EF4-FFF2-40B4-BE49-F238E27FC236}">
                <a16:creationId xmlns:a16="http://schemas.microsoft.com/office/drawing/2014/main" id="{5A0BB39A-8595-456D-BB3A-E737EBC70BE6}"/>
              </a:ext>
            </a:extLst>
          </p:cNvPr>
          <p:cNvSpPr/>
          <p:nvPr/>
        </p:nvSpPr>
        <p:spPr>
          <a:xfrm>
            <a:off x="3719734" y="157522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Master</a:t>
            </a:r>
          </a:p>
        </p:txBody>
      </p:sp>
      <p:sp>
        <p:nvSpPr>
          <p:cNvPr id="52" name="Rectangle 51">
            <a:extLst>
              <a:ext uri="{FF2B5EF4-FFF2-40B4-BE49-F238E27FC236}">
                <a16:creationId xmlns:a16="http://schemas.microsoft.com/office/drawing/2014/main" id="{525D640E-3C92-412D-A243-F5DDB02FD707}"/>
              </a:ext>
            </a:extLst>
          </p:cNvPr>
          <p:cNvSpPr/>
          <p:nvPr/>
        </p:nvSpPr>
        <p:spPr>
          <a:xfrm>
            <a:off x="2256123" y="1491987"/>
            <a:ext cx="1219855" cy="1198658"/>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53" name="Rectangle 52">
            <a:extLst>
              <a:ext uri="{FF2B5EF4-FFF2-40B4-BE49-F238E27FC236}">
                <a16:creationId xmlns:a16="http://schemas.microsoft.com/office/drawing/2014/main" id="{914A4738-3770-4124-A569-C55161B0E941}"/>
              </a:ext>
            </a:extLst>
          </p:cNvPr>
          <p:cNvSpPr/>
          <p:nvPr/>
        </p:nvSpPr>
        <p:spPr>
          <a:xfrm>
            <a:off x="9415828" y="404750"/>
            <a:ext cx="1219855" cy="504000"/>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F69"/>
                </a:solidFill>
                <a:effectLst/>
                <a:uLnTx/>
                <a:uFillTx/>
                <a:latin typeface="Arial"/>
                <a:ea typeface="ＭＳ Ｐゴシック"/>
                <a:cs typeface="Arial"/>
              </a:rPr>
              <a:t>Two products are identical (first project scenario)</a:t>
            </a:r>
          </a:p>
        </p:txBody>
      </p:sp>
      <p:sp>
        <p:nvSpPr>
          <p:cNvPr id="54" name="Rectangle 53">
            <a:extLst>
              <a:ext uri="{FF2B5EF4-FFF2-40B4-BE49-F238E27FC236}">
                <a16:creationId xmlns:a16="http://schemas.microsoft.com/office/drawing/2014/main" id="{DD40CF06-BEE6-4133-B384-E911FD724AEB}"/>
              </a:ext>
            </a:extLst>
          </p:cNvPr>
          <p:cNvSpPr/>
          <p:nvPr/>
        </p:nvSpPr>
        <p:spPr>
          <a:xfrm>
            <a:off x="3699863" y="1496110"/>
            <a:ext cx="1219855" cy="1198658"/>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56" name="Rectangle 55">
            <a:extLst>
              <a:ext uri="{FF2B5EF4-FFF2-40B4-BE49-F238E27FC236}">
                <a16:creationId xmlns:a16="http://schemas.microsoft.com/office/drawing/2014/main" id="{A7691552-4092-4EC3-9AD8-1081D8F66AD7}"/>
              </a:ext>
            </a:extLst>
          </p:cNvPr>
          <p:cNvSpPr/>
          <p:nvPr/>
        </p:nvSpPr>
        <p:spPr>
          <a:xfrm>
            <a:off x="5134543" y="1489824"/>
            <a:ext cx="1219855" cy="1198658"/>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1" name="Rectangle 60">
            <a:extLst>
              <a:ext uri="{FF2B5EF4-FFF2-40B4-BE49-F238E27FC236}">
                <a16:creationId xmlns:a16="http://schemas.microsoft.com/office/drawing/2014/main" id="{9D76E939-89A2-4C80-9A13-9DCDB673261C}"/>
              </a:ext>
            </a:extLst>
          </p:cNvPr>
          <p:cNvSpPr/>
          <p:nvPr/>
        </p:nvSpPr>
        <p:spPr>
          <a:xfrm>
            <a:off x="10325595" y="1152521"/>
            <a:ext cx="1407225" cy="2530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Target Systems</a:t>
            </a:r>
            <a:endParaRPr kumimoji="0" lang="en-US" sz="1800" b="0" i="0" u="none" strike="noStrike" kern="1200" cap="none" spc="0" normalizeH="0" baseline="0" noProof="0">
              <a:ln>
                <a:noFill/>
              </a:ln>
              <a:solidFill>
                <a:srgbClr val="55555A"/>
              </a:solidFill>
              <a:effectLst/>
              <a:uLnTx/>
              <a:uFillTx/>
              <a:latin typeface="Arial"/>
              <a:ea typeface="+mn-ea"/>
              <a:cs typeface="Arial"/>
            </a:endParaRPr>
          </a:p>
        </p:txBody>
      </p:sp>
      <p:sp>
        <p:nvSpPr>
          <p:cNvPr id="63" name="Rectangle 62">
            <a:extLst>
              <a:ext uri="{FF2B5EF4-FFF2-40B4-BE49-F238E27FC236}">
                <a16:creationId xmlns:a16="http://schemas.microsoft.com/office/drawing/2014/main" id="{6C419B11-14EA-4CFE-9CD1-6D7C18B08106}"/>
              </a:ext>
            </a:extLst>
          </p:cNvPr>
          <p:cNvSpPr/>
          <p:nvPr/>
        </p:nvSpPr>
        <p:spPr>
          <a:xfrm>
            <a:off x="4151283" y="4174564"/>
            <a:ext cx="1414168" cy="1120161"/>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4" name="Rectangle 63">
            <a:extLst>
              <a:ext uri="{FF2B5EF4-FFF2-40B4-BE49-F238E27FC236}">
                <a16:creationId xmlns:a16="http://schemas.microsoft.com/office/drawing/2014/main" id="{E4D1ACAC-B530-4172-99C2-4ED468BCACA8}"/>
              </a:ext>
            </a:extLst>
          </p:cNvPr>
          <p:cNvSpPr/>
          <p:nvPr/>
        </p:nvSpPr>
        <p:spPr>
          <a:xfrm>
            <a:off x="5630481" y="4174564"/>
            <a:ext cx="1414168" cy="1120161"/>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5" name="Rectangle 64">
            <a:extLst>
              <a:ext uri="{FF2B5EF4-FFF2-40B4-BE49-F238E27FC236}">
                <a16:creationId xmlns:a16="http://schemas.microsoft.com/office/drawing/2014/main" id="{2E500C1F-A7E7-47FF-AF9E-BE19D17BA9E2}"/>
              </a:ext>
            </a:extLst>
          </p:cNvPr>
          <p:cNvSpPr/>
          <p:nvPr/>
        </p:nvSpPr>
        <p:spPr>
          <a:xfrm>
            <a:off x="7100727" y="4166705"/>
            <a:ext cx="1414168" cy="1120161"/>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6" name="Rectangle 65">
            <a:extLst>
              <a:ext uri="{FF2B5EF4-FFF2-40B4-BE49-F238E27FC236}">
                <a16:creationId xmlns:a16="http://schemas.microsoft.com/office/drawing/2014/main" id="{BB8C7206-D25C-443B-9D63-BC92B8BE844F}"/>
              </a:ext>
            </a:extLst>
          </p:cNvPr>
          <p:cNvSpPr/>
          <p:nvPr/>
        </p:nvSpPr>
        <p:spPr>
          <a:xfrm>
            <a:off x="310551" y="4099629"/>
            <a:ext cx="1685631" cy="1195096"/>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7" name="Rectangle 66">
            <a:extLst>
              <a:ext uri="{FF2B5EF4-FFF2-40B4-BE49-F238E27FC236}">
                <a16:creationId xmlns:a16="http://schemas.microsoft.com/office/drawing/2014/main" id="{29B8DAD9-C11E-49E2-A46E-A64E4BD9DA22}"/>
              </a:ext>
            </a:extLst>
          </p:cNvPr>
          <p:cNvSpPr/>
          <p:nvPr/>
        </p:nvSpPr>
        <p:spPr>
          <a:xfrm>
            <a:off x="341187" y="1954164"/>
            <a:ext cx="1685631" cy="1195096"/>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49" name="Rectangle 48">
            <a:extLst>
              <a:ext uri="{FF2B5EF4-FFF2-40B4-BE49-F238E27FC236}">
                <a16:creationId xmlns:a16="http://schemas.microsoft.com/office/drawing/2014/main" id="{5C88A724-905A-4EBE-B9CC-6A5053131D6B}"/>
              </a:ext>
            </a:extLst>
          </p:cNvPr>
          <p:cNvSpPr/>
          <p:nvPr/>
        </p:nvSpPr>
        <p:spPr>
          <a:xfrm>
            <a:off x="6491168" y="1152519"/>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Publishing</a:t>
            </a:r>
          </a:p>
        </p:txBody>
      </p:sp>
      <p:sp>
        <p:nvSpPr>
          <p:cNvPr id="55" name="Rectangle 54">
            <a:extLst>
              <a:ext uri="{FF2B5EF4-FFF2-40B4-BE49-F238E27FC236}">
                <a16:creationId xmlns:a16="http://schemas.microsoft.com/office/drawing/2014/main" id="{42830D26-9DD5-4040-B478-2EC872731F29}"/>
              </a:ext>
            </a:extLst>
          </p:cNvPr>
          <p:cNvSpPr/>
          <p:nvPr/>
        </p:nvSpPr>
        <p:spPr>
          <a:xfrm>
            <a:off x="7948241"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Reporting</a:t>
            </a:r>
          </a:p>
        </p:txBody>
      </p:sp>
      <p:sp>
        <p:nvSpPr>
          <p:cNvPr id="58" name="Rectangle 57">
            <a:extLst>
              <a:ext uri="{FF2B5EF4-FFF2-40B4-BE49-F238E27FC236}">
                <a16:creationId xmlns:a16="http://schemas.microsoft.com/office/drawing/2014/main" id="{80195EAD-C24C-4873-B082-F1E20F623C4E}"/>
              </a:ext>
            </a:extLst>
          </p:cNvPr>
          <p:cNvSpPr/>
          <p:nvPr/>
        </p:nvSpPr>
        <p:spPr>
          <a:xfrm>
            <a:off x="7947336" y="157480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Unique Customers Report</a:t>
            </a:r>
          </a:p>
        </p:txBody>
      </p:sp>
      <p:sp>
        <p:nvSpPr>
          <p:cNvPr id="57" name="Rectangle 56">
            <a:extLst>
              <a:ext uri="{FF2B5EF4-FFF2-40B4-BE49-F238E27FC236}">
                <a16:creationId xmlns:a16="http://schemas.microsoft.com/office/drawing/2014/main" id="{067D23C1-B9F6-43D4-AB90-01414D6E9140}"/>
              </a:ext>
            </a:extLst>
          </p:cNvPr>
          <p:cNvSpPr/>
          <p:nvPr/>
        </p:nvSpPr>
        <p:spPr>
          <a:xfrm>
            <a:off x="2669487" y="4760229"/>
            <a:ext cx="1370269"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Data Management Operating Model</a:t>
            </a:r>
          </a:p>
        </p:txBody>
      </p:sp>
    </p:spTree>
    <p:extLst>
      <p:ext uri="{BB962C8B-B14F-4D97-AF65-F5344CB8AC3E}">
        <p14:creationId xmlns:p14="http://schemas.microsoft.com/office/powerpoint/2010/main" val="32764591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4CD19-21B9-494A-8E98-92E80CC5970C}"/>
              </a:ext>
            </a:extLst>
          </p:cNvPr>
          <p:cNvSpPr>
            <a:spLocks noGrp="1"/>
          </p:cNvSpPr>
          <p:nvPr>
            <p:ph type="title"/>
          </p:nvPr>
        </p:nvSpPr>
        <p:spPr>
          <a:xfrm>
            <a:off x="235671" y="140957"/>
            <a:ext cx="10933200" cy="997196"/>
          </a:xfrm>
        </p:spPr>
        <p:txBody>
          <a:bodyPr/>
          <a:lstStyle/>
          <a:p>
            <a:r>
              <a:rPr lang="en-GB"/>
              <a:t>Product capability map </a:t>
            </a:r>
            <a:br>
              <a:rPr lang="en-GB"/>
            </a:br>
            <a:r>
              <a:rPr lang="en-GB" sz="2000">
                <a:solidFill>
                  <a:schemeClr val="tx1"/>
                </a:solidFill>
              </a:rPr>
              <a:t>| Workforce Golden Record (WGR), for IAM</a:t>
            </a:r>
            <a:br>
              <a:rPr lang="en-GB"/>
            </a:br>
            <a:endParaRPr lang="en-GB" sz="2000">
              <a:solidFill>
                <a:schemeClr val="tx2">
                  <a:lumMod val="50000"/>
                </a:schemeClr>
              </a:solidFill>
            </a:endParaRPr>
          </a:p>
        </p:txBody>
      </p:sp>
      <p:sp>
        <p:nvSpPr>
          <p:cNvPr id="71" name="Rectangle 70">
            <a:extLst>
              <a:ext uri="{FF2B5EF4-FFF2-40B4-BE49-F238E27FC236}">
                <a16:creationId xmlns:a16="http://schemas.microsoft.com/office/drawing/2014/main" id="{F410AA7E-BFBE-49AE-B6F6-99D92C6E7B1E}"/>
              </a:ext>
            </a:extLst>
          </p:cNvPr>
          <p:cNvSpPr/>
          <p:nvPr/>
        </p:nvSpPr>
        <p:spPr>
          <a:xfrm>
            <a:off x="2194849" y="1152523"/>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Integration</a:t>
            </a:r>
          </a:p>
        </p:txBody>
      </p:sp>
      <p:sp>
        <p:nvSpPr>
          <p:cNvPr id="72" name="Rectangle 71">
            <a:extLst>
              <a:ext uri="{FF2B5EF4-FFF2-40B4-BE49-F238E27FC236}">
                <a16:creationId xmlns:a16="http://schemas.microsoft.com/office/drawing/2014/main" id="{DF3844E4-D86B-4B81-9D96-2E840A41BD4C}"/>
              </a:ext>
            </a:extLst>
          </p:cNvPr>
          <p:cNvSpPr/>
          <p:nvPr/>
        </p:nvSpPr>
        <p:spPr>
          <a:xfrm>
            <a:off x="3629156" y="1152526"/>
            <a:ext cx="133543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Master Data Management</a:t>
            </a:r>
          </a:p>
        </p:txBody>
      </p:sp>
      <p:sp>
        <p:nvSpPr>
          <p:cNvPr id="73" name="Rectangle 72">
            <a:extLst>
              <a:ext uri="{FF2B5EF4-FFF2-40B4-BE49-F238E27FC236}">
                <a16:creationId xmlns:a16="http://schemas.microsoft.com/office/drawing/2014/main" id="{4A42BD2E-FF75-4BA4-AB5A-F45DD5DA671E}"/>
              </a:ext>
            </a:extLst>
          </p:cNvPr>
          <p:cNvSpPr/>
          <p:nvPr/>
        </p:nvSpPr>
        <p:spPr>
          <a:xfrm>
            <a:off x="5049329" y="1152523"/>
            <a:ext cx="1404910"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Cloud Data Platform</a:t>
            </a:r>
          </a:p>
        </p:txBody>
      </p:sp>
      <p:sp>
        <p:nvSpPr>
          <p:cNvPr id="74" name="Rectangle 73">
            <a:extLst>
              <a:ext uri="{FF2B5EF4-FFF2-40B4-BE49-F238E27FC236}">
                <a16:creationId xmlns:a16="http://schemas.microsoft.com/office/drawing/2014/main" id="{929F61C7-68D3-40BC-B6EE-DDF8401FA573}"/>
              </a:ext>
            </a:extLst>
          </p:cNvPr>
          <p:cNvSpPr/>
          <p:nvPr/>
        </p:nvSpPr>
        <p:spPr>
          <a:xfrm>
            <a:off x="7887200" y="1150140"/>
            <a:ext cx="240034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Insight / </a:t>
            </a:r>
            <a:r>
              <a:rPr kumimoji="0" lang="en-GB" sz="900" b="0" i="0" u="none" strike="noStrike" kern="0" cap="none" spc="0" normalizeH="0" baseline="0" noProof="0">
                <a:ln>
                  <a:noFill/>
                </a:ln>
                <a:solidFill>
                  <a:srgbClr val="00148C"/>
                </a:solidFill>
                <a:effectLst/>
                <a:uLnTx/>
                <a:uFillTx/>
                <a:latin typeface="Arial"/>
                <a:ea typeface="ＭＳ Ｐゴシック"/>
                <a:cs typeface="Arial"/>
              </a:rPr>
              <a:t>Visualisation</a:t>
            </a:r>
          </a:p>
        </p:txBody>
      </p:sp>
      <p:sp>
        <p:nvSpPr>
          <p:cNvPr id="75" name="Rectangle 74">
            <a:extLst>
              <a:ext uri="{FF2B5EF4-FFF2-40B4-BE49-F238E27FC236}">
                <a16:creationId xmlns:a16="http://schemas.microsoft.com/office/drawing/2014/main" id="{C91FBB45-C5B0-42FA-9B35-B6A496D3D2FC}"/>
              </a:ext>
            </a:extLst>
          </p:cNvPr>
          <p:cNvSpPr/>
          <p:nvPr/>
        </p:nvSpPr>
        <p:spPr>
          <a:xfrm>
            <a:off x="235671" y="1152523"/>
            <a:ext cx="1866506" cy="4816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Architecture</a:t>
            </a:r>
          </a:p>
        </p:txBody>
      </p:sp>
      <p:sp>
        <p:nvSpPr>
          <p:cNvPr id="76" name="Rectangle 75">
            <a:extLst>
              <a:ext uri="{FF2B5EF4-FFF2-40B4-BE49-F238E27FC236}">
                <a16:creationId xmlns:a16="http://schemas.microsoft.com/office/drawing/2014/main" id="{E4FBB1CC-2336-426F-90C2-AA8FF3760E34}"/>
              </a:ext>
            </a:extLst>
          </p:cNvPr>
          <p:cNvSpPr/>
          <p:nvPr/>
        </p:nvSpPr>
        <p:spPr>
          <a:xfrm>
            <a:off x="2194849" y="3788899"/>
            <a:ext cx="9537972" cy="2180039"/>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Governance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Catalogue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Quality</a:t>
            </a:r>
          </a:p>
        </p:txBody>
      </p:sp>
      <p:sp>
        <p:nvSpPr>
          <p:cNvPr id="77" name="Rectangle 76">
            <a:extLst>
              <a:ext uri="{FF2B5EF4-FFF2-40B4-BE49-F238E27FC236}">
                <a16:creationId xmlns:a16="http://schemas.microsoft.com/office/drawing/2014/main" id="{E0C3FDB7-29E5-4EE3-A740-524C74C7008E}"/>
              </a:ext>
            </a:extLst>
          </p:cNvPr>
          <p:cNvSpPr/>
          <p:nvPr/>
        </p:nvSpPr>
        <p:spPr>
          <a:xfrm>
            <a:off x="5161950"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Store</a:t>
            </a:r>
          </a:p>
        </p:txBody>
      </p:sp>
      <p:sp>
        <p:nvSpPr>
          <p:cNvPr id="78" name="Rectangle 77">
            <a:extLst>
              <a:ext uri="{FF2B5EF4-FFF2-40B4-BE49-F238E27FC236}">
                <a16:creationId xmlns:a16="http://schemas.microsoft.com/office/drawing/2014/main" id="{E8FB8376-3DA8-42B7-9BC3-BCADD4097B2B}"/>
              </a:ext>
            </a:extLst>
          </p:cNvPr>
          <p:cNvSpPr/>
          <p:nvPr/>
        </p:nvSpPr>
        <p:spPr>
          <a:xfrm>
            <a:off x="5161950"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Data Product</a:t>
            </a:r>
          </a:p>
        </p:txBody>
      </p:sp>
      <p:sp>
        <p:nvSpPr>
          <p:cNvPr id="80" name="Rectangle 79">
            <a:extLst>
              <a:ext uri="{FF2B5EF4-FFF2-40B4-BE49-F238E27FC236}">
                <a16:creationId xmlns:a16="http://schemas.microsoft.com/office/drawing/2014/main" id="{FCB718D5-387A-4806-94D6-2B5F3C690845}"/>
              </a:ext>
            </a:extLst>
          </p:cNvPr>
          <p:cNvSpPr/>
          <p:nvPr/>
        </p:nvSpPr>
        <p:spPr>
          <a:xfrm>
            <a:off x="8131349" y="382347"/>
            <a:ext cx="1134000"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Enterprise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GridStack</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 Data Products)</a:t>
            </a:r>
          </a:p>
        </p:txBody>
      </p:sp>
      <p:sp>
        <p:nvSpPr>
          <p:cNvPr id="81" name="Rectangle 80">
            <a:extLst>
              <a:ext uri="{FF2B5EF4-FFF2-40B4-BE49-F238E27FC236}">
                <a16:creationId xmlns:a16="http://schemas.microsoft.com/office/drawing/2014/main" id="{8FA1D372-44DC-495A-97F9-9AF0C322BDC5}"/>
              </a:ext>
            </a:extLst>
          </p:cNvPr>
          <p:cNvSpPr/>
          <p:nvPr/>
        </p:nvSpPr>
        <p:spPr>
          <a:xfrm>
            <a:off x="6883217" y="376416"/>
            <a:ext cx="1134000"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Data Domain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GridDataAsset</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a:t>
            </a:r>
          </a:p>
        </p:txBody>
      </p:sp>
      <p:sp>
        <p:nvSpPr>
          <p:cNvPr id="82" name="Rectangle 81">
            <a:extLst>
              <a:ext uri="{FF2B5EF4-FFF2-40B4-BE49-F238E27FC236}">
                <a16:creationId xmlns:a16="http://schemas.microsoft.com/office/drawing/2014/main" id="{3F3A752E-AAEF-4F21-BF8C-26DDF59EA751}"/>
              </a:ext>
            </a:extLst>
          </p:cNvPr>
          <p:cNvSpPr/>
          <p:nvPr/>
        </p:nvSpPr>
        <p:spPr>
          <a:xfrm>
            <a:off x="5635085" y="376953"/>
            <a:ext cx="1134000"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Business 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(Digital Product)</a:t>
            </a:r>
          </a:p>
        </p:txBody>
      </p:sp>
      <p:sp>
        <p:nvSpPr>
          <p:cNvPr id="83" name="Rectangle 82">
            <a:extLst>
              <a:ext uri="{FF2B5EF4-FFF2-40B4-BE49-F238E27FC236}">
                <a16:creationId xmlns:a16="http://schemas.microsoft.com/office/drawing/2014/main" id="{71EF239A-7A72-4AF1-82FE-8C2999DE4ED7}"/>
              </a:ext>
            </a:extLst>
          </p:cNvPr>
          <p:cNvSpPr/>
          <p:nvPr/>
        </p:nvSpPr>
        <p:spPr>
          <a:xfrm>
            <a:off x="377303" y="3177000"/>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[Grp Data Arch]</a:t>
            </a:r>
          </a:p>
        </p:txBody>
      </p:sp>
      <p:sp>
        <p:nvSpPr>
          <p:cNvPr id="84" name="Rectangle 83">
            <a:extLst>
              <a:ext uri="{FF2B5EF4-FFF2-40B4-BE49-F238E27FC236}">
                <a16:creationId xmlns:a16="http://schemas.microsoft.com/office/drawing/2014/main" id="{6877EED5-998B-43ED-ACBF-C1391AA55C02}"/>
              </a:ext>
            </a:extLst>
          </p:cNvPr>
          <p:cNvSpPr/>
          <p:nvPr/>
        </p:nvSpPr>
        <p:spPr>
          <a:xfrm>
            <a:off x="2295008"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Ingest &amp; Transform</a:t>
            </a:r>
          </a:p>
        </p:txBody>
      </p:sp>
      <p:sp>
        <p:nvSpPr>
          <p:cNvPr id="85" name="Rectangle 84">
            <a:extLst>
              <a:ext uri="{FF2B5EF4-FFF2-40B4-BE49-F238E27FC236}">
                <a16:creationId xmlns:a16="http://schemas.microsoft.com/office/drawing/2014/main" id="{02D64324-591A-4932-9D97-F76FD2EF7D91}"/>
              </a:ext>
            </a:extLst>
          </p:cNvPr>
          <p:cNvSpPr/>
          <p:nvPr/>
        </p:nvSpPr>
        <p:spPr>
          <a:xfrm>
            <a:off x="2295008"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Data Capture</a:t>
            </a:r>
          </a:p>
        </p:txBody>
      </p:sp>
      <p:sp>
        <p:nvSpPr>
          <p:cNvPr id="90" name="Rectangle 89">
            <a:extLst>
              <a:ext uri="{FF2B5EF4-FFF2-40B4-BE49-F238E27FC236}">
                <a16:creationId xmlns:a16="http://schemas.microsoft.com/office/drawing/2014/main" id="{960F4757-7874-4619-9E0D-4B76E11DC802}"/>
              </a:ext>
            </a:extLst>
          </p:cNvPr>
          <p:cNvSpPr/>
          <p:nvPr/>
        </p:nvSpPr>
        <p:spPr>
          <a:xfrm>
            <a:off x="7109204"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Quality</a:t>
            </a:r>
          </a:p>
        </p:txBody>
      </p:sp>
      <p:sp>
        <p:nvSpPr>
          <p:cNvPr id="91" name="Rectangle 90">
            <a:extLst>
              <a:ext uri="{FF2B5EF4-FFF2-40B4-BE49-F238E27FC236}">
                <a16:creationId xmlns:a16="http://schemas.microsoft.com/office/drawing/2014/main" id="{F5B51561-9F23-44CF-B352-F5F073BEDEF8}"/>
              </a:ext>
            </a:extLst>
          </p:cNvPr>
          <p:cNvSpPr/>
          <p:nvPr/>
        </p:nvSpPr>
        <p:spPr>
          <a:xfrm>
            <a:off x="4176329" y="4762029"/>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Business Glossary</a:t>
            </a:r>
          </a:p>
        </p:txBody>
      </p:sp>
      <p:sp>
        <p:nvSpPr>
          <p:cNvPr id="92" name="Rectangle 91">
            <a:extLst>
              <a:ext uri="{FF2B5EF4-FFF2-40B4-BE49-F238E27FC236}">
                <a16:creationId xmlns:a16="http://schemas.microsoft.com/office/drawing/2014/main" id="{93141D3B-59EC-4831-B85A-8464A1BA3600}"/>
              </a:ext>
            </a:extLst>
          </p:cNvPr>
          <p:cNvSpPr/>
          <p:nvPr/>
        </p:nvSpPr>
        <p:spPr>
          <a:xfrm>
            <a:off x="4176329" y="4213619"/>
            <a:ext cx="1370268" cy="5004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WGR Data Mart Business Glossary</a:t>
            </a:r>
          </a:p>
        </p:txBody>
      </p:sp>
      <p:sp>
        <p:nvSpPr>
          <p:cNvPr id="93" name="Rectangle 92">
            <a:extLst>
              <a:ext uri="{FF2B5EF4-FFF2-40B4-BE49-F238E27FC236}">
                <a16:creationId xmlns:a16="http://schemas.microsoft.com/office/drawing/2014/main" id="{8E2702A0-1286-4D01-8B81-01B159BB2B47}"/>
              </a:ext>
            </a:extLst>
          </p:cNvPr>
          <p:cNvSpPr/>
          <p:nvPr/>
        </p:nvSpPr>
        <p:spPr>
          <a:xfrm>
            <a:off x="417632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Business Glossary</a:t>
            </a:r>
          </a:p>
        </p:txBody>
      </p:sp>
      <p:sp>
        <p:nvSpPr>
          <p:cNvPr id="94" name="Rectangle 93">
            <a:extLst>
              <a:ext uri="{FF2B5EF4-FFF2-40B4-BE49-F238E27FC236}">
                <a16:creationId xmlns:a16="http://schemas.microsoft.com/office/drawing/2014/main" id="{089A6186-E0CB-4763-9F77-8FC9388861A3}"/>
              </a:ext>
            </a:extLst>
          </p:cNvPr>
          <p:cNvSpPr/>
          <p:nvPr/>
        </p:nvSpPr>
        <p:spPr>
          <a:xfrm>
            <a:off x="5640583"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Catalogue</a:t>
            </a:r>
          </a:p>
        </p:txBody>
      </p:sp>
      <p:sp>
        <p:nvSpPr>
          <p:cNvPr id="95" name="Rectangle 94">
            <a:extLst>
              <a:ext uri="{FF2B5EF4-FFF2-40B4-BE49-F238E27FC236}">
                <a16:creationId xmlns:a16="http://schemas.microsoft.com/office/drawing/2014/main" id="{AFF8A4CF-E4DE-4C8C-927C-D14BC7278678}"/>
              </a:ext>
            </a:extLst>
          </p:cNvPr>
          <p:cNvSpPr/>
          <p:nvPr/>
        </p:nvSpPr>
        <p:spPr>
          <a:xfrm>
            <a:off x="5640583" y="4213619"/>
            <a:ext cx="1370268" cy="5004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WGR Data Mart Data Catalogue</a:t>
            </a:r>
          </a:p>
        </p:txBody>
      </p:sp>
      <p:sp>
        <p:nvSpPr>
          <p:cNvPr id="96" name="Rectangle 95">
            <a:extLst>
              <a:ext uri="{FF2B5EF4-FFF2-40B4-BE49-F238E27FC236}">
                <a16:creationId xmlns:a16="http://schemas.microsoft.com/office/drawing/2014/main" id="{FA188152-16D9-4639-BC5B-A30FBE05750F}"/>
              </a:ext>
            </a:extLst>
          </p:cNvPr>
          <p:cNvSpPr/>
          <p:nvPr/>
        </p:nvSpPr>
        <p:spPr>
          <a:xfrm>
            <a:off x="5640583"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Catalogue</a:t>
            </a:r>
          </a:p>
        </p:txBody>
      </p:sp>
      <p:sp>
        <p:nvSpPr>
          <p:cNvPr id="99" name="Rectangle 98">
            <a:extLst>
              <a:ext uri="{FF2B5EF4-FFF2-40B4-BE49-F238E27FC236}">
                <a16:creationId xmlns:a16="http://schemas.microsoft.com/office/drawing/2014/main" id="{B41F3DBC-7B6A-41B2-951E-B92C0CA5139C}"/>
              </a:ext>
            </a:extLst>
          </p:cNvPr>
          <p:cNvSpPr/>
          <p:nvPr/>
        </p:nvSpPr>
        <p:spPr>
          <a:xfrm>
            <a:off x="374287" y="5353321"/>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Reference Architecture [Grp Data Arch]</a:t>
            </a:r>
          </a:p>
        </p:txBody>
      </p:sp>
      <p:sp>
        <p:nvSpPr>
          <p:cNvPr id="100" name="Rectangle 99">
            <a:extLst>
              <a:ext uri="{FF2B5EF4-FFF2-40B4-BE49-F238E27FC236}">
                <a16:creationId xmlns:a16="http://schemas.microsoft.com/office/drawing/2014/main" id="{6CBE55E4-E4F0-4240-AE19-D943A032C289}"/>
              </a:ext>
            </a:extLst>
          </p:cNvPr>
          <p:cNvSpPr/>
          <p:nvPr/>
        </p:nvSpPr>
        <p:spPr>
          <a:xfrm>
            <a:off x="7109204"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DQ Reports</a:t>
            </a:r>
          </a:p>
        </p:txBody>
      </p:sp>
      <p:sp>
        <p:nvSpPr>
          <p:cNvPr id="101" name="Rectangle 100">
            <a:extLst>
              <a:ext uri="{FF2B5EF4-FFF2-40B4-BE49-F238E27FC236}">
                <a16:creationId xmlns:a16="http://schemas.microsoft.com/office/drawing/2014/main" id="{2A415375-9DF9-4F13-9202-07E0E202CCC7}"/>
              </a:ext>
            </a:extLst>
          </p:cNvPr>
          <p:cNvSpPr/>
          <p:nvPr/>
        </p:nvSpPr>
        <p:spPr>
          <a:xfrm>
            <a:off x="7109204" y="4213619"/>
            <a:ext cx="1370268" cy="5004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WGR DQ Reports</a:t>
            </a:r>
          </a:p>
        </p:txBody>
      </p:sp>
      <p:sp>
        <p:nvSpPr>
          <p:cNvPr id="102" name="Rectangle 101">
            <a:extLst>
              <a:ext uri="{FF2B5EF4-FFF2-40B4-BE49-F238E27FC236}">
                <a16:creationId xmlns:a16="http://schemas.microsoft.com/office/drawing/2014/main" id="{07A1F3EF-8618-4B89-8311-75AE3B51B82A}"/>
              </a:ext>
            </a:extLst>
          </p:cNvPr>
          <p:cNvSpPr/>
          <p:nvPr/>
        </p:nvSpPr>
        <p:spPr>
          <a:xfrm>
            <a:off x="266948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Management Framework</a:t>
            </a:r>
          </a:p>
        </p:txBody>
      </p:sp>
      <p:sp>
        <p:nvSpPr>
          <p:cNvPr id="104" name="Rectangle 103">
            <a:extLst>
              <a:ext uri="{FF2B5EF4-FFF2-40B4-BE49-F238E27FC236}">
                <a16:creationId xmlns:a16="http://schemas.microsoft.com/office/drawing/2014/main" id="{0491F8A2-13AF-425B-A088-C4001896CB96}"/>
              </a:ext>
            </a:extLst>
          </p:cNvPr>
          <p:cNvSpPr/>
          <p:nvPr/>
        </p:nvSpPr>
        <p:spPr>
          <a:xfrm>
            <a:off x="3726346"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MDM</a:t>
            </a:r>
          </a:p>
        </p:txBody>
      </p:sp>
      <p:sp>
        <p:nvSpPr>
          <p:cNvPr id="105" name="Rectangle 104">
            <a:extLst>
              <a:ext uri="{FF2B5EF4-FFF2-40B4-BE49-F238E27FC236}">
                <a16:creationId xmlns:a16="http://schemas.microsoft.com/office/drawing/2014/main" id="{67B2CFBE-C484-4FD9-B581-BB12A7734C33}"/>
              </a:ext>
            </a:extLst>
          </p:cNvPr>
          <p:cNvSpPr/>
          <p:nvPr/>
        </p:nvSpPr>
        <p:spPr>
          <a:xfrm>
            <a:off x="3726346"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Data Master</a:t>
            </a:r>
          </a:p>
        </p:txBody>
      </p:sp>
      <p:sp>
        <p:nvSpPr>
          <p:cNvPr id="79" name="Rectangle 78">
            <a:extLst>
              <a:ext uri="{FF2B5EF4-FFF2-40B4-BE49-F238E27FC236}">
                <a16:creationId xmlns:a16="http://schemas.microsoft.com/office/drawing/2014/main" id="{A5BAE491-5286-495A-AAED-161F4BC540E1}"/>
              </a:ext>
            </a:extLst>
          </p:cNvPr>
          <p:cNvSpPr/>
          <p:nvPr/>
        </p:nvSpPr>
        <p:spPr>
          <a:xfrm>
            <a:off x="5161950" y="155356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WGR Data Mart</a:t>
            </a:r>
          </a:p>
        </p:txBody>
      </p:sp>
      <p:sp>
        <p:nvSpPr>
          <p:cNvPr id="2" name="TextBox 1">
            <a:extLst>
              <a:ext uri="{FF2B5EF4-FFF2-40B4-BE49-F238E27FC236}">
                <a16:creationId xmlns:a16="http://schemas.microsoft.com/office/drawing/2014/main" id="{A923E686-1045-45BE-B827-0A50820A21A9}"/>
              </a:ext>
            </a:extLst>
          </p:cNvPr>
          <p:cNvSpPr txBox="1"/>
          <p:nvPr/>
        </p:nvSpPr>
        <p:spPr bwMode="auto">
          <a:xfrm flipH="1">
            <a:off x="5646040" y="86226"/>
            <a:ext cx="6787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400" b="1" i="0" u="none" strike="noStrike" kern="0" cap="none" spc="0" normalizeH="0" baseline="0" noProof="0">
                <a:ln>
                  <a:noFill/>
                </a:ln>
                <a:solidFill>
                  <a:srgbClr val="55555A"/>
                </a:solidFill>
                <a:effectLst/>
                <a:uLnTx/>
                <a:uFillTx/>
                <a:latin typeface="Arial"/>
                <a:ea typeface="+mn-ea"/>
                <a:cs typeface="Arial"/>
              </a:rPr>
              <a:t>Key:</a:t>
            </a:r>
          </a:p>
        </p:txBody>
      </p:sp>
      <p:sp>
        <p:nvSpPr>
          <p:cNvPr id="41" name="Rectangle 40">
            <a:extLst>
              <a:ext uri="{FF2B5EF4-FFF2-40B4-BE49-F238E27FC236}">
                <a16:creationId xmlns:a16="http://schemas.microsoft.com/office/drawing/2014/main" id="{845CEEFB-3052-457D-81D1-26B26E14DF9D}"/>
              </a:ext>
            </a:extLst>
          </p:cNvPr>
          <p:cNvSpPr/>
          <p:nvPr/>
        </p:nvSpPr>
        <p:spPr>
          <a:xfrm>
            <a:off x="374287" y="4771871"/>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HLD</a:t>
            </a:r>
          </a:p>
        </p:txBody>
      </p:sp>
      <p:sp>
        <p:nvSpPr>
          <p:cNvPr id="42" name="Rectangle 41">
            <a:extLst>
              <a:ext uri="{FF2B5EF4-FFF2-40B4-BE49-F238E27FC236}">
                <a16:creationId xmlns:a16="http://schemas.microsoft.com/office/drawing/2014/main" id="{C0DFF796-2615-46C2-BA5A-E539BC8C02BF}"/>
              </a:ext>
            </a:extLst>
          </p:cNvPr>
          <p:cNvSpPr/>
          <p:nvPr/>
        </p:nvSpPr>
        <p:spPr>
          <a:xfrm>
            <a:off x="374287" y="4187590"/>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WGR Data Product HLD</a:t>
            </a:r>
          </a:p>
        </p:txBody>
      </p:sp>
      <p:sp>
        <p:nvSpPr>
          <p:cNvPr id="43" name="Rectangle 42">
            <a:extLst>
              <a:ext uri="{FF2B5EF4-FFF2-40B4-BE49-F238E27FC236}">
                <a16:creationId xmlns:a16="http://schemas.microsoft.com/office/drawing/2014/main" id="{7B7A87A0-CD4A-4C08-9468-69482F3BC8B4}"/>
              </a:ext>
            </a:extLst>
          </p:cNvPr>
          <p:cNvSpPr/>
          <p:nvPr/>
        </p:nvSpPr>
        <p:spPr>
          <a:xfrm>
            <a:off x="374287" y="2602520"/>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Conceptual &amp; Logical Data Models</a:t>
            </a:r>
          </a:p>
        </p:txBody>
      </p:sp>
      <p:sp>
        <p:nvSpPr>
          <p:cNvPr id="44" name="Rectangle 43">
            <a:extLst>
              <a:ext uri="{FF2B5EF4-FFF2-40B4-BE49-F238E27FC236}">
                <a16:creationId xmlns:a16="http://schemas.microsoft.com/office/drawing/2014/main" id="{9BBD72A9-34C2-4301-B262-34FC99F923C7}"/>
              </a:ext>
            </a:extLst>
          </p:cNvPr>
          <p:cNvSpPr/>
          <p:nvPr/>
        </p:nvSpPr>
        <p:spPr>
          <a:xfrm>
            <a:off x="374287" y="2018239"/>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WGR Conceptual &amp; Logical Data Models</a:t>
            </a:r>
          </a:p>
        </p:txBody>
      </p:sp>
      <p:sp>
        <p:nvSpPr>
          <p:cNvPr id="51" name="Rectangle 50">
            <a:extLst>
              <a:ext uri="{FF2B5EF4-FFF2-40B4-BE49-F238E27FC236}">
                <a16:creationId xmlns:a16="http://schemas.microsoft.com/office/drawing/2014/main" id="{5A0BB39A-8595-456D-BB3A-E737EBC70BE6}"/>
              </a:ext>
            </a:extLst>
          </p:cNvPr>
          <p:cNvSpPr/>
          <p:nvPr/>
        </p:nvSpPr>
        <p:spPr>
          <a:xfrm>
            <a:off x="3719734" y="157522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Global Workforce WGR</a:t>
            </a:r>
          </a:p>
        </p:txBody>
      </p:sp>
      <p:sp>
        <p:nvSpPr>
          <p:cNvPr id="53" name="Rectangle 52">
            <a:extLst>
              <a:ext uri="{FF2B5EF4-FFF2-40B4-BE49-F238E27FC236}">
                <a16:creationId xmlns:a16="http://schemas.microsoft.com/office/drawing/2014/main" id="{914A4738-3770-4124-A569-C55161B0E941}"/>
              </a:ext>
            </a:extLst>
          </p:cNvPr>
          <p:cNvSpPr/>
          <p:nvPr/>
        </p:nvSpPr>
        <p:spPr>
          <a:xfrm>
            <a:off x="9415828" y="404750"/>
            <a:ext cx="1219855" cy="504000"/>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F69"/>
                </a:solidFill>
                <a:effectLst/>
                <a:uLnTx/>
                <a:uFillTx/>
                <a:latin typeface="Arial"/>
                <a:ea typeface="ＭＳ Ｐゴシック"/>
                <a:cs typeface="Arial"/>
              </a:rPr>
              <a:t>Two products are identical (first project scenario)</a:t>
            </a:r>
          </a:p>
        </p:txBody>
      </p:sp>
      <p:sp>
        <p:nvSpPr>
          <p:cNvPr id="54" name="Rectangle 53">
            <a:extLst>
              <a:ext uri="{FF2B5EF4-FFF2-40B4-BE49-F238E27FC236}">
                <a16:creationId xmlns:a16="http://schemas.microsoft.com/office/drawing/2014/main" id="{DD40CF06-BEE6-4133-B384-E911FD724AEB}"/>
              </a:ext>
            </a:extLst>
          </p:cNvPr>
          <p:cNvSpPr/>
          <p:nvPr/>
        </p:nvSpPr>
        <p:spPr>
          <a:xfrm>
            <a:off x="3699863" y="1496110"/>
            <a:ext cx="1219855" cy="1198658"/>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56" name="Rectangle 55">
            <a:extLst>
              <a:ext uri="{FF2B5EF4-FFF2-40B4-BE49-F238E27FC236}">
                <a16:creationId xmlns:a16="http://schemas.microsoft.com/office/drawing/2014/main" id="{A7691552-4092-4EC3-9AD8-1081D8F66AD7}"/>
              </a:ext>
            </a:extLst>
          </p:cNvPr>
          <p:cNvSpPr/>
          <p:nvPr/>
        </p:nvSpPr>
        <p:spPr>
          <a:xfrm>
            <a:off x="5134543" y="1489824"/>
            <a:ext cx="1219855" cy="1198658"/>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1" name="Rectangle 60">
            <a:extLst>
              <a:ext uri="{FF2B5EF4-FFF2-40B4-BE49-F238E27FC236}">
                <a16:creationId xmlns:a16="http://schemas.microsoft.com/office/drawing/2014/main" id="{9D76E939-89A2-4C80-9A13-9DCDB673261C}"/>
              </a:ext>
            </a:extLst>
          </p:cNvPr>
          <p:cNvSpPr/>
          <p:nvPr/>
        </p:nvSpPr>
        <p:spPr>
          <a:xfrm>
            <a:off x="10325595" y="1152521"/>
            <a:ext cx="1407225" cy="2530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Target Systems</a:t>
            </a:r>
            <a:endParaRPr kumimoji="0" lang="en-US" sz="1800" b="0" i="0" u="none" strike="noStrike" kern="1200" cap="none" spc="0" normalizeH="0" baseline="0" noProof="0">
              <a:ln>
                <a:noFill/>
              </a:ln>
              <a:solidFill>
                <a:srgbClr val="55555A"/>
              </a:solidFill>
              <a:effectLst/>
              <a:uLnTx/>
              <a:uFillTx/>
              <a:latin typeface="Arial"/>
              <a:ea typeface="+mn-ea"/>
              <a:cs typeface="Arial"/>
            </a:endParaRPr>
          </a:p>
        </p:txBody>
      </p:sp>
      <p:sp>
        <p:nvSpPr>
          <p:cNvPr id="62" name="Rectangle 61">
            <a:extLst>
              <a:ext uri="{FF2B5EF4-FFF2-40B4-BE49-F238E27FC236}">
                <a16:creationId xmlns:a16="http://schemas.microsoft.com/office/drawing/2014/main" id="{2072A0AA-F39E-400E-877E-FC39E1FE4A08}"/>
              </a:ext>
            </a:extLst>
          </p:cNvPr>
          <p:cNvSpPr/>
          <p:nvPr/>
        </p:nvSpPr>
        <p:spPr>
          <a:xfrm>
            <a:off x="10440498" y="1553560"/>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Identity Access Management </a:t>
            </a:r>
          </a:p>
        </p:txBody>
      </p:sp>
      <p:sp>
        <p:nvSpPr>
          <p:cNvPr id="63" name="Rectangle 62">
            <a:extLst>
              <a:ext uri="{FF2B5EF4-FFF2-40B4-BE49-F238E27FC236}">
                <a16:creationId xmlns:a16="http://schemas.microsoft.com/office/drawing/2014/main" id="{6C419B11-14EA-4CFE-9CD1-6D7C18B08106}"/>
              </a:ext>
            </a:extLst>
          </p:cNvPr>
          <p:cNvSpPr/>
          <p:nvPr/>
        </p:nvSpPr>
        <p:spPr>
          <a:xfrm>
            <a:off x="4151283" y="4174564"/>
            <a:ext cx="1414168" cy="1120161"/>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4" name="Rectangle 63">
            <a:extLst>
              <a:ext uri="{FF2B5EF4-FFF2-40B4-BE49-F238E27FC236}">
                <a16:creationId xmlns:a16="http://schemas.microsoft.com/office/drawing/2014/main" id="{E4D1ACAC-B530-4172-99C2-4ED468BCACA8}"/>
              </a:ext>
            </a:extLst>
          </p:cNvPr>
          <p:cNvSpPr/>
          <p:nvPr/>
        </p:nvSpPr>
        <p:spPr>
          <a:xfrm>
            <a:off x="5621689" y="4174564"/>
            <a:ext cx="1414168" cy="1120161"/>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5" name="Rectangle 64">
            <a:extLst>
              <a:ext uri="{FF2B5EF4-FFF2-40B4-BE49-F238E27FC236}">
                <a16:creationId xmlns:a16="http://schemas.microsoft.com/office/drawing/2014/main" id="{2E500C1F-A7E7-47FF-AF9E-BE19D17BA9E2}"/>
              </a:ext>
            </a:extLst>
          </p:cNvPr>
          <p:cNvSpPr/>
          <p:nvPr/>
        </p:nvSpPr>
        <p:spPr>
          <a:xfrm>
            <a:off x="7083143" y="4166705"/>
            <a:ext cx="1414168" cy="1120161"/>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6" name="Rectangle 65">
            <a:extLst>
              <a:ext uri="{FF2B5EF4-FFF2-40B4-BE49-F238E27FC236}">
                <a16:creationId xmlns:a16="http://schemas.microsoft.com/office/drawing/2014/main" id="{BB8C7206-D25C-443B-9D63-BC92B8BE844F}"/>
              </a:ext>
            </a:extLst>
          </p:cNvPr>
          <p:cNvSpPr/>
          <p:nvPr/>
        </p:nvSpPr>
        <p:spPr>
          <a:xfrm>
            <a:off x="310551" y="4099629"/>
            <a:ext cx="1685631" cy="1195096"/>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67" name="Rectangle 66">
            <a:extLst>
              <a:ext uri="{FF2B5EF4-FFF2-40B4-BE49-F238E27FC236}">
                <a16:creationId xmlns:a16="http://schemas.microsoft.com/office/drawing/2014/main" id="{29B8DAD9-C11E-49E2-A46E-A64E4BD9DA22}"/>
              </a:ext>
            </a:extLst>
          </p:cNvPr>
          <p:cNvSpPr/>
          <p:nvPr/>
        </p:nvSpPr>
        <p:spPr>
          <a:xfrm>
            <a:off x="341187" y="1954164"/>
            <a:ext cx="1685631" cy="1195096"/>
          </a:xfrm>
          <a:prstGeom prst="rect">
            <a:avLst/>
          </a:prstGeom>
          <a:noFill/>
          <a:ln w="19050">
            <a:solidFill>
              <a:schemeClr val="tx2"/>
            </a:solidFill>
            <a:prstDash val="dash"/>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a:ea typeface="ＭＳ Ｐゴシック"/>
              <a:cs typeface="Arial"/>
            </a:endParaRPr>
          </a:p>
        </p:txBody>
      </p:sp>
      <p:sp>
        <p:nvSpPr>
          <p:cNvPr id="49" name="Rectangle 48">
            <a:extLst>
              <a:ext uri="{FF2B5EF4-FFF2-40B4-BE49-F238E27FC236}">
                <a16:creationId xmlns:a16="http://schemas.microsoft.com/office/drawing/2014/main" id="{5C88A724-905A-4EBE-B9CC-6A5053131D6B}"/>
              </a:ext>
            </a:extLst>
          </p:cNvPr>
          <p:cNvSpPr/>
          <p:nvPr/>
        </p:nvSpPr>
        <p:spPr>
          <a:xfrm>
            <a:off x="6491168" y="1152519"/>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Publishing</a:t>
            </a:r>
          </a:p>
        </p:txBody>
      </p:sp>
      <p:sp>
        <p:nvSpPr>
          <p:cNvPr id="48" name="Rectangle 47">
            <a:extLst>
              <a:ext uri="{FF2B5EF4-FFF2-40B4-BE49-F238E27FC236}">
                <a16:creationId xmlns:a16="http://schemas.microsoft.com/office/drawing/2014/main" id="{3A3B70F2-1111-4306-84DC-AC3BDF1EAF80}"/>
              </a:ext>
            </a:extLst>
          </p:cNvPr>
          <p:cNvSpPr/>
          <p:nvPr/>
        </p:nvSpPr>
        <p:spPr>
          <a:xfrm>
            <a:off x="2669489" y="475928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Data Management Operating Model</a:t>
            </a:r>
          </a:p>
        </p:txBody>
      </p:sp>
      <p:sp>
        <p:nvSpPr>
          <p:cNvPr id="69" name="Rectangle 68">
            <a:extLst>
              <a:ext uri="{FF2B5EF4-FFF2-40B4-BE49-F238E27FC236}">
                <a16:creationId xmlns:a16="http://schemas.microsoft.com/office/drawing/2014/main" id="{217B515A-2B2E-4220-B2B3-F4B46BDDF781}"/>
              </a:ext>
            </a:extLst>
          </p:cNvPr>
          <p:cNvSpPr/>
          <p:nvPr/>
        </p:nvSpPr>
        <p:spPr>
          <a:xfrm>
            <a:off x="7948241"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Reporting</a:t>
            </a:r>
          </a:p>
        </p:txBody>
      </p:sp>
      <p:sp>
        <p:nvSpPr>
          <p:cNvPr id="70" name="Rectangle 69">
            <a:extLst>
              <a:ext uri="{FF2B5EF4-FFF2-40B4-BE49-F238E27FC236}">
                <a16:creationId xmlns:a16="http://schemas.microsoft.com/office/drawing/2014/main" id="{F1F75115-F007-4F2D-B9BD-CAF61AAE329C}"/>
              </a:ext>
            </a:extLst>
          </p:cNvPr>
          <p:cNvSpPr/>
          <p:nvPr/>
        </p:nvSpPr>
        <p:spPr>
          <a:xfrm>
            <a:off x="7947336" y="157480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Unique Worker Report</a:t>
            </a:r>
          </a:p>
        </p:txBody>
      </p:sp>
    </p:spTree>
    <p:extLst>
      <p:ext uri="{BB962C8B-B14F-4D97-AF65-F5344CB8AC3E}">
        <p14:creationId xmlns:p14="http://schemas.microsoft.com/office/powerpoint/2010/main" val="33491385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754</Words>
  <Application>Microsoft Office PowerPoint</Application>
  <PresentationFormat>Widescreen</PresentationFormat>
  <Paragraphs>263</Paragraphs>
  <Slides>3</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9" baseType="lpstr">
      <vt:lpstr>Arial</vt:lpstr>
      <vt:lpstr>Calibri</vt:lpstr>
      <vt:lpstr>Trebuchet MS</vt:lpstr>
      <vt:lpstr>1_NationalGrid Grid 16:9</vt:lpstr>
      <vt:lpstr>10_NationalGrid Grid 16:9</vt:lpstr>
      <vt:lpstr>think-cell Slide</vt:lpstr>
      <vt:lpstr>The Capability North Star consists of 24 products</vt:lpstr>
      <vt:lpstr>Product capability map  | Unique Customer List | Customer data management operational processes | Customer Golden Record (CGR) </vt:lpstr>
      <vt:lpstr>Product capability map  | Workforce Golden Record (WGR), for IAM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Capability North Star consists of 24 products</dc:title>
  <dc:creator>Robertson, Daniel</dc:creator>
  <cp:lastModifiedBy>Robertson, Daniel</cp:lastModifiedBy>
  <cp:revision>1</cp:revision>
  <dcterms:created xsi:type="dcterms:W3CDTF">2021-11-17T16:27:22Z</dcterms:created>
  <dcterms:modified xsi:type="dcterms:W3CDTF">2021-11-17T16:32:35Z</dcterms:modified>
</cp:coreProperties>
</file>