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8"/>
  </p:notesMasterIdLst>
  <p:sldIdLst>
    <p:sldId id="256" r:id="rId2"/>
    <p:sldId id="265" r:id="rId3"/>
    <p:sldId id="267" r:id="rId4"/>
    <p:sldId id="263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1" autoAdjust="0"/>
    <p:restoredTop sz="94291" autoAdjust="0"/>
  </p:normalViewPr>
  <p:slideViewPr>
    <p:cSldViewPr snapToGrid="0">
      <p:cViewPr>
        <p:scale>
          <a:sx n="61" d="100"/>
          <a:sy n="61" d="100"/>
        </p:scale>
        <p:origin x="31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1CB11-2C52-4239-87DB-D15D3E67EF5C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CB892-11C3-49C9-9BE5-CA313AFDC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27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0900-16E8-4F6C-AB88-9C9BD4C771F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1E73-D0C9-4CBA-905B-75086ECC9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7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0900-16E8-4F6C-AB88-9C9BD4C771F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1E73-D0C9-4CBA-905B-75086ECC9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1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0900-16E8-4F6C-AB88-9C9BD4C771F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1E73-D0C9-4CBA-905B-75086ECC9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97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0900-16E8-4F6C-AB88-9C9BD4C771F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1E73-D0C9-4CBA-905B-75086ECC9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65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0900-16E8-4F6C-AB88-9C9BD4C771F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1E73-D0C9-4CBA-905B-75086ECC9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34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0900-16E8-4F6C-AB88-9C9BD4C771F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1E73-D0C9-4CBA-905B-75086ECC9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1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0900-16E8-4F6C-AB88-9C9BD4C771F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1E73-D0C9-4CBA-905B-75086ECC9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16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0900-16E8-4F6C-AB88-9C9BD4C771F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1E73-D0C9-4CBA-905B-75086ECC9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03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0900-16E8-4F6C-AB88-9C9BD4C771F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1E73-D0C9-4CBA-905B-75086ECC9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0900-16E8-4F6C-AB88-9C9BD4C771F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C9B1E73-D0C9-4CBA-905B-75086ECC9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8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0900-16E8-4F6C-AB88-9C9BD4C771F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1E73-D0C9-4CBA-905B-75086ECC9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5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0900-16E8-4F6C-AB88-9C9BD4C771F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1E73-D0C9-4CBA-905B-75086ECC9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7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0900-16E8-4F6C-AB88-9C9BD4C771F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1E73-D0C9-4CBA-905B-75086ECC9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1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0900-16E8-4F6C-AB88-9C9BD4C771F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1E73-D0C9-4CBA-905B-75086ECC9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0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0900-16E8-4F6C-AB88-9C9BD4C771F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1E73-D0C9-4CBA-905B-75086ECC9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7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0900-16E8-4F6C-AB88-9C9BD4C771F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1E73-D0C9-4CBA-905B-75086ECC9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0900-16E8-4F6C-AB88-9C9BD4C771F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1E73-D0C9-4CBA-905B-75086ECC9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180900-16E8-4F6C-AB88-9C9BD4C771F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9B1E73-D0C9-4CBA-905B-75086ECC9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0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  <p:sldLayoutId id="2147483985" r:id="rId15"/>
    <p:sldLayoutId id="2147483986" r:id="rId16"/>
    <p:sldLayoutId id="21474839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F027-C9B8-4A51-AE4F-B5B0A9EAA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4041" y="2150142"/>
            <a:ext cx="7717231" cy="1846125"/>
          </a:xfrm>
        </p:spPr>
        <p:txBody>
          <a:bodyPr>
            <a:noAutofit/>
          </a:bodyPr>
          <a:lstStyle/>
          <a:p>
            <a:pPr algn="l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Group Data &amp; Analytics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249F4-CA70-4750-9309-578FD92DA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6062" y="5637295"/>
            <a:ext cx="5294038" cy="96809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By: Nishit Ajwaliya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35734-54A2-4122-B33D-2346F1F81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041" y="609994"/>
            <a:ext cx="2948079" cy="154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8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46D8-E455-4F0D-B67A-1FBBC69E5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6" y="0"/>
            <a:ext cx="10614924" cy="821635"/>
          </a:xfrm>
        </p:spPr>
        <p:txBody>
          <a:bodyPr/>
          <a:lstStyle/>
          <a:p>
            <a:pPr algn="l"/>
            <a:r>
              <a:rPr lang="en-US" dirty="0"/>
              <a:t>Business Strategy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7878-19F9-4EE3-99DA-B14C1221B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6" y="900465"/>
            <a:ext cx="10404717" cy="5862944"/>
          </a:xfrm>
        </p:spPr>
        <p:txBody>
          <a:bodyPr anchor="t" anchorCtr="0">
            <a:normAutofit/>
          </a:bodyPr>
          <a:lstStyle/>
          <a:p>
            <a:r>
              <a:rPr lang="en-US" sz="3200" dirty="0"/>
              <a:t>Connect data to business value</a:t>
            </a:r>
          </a:p>
          <a:p>
            <a:pPr lvl="1"/>
            <a:r>
              <a:rPr lang="en-US" sz="2400" dirty="0"/>
              <a:t>What data is needed to address a specific business challenge?</a:t>
            </a:r>
          </a:p>
          <a:p>
            <a:r>
              <a:rPr lang="en-US" sz="3200" dirty="0"/>
              <a:t>Create reusable data assets</a:t>
            </a:r>
          </a:p>
          <a:p>
            <a:pPr lvl="1"/>
            <a:r>
              <a:rPr lang="en-US" sz="2400" dirty="0"/>
              <a:t>Common data elements to support multiple business challenges</a:t>
            </a:r>
          </a:p>
          <a:p>
            <a:r>
              <a:rPr lang="en-US" sz="3200" dirty="0"/>
              <a:t>Architect a scalable data platform</a:t>
            </a:r>
          </a:p>
          <a:p>
            <a:pPr lvl="1"/>
            <a:r>
              <a:rPr lang="en-US" sz="2400" dirty="0"/>
              <a:t>Enterprise data platform with capability to scale when needed</a:t>
            </a:r>
          </a:p>
        </p:txBody>
      </p:sp>
    </p:spTree>
    <p:extLst>
      <p:ext uri="{BB962C8B-B14F-4D97-AF65-F5344CB8AC3E}">
        <p14:creationId xmlns:p14="http://schemas.microsoft.com/office/powerpoint/2010/main" val="275006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8FE5E3E-1CCB-4D9E-B060-E17478556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195255"/>
              </p:ext>
            </p:extLst>
          </p:nvPr>
        </p:nvGraphicFramePr>
        <p:xfrm>
          <a:off x="1750497" y="1308538"/>
          <a:ext cx="10018712" cy="4209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2128827375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276585969"/>
                    </a:ext>
                  </a:extLst>
                </a:gridCol>
              </a:tblGrid>
              <a:tr h="674570">
                <a:tc>
                  <a:txBody>
                    <a:bodyPr/>
                    <a:lstStyle/>
                    <a:p>
                      <a:r>
                        <a:rPr lang="en-US" dirty="0"/>
                        <a:t>Business Unit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624900"/>
                  </a:ext>
                </a:extLst>
              </a:tr>
              <a:tr h="805334">
                <a:tc>
                  <a:txBody>
                    <a:bodyPr/>
                    <a:lstStyle/>
                    <a:p>
                      <a:r>
                        <a:rPr lang="en-US" dirty="0"/>
                        <a:t>Business unit specific goals – subset of group 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Enterprise and cross-business goals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527895"/>
                  </a:ext>
                </a:extLst>
              </a:tr>
              <a:tr h="748319">
                <a:tc>
                  <a:txBody>
                    <a:bodyPr/>
                    <a:lstStyle/>
                    <a:p>
                      <a:r>
                        <a:rPr lang="en-US" dirty="0"/>
                        <a:t>Leverages group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enterprise-wide group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59301"/>
                  </a:ext>
                </a:extLst>
              </a:tr>
              <a:tr h="947777">
                <a:tc>
                  <a:txBody>
                    <a:bodyPr/>
                    <a:lstStyle/>
                    <a:p>
                      <a:r>
                        <a:rPr lang="en-US" dirty="0"/>
                        <a:t>Business unit specific data capabilities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Makes business unit specific data capabilities available for the cross-business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274899"/>
                  </a:ext>
                </a:extLst>
              </a:tr>
              <a:tr h="1033392">
                <a:tc>
                  <a:txBody>
                    <a:bodyPr/>
                    <a:lstStyle/>
                    <a:p>
                      <a:r>
                        <a:rPr lang="en-US" dirty="0"/>
                        <a:t>One spoke in the Hub and Spoke operating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Hub in the Hub and Spoke operating model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15789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DE2EEA18-CB56-4635-8B15-EB245F5F2679}"/>
              </a:ext>
            </a:extLst>
          </p:cNvPr>
          <p:cNvSpPr txBox="1">
            <a:spLocks/>
          </p:cNvSpPr>
          <p:nvPr/>
        </p:nvSpPr>
        <p:spPr>
          <a:xfrm>
            <a:off x="1577076" y="0"/>
            <a:ext cx="10614924" cy="82163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GB" dirty="0"/>
              <a:t> Business Unit vs Group Data &amp; Analytics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0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46D8-E455-4F0D-B67A-1FBBC69E5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6" y="0"/>
            <a:ext cx="10614924" cy="821635"/>
          </a:xfrm>
        </p:spPr>
        <p:txBody>
          <a:bodyPr/>
          <a:lstStyle/>
          <a:p>
            <a:pPr algn="l"/>
            <a:r>
              <a:rPr lang="en-US" dirty="0"/>
              <a:t>Conceptual Architecture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BCB579-2674-4967-ACF1-9B526F851F80}"/>
              </a:ext>
            </a:extLst>
          </p:cNvPr>
          <p:cNvSpPr/>
          <p:nvPr/>
        </p:nvSpPr>
        <p:spPr>
          <a:xfrm>
            <a:off x="2870619" y="728256"/>
            <a:ext cx="1359877" cy="3268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8F0282-C831-44C0-B138-49B28918BDC6}"/>
              </a:ext>
            </a:extLst>
          </p:cNvPr>
          <p:cNvSpPr/>
          <p:nvPr/>
        </p:nvSpPr>
        <p:spPr>
          <a:xfrm>
            <a:off x="4230497" y="725907"/>
            <a:ext cx="4079632" cy="32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Load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68455-C378-4AB7-9B79-C6F6378E4B17}"/>
              </a:ext>
            </a:extLst>
          </p:cNvPr>
          <p:cNvSpPr/>
          <p:nvPr/>
        </p:nvSpPr>
        <p:spPr>
          <a:xfrm>
            <a:off x="8310129" y="725907"/>
            <a:ext cx="2616590" cy="32757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Share</a:t>
            </a:r>
          </a:p>
        </p:txBody>
      </p:sp>
      <p:pic>
        <p:nvPicPr>
          <p:cNvPr id="41" name="Content Placeholder 40">
            <a:extLst>
              <a:ext uri="{FF2B5EF4-FFF2-40B4-BE49-F238E27FC236}">
                <a16:creationId xmlns:a16="http://schemas.microsoft.com/office/drawing/2014/main" id="{F9D897BC-B6E2-46AD-B5DC-663723A68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2935" y="1064444"/>
            <a:ext cx="7799188" cy="5862945"/>
          </a:xfrm>
        </p:spPr>
      </p:pic>
    </p:spTree>
    <p:extLst>
      <p:ext uri="{BB962C8B-B14F-4D97-AF65-F5344CB8AC3E}">
        <p14:creationId xmlns:p14="http://schemas.microsoft.com/office/powerpoint/2010/main" val="311624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46D8-E455-4F0D-B67A-1FBBC69E5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76" y="0"/>
            <a:ext cx="10614924" cy="821635"/>
          </a:xfrm>
        </p:spPr>
        <p:txBody>
          <a:bodyPr/>
          <a:lstStyle/>
          <a:p>
            <a:pPr algn="l"/>
            <a:r>
              <a:rPr lang="en-US" dirty="0"/>
              <a:t>Group Strategy Governance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7878-19F9-4EE3-99DA-B14C1221B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76" y="917712"/>
            <a:ext cx="10614924" cy="5940288"/>
          </a:xfrm>
        </p:spPr>
        <p:txBody>
          <a:bodyPr anchor="t" anchorCtr="0">
            <a:normAutofit/>
          </a:bodyPr>
          <a:lstStyle/>
          <a:p>
            <a:r>
              <a:rPr lang="en-US" sz="2800" dirty="0"/>
              <a:t>Manage People, Process, policies, and culture around data</a:t>
            </a:r>
          </a:p>
          <a:p>
            <a:r>
              <a:rPr lang="en-US" sz="2800" dirty="0"/>
              <a:t>Front-end Governance</a:t>
            </a:r>
          </a:p>
          <a:p>
            <a:pPr lvl="1"/>
            <a:r>
              <a:rPr lang="en-US" sz="2400" dirty="0"/>
              <a:t>Intake based on budget and business goals </a:t>
            </a:r>
          </a:p>
          <a:p>
            <a:pPr lvl="1"/>
            <a:r>
              <a:rPr lang="en-US" sz="2400" dirty="0"/>
              <a:t>Work on the right priority</a:t>
            </a:r>
          </a:p>
          <a:p>
            <a:pPr lvl="1"/>
            <a:r>
              <a:rPr lang="en-US" sz="2400" dirty="0"/>
              <a:t>Resource requirement</a:t>
            </a:r>
          </a:p>
          <a:p>
            <a:r>
              <a:rPr lang="en-US" sz="2800" dirty="0"/>
              <a:t>Governance during the development life cycle</a:t>
            </a:r>
          </a:p>
          <a:p>
            <a:pPr lvl="1"/>
            <a:r>
              <a:rPr lang="en-US" sz="2400" dirty="0"/>
              <a:t>Standards, guidelines, and patterns</a:t>
            </a:r>
          </a:p>
          <a:p>
            <a:pPr lvl="1"/>
            <a:r>
              <a:rPr lang="en-US" sz="2400" dirty="0"/>
              <a:t>Governance board</a:t>
            </a:r>
          </a:p>
          <a:p>
            <a:r>
              <a:rPr lang="en-US" sz="2800" dirty="0"/>
              <a:t>KPI and Matrix </a:t>
            </a:r>
          </a:p>
          <a:p>
            <a:pPr lvl="1"/>
            <a:r>
              <a:rPr lang="en-US" sz="2400" dirty="0"/>
              <a:t>Regular Health check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688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A82EBD-D8E9-4DDD-8361-7F3EF8D23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95" y="1816429"/>
            <a:ext cx="6621774" cy="2471888"/>
          </a:xfrm>
        </p:spPr>
      </p:pic>
    </p:spTree>
    <p:extLst>
      <p:ext uri="{BB962C8B-B14F-4D97-AF65-F5344CB8AC3E}">
        <p14:creationId xmlns:p14="http://schemas.microsoft.com/office/powerpoint/2010/main" val="756634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3574</TotalTime>
  <Words>186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Parallax</vt:lpstr>
      <vt:lpstr>        Group Data &amp; Analytics Strategy</vt:lpstr>
      <vt:lpstr>Business Strategy Alignment</vt:lpstr>
      <vt:lpstr>PowerPoint Presentation</vt:lpstr>
      <vt:lpstr>Conceptual Architecture</vt:lpstr>
      <vt:lpstr>Group Strategy Governance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Data &amp; Analytics Strategy</dc:title>
  <dc:creator>NM Ajwaliya</dc:creator>
  <cp:lastModifiedBy>NM Ajwaliya</cp:lastModifiedBy>
  <cp:revision>13</cp:revision>
  <dcterms:created xsi:type="dcterms:W3CDTF">2021-09-01T01:37:26Z</dcterms:created>
  <dcterms:modified xsi:type="dcterms:W3CDTF">2021-09-03T13:12:00Z</dcterms:modified>
</cp:coreProperties>
</file>