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Lst>
  <p:notesMasterIdLst>
    <p:notesMasterId r:id="rId21"/>
  </p:notesMasterIdLst>
  <p:sldIdLst>
    <p:sldId id="565" r:id="rId6"/>
    <p:sldId id="484" r:id="rId7"/>
    <p:sldId id="2147138420" r:id="rId8"/>
    <p:sldId id="2147138425" r:id="rId9"/>
    <p:sldId id="2147138428" r:id="rId10"/>
    <p:sldId id="2147138429" r:id="rId11"/>
    <p:sldId id="2147375846" r:id="rId12"/>
    <p:sldId id="838840016" r:id="rId13"/>
    <p:sldId id="2147138494" r:id="rId14"/>
    <p:sldId id="2147138431" r:id="rId15"/>
    <p:sldId id="2147138495" r:id="rId16"/>
    <p:sldId id="2147138426" r:id="rId17"/>
    <p:sldId id="2147138422" r:id="rId18"/>
    <p:sldId id="2147138427" r:id="rId19"/>
    <p:sldId id="21471384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5A"/>
    <a:srgbClr val="FFCD90"/>
    <a:srgbClr val="FFC000"/>
    <a:srgbClr val="0070C0"/>
    <a:srgbClr val="92D05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A5F29-E970-4FFD-A8BE-269630261370}" v="1" dt="2021-10-27T15:36:34.052"/>
  </p1510:revLst>
</p1510:revInfo>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pathi, Bharat" userId="a883df28-9933-4ae0-a773-f08069720dbb" providerId="ADAL" clId="{185A5F29-E970-4FFD-A8BE-269630261370}"/>
    <pc:docChg chg="addSld modSld">
      <pc:chgData name="Tripathi, Bharat" userId="a883df28-9933-4ae0-a773-f08069720dbb" providerId="ADAL" clId="{185A5F29-E970-4FFD-A8BE-269630261370}" dt="2021-10-27T15:36:34.045" v="0"/>
      <pc:docMkLst>
        <pc:docMk/>
      </pc:docMkLst>
      <pc:sldChg chg="add">
        <pc:chgData name="Tripathi, Bharat" userId="a883df28-9933-4ae0-a773-f08069720dbb" providerId="ADAL" clId="{185A5F29-E970-4FFD-A8BE-269630261370}" dt="2021-10-27T15:36:34.045" v="0"/>
        <pc:sldMkLst>
          <pc:docMk/>
          <pc:sldMk cId="2403139463" sldId="214737584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6A102-5818-49A3-97AC-5867C6DD1CD7}" type="datetimeFigureOut">
              <a:rPr lang="en-GB" smtClean="0"/>
              <a:t>27/10/2021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D6161-3A1E-4B21-BC3D-A05DE7FF5D98}" type="slidenum">
              <a:rPr lang="en-GB" smtClean="0"/>
              <a:t>‹#›</a:t>
            </a:fld>
            <a:endParaRPr lang="en-GB"/>
          </a:p>
        </p:txBody>
      </p:sp>
    </p:spTree>
    <p:extLst>
      <p:ext uri="{BB962C8B-B14F-4D97-AF65-F5344CB8AC3E}">
        <p14:creationId xmlns:p14="http://schemas.microsoft.com/office/powerpoint/2010/main" val="14617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B3CDB0-04A5-418F-8A46-0B51D258EC13}" type="slidenum">
              <a:rPr lang="en-GB" smtClean="0"/>
              <a:t>3</a:t>
            </a:fld>
            <a:endParaRPr lang="en-GB"/>
          </a:p>
        </p:txBody>
      </p:sp>
    </p:spTree>
    <p:extLst>
      <p:ext uri="{BB962C8B-B14F-4D97-AF65-F5344CB8AC3E}">
        <p14:creationId xmlns:p14="http://schemas.microsoft.com/office/powerpoint/2010/main" val="68083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B3CDB0-04A5-418F-8A46-0B51D258EC13}" type="slidenum">
              <a:rPr lang="en-GB" smtClean="0"/>
              <a:t>4</a:t>
            </a:fld>
            <a:endParaRPr lang="en-GB"/>
          </a:p>
        </p:txBody>
      </p:sp>
    </p:spTree>
    <p:extLst>
      <p:ext uri="{BB962C8B-B14F-4D97-AF65-F5344CB8AC3E}">
        <p14:creationId xmlns:p14="http://schemas.microsoft.com/office/powerpoint/2010/main" val="396461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0D6161-3A1E-4B21-BC3D-A05DE7FF5D98}" type="slidenum">
              <a:rPr lang="en-GB" smtClean="0"/>
              <a:t>8</a:t>
            </a:fld>
            <a:endParaRPr lang="en-GB"/>
          </a:p>
        </p:txBody>
      </p:sp>
    </p:spTree>
    <p:extLst>
      <p:ext uri="{BB962C8B-B14F-4D97-AF65-F5344CB8AC3E}">
        <p14:creationId xmlns:p14="http://schemas.microsoft.com/office/powerpoint/2010/main" val="26466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B3CDB0-04A5-418F-8A46-0B51D258EC13}" type="slidenum">
              <a:rPr lang="en-GB" smtClean="0"/>
              <a:t>13</a:t>
            </a:fld>
            <a:endParaRPr lang="en-GB"/>
          </a:p>
        </p:txBody>
      </p:sp>
    </p:spTree>
    <p:extLst>
      <p:ext uri="{BB962C8B-B14F-4D97-AF65-F5344CB8AC3E}">
        <p14:creationId xmlns:p14="http://schemas.microsoft.com/office/powerpoint/2010/main" val="378394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B3CDB0-04A5-418F-8A46-0B51D258EC13}" type="slidenum">
              <a:rPr lang="en-GB" smtClean="0"/>
              <a:t>14</a:t>
            </a:fld>
            <a:endParaRPr lang="en-GB"/>
          </a:p>
        </p:txBody>
      </p:sp>
    </p:spTree>
    <p:extLst>
      <p:ext uri="{BB962C8B-B14F-4D97-AF65-F5344CB8AC3E}">
        <p14:creationId xmlns:p14="http://schemas.microsoft.com/office/powerpoint/2010/main" val="1984835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B3CDB0-04A5-418F-8A46-0B51D258EC13}" type="slidenum">
              <a:rPr lang="en-GB" smtClean="0"/>
              <a:t>15</a:t>
            </a:fld>
            <a:endParaRPr lang="en-GB"/>
          </a:p>
        </p:txBody>
      </p:sp>
    </p:spTree>
    <p:extLst>
      <p:ext uri="{BB962C8B-B14F-4D97-AF65-F5344CB8AC3E}">
        <p14:creationId xmlns:p14="http://schemas.microsoft.com/office/powerpoint/2010/main" val="3137450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4.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18"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146321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20006010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17194519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3172" y="340802"/>
            <a:ext cx="2063109" cy="610599"/>
          </a:xfrm>
          <a:prstGeom prst="rect">
            <a:avLst/>
          </a:prstGeom>
        </p:spPr>
      </p:pic>
    </p:spTree>
    <p:extLst>
      <p:ext uri="{BB962C8B-B14F-4D97-AF65-F5344CB8AC3E}">
        <p14:creationId xmlns:p14="http://schemas.microsoft.com/office/powerpoint/2010/main" val="4123765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746257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9"/>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3" y="1411821"/>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3"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454668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M_high title">
    <p:spTree>
      <p:nvGrpSpPr>
        <p:cNvPr id="1" name=""/>
        <p:cNvGrpSpPr/>
        <p:nvPr/>
      </p:nvGrpSpPr>
      <p:grpSpPr>
        <a:xfrm>
          <a:off x="0" y="0"/>
          <a:ext cx="0" cy="0"/>
          <a:chOff x="0" y="0"/>
          <a:chExt cx="0" cy="0"/>
        </a:xfrm>
      </p:grpSpPr>
      <p:sp>
        <p:nvSpPr>
          <p:cNvPr id="9" name="Title 2"/>
          <p:cNvSpPr>
            <a:spLocks noGrp="1"/>
          </p:cNvSpPr>
          <p:nvPr>
            <p:ph type="title"/>
          </p:nvPr>
        </p:nvSpPr>
        <p:spPr>
          <a:xfrm>
            <a:off x="334963" y="138723"/>
            <a:ext cx="11329987" cy="410551"/>
          </a:xfrm>
        </p:spPr>
        <p:txBody>
          <a:bodyPr/>
          <a:lstStyle>
            <a:lvl1pPr>
              <a:defRPr sz="2800"/>
            </a:lvl1pPr>
          </a:lstStyle>
          <a:p>
            <a:r>
              <a:rPr lang="en-US"/>
              <a:t>Click to edit Master title style</a:t>
            </a:r>
            <a:endParaRPr lang="en-GB"/>
          </a:p>
        </p:txBody>
      </p:sp>
    </p:spTree>
    <p:extLst>
      <p:ext uri="{BB962C8B-B14F-4D97-AF65-F5344CB8AC3E}">
        <p14:creationId xmlns:p14="http://schemas.microsoft.com/office/powerpoint/2010/main" val="595539550"/>
      </p:ext>
    </p:extLst>
  </p:cSld>
  <p:clrMapOvr>
    <a:masterClrMapping/>
  </p:clrMapOvr>
  <p:transition>
    <p:fade/>
  </p:transition>
  <p:extLst>
    <p:ext uri="{DCECCB84-F9BA-43D5-87BE-67443E8EF086}">
      <p15:sldGuideLst xmlns:p15="http://schemas.microsoft.com/office/powerpoint/2012/main">
        <p15:guide id="1" pos="5564">
          <p15:clr>
            <a:srgbClr val="FBAE40"/>
          </p15:clr>
        </p15:guide>
        <p15:guide id="2" pos="3931">
          <p15:clr>
            <a:srgbClr val="FBAE40"/>
          </p15:clr>
        </p15:guide>
        <p15:guide id="3" pos="3704">
          <p15:clr>
            <a:srgbClr val="FBAE40"/>
          </p15:clr>
        </p15:guide>
        <p15:guide id="4" pos="3001">
          <p15:clr>
            <a:srgbClr val="FBAE40"/>
          </p15:clr>
        </p15:guide>
        <p15:guide id="5" pos="1844">
          <p15:clr>
            <a:srgbClr val="FBAE40"/>
          </p15:clr>
        </p15:guide>
        <p15:guide id="6" pos="2751">
          <p15:clr>
            <a:srgbClr val="FBAE40"/>
          </p15:clr>
        </p15:guide>
        <p15:guide id="7" pos="211">
          <p15:clr>
            <a:srgbClr val="FBAE40"/>
          </p15:clr>
        </p15:guide>
        <p15:guide id="8" orient="horz" pos="2840">
          <p15:clr>
            <a:srgbClr val="FBAE40"/>
          </p15:clr>
        </p15:guide>
        <p15:guide id="9" orient="horz" pos="754">
          <p15:clr>
            <a:srgbClr val="FBAE40"/>
          </p15:clr>
        </p15:guide>
        <p15:guide id="10" orient="horz" pos="346">
          <p15:clr>
            <a:srgbClr val="FBAE40"/>
          </p15:clr>
        </p15:guide>
        <p15:guide id="11" pos="7469">
          <p15:clr>
            <a:srgbClr val="FBAE40"/>
          </p15:clr>
        </p15:guide>
        <p15:guide id="12" pos="2071">
          <p15:clr>
            <a:srgbClr val="FBAE40"/>
          </p15:clr>
        </p15:guide>
        <p15:guide id="13" orient="horz" pos="3974">
          <p15:clr>
            <a:srgbClr val="FBAE40"/>
          </p15:clr>
        </p15:guide>
        <p15:guide id="14" orient="horz" pos="799">
          <p15:clr>
            <a:srgbClr val="FBAE40"/>
          </p15:clr>
        </p15:guide>
        <p15:guide id="15" orient="horz" pos="39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82550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645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 Screen">
    <p:spTree>
      <p:nvGrpSpPr>
        <p:cNvPr id="1" name=""/>
        <p:cNvGrpSpPr/>
        <p:nvPr/>
      </p:nvGrpSpPr>
      <p:grpSpPr>
        <a:xfrm>
          <a:off x="0" y="0"/>
          <a:ext cx="0" cy="0"/>
          <a:chOff x="0" y="0"/>
          <a:chExt cx="0" cy="0"/>
        </a:xfrm>
      </p:grpSpPr>
      <p:pic>
        <p:nvPicPr>
          <p:cNvPr id="1037" name="Picture 103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769" t="16253" r="36022"/>
          <a:stretch/>
        </p:blipFill>
        <p:spPr>
          <a:xfrm>
            <a:off x="1905000" y="0"/>
            <a:ext cx="10287000" cy="6858000"/>
          </a:xfrm>
          <a:prstGeom prst="rect">
            <a:avLst/>
          </a:prstGeom>
        </p:spPr>
      </p:pic>
      <p:sp>
        <p:nvSpPr>
          <p:cNvPr id="28" name="Freeform 15"/>
          <p:cNvSpPr>
            <a:spLocks/>
          </p:cNvSpPr>
          <p:nvPr userDrawn="1"/>
        </p:nvSpPr>
        <p:spPr bwMode="auto">
          <a:xfrm>
            <a:off x="-1" y="-8229"/>
            <a:ext cx="9882873" cy="6866229"/>
          </a:xfrm>
          <a:custGeom>
            <a:avLst/>
            <a:gdLst>
              <a:gd name="T0" fmla="*/ 0 w 5765"/>
              <a:gd name="T1" fmla="*/ 0 h 3240"/>
              <a:gd name="T2" fmla="*/ 0 w 5765"/>
              <a:gd name="T3" fmla="*/ 3240 h 3240"/>
              <a:gd name="T4" fmla="*/ 4669 w 5765"/>
              <a:gd name="T5" fmla="*/ 3240 h 3240"/>
              <a:gd name="T6" fmla="*/ 2490 w 5765"/>
              <a:gd name="T7" fmla="*/ 1062 h 3240"/>
              <a:gd name="T8" fmla="*/ 3551 w 5765"/>
              <a:gd name="T9" fmla="*/ 0 h 3240"/>
              <a:gd name="T10" fmla="*/ 5765 w 5765"/>
              <a:gd name="T11" fmla="*/ 0 h 3240"/>
              <a:gd name="T12" fmla="*/ 5765 w 5765"/>
              <a:gd name="T13" fmla="*/ 0 h 3240"/>
              <a:gd name="T14" fmla="*/ 0 w 5765"/>
              <a:gd name="T15" fmla="*/ 0 h 3240"/>
              <a:gd name="connsiteX0" fmla="*/ 0 w 10000"/>
              <a:gd name="connsiteY0" fmla="*/ 1481 h 11481"/>
              <a:gd name="connsiteX1" fmla="*/ 0 w 10000"/>
              <a:gd name="connsiteY1" fmla="*/ 11481 h 11481"/>
              <a:gd name="connsiteX2" fmla="*/ 8099 w 10000"/>
              <a:gd name="connsiteY2" fmla="*/ 11481 h 11481"/>
              <a:gd name="connsiteX3" fmla="*/ 4319 w 10000"/>
              <a:gd name="connsiteY3" fmla="*/ 4759 h 11481"/>
              <a:gd name="connsiteX4" fmla="*/ 6160 w 10000"/>
              <a:gd name="connsiteY4" fmla="*/ 1481 h 11481"/>
              <a:gd name="connsiteX5" fmla="*/ 10000 w 10000"/>
              <a:gd name="connsiteY5" fmla="*/ 1481 h 11481"/>
              <a:gd name="connsiteX6" fmla="*/ 9271 w 10000"/>
              <a:gd name="connsiteY6" fmla="*/ 0 h 11481"/>
              <a:gd name="connsiteX7" fmla="*/ 0 w 10000"/>
              <a:gd name="connsiteY7" fmla="*/ 1481 h 11481"/>
              <a:gd name="connsiteX0" fmla="*/ 0 w 10000"/>
              <a:gd name="connsiteY0" fmla="*/ 12 h 10012"/>
              <a:gd name="connsiteX1" fmla="*/ 0 w 10000"/>
              <a:gd name="connsiteY1" fmla="*/ 10012 h 10012"/>
              <a:gd name="connsiteX2" fmla="*/ 8099 w 10000"/>
              <a:gd name="connsiteY2" fmla="*/ 10012 h 10012"/>
              <a:gd name="connsiteX3" fmla="*/ 4319 w 10000"/>
              <a:gd name="connsiteY3" fmla="*/ 3290 h 10012"/>
              <a:gd name="connsiteX4" fmla="*/ 6160 w 10000"/>
              <a:gd name="connsiteY4" fmla="*/ 12 h 10012"/>
              <a:gd name="connsiteX5" fmla="*/ 10000 w 10000"/>
              <a:gd name="connsiteY5" fmla="*/ 12 h 10012"/>
              <a:gd name="connsiteX6" fmla="*/ 6176 w 10000"/>
              <a:gd name="connsiteY6" fmla="*/ 0 h 10012"/>
              <a:gd name="connsiteX7" fmla="*/ 0 w 10000"/>
              <a:gd name="connsiteY7" fmla="*/ 12 h 10012"/>
              <a:gd name="connsiteX0" fmla="*/ 0 w 8099"/>
              <a:gd name="connsiteY0" fmla="*/ 12 h 10012"/>
              <a:gd name="connsiteX1" fmla="*/ 0 w 8099"/>
              <a:gd name="connsiteY1" fmla="*/ 10012 h 10012"/>
              <a:gd name="connsiteX2" fmla="*/ 8099 w 8099"/>
              <a:gd name="connsiteY2" fmla="*/ 10012 h 10012"/>
              <a:gd name="connsiteX3" fmla="*/ 4319 w 8099"/>
              <a:gd name="connsiteY3" fmla="*/ 3290 h 10012"/>
              <a:gd name="connsiteX4" fmla="*/ 6160 w 8099"/>
              <a:gd name="connsiteY4" fmla="*/ 12 h 10012"/>
              <a:gd name="connsiteX5" fmla="*/ 6163 w 8099"/>
              <a:gd name="connsiteY5" fmla="*/ 12 h 10012"/>
              <a:gd name="connsiteX6" fmla="*/ 6176 w 8099"/>
              <a:gd name="connsiteY6" fmla="*/ 0 h 10012"/>
              <a:gd name="connsiteX7" fmla="*/ 0 w 8099"/>
              <a:gd name="connsiteY7" fmla="*/ 12 h 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9" h="10012">
                <a:moveTo>
                  <a:pt x="0" y="12"/>
                </a:moveTo>
                <a:lnTo>
                  <a:pt x="0" y="10012"/>
                </a:lnTo>
                <a:lnTo>
                  <a:pt x="8099" y="10012"/>
                </a:lnTo>
                <a:lnTo>
                  <a:pt x="4319" y="3290"/>
                </a:lnTo>
                <a:lnTo>
                  <a:pt x="6160" y="12"/>
                </a:lnTo>
                <a:lnTo>
                  <a:pt x="6163" y="12"/>
                </a:lnTo>
                <a:cubicBezTo>
                  <a:pt x="6167" y="8"/>
                  <a:pt x="6172" y="4"/>
                  <a:pt x="6176" y="0"/>
                </a:cubicBezTo>
                <a:lnTo>
                  <a:pt x="0" y="12"/>
                </a:ln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GB" sz="1867"/>
          </a:p>
        </p:txBody>
      </p:sp>
      <p:grpSp>
        <p:nvGrpSpPr>
          <p:cNvPr id="12" name="Group 8"/>
          <p:cNvGrpSpPr>
            <a:grpSpLocks noChangeAspect="1"/>
          </p:cNvGrpSpPr>
          <p:nvPr userDrawn="1"/>
        </p:nvGrpSpPr>
        <p:grpSpPr bwMode="auto">
          <a:xfrm>
            <a:off x="4889502" y="0"/>
            <a:ext cx="4764617" cy="6858000"/>
            <a:chOff x="2310" y="0"/>
            <a:chExt cx="2251" cy="3240"/>
          </a:xfrm>
        </p:grpSpPr>
        <p:sp>
          <p:nvSpPr>
            <p:cNvPr id="20" name="AutoShape 7"/>
            <p:cNvSpPr>
              <a:spLocks noChangeAspect="1" noChangeArrowheads="1" noTextEdit="1"/>
            </p:cNvSpPr>
            <p:nvPr userDrawn="1"/>
          </p:nvSpPr>
          <p:spPr bwMode="auto">
            <a:xfrm>
              <a:off x="2310" y="0"/>
              <a:ext cx="2251"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67"/>
            </a:p>
          </p:txBody>
        </p:sp>
        <p:sp>
          <p:nvSpPr>
            <p:cNvPr id="21" name="Freeform 9"/>
            <p:cNvSpPr>
              <a:spLocks/>
            </p:cNvSpPr>
            <p:nvPr userDrawn="1"/>
          </p:nvSpPr>
          <p:spPr bwMode="auto">
            <a:xfrm>
              <a:off x="3613" y="2344"/>
              <a:ext cx="950" cy="898"/>
            </a:xfrm>
            <a:custGeom>
              <a:avLst/>
              <a:gdLst>
                <a:gd name="T0" fmla="*/ 950 w 950"/>
                <a:gd name="T1" fmla="*/ 896 h 898"/>
                <a:gd name="T2" fmla="*/ 54 w 950"/>
                <a:gd name="T3" fmla="*/ 0 h 898"/>
                <a:gd name="T4" fmla="*/ 0 w 950"/>
                <a:gd name="T5" fmla="*/ 54 h 898"/>
                <a:gd name="T6" fmla="*/ 844 w 950"/>
                <a:gd name="T7" fmla="*/ 898 h 898"/>
                <a:gd name="T8" fmla="*/ 950 w 950"/>
                <a:gd name="T9" fmla="*/ 896 h 898"/>
              </a:gdLst>
              <a:ahLst/>
              <a:cxnLst>
                <a:cxn ang="0">
                  <a:pos x="T0" y="T1"/>
                </a:cxn>
                <a:cxn ang="0">
                  <a:pos x="T2" y="T3"/>
                </a:cxn>
                <a:cxn ang="0">
                  <a:pos x="T4" y="T5"/>
                </a:cxn>
                <a:cxn ang="0">
                  <a:pos x="T6" y="T7"/>
                </a:cxn>
                <a:cxn ang="0">
                  <a:pos x="T8" y="T9"/>
                </a:cxn>
              </a:cxnLst>
              <a:rect l="0" t="0" r="r" b="b"/>
              <a:pathLst>
                <a:path w="950" h="898">
                  <a:moveTo>
                    <a:pt x="950" y="896"/>
                  </a:moveTo>
                  <a:lnTo>
                    <a:pt x="54" y="0"/>
                  </a:lnTo>
                  <a:lnTo>
                    <a:pt x="0" y="54"/>
                  </a:lnTo>
                  <a:lnTo>
                    <a:pt x="844" y="898"/>
                  </a:lnTo>
                  <a:lnTo>
                    <a:pt x="950" y="896"/>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p>
          </p:txBody>
        </p:sp>
        <p:sp>
          <p:nvSpPr>
            <p:cNvPr id="22" name="Freeform 10"/>
            <p:cNvSpPr>
              <a:spLocks/>
            </p:cNvSpPr>
            <p:nvPr userDrawn="1"/>
          </p:nvSpPr>
          <p:spPr bwMode="auto">
            <a:xfrm>
              <a:off x="2310" y="1042"/>
              <a:ext cx="1357" cy="1356"/>
            </a:xfrm>
            <a:custGeom>
              <a:avLst/>
              <a:gdLst>
                <a:gd name="T0" fmla="*/ 18 w 1357"/>
                <a:gd name="T1" fmla="*/ 0 h 1356"/>
                <a:gd name="T2" fmla="*/ 1357 w 1357"/>
                <a:gd name="T3" fmla="*/ 1338 h 1356"/>
                <a:gd name="T4" fmla="*/ 1339 w 1357"/>
                <a:gd name="T5" fmla="*/ 1356 h 1356"/>
                <a:gd name="T6" fmla="*/ 0 w 1357"/>
                <a:gd name="T7" fmla="*/ 18 h 1356"/>
                <a:gd name="T8" fmla="*/ 18 w 1357"/>
                <a:gd name="T9" fmla="*/ 0 h 1356"/>
              </a:gdLst>
              <a:ahLst/>
              <a:cxnLst>
                <a:cxn ang="0">
                  <a:pos x="T0" y="T1"/>
                </a:cxn>
                <a:cxn ang="0">
                  <a:pos x="T2" y="T3"/>
                </a:cxn>
                <a:cxn ang="0">
                  <a:pos x="T4" y="T5"/>
                </a:cxn>
                <a:cxn ang="0">
                  <a:pos x="T6" y="T7"/>
                </a:cxn>
                <a:cxn ang="0">
                  <a:pos x="T8" y="T9"/>
                </a:cxn>
              </a:cxnLst>
              <a:rect l="0" t="0" r="r" b="b"/>
              <a:pathLst>
                <a:path w="1357" h="1356">
                  <a:moveTo>
                    <a:pt x="18" y="0"/>
                  </a:moveTo>
                  <a:lnTo>
                    <a:pt x="1357" y="1338"/>
                  </a:lnTo>
                  <a:lnTo>
                    <a:pt x="1339" y="1356"/>
                  </a:lnTo>
                  <a:lnTo>
                    <a:pt x="0" y="18"/>
                  </a:lnTo>
                  <a:lnTo>
                    <a:pt x="18"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p>
          </p:txBody>
        </p:sp>
        <p:sp>
          <p:nvSpPr>
            <p:cNvPr id="23" name="Freeform 11"/>
            <p:cNvSpPr>
              <a:spLocks/>
            </p:cNvSpPr>
            <p:nvPr userDrawn="1"/>
          </p:nvSpPr>
          <p:spPr bwMode="auto">
            <a:xfrm>
              <a:off x="2308" y="0"/>
              <a:ext cx="1093" cy="1074"/>
            </a:xfrm>
            <a:custGeom>
              <a:avLst/>
              <a:gdLst>
                <a:gd name="T0" fmla="*/ 1093 w 1093"/>
                <a:gd name="T1" fmla="*/ 0 h 1074"/>
                <a:gd name="T2" fmla="*/ 1058 w 1093"/>
                <a:gd name="T3" fmla="*/ 0 h 1074"/>
                <a:gd name="T4" fmla="*/ 0 w 1093"/>
                <a:gd name="T5" fmla="*/ 1056 h 1074"/>
                <a:gd name="T6" fmla="*/ 18 w 1093"/>
                <a:gd name="T7" fmla="*/ 1074 h 1074"/>
                <a:gd name="T8" fmla="*/ 1093 w 1093"/>
                <a:gd name="T9" fmla="*/ 0 h 1074"/>
              </a:gdLst>
              <a:ahLst/>
              <a:cxnLst>
                <a:cxn ang="0">
                  <a:pos x="T0" y="T1"/>
                </a:cxn>
                <a:cxn ang="0">
                  <a:pos x="T2" y="T3"/>
                </a:cxn>
                <a:cxn ang="0">
                  <a:pos x="T4" y="T5"/>
                </a:cxn>
                <a:cxn ang="0">
                  <a:pos x="T6" y="T7"/>
                </a:cxn>
                <a:cxn ang="0">
                  <a:pos x="T8" y="T9"/>
                </a:cxn>
              </a:cxnLst>
              <a:rect l="0" t="0" r="r" b="b"/>
              <a:pathLst>
                <a:path w="1093" h="1074">
                  <a:moveTo>
                    <a:pt x="1093" y="0"/>
                  </a:moveTo>
                  <a:lnTo>
                    <a:pt x="1058" y="0"/>
                  </a:lnTo>
                  <a:lnTo>
                    <a:pt x="0" y="1056"/>
                  </a:lnTo>
                  <a:lnTo>
                    <a:pt x="18" y="1074"/>
                  </a:lnTo>
                  <a:lnTo>
                    <a:pt x="1093"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p>
          </p:txBody>
        </p:sp>
      </p:grpSp>
      <p:pic>
        <p:nvPicPr>
          <p:cNvPr id="1038" name="Picture 10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0769" y="6178770"/>
            <a:ext cx="1857600" cy="383977"/>
          </a:xfrm>
          <a:prstGeom prst="rect">
            <a:avLst/>
          </a:prstGeom>
        </p:spPr>
      </p:pic>
      <p:sp>
        <p:nvSpPr>
          <p:cNvPr id="11"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sp>
        <p:nvSpPr>
          <p:cNvPr id="4" name="Text Placeholder 3"/>
          <p:cNvSpPr>
            <a:spLocks noGrp="1"/>
          </p:cNvSpPr>
          <p:nvPr userDrawn="1">
            <p:ph type="body" sz="quarter" idx="16" hasCustomPrompt="1"/>
          </p:nvPr>
        </p:nvSpPr>
        <p:spPr>
          <a:xfrm>
            <a:off x="313911" y="4496531"/>
            <a:ext cx="4800000" cy="535527"/>
          </a:xfrm>
          <a:noFill/>
          <a:ln>
            <a:noFill/>
          </a:ln>
        </p:spPr>
        <p:txBody>
          <a:bodyPr vert="horz" wrap="square" lIns="91434" tIns="45718" rIns="91434" bIns="45718" numCol="1" anchor="t" anchorCtr="0" compatLnSpc="1">
            <a:prstTxWarp prst="textNoShape">
              <a:avLst/>
            </a:prstTxWarp>
            <a:spAutoFit/>
          </a:bodyPr>
          <a:lstStyle>
            <a:lvl1pPr marL="342882" indent="-342882" algn="l" rtl="0" eaLnBrk="1" fontAlgn="base" hangingPunct="1">
              <a:lnSpc>
                <a:spcPct val="90000"/>
              </a:lnSpc>
              <a:spcBef>
                <a:spcPct val="0"/>
              </a:spcBef>
              <a:spcAft>
                <a:spcPct val="0"/>
              </a:spcAft>
              <a:buFont typeface="Arial" panose="020B0604020202020204" pitchFamily="34" charset="0"/>
              <a:buNone/>
              <a:defRPr lang="en-GB" sz="3200" b="1" baseline="0" dirty="0">
                <a:solidFill>
                  <a:schemeClr val="bg1"/>
                </a:solidFill>
                <a:latin typeface="+mn-lt"/>
                <a:ea typeface="+mn-ea"/>
                <a:cs typeface="+mn-cs"/>
              </a:defRPr>
            </a:lvl1pPr>
          </a:lstStyle>
          <a:p>
            <a:pPr marL="0" lvl="0" indent="0" algn="l" rtl="0" eaLnBrk="1" fontAlgn="base" hangingPunct="1">
              <a:spcBef>
                <a:spcPct val="0"/>
              </a:spcBef>
              <a:spcAft>
                <a:spcPts val="600"/>
              </a:spcAft>
              <a:buClr>
                <a:schemeClr val="accent1"/>
              </a:buClr>
            </a:pPr>
            <a:r>
              <a:rPr lang="en-US"/>
              <a:t>Click to edit text</a:t>
            </a:r>
            <a:endParaRPr lang="en-GB"/>
          </a:p>
        </p:txBody>
      </p:sp>
      <p:sp>
        <p:nvSpPr>
          <p:cNvPr id="15" name="Text Placeholder 3"/>
          <p:cNvSpPr>
            <a:spLocks noGrp="1"/>
          </p:cNvSpPr>
          <p:nvPr userDrawn="1">
            <p:ph type="body" sz="quarter" idx="17" hasCustomPrompt="1"/>
          </p:nvPr>
        </p:nvSpPr>
        <p:spPr>
          <a:xfrm>
            <a:off x="313911" y="5080499"/>
            <a:ext cx="4800000" cy="424728"/>
          </a:xfrm>
          <a:noFill/>
          <a:ln>
            <a:noFill/>
          </a:ln>
        </p:spPr>
        <p:txBody>
          <a:bodyPr vert="horz" wrap="square" lIns="91434" tIns="45718" rIns="91434" bIns="45718" numCol="1" anchor="t" anchorCtr="0" compatLnSpc="1">
            <a:prstTxWarp prst="textNoShape">
              <a:avLst/>
            </a:prstTxWarp>
            <a:spAutoFit/>
          </a:bodyPr>
          <a:lstStyle>
            <a:lvl1pPr marL="285737" indent="-285737" algn="l" rtl="0" eaLnBrk="1" fontAlgn="base" hangingPunct="1">
              <a:lnSpc>
                <a:spcPct val="90000"/>
              </a:lnSpc>
              <a:spcBef>
                <a:spcPct val="0"/>
              </a:spcBef>
              <a:spcAft>
                <a:spcPct val="0"/>
              </a:spcAft>
              <a:buFont typeface="Arial" panose="020B0604020202020204" pitchFamily="34" charset="0"/>
              <a:buNone/>
              <a:defRPr lang="en-GB" sz="2400" b="1" dirty="0">
                <a:solidFill>
                  <a:schemeClr val="bg1"/>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userDrawn="1">
            <p:ph type="title"/>
          </p:nvPr>
        </p:nvSpPr>
        <p:spPr>
          <a:xfrm>
            <a:off x="318756" y="3042583"/>
            <a:ext cx="4800000" cy="1436285"/>
          </a:xfrm>
        </p:spPr>
        <p:txBody>
          <a:bodyPr anchor="t" anchorCtr="0"/>
          <a:lstStyle>
            <a:lvl1pPr>
              <a:defRPr sz="4267" b="1">
                <a:solidFill>
                  <a:schemeClr val="bg1"/>
                </a:solidFill>
              </a:defRPr>
            </a:lvl1pPr>
          </a:lstStyle>
          <a:p>
            <a:r>
              <a:rPr lang="en-US"/>
              <a:t>Click to edit Master title style</a:t>
            </a:r>
            <a:endParaRPr lang="en-GB"/>
          </a:p>
        </p:txBody>
      </p:sp>
      <p:sp>
        <p:nvSpPr>
          <p:cNvPr id="1031" name="Freeform 23"/>
          <p:cNvSpPr>
            <a:spLocks/>
          </p:cNvSpPr>
          <p:nvPr userDrawn="1"/>
        </p:nvSpPr>
        <p:spPr bwMode="auto">
          <a:xfrm>
            <a:off x="3497065" y="-8108950"/>
            <a:ext cx="8189384" cy="8100484"/>
          </a:xfrm>
          <a:custGeom>
            <a:avLst/>
            <a:gdLst>
              <a:gd name="T0" fmla="*/ 3869 w 3869"/>
              <a:gd name="T1" fmla="*/ 0 h 3827"/>
              <a:gd name="T2" fmla="*/ 3869 w 3869"/>
              <a:gd name="T3" fmla="*/ 3827 h 3827"/>
              <a:gd name="T4" fmla="*/ 2575 w 3869"/>
              <a:gd name="T5" fmla="*/ 3827 h 3827"/>
              <a:gd name="T6" fmla="*/ 0 w 3869"/>
              <a:gd name="T7" fmla="*/ 1254 h 3827"/>
              <a:gd name="T8" fmla="*/ 1254 w 3869"/>
              <a:gd name="T9" fmla="*/ 0 h 3827"/>
            </a:gdLst>
            <a:ahLst/>
            <a:cxnLst>
              <a:cxn ang="0">
                <a:pos x="T0" y="T1"/>
              </a:cxn>
              <a:cxn ang="0">
                <a:pos x="T2" y="T3"/>
              </a:cxn>
              <a:cxn ang="0">
                <a:pos x="T4" y="T5"/>
              </a:cxn>
              <a:cxn ang="0">
                <a:pos x="T6" y="T7"/>
              </a:cxn>
              <a:cxn ang="0">
                <a:pos x="T8" y="T9"/>
              </a:cxn>
            </a:cxnLst>
            <a:rect l="0" t="0" r="r" b="b"/>
            <a:pathLst>
              <a:path w="3869" h="3827">
                <a:moveTo>
                  <a:pt x="3869" y="0"/>
                </a:moveTo>
                <a:lnTo>
                  <a:pt x="3869" y="3827"/>
                </a:lnTo>
                <a:lnTo>
                  <a:pt x="2575" y="3827"/>
                </a:lnTo>
                <a:lnTo>
                  <a:pt x="0" y="1254"/>
                </a:lnTo>
                <a:lnTo>
                  <a:pt x="12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GB" sz="1867"/>
          </a:p>
        </p:txBody>
      </p:sp>
      <p:sp>
        <p:nvSpPr>
          <p:cNvPr id="3" name="Rectangle 2"/>
          <p:cNvSpPr/>
          <p:nvPr userDrawn="1"/>
        </p:nvSpPr>
        <p:spPr>
          <a:xfrm>
            <a:off x="311281" y="447113"/>
            <a:ext cx="1354473" cy="461665"/>
          </a:xfrm>
          <a:prstGeom prst="rect">
            <a:avLst/>
          </a:prstGeom>
        </p:spPr>
        <p:txBody>
          <a:bodyPr wrap="non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GB" sz="2400" b="0" i="0" u="none" strike="noStrike" kern="0" cap="none" spc="-200" normalizeH="0" baseline="0" noProof="0">
                <a:ln>
                  <a:noFill/>
                </a:ln>
                <a:solidFill>
                  <a:srgbClr val="FFFFFF"/>
                </a:solidFill>
                <a:effectLst/>
                <a:uLnTx/>
                <a:uFillTx/>
                <a:latin typeface="Arial"/>
                <a:ea typeface="ＭＳ Ｐゴシック"/>
                <a:cs typeface="+mj-cs"/>
              </a:rPr>
              <a:t>my</a:t>
            </a:r>
            <a:r>
              <a:rPr kumimoji="0" lang="en-GB" sz="2400" b="1" i="0" u="none" strike="noStrike" kern="0" cap="none" spc="-200" normalizeH="0" baseline="0" noProof="0">
                <a:ln>
                  <a:noFill/>
                </a:ln>
                <a:solidFill>
                  <a:srgbClr val="FFFFFF"/>
                </a:solidFill>
                <a:effectLst/>
                <a:uLnTx/>
                <a:uFillTx/>
                <a:latin typeface="Arial"/>
                <a:ea typeface="ＭＳ Ｐゴシック"/>
                <a:cs typeface="+mj-cs"/>
              </a:rPr>
              <a:t>HR</a:t>
            </a:r>
            <a:r>
              <a:rPr kumimoji="0" lang="en-GB" sz="2400" b="0" i="0" u="none" strike="noStrike" kern="0" cap="none" spc="0" normalizeH="0" baseline="0" noProof="0">
                <a:ln>
                  <a:noFill/>
                </a:ln>
                <a:solidFill>
                  <a:srgbClr val="FFFFFF"/>
                </a:solidFill>
                <a:effectLst/>
                <a:uLnTx/>
                <a:uFillTx/>
                <a:latin typeface="Arial"/>
                <a:ea typeface="ＭＳ Ｐゴシック"/>
                <a:cs typeface="+mj-cs"/>
              </a:rPr>
              <a:t> </a:t>
            </a:r>
            <a:r>
              <a:rPr kumimoji="0" lang="en-GB" sz="2400" b="0" i="0" u="none" strike="noStrike" kern="0" cap="none" spc="-251" normalizeH="0" baseline="0" noProof="0">
                <a:ln>
                  <a:noFill/>
                </a:ln>
                <a:solidFill>
                  <a:srgbClr val="FFFFFF"/>
                </a:solidFill>
                <a:effectLst/>
                <a:uLnTx/>
                <a:uFillTx/>
                <a:latin typeface="Arial"/>
                <a:ea typeface="ＭＳ Ｐゴシック"/>
                <a:cs typeface="+mj-cs"/>
              </a:rPr>
              <a:t>2.0</a:t>
            </a:r>
            <a:endParaRPr kumimoji="0" lang="en-GB" sz="7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3812827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72">
          <p15:clr>
            <a:srgbClr val="FBAE40"/>
          </p15:clr>
        </p15:guide>
        <p15:guide id="3" orient="horz" pos="344">
          <p15:clr>
            <a:srgbClr val="FBAE40"/>
          </p15:clr>
        </p15:guide>
        <p15:guide id="4" pos="5488">
          <p15:clr>
            <a:srgbClr val="FBAE40"/>
          </p15:clr>
        </p15:guide>
        <p15:guide id="5" pos="2880">
          <p15:clr>
            <a:srgbClr val="FBAE40"/>
          </p15:clr>
        </p15:guide>
        <p15:guide id="6" pos="4241">
          <p15:clr>
            <a:srgbClr val="FBAE40"/>
          </p15:clr>
        </p15:guide>
        <p15:guide id="7" orient="horz" pos="201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 Screen">
    <p:spTree>
      <p:nvGrpSpPr>
        <p:cNvPr id="1" name=""/>
        <p:cNvGrpSpPr/>
        <p:nvPr/>
      </p:nvGrpSpPr>
      <p:grpSpPr>
        <a:xfrm>
          <a:off x="0" y="0"/>
          <a:ext cx="0" cy="0"/>
          <a:chOff x="0" y="0"/>
          <a:chExt cx="0" cy="0"/>
        </a:xfrm>
      </p:grpSpPr>
      <p:sp>
        <p:nvSpPr>
          <p:cNvPr id="2" name="Title 1"/>
          <p:cNvSpPr>
            <a:spLocks noGrp="1"/>
          </p:cNvSpPr>
          <p:nvPr>
            <p:ph type="title"/>
          </p:nvPr>
        </p:nvSpPr>
        <p:spPr>
          <a:xfrm>
            <a:off x="595471" y="531203"/>
            <a:ext cx="11116476" cy="666782"/>
          </a:xfrm>
        </p:spPr>
        <p:txBody>
          <a:bodyPr/>
          <a:lstStyle/>
          <a:p>
            <a:r>
              <a:rPr lang="en-US"/>
              <a:t>Click to edit Master title style</a:t>
            </a:r>
            <a:endParaRPr lang="en-GB"/>
          </a:p>
        </p:txBody>
      </p:sp>
    </p:spTree>
    <p:extLst>
      <p:ext uri="{BB962C8B-B14F-4D97-AF65-F5344CB8AC3E}">
        <p14:creationId xmlns:p14="http://schemas.microsoft.com/office/powerpoint/2010/main" val="243089664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8561" y="2900706"/>
            <a:ext cx="4953600" cy="1023943"/>
          </a:xfrm>
          <a:prstGeom prst="rect">
            <a:avLst/>
          </a:prstGeom>
        </p:spPr>
      </p:pic>
      <p:sp>
        <p:nvSpPr>
          <p:cNvPr id="3"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spTree>
    <p:extLst>
      <p:ext uri="{BB962C8B-B14F-4D97-AF65-F5344CB8AC3E}">
        <p14:creationId xmlns:p14="http://schemas.microsoft.com/office/powerpoint/2010/main" val="23439504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pPr>
              <a:tabLst>
                <a:tab pos="1318618"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15421381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rgbClr val="00148C"/>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40" rtl="0" eaLnBrk="1" fontAlgn="base" latinLnBrk="0" hangingPunct="1">
              <a:lnSpc>
                <a:spcPct val="100000"/>
              </a:lnSpc>
              <a:spcBef>
                <a:spcPct val="0"/>
              </a:spcBef>
              <a:spcAft>
                <a:spcPct val="0"/>
              </a:spcAft>
              <a:buClrTx/>
              <a:buSzTx/>
              <a:buFontTx/>
              <a:buNone/>
              <a:tabLst/>
            </a:pPr>
            <a:endParaRPr kumimoji="0" lang="en-GB" sz="3733" b="1" i="0" u="none" strike="noStrike" cap="none" normalizeH="0" baseline="0">
              <a:ln>
                <a:noFill/>
              </a:ln>
              <a:solidFill>
                <a:srgbClr val="0079C1"/>
              </a:solidFill>
              <a:effectLst/>
              <a:latin typeface="Arial" charset="0"/>
              <a:ea typeface="ＭＳ Ｐゴシック" pitchFamily="48" charset="-128"/>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8561" y="2900707"/>
            <a:ext cx="4953600" cy="1023940"/>
          </a:xfrm>
          <a:prstGeom prst="rect">
            <a:avLst/>
          </a:prstGeom>
        </p:spPr>
      </p:pic>
      <p:sp>
        <p:nvSpPr>
          <p:cNvPr id="3" name="Slide Number Placeholder 5"/>
          <p:cNvSpPr txBox="1">
            <a:spLocks/>
          </p:cNvSpPr>
          <p:nvPr userDrawn="1"/>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spTree>
    <p:extLst>
      <p:ext uri="{BB962C8B-B14F-4D97-AF65-F5344CB8AC3E}">
        <p14:creationId xmlns:p14="http://schemas.microsoft.com/office/powerpoint/2010/main" val="13873228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1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4168736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pPr>
              <a:tabLst>
                <a:tab pos="1318618"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948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8539335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74886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149766717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3172" y="340802"/>
            <a:ext cx="2063109" cy="610599"/>
          </a:xfrm>
          <a:prstGeom prst="rect">
            <a:avLst/>
          </a:prstGeom>
        </p:spPr>
      </p:pic>
    </p:spTree>
    <p:extLst>
      <p:ext uri="{BB962C8B-B14F-4D97-AF65-F5344CB8AC3E}">
        <p14:creationId xmlns:p14="http://schemas.microsoft.com/office/powerpoint/2010/main" val="1805060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5"/>
            <a:ext cx="1537609" cy="685355"/>
          </a:xfrm>
          <a:prstGeom prst="rect">
            <a:avLst/>
          </a:prstGeom>
        </p:spPr>
      </p:pic>
    </p:spTree>
    <p:extLst>
      <p:ext uri="{BB962C8B-B14F-4D97-AF65-F5344CB8AC3E}">
        <p14:creationId xmlns:p14="http://schemas.microsoft.com/office/powerpoint/2010/main" val="8767898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1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0375" y="6320502"/>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18" algn="l"/>
              </a:tabLst>
            </a:pPr>
            <a:r>
              <a:rPr lang="fr-FR" sz="1467" b="1"/>
              <a:t>National Grid </a:t>
            </a:r>
          </a:p>
        </p:txBody>
      </p:sp>
    </p:spTree>
    <p:extLst>
      <p:ext uri="{BB962C8B-B14F-4D97-AF65-F5344CB8AC3E}">
        <p14:creationId xmlns:p14="http://schemas.microsoft.com/office/powerpoint/2010/main" val="2774173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80" r:id="rId15"/>
    <p:sldLayoutId id="2147483681"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7329" y="236572"/>
            <a:ext cx="1857600" cy="383979"/>
          </a:xfrm>
          <a:prstGeom prst="rect">
            <a:avLst/>
          </a:prstGeom>
        </p:spPr>
      </p:pic>
      <p:sp>
        <p:nvSpPr>
          <p:cNvPr id="32790" name="Rectangle 5"/>
          <p:cNvSpPr>
            <a:spLocks noGrp="1" noChangeArrowheads="1"/>
          </p:cNvSpPr>
          <p:nvPr>
            <p:ph type="title"/>
          </p:nvPr>
        </p:nvSpPr>
        <p:spPr bwMode="auto">
          <a:xfrm>
            <a:off x="2765475" y="531203"/>
            <a:ext cx="11116476" cy="66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588429" y="1485901"/>
            <a:ext cx="10993971" cy="48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t>Click to edit Master text styles</a:t>
            </a:r>
          </a:p>
          <a:p>
            <a:pPr lvl="2"/>
            <a:r>
              <a:rPr lang="en-US"/>
              <a:t>Second level</a:t>
            </a:r>
          </a:p>
          <a:p>
            <a:pPr lvl="3"/>
            <a:r>
              <a:rPr lang="en-US"/>
              <a:t>Third level</a:t>
            </a:r>
          </a:p>
          <a:p>
            <a:pPr lvl="4"/>
            <a:r>
              <a:rPr lang="en-US"/>
              <a:t>Fourth level</a:t>
            </a:r>
          </a:p>
        </p:txBody>
      </p:sp>
      <p:cxnSp>
        <p:nvCxnSpPr>
          <p:cNvPr id="6" name="Straight Connector 5"/>
          <p:cNvCxnSpPr/>
          <p:nvPr/>
        </p:nvCxnSpPr>
        <p:spPr>
          <a:xfrm>
            <a:off x="592589" y="1187501"/>
            <a:ext cx="10985579" cy="0"/>
          </a:xfrm>
          <a:prstGeom prst="line">
            <a:avLst/>
          </a:prstGeom>
          <a:ln w="19050" cap="flat" cmpd="sng" algn="ctr">
            <a:solidFill>
              <a:srgbClr val="00148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spTree>
    <p:extLst>
      <p:ext uri="{BB962C8B-B14F-4D97-AF65-F5344CB8AC3E}">
        <p14:creationId xmlns:p14="http://schemas.microsoft.com/office/powerpoint/2010/main" val="177813800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ransition>
    <p:fade/>
  </p:transition>
  <p:hf sldNum="0" hdr="0" ftr="0" dt="0"/>
  <p:txStyles>
    <p:titleStyle>
      <a:lvl1pPr algn="l" rtl="0" eaLnBrk="1" fontAlgn="base" hangingPunct="1">
        <a:spcBef>
          <a:spcPct val="0"/>
        </a:spcBef>
        <a:spcAft>
          <a:spcPct val="0"/>
        </a:spcAft>
        <a:defRPr sz="3733" b="0">
          <a:solidFill>
            <a:srgbClr val="00148C"/>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342850" indent="-342850" algn="l" rtl="0" eaLnBrk="1" fontAlgn="base" hangingPunct="1">
        <a:spcBef>
          <a:spcPct val="0"/>
        </a:spcBef>
        <a:spcAft>
          <a:spcPts val="600"/>
        </a:spcAft>
        <a:buClr>
          <a:srgbClr val="00148C"/>
        </a:buClr>
        <a:buFont typeface="Wingdings 2" pitchFamily="18" charset="2"/>
        <a:buChar char=""/>
        <a:defRPr sz="2667">
          <a:solidFill>
            <a:schemeClr val="tx1"/>
          </a:solidFill>
          <a:latin typeface="+mn-lt"/>
          <a:ea typeface="+mn-ea"/>
          <a:cs typeface="+mn-cs"/>
        </a:defRPr>
      </a:lvl1pPr>
      <a:lvl2pPr marL="355550" indent="-261899" algn="l" rtl="0" eaLnBrk="1" fontAlgn="base" hangingPunct="1">
        <a:spcBef>
          <a:spcPct val="0"/>
        </a:spcBef>
        <a:spcAft>
          <a:spcPts val="600"/>
        </a:spcAft>
        <a:buClr>
          <a:srgbClr val="0079C1"/>
        </a:buClr>
        <a:buFont typeface="Lucida Grande"/>
        <a:buChar char="–"/>
        <a:defRPr sz="2400">
          <a:solidFill>
            <a:schemeClr val="tx1"/>
          </a:solidFill>
          <a:latin typeface="+mn-lt"/>
          <a:ea typeface="+mn-ea"/>
        </a:defRPr>
      </a:lvl2pPr>
      <a:lvl3pPr marL="626967" indent="-271423" algn="l" rtl="0" eaLnBrk="1" fontAlgn="base" hangingPunct="1">
        <a:spcBef>
          <a:spcPct val="0"/>
        </a:spcBef>
        <a:spcAft>
          <a:spcPts val="600"/>
        </a:spcAft>
        <a:buClr>
          <a:srgbClr val="00148C"/>
        </a:buClr>
        <a:buFont typeface="Lucida Grande"/>
        <a:buChar char="–"/>
        <a:defRPr sz="2400">
          <a:solidFill>
            <a:schemeClr val="tx1"/>
          </a:solidFill>
          <a:latin typeface="+mn-lt"/>
          <a:ea typeface="+mn-ea"/>
        </a:defRPr>
      </a:lvl3pPr>
      <a:lvl4pPr marL="896806" indent="-269835" algn="l" rtl="0" eaLnBrk="1" fontAlgn="base" hangingPunct="1">
        <a:spcBef>
          <a:spcPct val="0"/>
        </a:spcBef>
        <a:spcAft>
          <a:spcPts val="600"/>
        </a:spcAft>
        <a:buClr>
          <a:srgbClr val="00148C"/>
        </a:buClr>
        <a:buFont typeface="Lucida Grande"/>
        <a:buChar char="–"/>
        <a:defRPr sz="1867">
          <a:solidFill>
            <a:schemeClr val="tx1"/>
          </a:solidFill>
          <a:latin typeface="+mn-lt"/>
          <a:ea typeface="+mn-ea"/>
        </a:defRPr>
      </a:lvl4pPr>
      <a:lvl5pPr marL="1074578" indent="-177776" algn="l" rtl="0" eaLnBrk="1" fontAlgn="base" hangingPunct="1">
        <a:spcBef>
          <a:spcPct val="0"/>
        </a:spcBef>
        <a:spcAft>
          <a:spcPts val="600"/>
        </a:spcAft>
        <a:buClr>
          <a:srgbClr val="00148C"/>
        </a:buClr>
        <a:buFont typeface="Lucida Grande"/>
        <a:buChar char="–"/>
        <a:defRPr sz="1467">
          <a:solidFill>
            <a:schemeClr val="tx1"/>
          </a:solidFill>
          <a:latin typeface="+mn-lt"/>
          <a:ea typeface="+mn-ea"/>
        </a:defRPr>
      </a:lvl5pPr>
      <a:lvl6pPr marL="2514224" indent="-22856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1356" indent="-22856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8488" indent="-22856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5622" indent="-22856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p:bodyStyle>
    <p:otherStyle>
      <a:defPPr>
        <a:defRPr lang="en-US"/>
      </a:defPPr>
      <a:lvl1pPr marL="0" algn="l" defTabSz="914264" rtl="0" eaLnBrk="1" latinLnBrk="0" hangingPunct="1">
        <a:defRPr sz="1900" kern="1200">
          <a:solidFill>
            <a:schemeClr val="tx1"/>
          </a:solidFill>
          <a:latin typeface="+mn-lt"/>
          <a:ea typeface="+mn-ea"/>
          <a:cs typeface="+mn-cs"/>
        </a:defRPr>
      </a:lvl1pPr>
      <a:lvl2pPr marL="457131" algn="l" defTabSz="914264" rtl="0" eaLnBrk="1" latinLnBrk="0" hangingPunct="1">
        <a:defRPr sz="1900" kern="1200">
          <a:solidFill>
            <a:schemeClr val="tx1"/>
          </a:solidFill>
          <a:latin typeface="+mn-lt"/>
          <a:ea typeface="+mn-ea"/>
          <a:cs typeface="+mn-cs"/>
        </a:defRPr>
      </a:lvl2pPr>
      <a:lvl3pPr marL="914264" algn="l" defTabSz="914264" rtl="0" eaLnBrk="1" latinLnBrk="0" hangingPunct="1">
        <a:defRPr sz="1900" kern="1200">
          <a:solidFill>
            <a:schemeClr val="tx1"/>
          </a:solidFill>
          <a:latin typeface="+mn-lt"/>
          <a:ea typeface="+mn-ea"/>
          <a:cs typeface="+mn-cs"/>
        </a:defRPr>
      </a:lvl3pPr>
      <a:lvl4pPr marL="1371396" algn="l" defTabSz="914264" rtl="0" eaLnBrk="1" latinLnBrk="0" hangingPunct="1">
        <a:defRPr sz="1900" kern="1200">
          <a:solidFill>
            <a:schemeClr val="tx1"/>
          </a:solidFill>
          <a:latin typeface="+mn-lt"/>
          <a:ea typeface="+mn-ea"/>
          <a:cs typeface="+mn-cs"/>
        </a:defRPr>
      </a:lvl4pPr>
      <a:lvl5pPr marL="1828528" algn="l" defTabSz="914264" rtl="0" eaLnBrk="1" latinLnBrk="0" hangingPunct="1">
        <a:defRPr sz="1900" kern="1200">
          <a:solidFill>
            <a:schemeClr val="tx1"/>
          </a:solidFill>
          <a:latin typeface="+mn-lt"/>
          <a:ea typeface="+mn-ea"/>
          <a:cs typeface="+mn-cs"/>
        </a:defRPr>
      </a:lvl5pPr>
      <a:lvl6pPr marL="2285662" algn="l" defTabSz="914264" rtl="0" eaLnBrk="1" latinLnBrk="0" hangingPunct="1">
        <a:defRPr sz="1900" kern="1200">
          <a:solidFill>
            <a:schemeClr val="tx1"/>
          </a:solidFill>
          <a:latin typeface="+mn-lt"/>
          <a:ea typeface="+mn-ea"/>
          <a:cs typeface="+mn-cs"/>
        </a:defRPr>
      </a:lvl6pPr>
      <a:lvl7pPr marL="2742790" algn="l" defTabSz="914264" rtl="0" eaLnBrk="1" latinLnBrk="0" hangingPunct="1">
        <a:defRPr sz="1900" kern="1200">
          <a:solidFill>
            <a:schemeClr val="tx1"/>
          </a:solidFill>
          <a:latin typeface="+mn-lt"/>
          <a:ea typeface="+mn-ea"/>
          <a:cs typeface="+mn-cs"/>
        </a:defRPr>
      </a:lvl7pPr>
      <a:lvl8pPr marL="3199920" algn="l" defTabSz="914264" rtl="0" eaLnBrk="1" latinLnBrk="0" hangingPunct="1">
        <a:defRPr sz="1900" kern="1200">
          <a:solidFill>
            <a:schemeClr val="tx1"/>
          </a:solidFill>
          <a:latin typeface="+mn-lt"/>
          <a:ea typeface="+mn-ea"/>
          <a:cs typeface="+mn-cs"/>
        </a:defRPr>
      </a:lvl8pPr>
      <a:lvl9pPr marL="3657051" algn="l" defTabSz="914264"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71">
          <p15:clr>
            <a:srgbClr val="F26B43"/>
          </p15:clr>
        </p15:guide>
        <p15:guide id="4" pos="5472">
          <p15:clr>
            <a:srgbClr val="F26B43"/>
          </p15:clr>
        </p15:guide>
        <p15:guide id="5" orient="horz" pos="701">
          <p15:clr>
            <a:srgbClr val="F26B43"/>
          </p15:clr>
        </p15:guide>
        <p15:guide id="6" orient="horz" pos="3005">
          <p15:clr>
            <a:srgbClr val="F26B43"/>
          </p15:clr>
        </p15:guide>
        <p15:guide id="7" orient="horz" pos="572">
          <p15:clr>
            <a:srgbClr val="F26B43"/>
          </p15:clr>
        </p15:guide>
        <p15:guide id="8" pos="218">
          <p15:clr>
            <a:srgbClr val="F26B43"/>
          </p15:clr>
        </p15:guide>
        <p15:guide id="9" pos="3728">
          <p15:clr>
            <a:srgbClr val="F26B43"/>
          </p15:clr>
        </p15:guide>
        <p15:guide id="10" orient="horz" pos="803">
          <p15:clr>
            <a:srgbClr val="F26B43"/>
          </p15:clr>
        </p15:guide>
        <p15:guide id="11" orient="horz" pos="2386">
          <p15:clr>
            <a:srgbClr val="F26B43"/>
          </p15:clr>
        </p15:guide>
        <p15:guide id="12" pos="44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0263" y="1411821"/>
            <a:ext cx="6887639" cy="1157385"/>
          </a:xfrm>
        </p:spPr>
        <p:txBody>
          <a:bodyPr/>
          <a:lstStyle/>
          <a:p>
            <a:r>
              <a:rPr lang="en-GB"/>
              <a:t>Workforce Data Domain Phase 2</a:t>
            </a:r>
            <a:br>
              <a:rPr lang="en-GB"/>
            </a:br>
            <a:endParaRPr lang="en-GB"/>
          </a:p>
        </p:txBody>
      </p:sp>
      <p:sp>
        <p:nvSpPr>
          <p:cNvPr id="9" name="Text Placeholder 8"/>
          <p:cNvSpPr>
            <a:spLocks noGrp="1"/>
          </p:cNvSpPr>
          <p:nvPr>
            <p:ph type="body" sz="quarter" idx="10"/>
          </p:nvPr>
        </p:nvSpPr>
        <p:spPr>
          <a:xfrm>
            <a:off x="440261" y="2703195"/>
            <a:ext cx="7268640" cy="369332"/>
          </a:xfrm>
        </p:spPr>
        <p:txBody>
          <a:bodyPr/>
          <a:lstStyle/>
          <a:p>
            <a:r>
              <a:rPr lang="en-GB">
                <a:solidFill>
                  <a:srgbClr val="FFB45A"/>
                </a:solidFill>
              </a:rPr>
              <a:t>Overview of Workstream </a:t>
            </a:r>
          </a:p>
        </p:txBody>
      </p:sp>
    </p:spTree>
    <p:extLst>
      <p:ext uri="{BB962C8B-B14F-4D97-AF65-F5344CB8AC3E}">
        <p14:creationId xmlns:p14="http://schemas.microsoft.com/office/powerpoint/2010/main" val="908956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95D05E-17DE-4140-A404-365980E8C938}"/>
              </a:ext>
            </a:extLst>
          </p:cNvPr>
          <p:cNvSpPr>
            <a:spLocks noGrp="1"/>
          </p:cNvSpPr>
          <p:nvPr>
            <p:ph type="ftr" sz="quarter" idx="10"/>
          </p:nvPr>
        </p:nvSpPr>
        <p:spPr/>
        <p:txBody>
          <a:bodyPr/>
          <a:lstStyle/>
          <a:p>
            <a:pPr>
              <a:tabLst>
                <a:tab pos="1318618" algn="l"/>
              </a:tabLst>
            </a:pPr>
            <a:r>
              <a:rPr lang="fr-FR"/>
              <a:t>| [Insert document title] | [Insert date]</a:t>
            </a:r>
          </a:p>
        </p:txBody>
      </p:sp>
      <p:sp>
        <p:nvSpPr>
          <p:cNvPr id="3" name="Title 2">
            <a:extLst>
              <a:ext uri="{FF2B5EF4-FFF2-40B4-BE49-F238E27FC236}">
                <a16:creationId xmlns:a16="http://schemas.microsoft.com/office/drawing/2014/main" id="{8AB5BC01-C36B-4413-96F9-C13FC1425440}"/>
              </a:ext>
            </a:extLst>
          </p:cNvPr>
          <p:cNvSpPr>
            <a:spLocks noGrp="1"/>
          </p:cNvSpPr>
          <p:nvPr>
            <p:ph type="title"/>
          </p:nvPr>
        </p:nvSpPr>
        <p:spPr>
          <a:xfrm>
            <a:off x="364385" y="24472"/>
            <a:ext cx="11329827" cy="574516"/>
          </a:xfrm>
        </p:spPr>
        <p:txBody>
          <a:bodyPr/>
          <a:lstStyle/>
          <a:p>
            <a:r>
              <a:rPr lang="en-GB"/>
              <a:t>Governance </a:t>
            </a:r>
          </a:p>
        </p:txBody>
      </p:sp>
      <p:graphicFrame>
        <p:nvGraphicFramePr>
          <p:cNvPr id="4" name="Table 3">
            <a:extLst>
              <a:ext uri="{FF2B5EF4-FFF2-40B4-BE49-F238E27FC236}">
                <a16:creationId xmlns:a16="http://schemas.microsoft.com/office/drawing/2014/main" id="{9642B61B-77FD-4E25-B1E6-BAA1DD77B5D2}"/>
              </a:ext>
            </a:extLst>
          </p:cNvPr>
          <p:cNvGraphicFramePr>
            <a:graphicFrameLocks noGrp="1"/>
          </p:cNvGraphicFramePr>
          <p:nvPr>
            <p:extLst>
              <p:ext uri="{D42A27DB-BD31-4B8C-83A1-F6EECF244321}">
                <p14:modId xmlns:p14="http://schemas.microsoft.com/office/powerpoint/2010/main" val="4267935300"/>
              </p:ext>
            </p:extLst>
          </p:nvPr>
        </p:nvGraphicFramePr>
        <p:xfrm>
          <a:off x="273705" y="578175"/>
          <a:ext cx="10966634" cy="6314440"/>
        </p:xfrm>
        <a:graphic>
          <a:graphicData uri="http://schemas.openxmlformats.org/drawingml/2006/table">
            <a:tbl>
              <a:tblPr firstRow="1" bandRow="1">
                <a:tableStyleId>{5C22544A-7EE6-4342-B048-85BDC9FD1C3A}</a:tableStyleId>
              </a:tblPr>
              <a:tblGrid>
                <a:gridCol w="1087343">
                  <a:extLst>
                    <a:ext uri="{9D8B030D-6E8A-4147-A177-3AD203B41FA5}">
                      <a16:colId xmlns:a16="http://schemas.microsoft.com/office/drawing/2014/main" val="1457496585"/>
                    </a:ext>
                  </a:extLst>
                </a:gridCol>
                <a:gridCol w="6595175">
                  <a:extLst>
                    <a:ext uri="{9D8B030D-6E8A-4147-A177-3AD203B41FA5}">
                      <a16:colId xmlns:a16="http://schemas.microsoft.com/office/drawing/2014/main" val="3258964782"/>
                    </a:ext>
                  </a:extLst>
                </a:gridCol>
                <a:gridCol w="1979629">
                  <a:extLst>
                    <a:ext uri="{9D8B030D-6E8A-4147-A177-3AD203B41FA5}">
                      <a16:colId xmlns:a16="http://schemas.microsoft.com/office/drawing/2014/main" val="3212246582"/>
                    </a:ext>
                  </a:extLst>
                </a:gridCol>
                <a:gridCol w="1304487">
                  <a:extLst>
                    <a:ext uri="{9D8B030D-6E8A-4147-A177-3AD203B41FA5}">
                      <a16:colId xmlns:a16="http://schemas.microsoft.com/office/drawing/2014/main" val="3961769581"/>
                    </a:ext>
                  </a:extLst>
                </a:gridCol>
              </a:tblGrid>
              <a:tr h="0">
                <a:tc>
                  <a:txBody>
                    <a:bodyPr/>
                    <a:lstStyle/>
                    <a:p>
                      <a:r>
                        <a:rPr lang="en-GB"/>
                        <a:t>Meeting</a:t>
                      </a:r>
                    </a:p>
                  </a:txBody>
                  <a:tcPr/>
                </a:tc>
                <a:tc>
                  <a:txBody>
                    <a:bodyPr/>
                    <a:lstStyle/>
                    <a:p>
                      <a:r>
                        <a:rPr lang="en-GB"/>
                        <a:t>Scope</a:t>
                      </a:r>
                    </a:p>
                  </a:txBody>
                  <a:tcPr/>
                </a:tc>
                <a:tc>
                  <a:txBody>
                    <a:bodyPr/>
                    <a:lstStyle/>
                    <a:p>
                      <a:r>
                        <a:rPr lang="en-GB"/>
                        <a:t>Attendees</a:t>
                      </a:r>
                    </a:p>
                  </a:txBody>
                  <a:tcPr/>
                </a:tc>
                <a:tc>
                  <a:txBody>
                    <a:bodyPr/>
                    <a:lstStyle/>
                    <a:p>
                      <a:r>
                        <a:rPr lang="en-GB"/>
                        <a:t>Frequency</a:t>
                      </a:r>
                    </a:p>
                  </a:txBody>
                  <a:tcPr/>
                </a:tc>
                <a:extLst>
                  <a:ext uri="{0D108BD9-81ED-4DB2-BD59-A6C34878D82A}">
                    <a16:rowId xmlns:a16="http://schemas.microsoft.com/office/drawing/2014/main" val="3780827554"/>
                  </a:ext>
                </a:extLst>
              </a:tr>
              <a:tr h="370840">
                <a:tc>
                  <a:txBody>
                    <a:bodyPr/>
                    <a:lstStyle/>
                    <a:p>
                      <a:r>
                        <a:rPr lang="en-GB" sz="1200">
                          <a:solidFill>
                            <a:schemeClr val="tx1"/>
                          </a:solidFill>
                        </a:rPr>
                        <a:t>Steerco</a:t>
                      </a:r>
                    </a:p>
                  </a:txBody>
                  <a:tcPr/>
                </a:tc>
                <a:tc>
                  <a:txBody>
                    <a:bodyPr/>
                    <a:lstStyle/>
                    <a:p>
                      <a:pPr marL="12700" marR="5080" algn="l">
                        <a:lnSpc>
                          <a:spcPct val="100000"/>
                        </a:lnSpc>
                        <a:spcBef>
                          <a:spcPts val="105"/>
                        </a:spcBef>
                        <a:spcAft>
                          <a:spcPts val="0"/>
                        </a:spcAft>
                      </a:pPr>
                      <a:r>
                        <a:rPr lang="en-GB" sz="1200" b="0">
                          <a:solidFill>
                            <a:schemeClr val="tx1"/>
                          </a:solidFill>
                          <a:cs typeface="Arial"/>
                        </a:rPr>
                        <a:t>Programme </a:t>
                      </a:r>
                      <a:r>
                        <a:rPr lang="en-GB" sz="1200" b="0" spc="-5">
                          <a:solidFill>
                            <a:schemeClr val="tx1"/>
                          </a:solidFill>
                          <a:cs typeface="Arial"/>
                        </a:rPr>
                        <a:t>Leadership will input </a:t>
                      </a:r>
                      <a:r>
                        <a:rPr lang="en-GB" sz="1200" b="0">
                          <a:solidFill>
                            <a:schemeClr val="tx1"/>
                          </a:solidFill>
                          <a:cs typeface="Arial"/>
                        </a:rPr>
                        <a:t>a monthly  status </a:t>
                      </a:r>
                      <a:r>
                        <a:rPr lang="en-GB" sz="1200" b="0" spc="-5">
                          <a:solidFill>
                            <a:schemeClr val="tx1"/>
                          </a:solidFill>
                          <a:cs typeface="Arial"/>
                        </a:rPr>
                        <a:t>report via </a:t>
                      </a:r>
                      <a:r>
                        <a:rPr lang="en-GB" sz="1200" b="0">
                          <a:solidFill>
                            <a:schemeClr val="tx1"/>
                          </a:solidFill>
                          <a:cs typeface="Arial"/>
                        </a:rPr>
                        <a:t>email </a:t>
                      </a:r>
                      <a:r>
                        <a:rPr lang="en-GB" sz="1200" b="0" spc="-5">
                          <a:solidFill>
                            <a:schemeClr val="tx1"/>
                          </a:solidFill>
                          <a:cs typeface="Arial"/>
                        </a:rPr>
                        <a:t>and host </a:t>
                      </a:r>
                      <a:r>
                        <a:rPr lang="en-GB" sz="1200" b="0">
                          <a:solidFill>
                            <a:schemeClr val="tx1"/>
                          </a:solidFill>
                          <a:cs typeface="Arial"/>
                        </a:rPr>
                        <a:t>a meeting  </a:t>
                      </a:r>
                      <a:r>
                        <a:rPr lang="en-GB" sz="1200" b="0" spc="-5">
                          <a:solidFill>
                            <a:schemeClr val="tx1"/>
                          </a:solidFill>
                          <a:cs typeface="Arial"/>
                        </a:rPr>
                        <a:t>as required </a:t>
                      </a:r>
                      <a:r>
                        <a:rPr lang="en-GB" sz="1200" b="0">
                          <a:solidFill>
                            <a:schemeClr val="tx1"/>
                          </a:solidFill>
                          <a:cs typeface="Arial"/>
                        </a:rPr>
                        <a:t>to manage</a:t>
                      </a:r>
                      <a:r>
                        <a:rPr lang="en-GB" sz="1200" b="0" spc="15">
                          <a:solidFill>
                            <a:schemeClr val="tx1"/>
                          </a:solidFill>
                          <a:cs typeface="Arial"/>
                        </a:rPr>
                        <a:t> </a:t>
                      </a:r>
                      <a:r>
                        <a:rPr lang="en-GB" sz="1200" b="0">
                          <a:solidFill>
                            <a:schemeClr val="tx1"/>
                          </a:solidFill>
                          <a:cs typeface="Arial"/>
                        </a:rPr>
                        <a:t>escalations. </a:t>
                      </a:r>
                      <a:r>
                        <a:rPr lang="en-GB" sz="1200" b="0" spc="-5" err="1">
                          <a:solidFill>
                            <a:schemeClr val="tx1"/>
                          </a:solidFill>
                          <a:cs typeface="Arial"/>
                        </a:rPr>
                        <a:t>SteerCo</a:t>
                      </a:r>
                      <a:r>
                        <a:rPr lang="en-GB" sz="1200" b="0" spc="-5">
                          <a:solidFill>
                            <a:schemeClr val="tx1"/>
                          </a:solidFill>
                          <a:cs typeface="Arial"/>
                        </a:rPr>
                        <a:t> </a:t>
                      </a:r>
                      <a:r>
                        <a:rPr lang="en-GB" sz="1200" b="0">
                          <a:solidFill>
                            <a:schemeClr val="tx1"/>
                          </a:solidFill>
                          <a:cs typeface="Arial"/>
                        </a:rPr>
                        <a:t>members to </a:t>
                      </a:r>
                      <a:r>
                        <a:rPr lang="en-GB" sz="1200" b="0" spc="-5">
                          <a:solidFill>
                            <a:schemeClr val="tx1"/>
                          </a:solidFill>
                          <a:cs typeface="Arial"/>
                        </a:rPr>
                        <a:t>cascade </a:t>
                      </a:r>
                      <a:r>
                        <a:rPr lang="en-GB" sz="1200" b="0">
                          <a:solidFill>
                            <a:schemeClr val="tx1"/>
                          </a:solidFill>
                          <a:cs typeface="Arial"/>
                        </a:rPr>
                        <a:t>latest  </a:t>
                      </a:r>
                      <a:r>
                        <a:rPr lang="en-GB" sz="1200" b="0" spc="-5">
                          <a:solidFill>
                            <a:schemeClr val="tx1"/>
                          </a:solidFill>
                          <a:cs typeface="Arial"/>
                        </a:rPr>
                        <a:t>updates </a:t>
                      </a:r>
                      <a:r>
                        <a:rPr lang="en-GB" sz="1200" b="0">
                          <a:solidFill>
                            <a:schemeClr val="tx1"/>
                          </a:solidFill>
                          <a:cs typeface="Arial"/>
                        </a:rPr>
                        <a:t>to </a:t>
                      </a:r>
                      <a:r>
                        <a:rPr lang="en-GB" sz="1200" b="0" spc="-5">
                          <a:solidFill>
                            <a:schemeClr val="tx1"/>
                          </a:solidFill>
                          <a:cs typeface="Arial"/>
                        </a:rPr>
                        <a:t>their respective </a:t>
                      </a:r>
                      <a:r>
                        <a:rPr lang="en-GB" sz="1200" b="0">
                          <a:solidFill>
                            <a:schemeClr val="tx1"/>
                          </a:solidFill>
                          <a:cs typeface="Arial"/>
                        </a:rPr>
                        <a:t>Functions </a:t>
                      </a:r>
                      <a:r>
                        <a:rPr lang="en-GB" sz="1200" b="0" spc="-5">
                          <a:solidFill>
                            <a:schemeClr val="tx1"/>
                          </a:solidFill>
                          <a:cs typeface="Arial"/>
                        </a:rPr>
                        <a:t>and  </a:t>
                      </a:r>
                      <a:r>
                        <a:rPr lang="en-GB" sz="1200" b="0">
                          <a:solidFill>
                            <a:schemeClr val="tx1"/>
                          </a:solidFill>
                          <a:cs typeface="Arial"/>
                        </a:rPr>
                        <a:t>Programmes</a:t>
                      </a:r>
                      <a:endParaRPr lang="en-GB" sz="1200" b="0">
                        <a:solidFill>
                          <a:schemeClr val="tx1"/>
                        </a:solidFill>
                        <a:latin typeface="+mn-lt"/>
                        <a:cs typeface="Arial"/>
                      </a:endParaRPr>
                    </a:p>
                    <a:p>
                      <a:endParaRPr lang="en-GB" sz="1600" b="0">
                        <a:solidFill>
                          <a:schemeClr val="tx1"/>
                        </a:solidFill>
                      </a:endParaRPr>
                    </a:p>
                  </a:txBody>
                  <a:tcPr/>
                </a:tc>
                <a:tc>
                  <a:txBody>
                    <a:bodyPr/>
                    <a:lstStyle/>
                    <a:p>
                      <a:pPr marL="12065" marR="5080" indent="-635" algn="ctr">
                        <a:lnSpc>
                          <a:spcPct val="100000"/>
                        </a:lnSpc>
                        <a:spcBef>
                          <a:spcPts val="105"/>
                        </a:spcBef>
                        <a:spcAft>
                          <a:spcPts val="0"/>
                        </a:spcAft>
                      </a:pPr>
                      <a:r>
                        <a:rPr lang="en-GB" sz="1200" b="0" spc="-5">
                          <a:solidFill>
                            <a:schemeClr val="tx1"/>
                          </a:solidFill>
                          <a:latin typeface="+mn-lt"/>
                          <a:cs typeface="Arial"/>
                        </a:rPr>
                        <a:t>Bala </a:t>
                      </a:r>
                      <a:r>
                        <a:rPr lang="en-GB" sz="1200" b="0">
                          <a:solidFill>
                            <a:schemeClr val="tx1"/>
                          </a:solidFill>
                          <a:latin typeface="+mn-lt"/>
                          <a:cs typeface="Arial"/>
                        </a:rPr>
                        <a:t>Lakshmanan  </a:t>
                      </a:r>
                      <a:r>
                        <a:rPr lang="en-GB" sz="1200" b="0" spc="-5">
                          <a:solidFill>
                            <a:schemeClr val="tx1"/>
                          </a:solidFill>
                          <a:latin typeface="+mn-lt"/>
                          <a:cs typeface="Arial"/>
                        </a:rPr>
                        <a:t>Lauren Van Der Kolk </a:t>
                      </a:r>
                      <a:endParaRPr lang="en-GB" sz="1200" b="0">
                        <a:solidFill>
                          <a:schemeClr val="tx1"/>
                        </a:solidFill>
                        <a:latin typeface="+mn-lt"/>
                        <a:cs typeface="Arial"/>
                      </a:endParaRPr>
                    </a:p>
                    <a:p>
                      <a:pPr marL="12065" marR="5080" indent="-635" algn="ctr">
                        <a:lnSpc>
                          <a:spcPct val="100000"/>
                        </a:lnSpc>
                        <a:spcBef>
                          <a:spcPts val="105"/>
                        </a:spcBef>
                        <a:spcAft>
                          <a:spcPts val="0"/>
                        </a:spcAft>
                      </a:pPr>
                      <a:r>
                        <a:rPr lang="en-GB" sz="1200" b="0">
                          <a:solidFill>
                            <a:schemeClr val="tx1"/>
                          </a:solidFill>
                          <a:latin typeface="+mn-lt"/>
                          <a:cs typeface="Arial"/>
                        </a:rPr>
                        <a:t>Daniel Robertson</a:t>
                      </a:r>
                    </a:p>
                    <a:p>
                      <a:pPr marL="12065" marR="5080" indent="-635" algn="ctr">
                        <a:lnSpc>
                          <a:spcPct val="100000"/>
                        </a:lnSpc>
                        <a:spcBef>
                          <a:spcPts val="105"/>
                        </a:spcBef>
                        <a:spcAft>
                          <a:spcPts val="0"/>
                        </a:spcAft>
                      </a:pPr>
                      <a:r>
                        <a:rPr lang="en-GB" sz="1200" b="0">
                          <a:solidFill>
                            <a:schemeClr val="tx1"/>
                          </a:solidFill>
                          <a:latin typeface="+mn-lt"/>
                          <a:cs typeface="Arial"/>
                        </a:rPr>
                        <a:t>Julie Shelvey</a:t>
                      </a:r>
                    </a:p>
                    <a:p>
                      <a:pPr marL="12065" marR="5080" indent="-635" algn="ctr">
                        <a:lnSpc>
                          <a:spcPct val="100000"/>
                        </a:lnSpc>
                        <a:spcBef>
                          <a:spcPts val="105"/>
                        </a:spcBef>
                        <a:spcAft>
                          <a:spcPts val="0"/>
                        </a:spcAft>
                      </a:pPr>
                      <a:r>
                        <a:rPr lang="en-GB" sz="1200" b="0">
                          <a:solidFill>
                            <a:schemeClr val="tx1"/>
                          </a:solidFill>
                          <a:latin typeface="+mn-lt"/>
                          <a:cs typeface="Arial"/>
                        </a:rPr>
                        <a:t>Plus PMB</a:t>
                      </a:r>
                    </a:p>
                  </a:txBody>
                  <a:tcPr/>
                </a:tc>
                <a:tc>
                  <a:txBody>
                    <a:bodyPr/>
                    <a:lstStyle/>
                    <a:p>
                      <a:r>
                        <a:rPr lang="en-GB" sz="1200" b="0">
                          <a:solidFill>
                            <a:schemeClr val="tx1"/>
                          </a:solidFill>
                        </a:rPr>
                        <a:t>Monthly</a:t>
                      </a:r>
                    </a:p>
                  </a:txBody>
                  <a:tcPr/>
                </a:tc>
                <a:extLst>
                  <a:ext uri="{0D108BD9-81ED-4DB2-BD59-A6C34878D82A}">
                    <a16:rowId xmlns:a16="http://schemas.microsoft.com/office/drawing/2014/main" val="1604992338"/>
                  </a:ext>
                </a:extLst>
              </a:tr>
              <a:tr h="146780">
                <a:tc>
                  <a:txBody>
                    <a:bodyPr/>
                    <a:lstStyle/>
                    <a:p>
                      <a:r>
                        <a:rPr lang="en-GB" sz="1200">
                          <a:solidFill>
                            <a:schemeClr val="tx1"/>
                          </a:solidFill>
                        </a:rPr>
                        <a:t>PMB</a:t>
                      </a:r>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200" b="0" spc="-5">
                          <a:solidFill>
                            <a:schemeClr val="tx1"/>
                          </a:solidFill>
                          <a:cs typeface="Arial"/>
                        </a:rPr>
                        <a:t>Manage individual </a:t>
                      </a:r>
                      <a:r>
                        <a:rPr lang="en-GB" sz="1200" b="0">
                          <a:solidFill>
                            <a:schemeClr val="tx1"/>
                          </a:solidFill>
                          <a:cs typeface="Arial"/>
                        </a:rPr>
                        <a:t>programme </a:t>
                      </a:r>
                      <a:r>
                        <a:rPr lang="en-GB" sz="1200" b="0" spc="-5">
                          <a:solidFill>
                            <a:schemeClr val="tx1"/>
                          </a:solidFill>
                          <a:cs typeface="Arial"/>
                        </a:rPr>
                        <a:t>workstreams  </a:t>
                      </a:r>
                      <a:r>
                        <a:rPr lang="en-GB" sz="1200" b="0">
                          <a:solidFill>
                            <a:schemeClr val="tx1"/>
                          </a:solidFill>
                          <a:cs typeface="Arial"/>
                        </a:rPr>
                        <a:t>to plan </a:t>
                      </a:r>
                      <a:r>
                        <a:rPr lang="en-GB" sz="1200" b="0" spc="-5">
                          <a:solidFill>
                            <a:schemeClr val="tx1"/>
                          </a:solidFill>
                          <a:cs typeface="Arial"/>
                        </a:rPr>
                        <a:t>and budget. </a:t>
                      </a:r>
                      <a:r>
                        <a:rPr lang="en-GB" sz="1200" b="0">
                          <a:solidFill>
                            <a:schemeClr val="tx1"/>
                          </a:solidFill>
                          <a:cs typeface="Arial"/>
                        </a:rPr>
                        <a:t>Discuss </a:t>
                      </a:r>
                      <a:r>
                        <a:rPr lang="en-GB" sz="1200" b="0" spc="-5">
                          <a:solidFill>
                            <a:schemeClr val="tx1"/>
                          </a:solidFill>
                          <a:cs typeface="Arial"/>
                        </a:rPr>
                        <a:t>and align on  required </a:t>
                      </a:r>
                      <a:r>
                        <a:rPr lang="en-GB" sz="1200" b="0">
                          <a:solidFill>
                            <a:schemeClr val="tx1"/>
                          </a:solidFill>
                          <a:cs typeface="Arial"/>
                        </a:rPr>
                        <a:t>escalations. Align </a:t>
                      </a:r>
                      <a:r>
                        <a:rPr lang="en-GB" sz="1200" b="0" spc="-5">
                          <a:solidFill>
                            <a:schemeClr val="tx1"/>
                          </a:solidFill>
                          <a:cs typeface="Arial"/>
                        </a:rPr>
                        <a:t>on </a:t>
                      </a:r>
                      <a:r>
                        <a:rPr lang="en-GB" sz="1200" b="0">
                          <a:solidFill>
                            <a:schemeClr val="tx1"/>
                          </a:solidFill>
                          <a:cs typeface="Arial"/>
                        </a:rPr>
                        <a:t>decisions </a:t>
                      </a:r>
                      <a:r>
                        <a:rPr lang="en-GB" sz="1200" b="0" spc="-5">
                          <a:solidFill>
                            <a:schemeClr val="tx1"/>
                          </a:solidFill>
                          <a:cs typeface="Arial"/>
                        </a:rPr>
                        <a:t>for  </a:t>
                      </a:r>
                      <a:r>
                        <a:rPr lang="en-GB" sz="1200" b="0">
                          <a:solidFill>
                            <a:schemeClr val="tx1"/>
                          </a:solidFill>
                          <a:cs typeface="Arial"/>
                        </a:rPr>
                        <a:t>relevant design</a:t>
                      </a:r>
                      <a:r>
                        <a:rPr lang="en-GB" sz="1200" b="0" spc="-5">
                          <a:solidFill>
                            <a:schemeClr val="tx1"/>
                          </a:solidFill>
                          <a:cs typeface="Arial"/>
                        </a:rPr>
                        <a:t> authority.</a:t>
                      </a:r>
                      <a:endParaRPr lang="en-GB" sz="1200" b="0">
                        <a:solidFill>
                          <a:schemeClr val="tx1"/>
                        </a:solidFill>
                        <a:cs typeface="Arial"/>
                      </a:endParaRPr>
                    </a:p>
                    <a:p>
                      <a:endParaRPr lang="en-GB" sz="1200" b="0">
                        <a:solidFill>
                          <a:schemeClr val="tx1"/>
                        </a:solidFill>
                      </a:endParaRPr>
                    </a:p>
                  </a:txBody>
                  <a:tcPr/>
                </a:tc>
                <a:tc>
                  <a:txBody>
                    <a:bodyPr/>
                    <a:lstStyle/>
                    <a:p>
                      <a:pPr marL="12065" marR="5080" indent="-635" algn="ctr">
                        <a:lnSpc>
                          <a:spcPct val="100000"/>
                        </a:lnSpc>
                        <a:spcBef>
                          <a:spcPts val="105"/>
                        </a:spcBef>
                        <a:spcAft>
                          <a:spcPts val="0"/>
                        </a:spcAft>
                      </a:pPr>
                      <a:r>
                        <a:rPr lang="en-GB" sz="1200" b="0">
                          <a:solidFill>
                            <a:schemeClr val="tx1"/>
                          </a:solidFill>
                          <a:latin typeface="+mn-lt"/>
                          <a:cs typeface="Arial"/>
                        </a:rPr>
                        <a:t>Rohan Kapoor</a:t>
                      </a:r>
                    </a:p>
                    <a:p>
                      <a:pPr marL="12065" marR="5080" indent="-635" algn="ctr">
                        <a:lnSpc>
                          <a:spcPct val="100000"/>
                        </a:lnSpc>
                        <a:spcBef>
                          <a:spcPts val="105"/>
                        </a:spcBef>
                        <a:spcAft>
                          <a:spcPts val="0"/>
                        </a:spcAft>
                      </a:pPr>
                      <a:r>
                        <a:rPr lang="en-GB" sz="1200" b="0">
                          <a:solidFill>
                            <a:schemeClr val="tx1"/>
                          </a:solidFill>
                          <a:latin typeface="+mn-lt"/>
                          <a:cs typeface="Arial"/>
                        </a:rPr>
                        <a:t>Gary Dionne</a:t>
                      </a:r>
                    </a:p>
                    <a:p>
                      <a:pPr marL="12065" marR="5080" indent="-635" algn="ctr">
                        <a:lnSpc>
                          <a:spcPct val="100000"/>
                        </a:lnSpc>
                        <a:spcBef>
                          <a:spcPts val="105"/>
                        </a:spcBef>
                        <a:spcAft>
                          <a:spcPts val="0"/>
                        </a:spcAft>
                      </a:pPr>
                      <a:r>
                        <a:rPr lang="en-GB" sz="1200" b="0">
                          <a:solidFill>
                            <a:schemeClr val="tx1"/>
                          </a:solidFill>
                          <a:latin typeface="+mn-lt"/>
                          <a:cs typeface="Arial"/>
                        </a:rPr>
                        <a:t>Bharat Tripathi</a:t>
                      </a:r>
                    </a:p>
                    <a:p>
                      <a:pPr marL="12065" marR="5080" indent="-635" algn="ctr">
                        <a:lnSpc>
                          <a:spcPct val="100000"/>
                        </a:lnSpc>
                        <a:spcBef>
                          <a:spcPts val="105"/>
                        </a:spcBef>
                        <a:spcAft>
                          <a:spcPts val="0"/>
                        </a:spcAft>
                      </a:pPr>
                      <a:r>
                        <a:rPr lang="en-GB" sz="1200" b="0">
                          <a:solidFill>
                            <a:schemeClr val="tx1"/>
                          </a:solidFill>
                          <a:latin typeface="+mn-lt"/>
                          <a:cs typeface="Arial"/>
                        </a:rPr>
                        <a:t>Dan Senter </a:t>
                      </a:r>
                    </a:p>
                    <a:p>
                      <a:pPr marL="12065" marR="5080" indent="-635" algn="ctr">
                        <a:lnSpc>
                          <a:spcPct val="100000"/>
                        </a:lnSpc>
                        <a:spcBef>
                          <a:spcPts val="105"/>
                        </a:spcBef>
                        <a:spcAft>
                          <a:spcPts val="0"/>
                        </a:spcAft>
                      </a:pPr>
                      <a:r>
                        <a:rPr lang="en-GB" sz="1200" b="0">
                          <a:solidFill>
                            <a:schemeClr val="tx1"/>
                          </a:solidFill>
                          <a:latin typeface="+mn-lt"/>
                          <a:cs typeface="Arial"/>
                        </a:rPr>
                        <a:t>Juliette Trollope</a:t>
                      </a:r>
                    </a:p>
                    <a:p>
                      <a:pPr marL="12065" marR="5080" indent="-635" algn="ctr">
                        <a:lnSpc>
                          <a:spcPct val="100000"/>
                        </a:lnSpc>
                        <a:spcBef>
                          <a:spcPts val="105"/>
                        </a:spcBef>
                        <a:spcAft>
                          <a:spcPts val="0"/>
                        </a:spcAft>
                      </a:pPr>
                      <a:r>
                        <a:rPr lang="en-GB" sz="1200" b="0">
                          <a:solidFill>
                            <a:schemeClr val="tx1"/>
                          </a:solidFill>
                          <a:latin typeface="+mn-lt"/>
                          <a:cs typeface="Arial"/>
                        </a:rPr>
                        <a:t>Andy Noton (myHR2.0)</a:t>
                      </a:r>
                    </a:p>
                    <a:p>
                      <a:pPr marL="12065" marR="5080" indent="-635" algn="ctr">
                        <a:lnSpc>
                          <a:spcPct val="100000"/>
                        </a:lnSpc>
                        <a:spcBef>
                          <a:spcPts val="105"/>
                        </a:spcBef>
                        <a:spcAft>
                          <a:spcPts val="0"/>
                        </a:spcAft>
                      </a:pPr>
                      <a:r>
                        <a:rPr lang="en-GB" sz="1200" b="0">
                          <a:solidFill>
                            <a:schemeClr val="tx1"/>
                          </a:solidFill>
                          <a:latin typeface="+mn-lt"/>
                          <a:cs typeface="Arial"/>
                        </a:rPr>
                        <a:t>Stuart Tomkinson </a:t>
                      </a:r>
                    </a:p>
                    <a:p>
                      <a:pPr marL="12065" marR="5080" indent="-635" algn="ctr">
                        <a:lnSpc>
                          <a:spcPct val="100000"/>
                        </a:lnSpc>
                        <a:spcBef>
                          <a:spcPts val="105"/>
                        </a:spcBef>
                        <a:spcAft>
                          <a:spcPts val="0"/>
                        </a:spcAft>
                      </a:pPr>
                      <a:r>
                        <a:rPr lang="en-GB" sz="1200" b="0">
                          <a:solidFill>
                            <a:schemeClr val="tx1"/>
                          </a:solidFill>
                          <a:latin typeface="+mn-lt"/>
                          <a:cs typeface="Arial"/>
                        </a:rPr>
                        <a:t>Plus Workstream Lead Meeting</a:t>
                      </a:r>
                    </a:p>
                  </a:txBody>
                  <a:tcPr/>
                </a:tc>
                <a:tc>
                  <a:txBody>
                    <a:bodyPr/>
                    <a:lstStyle/>
                    <a:p>
                      <a:r>
                        <a:rPr lang="en-GB" sz="1200" b="0">
                          <a:solidFill>
                            <a:schemeClr val="tx1"/>
                          </a:solidFill>
                        </a:rPr>
                        <a:t>Fortnightly</a:t>
                      </a:r>
                    </a:p>
                  </a:txBody>
                  <a:tcPr/>
                </a:tc>
                <a:extLst>
                  <a:ext uri="{0D108BD9-81ED-4DB2-BD59-A6C34878D82A}">
                    <a16:rowId xmlns:a16="http://schemas.microsoft.com/office/drawing/2014/main" val="3658834558"/>
                  </a:ext>
                </a:extLst>
              </a:tr>
              <a:tr h="370840">
                <a:tc>
                  <a:txBody>
                    <a:bodyPr/>
                    <a:lstStyle/>
                    <a:p>
                      <a:r>
                        <a:rPr lang="en-GB" sz="1200">
                          <a:solidFill>
                            <a:schemeClr val="tx1"/>
                          </a:solidFill>
                        </a:rPr>
                        <a:t>Workstream Lead Meeting</a:t>
                      </a:r>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200" b="0" spc="-5">
                          <a:solidFill>
                            <a:schemeClr val="tx1"/>
                          </a:solidFill>
                          <a:latin typeface="+mn-lt"/>
                          <a:cs typeface="Arial"/>
                        </a:rPr>
                        <a:t>Manage alignment and delivery of workstreams, including RAID</a:t>
                      </a:r>
                      <a:endParaRPr lang="en-GB" sz="1200" b="0">
                        <a:solidFill>
                          <a:schemeClr val="tx1"/>
                        </a:solidFill>
                        <a:latin typeface="+mn-lt"/>
                        <a:cs typeface="Arial"/>
                      </a:endParaRPr>
                    </a:p>
                    <a:p>
                      <a:endParaRPr lang="en-GB" sz="1200" b="0">
                        <a:solidFill>
                          <a:schemeClr val="tx1"/>
                        </a:solidFill>
                      </a:endParaRPr>
                    </a:p>
                  </a:txBody>
                  <a:tcPr/>
                </a:tc>
                <a:tc>
                  <a:txBody>
                    <a:bodyPr/>
                    <a:lstStyle/>
                    <a:p>
                      <a:pPr marL="169545" marR="161290" algn="ctr">
                        <a:lnSpc>
                          <a:spcPct val="100000"/>
                        </a:lnSpc>
                        <a:spcAft>
                          <a:spcPts val="0"/>
                        </a:spcAft>
                      </a:pPr>
                      <a:r>
                        <a:rPr lang="en-GB" sz="1200" b="0" spc="-5">
                          <a:solidFill>
                            <a:schemeClr val="tx1"/>
                          </a:solidFill>
                          <a:latin typeface="+mn-lt"/>
                          <a:cs typeface="Arial"/>
                        </a:rPr>
                        <a:t>Gavin Farrell </a:t>
                      </a:r>
                    </a:p>
                    <a:p>
                      <a:pPr marL="169545" marR="161290" algn="ctr">
                        <a:lnSpc>
                          <a:spcPct val="100000"/>
                        </a:lnSpc>
                        <a:spcAft>
                          <a:spcPts val="0"/>
                        </a:spcAft>
                      </a:pPr>
                      <a:r>
                        <a:rPr lang="en-GB" sz="1200" b="0">
                          <a:solidFill>
                            <a:schemeClr val="tx1"/>
                          </a:solidFill>
                          <a:latin typeface="+mn-lt"/>
                          <a:cs typeface="Arial"/>
                        </a:rPr>
                        <a:t>Alyson Jones </a:t>
                      </a:r>
                    </a:p>
                    <a:p>
                      <a:pPr marL="169545" marR="161290" algn="ctr">
                        <a:lnSpc>
                          <a:spcPct val="100000"/>
                        </a:lnSpc>
                        <a:spcAft>
                          <a:spcPts val="0"/>
                        </a:spcAft>
                      </a:pPr>
                      <a:r>
                        <a:rPr lang="en-GB" sz="1200" b="0">
                          <a:solidFill>
                            <a:schemeClr val="tx1"/>
                          </a:solidFill>
                          <a:latin typeface="+mn-lt"/>
                          <a:cs typeface="Arial"/>
                        </a:rPr>
                        <a:t>Tolu </a:t>
                      </a:r>
                      <a:r>
                        <a:rPr lang="en-GB" sz="1200" b="0" err="1">
                          <a:solidFill>
                            <a:schemeClr val="tx1"/>
                          </a:solidFill>
                          <a:latin typeface="+mn-lt"/>
                          <a:cs typeface="Arial"/>
                        </a:rPr>
                        <a:t>Adeyanui</a:t>
                      </a:r>
                      <a:r>
                        <a:rPr lang="en-GB" sz="1200" b="0">
                          <a:solidFill>
                            <a:schemeClr val="tx1"/>
                          </a:solidFill>
                          <a:latin typeface="+mn-lt"/>
                          <a:cs typeface="Arial"/>
                        </a:rPr>
                        <a:t> </a:t>
                      </a:r>
                    </a:p>
                    <a:p>
                      <a:pPr marL="169545" marR="161290" algn="ctr">
                        <a:lnSpc>
                          <a:spcPct val="100000"/>
                        </a:lnSpc>
                        <a:spcAft>
                          <a:spcPts val="0"/>
                        </a:spcAft>
                      </a:pPr>
                      <a:r>
                        <a:rPr lang="en-GB" sz="1200" b="0">
                          <a:solidFill>
                            <a:schemeClr val="tx1"/>
                          </a:solidFill>
                          <a:latin typeface="+mn-lt"/>
                          <a:cs typeface="Arial"/>
                        </a:rPr>
                        <a:t>Nishit Ajwaliya</a:t>
                      </a:r>
                    </a:p>
                    <a:p>
                      <a:pPr marL="169545" marR="161290" algn="ctr">
                        <a:lnSpc>
                          <a:spcPct val="100000"/>
                        </a:lnSpc>
                        <a:spcAft>
                          <a:spcPts val="0"/>
                        </a:spcAft>
                      </a:pPr>
                      <a:r>
                        <a:rPr lang="en-GB" sz="1200" b="0">
                          <a:solidFill>
                            <a:schemeClr val="tx1"/>
                          </a:solidFill>
                          <a:latin typeface="+mn-lt"/>
                          <a:cs typeface="Arial"/>
                        </a:rPr>
                        <a:t>Kam Bharj </a:t>
                      </a:r>
                    </a:p>
                    <a:p>
                      <a:pPr marL="169545" marR="161290" algn="ctr">
                        <a:lnSpc>
                          <a:spcPct val="100000"/>
                        </a:lnSpc>
                        <a:spcAft>
                          <a:spcPts val="0"/>
                        </a:spcAft>
                      </a:pPr>
                      <a:r>
                        <a:rPr lang="en-GB" sz="1200" b="0">
                          <a:solidFill>
                            <a:schemeClr val="tx1"/>
                          </a:solidFill>
                          <a:latin typeface="+mn-lt"/>
                          <a:cs typeface="Arial"/>
                        </a:rPr>
                        <a:t>Sujata Goyal</a:t>
                      </a:r>
                    </a:p>
                  </a:txBody>
                  <a:tcPr/>
                </a:tc>
                <a:tc>
                  <a:txBody>
                    <a:bodyPr/>
                    <a:lstStyle/>
                    <a:p>
                      <a:r>
                        <a:rPr lang="en-GB" sz="1200" b="0">
                          <a:solidFill>
                            <a:schemeClr val="tx1"/>
                          </a:solidFill>
                        </a:rPr>
                        <a:t>Weekly</a:t>
                      </a:r>
                    </a:p>
                  </a:txBody>
                  <a:tcPr/>
                </a:tc>
                <a:extLst>
                  <a:ext uri="{0D108BD9-81ED-4DB2-BD59-A6C34878D82A}">
                    <a16:rowId xmlns:a16="http://schemas.microsoft.com/office/drawing/2014/main" val="3843798707"/>
                  </a:ext>
                </a:extLst>
              </a:tr>
              <a:tr h="370840">
                <a:tc>
                  <a:txBody>
                    <a:bodyPr/>
                    <a:lstStyle/>
                    <a:p>
                      <a:r>
                        <a:rPr lang="en-GB" sz="1200">
                          <a:solidFill>
                            <a:schemeClr val="tx1"/>
                          </a:solidFill>
                        </a:rPr>
                        <a:t>Scrum</a:t>
                      </a:r>
                    </a:p>
                  </a:txBody>
                  <a:tcPr/>
                </a:tc>
                <a:tc>
                  <a:txBody>
                    <a:bodyPr/>
                    <a:lstStyle/>
                    <a:p>
                      <a:r>
                        <a:rPr lang="en-GB" sz="1200" b="0">
                          <a:solidFill>
                            <a:schemeClr val="tx1"/>
                          </a:solidFill>
                        </a:rPr>
                        <a:t>Provide update on progress and activities for coming day, including any blockers</a:t>
                      </a:r>
                    </a:p>
                  </a:txBody>
                  <a:tcPr/>
                </a:tc>
                <a:tc>
                  <a:txBody>
                    <a:bodyPr/>
                    <a:lstStyle/>
                    <a:p>
                      <a:pPr marL="169545" marR="161290" algn="ctr">
                        <a:lnSpc>
                          <a:spcPct val="100000"/>
                        </a:lnSpc>
                        <a:spcAft>
                          <a:spcPts val="0"/>
                        </a:spcAft>
                      </a:pPr>
                      <a:r>
                        <a:rPr lang="en-GB" sz="1200" b="0" spc="-5">
                          <a:solidFill>
                            <a:schemeClr val="tx1"/>
                          </a:solidFill>
                          <a:latin typeface="+mn-lt"/>
                          <a:cs typeface="Arial"/>
                        </a:rPr>
                        <a:t>Gavin Farrell  </a:t>
                      </a:r>
                    </a:p>
                    <a:p>
                      <a:pPr marL="169545" marR="161290" algn="ctr">
                        <a:lnSpc>
                          <a:spcPct val="100000"/>
                        </a:lnSpc>
                        <a:spcAft>
                          <a:spcPts val="0"/>
                        </a:spcAft>
                      </a:pPr>
                      <a:r>
                        <a:rPr lang="en-GB" sz="1200" b="0">
                          <a:solidFill>
                            <a:schemeClr val="tx1"/>
                          </a:solidFill>
                          <a:latin typeface="+mn-lt"/>
                          <a:cs typeface="Arial"/>
                        </a:rPr>
                        <a:t>Harsh Mundel / Shems Mohammed</a:t>
                      </a:r>
                    </a:p>
                    <a:p>
                      <a:pPr marL="169545" marR="161290" algn="ctr">
                        <a:lnSpc>
                          <a:spcPct val="100000"/>
                        </a:lnSpc>
                        <a:spcAft>
                          <a:spcPts val="0"/>
                        </a:spcAft>
                      </a:pPr>
                      <a:r>
                        <a:rPr lang="en-GB" sz="1200" b="0">
                          <a:solidFill>
                            <a:schemeClr val="tx1"/>
                          </a:solidFill>
                          <a:latin typeface="+mn-lt"/>
                          <a:cs typeface="Arial"/>
                        </a:rPr>
                        <a:t>Tolu </a:t>
                      </a:r>
                      <a:r>
                        <a:rPr lang="en-GB" sz="1200" b="0" err="1">
                          <a:solidFill>
                            <a:schemeClr val="tx1"/>
                          </a:solidFill>
                          <a:latin typeface="+mn-lt"/>
                          <a:cs typeface="Arial"/>
                        </a:rPr>
                        <a:t>Adeyanui</a:t>
                      </a:r>
                      <a:r>
                        <a:rPr lang="en-GB" sz="1200" b="0">
                          <a:solidFill>
                            <a:schemeClr val="tx1"/>
                          </a:solidFill>
                          <a:latin typeface="+mn-lt"/>
                          <a:cs typeface="Arial"/>
                        </a:rPr>
                        <a:t> </a:t>
                      </a:r>
                    </a:p>
                    <a:p>
                      <a:pPr marL="169545" marR="161290" algn="ctr">
                        <a:lnSpc>
                          <a:spcPct val="100000"/>
                        </a:lnSpc>
                        <a:spcAft>
                          <a:spcPts val="0"/>
                        </a:spcAft>
                      </a:pPr>
                      <a:r>
                        <a:rPr lang="en-GB" sz="1200" b="0">
                          <a:solidFill>
                            <a:schemeClr val="tx1"/>
                          </a:solidFill>
                          <a:latin typeface="+mn-lt"/>
                          <a:cs typeface="Arial"/>
                        </a:rPr>
                        <a:t>Nishit Ajwaliya</a:t>
                      </a:r>
                    </a:p>
                    <a:p>
                      <a:pPr marL="169545" marR="161290" algn="ctr">
                        <a:lnSpc>
                          <a:spcPct val="100000"/>
                        </a:lnSpc>
                        <a:spcAft>
                          <a:spcPts val="0"/>
                        </a:spcAft>
                      </a:pPr>
                      <a:r>
                        <a:rPr lang="en-GB" sz="1200" b="0">
                          <a:solidFill>
                            <a:schemeClr val="tx1"/>
                          </a:solidFill>
                          <a:latin typeface="+mn-lt"/>
                          <a:cs typeface="Arial"/>
                        </a:rPr>
                        <a:t>Kam Bharj </a:t>
                      </a:r>
                    </a:p>
                    <a:p>
                      <a:pPr marL="169545" marR="161290" algn="ctr">
                        <a:lnSpc>
                          <a:spcPct val="100000"/>
                        </a:lnSpc>
                        <a:spcAft>
                          <a:spcPts val="0"/>
                        </a:spcAft>
                      </a:pPr>
                      <a:r>
                        <a:rPr lang="en-GB" sz="1200" b="0">
                          <a:solidFill>
                            <a:schemeClr val="tx1"/>
                          </a:solidFill>
                          <a:latin typeface="+mn-lt"/>
                          <a:cs typeface="Arial"/>
                        </a:rPr>
                        <a:t>Sujata Goyal</a:t>
                      </a:r>
                    </a:p>
                    <a:p>
                      <a:pPr marL="169545" marR="161290" algn="ctr">
                        <a:lnSpc>
                          <a:spcPct val="100000"/>
                        </a:lnSpc>
                        <a:spcAft>
                          <a:spcPts val="0"/>
                        </a:spcAft>
                      </a:pPr>
                      <a:r>
                        <a:rPr lang="en-GB" sz="1200" b="0">
                          <a:solidFill>
                            <a:schemeClr val="tx1"/>
                          </a:solidFill>
                          <a:latin typeface="+mn-lt"/>
                          <a:cs typeface="Arial"/>
                        </a:rPr>
                        <a:t>Capgemini </a:t>
                      </a:r>
                    </a:p>
                    <a:p>
                      <a:pPr marL="169545" marR="161290" algn="ctr">
                        <a:lnSpc>
                          <a:spcPct val="100000"/>
                        </a:lnSpc>
                        <a:spcAft>
                          <a:spcPts val="0"/>
                        </a:spcAft>
                      </a:pPr>
                      <a:r>
                        <a:rPr lang="en-GB" sz="1200" b="0">
                          <a:solidFill>
                            <a:schemeClr val="tx1"/>
                          </a:solidFill>
                          <a:latin typeface="+mn-lt"/>
                          <a:cs typeface="Arial"/>
                        </a:rPr>
                        <a:t>Wipro</a:t>
                      </a:r>
                    </a:p>
                    <a:p>
                      <a:pPr marL="169545" marR="161290" algn="ctr">
                        <a:lnSpc>
                          <a:spcPct val="100000"/>
                        </a:lnSpc>
                        <a:spcAft>
                          <a:spcPts val="0"/>
                        </a:spcAft>
                      </a:pPr>
                      <a:r>
                        <a:rPr lang="en-GB" sz="1200" b="0">
                          <a:solidFill>
                            <a:schemeClr val="tx1"/>
                          </a:solidFill>
                          <a:latin typeface="+mn-lt"/>
                          <a:cs typeface="Arial"/>
                        </a:rPr>
                        <a:t>QES </a:t>
                      </a:r>
                    </a:p>
                  </a:txBody>
                  <a:tcPr/>
                </a:tc>
                <a:tc>
                  <a:txBody>
                    <a:bodyPr/>
                    <a:lstStyle/>
                    <a:p>
                      <a:r>
                        <a:rPr lang="en-GB" sz="1200" b="0">
                          <a:solidFill>
                            <a:schemeClr val="tx1"/>
                          </a:solidFill>
                        </a:rPr>
                        <a:t>Daily</a:t>
                      </a:r>
                    </a:p>
                  </a:txBody>
                  <a:tcPr/>
                </a:tc>
                <a:extLst>
                  <a:ext uri="{0D108BD9-81ED-4DB2-BD59-A6C34878D82A}">
                    <a16:rowId xmlns:a16="http://schemas.microsoft.com/office/drawing/2014/main" val="4278077448"/>
                  </a:ext>
                </a:extLst>
              </a:tr>
            </a:tbl>
          </a:graphicData>
        </a:graphic>
      </p:graphicFrame>
    </p:spTree>
    <p:extLst>
      <p:ext uri="{BB962C8B-B14F-4D97-AF65-F5344CB8AC3E}">
        <p14:creationId xmlns:p14="http://schemas.microsoft.com/office/powerpoint/2010/main" val="888075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01DDF08-DFB6-48D1-B66E-26A9B4313C17}"/>
              </a:ext>
            </a:extLst>
          </p:cNvPr>
          <p:cNvSpPr>
            <a:spLocks noGrp="1"/>
          </p:cNvSpPr>
          <p:nvPr>
            <p:ph type="ftr" sz="quarter" idx="10"/>
          </p:nvPr>
        </p:nvSpPr>
        <p:spPr/>
        <p:txBody>
          <a:bodyPr/>
          <a:lstStyle/>
          <a:p>
            <a:pPr>
              <a:tabLst>
                <a:tab pos="1318618" algn="l"/>
              </a:tabLst>
            </a:pPr>
            <a:r>
              <a:rPr lang="fr-FR"/>
              <a:t>| [Insert document title] | [Insert date]</a:t>
            </a:r>
          </a:p>
        </p:txBody>
      </p:sp>
      <p:sp>
        <p:nvSpPr>
          <p:cNvPr id="7" name="Title 6">
            <a:extLst>
              <a:ext uri="{FF2B5EF4-FFF2-40B4-BE49-F238E27FC236}">
                <a16:creationId xmlns:a16="http://schemas.microsoft.com/office/drawing/2014/main" id="{EE5F302B-8A97-4A29-B3E0-3E7E4B8167F2}"/>
              </a:ext>
            </a:extLst>
          </p:cNvPr>
          <p:cNvSpPr>
            <a:spLocks noGrp="1"/>
          </p:cNvSpPr>
          <p:nvPr>
            <p:ph type="title"/>
          </p:nvPr>
        </p:nvSpPr>
        <p:spPr>
          <a:xfrm>
            <a:off x="430373" y="286552"/>
            <a:ext cx="11329827" cy="574516"/>
          </a:xfrm>
        </p:spPr>
        <p:txBody>
          <a:bodyPr/>
          <a:lstStyle/>
          <a:p>
            <a:r>
              <a:rPr lang="en-GB"/>
              <a:t>Risks and Issues </a:t>
            </a:r>
          </a:p>
        </p:txBody>
      </p:sp>
      <p:graphicFrame>
        <p:nvGraphicFramePr>
          <p:cNvPr id="8" name="Table 7">
            <a:extLst>
              <a:ext uri="{FF2B5EF4-FFF2-40B4-BE49-F238E27FC236}">
                <a16:creationId xmlns:a16="http://schemas.microsoft.com/office/drawing/2014/main" id="{F3C57BE4-B267-4112-9EFD-39F736F826C1}"/>
              </a:ext>
            </a:extLst>
          </p:cNvPr>
          <p:cNvGraphicFramePr>
            <a:graphicFrameLocks noGrp="1"/>
          </p:cNvGraphicFramePr>
          <p:nvPr>
            <p:extLst>
              <p:ext uri="{D42A27DB-BD31-4B8C-83A1-F6EECF244321}">
                <p14:modId xmlns:p14="http://schemas.microsoft.com/office/powerpoint/2010/main" val="2852625854"/>
              </p:ext>
            </p:extLst>
          </p:nvPr>
        </p:nvGraphicFramePr>
        <p:xfrm>
          <a:off x="322228" y="861068"/>
          <a:ext cx="11437972" cy="5689600"/>
        </p:xfrm>
        <a:graphic>
          <a:graphicData uri="http://schemas.openxmlformats.org/drawingml/2006/table">
            <a:tbl>
              <a:tblPr firstRow="1" bandRow="1">
                <a:tableStyleId>{5C22544A-7EE6-4342-B048-85BDC9FD1C3A}</a:tableStyleId>
              </a:tblPr>
              <a:tblGrid>
                <a:gridCol w="578296">
                  <a:extLst>
                    <a:ext uri="{9D8B030D-6E8A-4147-A177-3AD203B41FA5}">
                      <a16:colId xmlns:a16="http://schemas.microsoft.com/office/drawing/2014/main" val="2590440534"/>
                    </a:ext>
                  </a:extLst>
                </a:gridCol>
                <a:gridCol w="5140690">
                  <a:extLst>
                    <a:ext uri="{9D8B030D-6E8A-4147-A177-3AD203B41FA5}">
                      <a16:colId xmlns:a16="http://schemas.microsoft.com/office/drawing/2014/main" val="3166107835"/>
                    </a:ext>
                  </a:extLst>
                </a:gridCol>
                <a:gridCol w="920745">
                  <a:extLst>
                    <a:ext uri="{9D8B030D-6E8A-4147-A177-3AD203B41FA5}">
                      <a16:colId xmlns:a16="http://schemas.microsoft.com/office/drawing/2014/main" val="3877094039"/>
                    </a:ext>
                  </a:extLst>
                </a:gridCol>
                <a:gridCol w="4798241">
                  <a:extLst>
                    <a:ext uri="{9D8B030D-6E8A-4147-A177-3AD203B41FA5}">
                      <a16:colId xmlns:a16="http://schemas.microsoft.com/office/drawing/2014/main" val="801782072"/>
                    </a:ext>
                  </a:extLst>
                </a:gridCol>
              </a:tblGrid>
              <a:tr h="370840">
                <a:tc>
                  <a:txBody>
                    <a:bodyPr/>
                    <a:lstStyle/>
                    <a:p>
                      <a:r>
                        <a:rPr lang="en-GB"/>
                        <a:t>Ref</a:t>
                      </a:r>
                    </a:p>
                  </a:txBody>
                  <a:tcPr/>
                </a:tc>
                <a:tc>
                  <a:txBody>
                    <a:bodyPr/>
                    <a:lstStyle/>
                    <a:p>
                      <a:r>
                        <a:rPr lang="en-GB"/>
                        <a:t>Description</a:t>
                      </a:r>
                    </a:p>
                  </a:txBody>
                  <a:tcPr/>
                </a:tc>
                <a:tc>
                  <a:txBody>
                    <a:bodyPr/>
                    <a:lstStyle/>
                    <a:p>
                      <a:r>
                        <a:rPr lang="en-GB"/>
                        <a:t>Score</a:t>
                      </a:r>
                    </a:p>
                  </a:txBody>
                  <a:tcPr/>
                </a:tc>
                <a:tc>
                  <a:txBody>
                    <a:bodyPr/>
                    <a:lstStyle/>
                    <a:p>
                      <a:r>
                        <a:rPr lang="en-GB"/>
                        <a:t>Mitigation</a:t>
                      </a:r>
                    </a:p>
                  </a:txBody>
                  <a:tcPr/>
                </a:tc>
                <a:extLst>
                  <a:ext uri="{0D108BD9-81ED-4DB2-BD59-A6C34878D82A}">
                    <a16:rowId xmlns:a16="http://schemas.microsoft.com/office/drawing/2014/main" val="956112939"/>
                  </a:ext>
                </a:extLst>
              </a:tr>
              <a:tr h="370840">
                <a:tc>
                  <a:txBody>
                    <a:bodyPr/>
                    <a:lstStyle/>
                    <a:p>
                      <a:r>
                        <a:rPr lang="en-GB" sz="1100"/>
                        <a:t>1</a:t>
                      </a:r>
                    </a:p>
                  </a:txBody>
                  <a:tcPr/>
                </a:tc>
                <a:tc>
                  <a:txBody>
                    <a:bodyPr/>
                    <a:lstStyle/>
                    <a:p>
                      <a:r>
                        <a:rPr lang="en-GB" sz="1100" b="0"/>
                        <a:t>There is a risk that with current Covid Restrictions around travel and office working will impact timelines and schedule </a:t>
                      </a:r>
                    </a:p>
                  </a:txBody>
                  <a:tcPr/>
                </a:tc>
                <a:tc>
                  <a:txBody>
                    <a:bodyPr/>
                    <a:lstStyle/>
                    <a:p>
                      <a:pPr algn="ctr"/>
                      <a:r>
                        <a:rPr lang="en-GB" sz="1100" b="0"/>
                        <a:t>15</a:t>
                      </a:r>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100" b="0">
                          <a:solidFill>
                            <a:schemeClr val="dk1"/>
                          </a:solidFill>
                          <a:effectLst/>
                          <a:latin typeface="+mn-lt"/>
                          <a:ea typeface="+mn-ea"/>
                          <a:cs typeface="+mn-cs"/>
                        </a:rPr>
                        <a:t>Microsoft Teams will enable us to collaborate and communicate in a seamless way, with 3</a:t>
                      </a:r>
                      <a:r>
                        <a:rPr lang="en-GB" sz="1100" b="0" baseline="30000">
                          <a:solidFill>
                            <a:schemeClr val="dk1"/>
                          </a:solidFill>
                          <a:effectLst/>
                          <a:latin typeface="+mn-lt"/>
                          <a:ea typeface="+mn-ea"/>
                          <a:cs typeface="+mn-cs"/>
                        </a:rPr>
                        <a:t>rd</a:t>
                      </a:r>
                      <a:r>
                        <a:rPr lang="en-GB" sz="1100" b="0">
                          <a:solidFill>
                            <a:schemeClr val="dk1"/>
                          </a:solidFill>
                          <a:effectLst/>
                          <a:latin typeface="+mn-lt"/>
                          <a:ea typeface="+mn-ea"/>
                          <a:cs typeface="+mn-cs"/>
                        </a:rPr>
                        <a:t> Party and National Grid teams. OneDrive for Business will help us share files and collaborate on documentation and looking at Microsoft Whiteboard to facilitate the agile approach </a:t>
                      </a:r>
                    </a:p>
                  </a:txBody>
                  <a:tcPr/>
                </a:tc>
                <a:extLst>
                  <a:ext uri="{0D108BD9-81ED-4DB2-BD59-A6C34878D82A}">
                    <a16:rowId xmlns:a16="http://schemas.microsoft.com/office/drawing/2014/main" val="3056690946"/>
                  </a:ext>
                </a:extLst>
              </a:tr>
              <a:tr h="370840">
                <a:tc>
                  <a:txBody>
                    <a:bodyPr/>
                    <a:lstStyle/>
                    <a:p>
                      <a:r>
                        <a:rPr lang="en-GB" sz="1100"/>
                        <a:t>2</a:t>
                      </a:r>
                    </a:p>
                  </a:txBody>
                  <a:tcPr/>
                </a:tc>
                <a:tc>
                  <a:txBody>
                    <a:bodyPr/>
                    <a:lstStyle/>
                    <a:p>
                      <a:r>
                        <a:rPr lang="en-GB" sz="1100" b="0"/>
                        <a:t>There is a risk that </a:t>
                      </a:r>
                      <a:r>
                        <a:rPr lang="en-GB" sz="1100" b="0">
                          <a:solidFill>
                            <a:schemeClr val="dk1"/>
                          </a:solidFill>
                          <a:effectLst/>
                          <a:latin typeface="+mn-lt"/>
                          <a:ea typeface="+mn-ea"/>
                          <a:cs typeface="+mn-cs"/>
                        </a:rPr>
                        <a:t>there is going to be significant complexity in understanding the extent of the impact as a result of the design decisions made in moving to standard Position Management &amp; Org Hierarchy.</a:t>
                      </a:r>
                      <a:r>
                        <a:rPr lang="en-US" sz="1100" b="0">
                          <a:solidFill>
                            <a:schemeClr val="dk1"/>
                          </a:solidFill>
                          <a:effectLst/>
                          <a:latin typeface="+mn-lt"/>
                          <a:ea typeface="+mn-ea"/>
                          <a:cs typeface="+mn-cs"/>
                        </a:rPr>
                        <a:t> </a:t>
                      </a:r>
                      <a:endParaRPr lang="en-GB" sz="1100" b="0"/>
                    </a:p>
                  </a:txBody>
                  <a:tcPr/>
                </a:tc>
                <a:tc>
                  <a:txBody>
                    <a:bodyPr/>
                    <a:lstStyle/>
                    <a:p>
                      <a:pPr algn="ctr"/>
                      <a:r>
                        <a:rPr lang="en-GB" sz="1100" b="0"/>
                        <a:t>15</a:t>
                      </a:r>
                    </a:p>
                  </a:txBody>
                  <a:tcPr/>
                </a:tc>
                <a:tc>
                  <a:txBody>
                    <a:bodyPr/>
                    <a:lstStyle/>
                    <a:p>
                      <a:pPr>
                        <a:spcAft>
                          <a:spcPts val="0"/>
                        </a:spcAft>
                      </a:pPr>
                      <a:r>
                        <a:rPr lang="en-GB" sz="1100" b="0">
                          <a:solidFill>
                            <a:schemeClr val="dk1"/>
                          </a:solidFill>
                          <a:effectLst/>
                          <a:latin typeface="+mn-lt"/>
                          <a:ea typeface="+mn-ea"/>
                          <a:cs typeface="+mn-cs"/>
                        </a:rPr>
                        <a:t>Team working to ensure that the right people are going to be in the room to consider all likely impacts. In addition, formal ‘impact assessments’ will be mobilised as soon as possible and not idled until independent activities are completed. </a:t>
                      </a:r>
                      <a:r>
                        <a:rPr lang="en-US" sz="1600" b="1">
                          <a:solidFill>
                            <a:schemeClr val="dk1"/>
                          </a:solidFill>
                          <a:effectLst/>
                          <a:latin typeface="+mn-lt"/>
                          <a:ea typeface="+mn-ea"/>
                          <a:cs typeface="+mn-cs"/>
                        </a:rPr>
                        <a:t> </a:t>
                      </a:r>
                      <a:endParaRPr lang="en-GB" sz="1100" b="0"/>
                    </a:p>
                  </a:txBody>
                  <a:tcPr/>
                </a:tc>
                <a:extLst>
                  <a:ext uri="{0D108BD9-81ED-4DB2-BD59-A6C34878D82A}">
                    <a16:rowId xmlns:a16="http://schemas.microsoft.com/office/drawing/2014/main" val="4057772381"/>
                  </a:ext>
                </a:extLst>
              </a:tr>
              <a:tr h="370840">
                <a:tc>
                  <a:txBody>
                    <a:bodyPr/>
                    <a:lstStyle/>
                    <a:p>
                      <a:r>
                        <a:rPr lang="en-GB" sz="1100"/>
                        <a:t>3</a:t>
                      </a:r>
                    </a:p>
                  </a:txBody>
                  <a:tcPr/>
                </a:tc>
                <a:tc>
                  <a:txBody>
                    <a:bodyPr/>
                    <a:lstStyle/>
                    <a:p>
                      <a:r>
                        <a:rPr lang="en-GB" sz="1100" b="0"/>
                        <a:t>There is a risk that we are not aligned with other critical Projects </a:t>
                      </a:r>
                      <a:r>
                        <a:rPr lang="en-GB" sz="1100" b="0" err="1"/>
                        <a:t>e.g</a:t>
                      </a:r>
                      <a:r>
                        <a:rPr lang="en-GB" sz="1100" b="0"/>
                        <a:t> </a:t>
                      </a:r>
                      <a:r>
                        <a:rPr lang="en-GB" sz="1100" b="0" err="1"/>
                        <a:t>MyFinance</a:t>
                      </a:r>
                      <a:r>
                        <a:rPr lang="en-GB" sz="1100" b="0"/>
                        <a:t> </a:t>
                      </a:r>
                    </a:p>
                  </a:txBody>
                  <a:tcPr/>
                </a:tc>
                <a:tc>
                  <a:txBody>
                    <a:bodyPr/>
                    <a:lstStyle/>
                    <a:p>
                      <a:pPr algn="ctr"/>
                      <a:r>
                        <a:rPr lang="en-GB" sz="1100" b="0"/>
                        <a:t>12</a:t>
                      </a:r>
                    </a:p>
                  </a:txBody>
                  <a:tcPr/>
                </a:tc>
                <a:tc>
                  <a:txBody>
                    <a:bodyPr/>
                    <a:lstStyle/>
                    <a:p>
                      <a:r>
                        <a:rPr lang="en-GB" sz="1100" b="0">
                          <a:solidFill>
                            <a:schemeClr val="tx1"/>
                          </a:solidFill>
                        </a:rPr>
                        <a:t>As part of </a:t>
                      </a:r>
                      <a:r>
                        <a:rPr lang="en-GB" sz="1100" b="0" err="1">
                          <a:solidFill>
                            <a:schemeClr val="tx1"/>
                          </a:solidFill>
                        </a:rPr>
                        <a:t>MyHR</a:t>
                      </a:r>
                      <a:r>
                        <a:rPr lang="en-GB" sz="1100" b="0">
                          <a:solidFill>
                            <a:schemeClr val="tx1"/>
                          </a:solidFill>
                        </a:rPr>
                        <a:t> work </a:t>
                      </a:r>
                      <a:r>
                        <a:rPr lang="en-GB" sz="1100" b="0">
                          <a:solidFill>
                            <a:schemeClr val="tx1"/>
                          </a:solidFill>
                          <a:effectLst/>
                          <a:latin typeface="+mn-lt"/>
                          <a:ea typeface="+mn-ea"/>
                          <a:cs typeface="+mn-cs"/>
                        </a:rPr>
                        <a:t>We have set up a ‘Dependencies’ workstream and this includes representatives from the major Programmes in our Governance Structure.</a:t>
                      </a:r>
                      <a:r>
                        <a:rPr lang="en-US" sz="1100" b="0">
                          <a:solidFill>
                            <a:schemeClr val="tx1"/>
                          </a:solidFill>
                          <a:effectLst/>
                          <a:latin typeface="+mn-lt"/>
                          <a:ea typeface="+mn-ea"/>
                          <a:cs typeface="+mn-cs"/>
                        </a:rPr>
                        <a:t> </a:t>
                      </a:r>
                      <a:endParaRPr lang="en-GB" sz="1100" b="0">
                        <a:solidFill>
                          <a:schemeClr val="tx1"/>
                        </a:solidFill>
                      </a:endParaRPr>
                    </a:p>
                  </a:txBody>
                  <a:tcPr/>
                </a:tc>
                <a:extLst>
                  <a:ext uri="{0D108BD9-81ED-4DB2-BD59-A6C34878D82A}">
                    <a16:rowId xmlns:a16="http://schemas.microsoft.com/office/drawing/2014/main" val="1047224013"/>
                  </a:ext>
                </a:extLst>
              </a:tr>
              <a:tr h="370840">
                <a:tc>
                  <a:txBody>
                    <a:bodyPr/>
                    <a:lstStyle/>
                    <a:p>
                      <a:r>
                        <a:rPr lang="en-GB" sz="1100"/>
                        <a:t>4</a:t>
                      </a:r>
                    </a:p>
                  </a:txBody>
                  <a:tcPr/>
                </a:tc>
                <a:tc>
                  <a:txBody>
                    <a:bodyPr/>
                    <a:lstStyle/>
                    <a:p>
                      <a:r>
                        <a:rPr lang="en-GB" sz="1100" b="0"/>
                        <a:t>There is a risk that we do not have leadership buy in to make decisions at appropriate time.</a:t>
                      </a:r>
                    </a:p>
                  </a:txBody>
                  <a:tcPr/>
                </a:tc>
                <a:tc>
                  <a:txBody>
                    <a:bodyPr/>
                    <a:lstStyle/>
                    <a:p>
                      <a:pPr algn="ctr"/>
                      <a:r>
                        <a:rPr lang="en-GB" sz="1100" b="0"/>
                        <a:t>15</a:t>
                      </a:r>
                    </a:p>
                  </a:txBody>
                  <a:tcPr/>
                </a:tc>
                <a:tc>
                  <a:txBody>
                    <a:bodyPr/>
                    <a:lstStyle/>
                    <a:p>
                      <a:r>
                        <a:rPr lang="en-GB" sz="1100" b="0">
                          <a:solidFill>
                            <a:schemeClr val="dk1"/>
                          </a:solidFill>
                          <a:effectLst/>
                          <a:latin typeface="+mn-lt"/>
                          <a:ea typeface="+mn-ea"/>
                          <a:cs typeface="+mn-cs"/>
                        </a:rPr>
                        <a:t>Currently working with key stakeholders and sponsorship to ensure each resource has delegated authority and a clear accountability in the final design. We will also ask the support of our </a:t>
                      </a:r>
                      <a:r>
                        <a:rPr lang="en-GB" sz="1100" b="0" err="1">
                          <a:solidFill>
                            <a:schemeClr val="dk1"/>
                          </a:solidFill>
                          <a:effectLst/>
                          <a:latin typeface="+mn-lt"/>
                          <a:ea typeface="+mn-ea"/>
                          <a:cs typeface="+mn-cs"/>
                        </a:rPr>
                        <a:t>SteerCo</a:t>
                      </a:r>
                      <a:r>
                        <a:rPr lang="en-GB" sz="1100" b="0">
                          <a:solidFill>
                            <a:schemeClr val="dk1"/>
                          </a:solidFill>
                          <a:effectLst/>
                          <a:latin typeface="+mn-lt"/>
                          <a:ea typeface="+mn-ea"/>
                          <a:cs typeface="+mn-cs"/>
                        </a:rPr>
                        <a:t> to ensure such stakeholders have the required delegated authority and clear communication channels to their respective Function / Business.  Executive Steering Group in place.</a:t>
                      </a:r>
                      <a:r>
                        <a:rPr lang="en-US" sz="1100" b="0">
                          <a:solidFill>
                            <a:schemeClr val="dk1"/>
                          </a:solidFill>
                          <a:effectLst/>
                          <a:latin typeface="+mn-lt"/>
                          <a:ea typeface="+mn-ea"/>
                          <a:cs typeface="+mn-cs"/>
                        </a:rPr>
                        <a:t> </a:t>
                      </a:r>
                      <a:endParaRPr lang="en-GB" sz="900" b="0"/>
                    </a:p>
                  </a:txBody>
                  <a:tcPr/>
                </a:tc>
                <a:extLst>
                  <a:ext uri="{0D108BD9-81ED-4DB2-BD59-A6C34878D82A}">
                    <a16:rowId xmlns:a16="http://schemas.microsoft.com/office/drawing/2014/main" val="972407223"/>
                  </a:ext>
                </a:extLst>
              </a:tr>
              <a:tr h="370840">
                <a:tc>
                  <a:txBody>
                    <a:bodyPr/>
                    <a:lstStyle/>
                    <a:p>
                      <a:r>
                        <a:rPr lang="en-GB" sz="1100"/>
                        <a:t>5</a:t>
                      </a:r>
                    </a:p>
                  </a:txBody>
                  <a:tcPr/>
                </a:tc>
                <a:tc>
                  <a:txBody>
                    <a:bodyPr/>
                    <a:lstStyle/>
                    <a:p>
                      <a:r>
                        <a:rPr lang="en-GB" sz="1100" b="0"/>
                        <a:t>There is a risk that we are not transparent with the benefits and need to </a:t>
                      </a:r>
                      <a:r>
                        <a:rPr lang="en-GB" sz="1100" b="0">
                          <a:solidFill>
                            <a:schemeClr val="dk1"/>
                          </a:solidFill>
                          <a:effectLst/>
                          <a:latin typeface="+mn-lt"/>
                          <a:ea typeface="+mn-ea"/>
                          <a:cs typeface="+mn-cs"/>
                        </a:rPr>
                        <a:t>avoid any misrepresentation of the outcomes of this programme and the impacts on the end user or internal teams. Including the timing of when those outcomes will be achieved.</a:t>
                      </a:r>
                      <a:r>
                        <a:rPr lang="en-US" sz="1100" b="0">
                          <a:solidFill>
                            <a:schemeClr val="dk1"/>
                          </a:solidFill>
                          <a:effectLst/>
                          <a:latin typeface="+mn-lt"/>
                          <a:ea typeface="+mn-ea"/>
                          <a:cs typeface="+mn-cs"/>
                        </a:rPr>
                        <a:t> </a:t>
                      </a:r>
                      <a:endParaRPr lang="en-GB" sz="1100" b="0"/>
                    </a:p>
                  </a:txBody>
                  <a:tcPr/>
                </a:tc>
                <a:tc>
                  <a:txBody>
                    <a:bodyPr/>
                    <a:lstStyle/>
                    <a:p>
                      <a:pPr algn="ctr"/>
                      <a:r>
                        <a:rPr lang="en-GB" sz="1100" b="0"/>
                        <a:t>12</a:t>
                      </a:r>
                    </a:p>
                  </a:txBody>
                  <a:tcPr/>
                </a:tc>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100" b="0"/>
                        <a:t>Need to be </a:t>
                      </a:r>
                      <a:r>
                        <a:rPr lang="en-GB" sz="1100" b="0">
                          <a:solidFill>
                            <a:schemeClr val="dk1"/>
                          </a:solidFill>
                          <a:effectLst/>
                          <a:latin typeface="+mn-lt"/>
                          <a:ea typeface="+mn-ea"/>
                          <a:cs typeface="+mn-cs"/>
                        </a:rPr>
                        <a:t>clear that the outcomes of this Programme are those anticipated post implementation phase. We are proposing an initial design phase to validate the achievability of those outcomes and therefore will limit any wider communications until the point at which our desired outcomes are validated. </a:t>
                      </a:r>
                      <a:r>
                        <a:rPr lang="en-US" sz="1100" b="0">
                          <a:solidFill>
                            <a:schemeClr val="dk1"/>
                          </a:solidFill>
                          <a:effectLst/>
                          <a:latin typeface="+mn-lt"/>
                          <a:ea typeface="+mn-ea"/>
                          <a:cs typeface="+mn-cs"/>
                        </a:rPr>
                        <a:t> </a:t>
                      </a:r>
                      <a:endParaRPr lang="en-GB" sz="1100" b="0">
                        <a:solidFill>
                          <a:schemeClr val="dk1"/>
                        </a:solidFill>
                        <a:effectLst/>
                        <a:latin typeface="+mn-lt"/>
                        <a:ea typeface="+mn-ea"/>
                        <a:cs typeface="+mn-cs"/>
                      </a:endParaRPr>
                    </a:p>
                  </a:txBody>
                  <a:tcPr/>
                </a:tc>
                <a:extLst>
                  <a:ext uri="{0D108BD9-81ED-4DB2-BD59-A6C34878D82A}">
                    <a16:rowId xmlns:a16="http://schemas.microsoft.com/office/drawing/2014/main" val="2768273595"/>
                  </a:ext>
                </a:extLst>
              </a:tr>
              <a:tr h="370840">
                <a:tc>
                  <a:txBody>
                    <a:bodyPr/>
                    <a:lstStyle/>
                    <a:p>
                      <a:r>
                        <a:rPr lang="en-GB" sz="1100"/>
                        <a:t>6</a:t>
                      </a:r>
                    </a:p>
                  </a:txBody>
                  <a:tcPr/>
                </a:tc>
                <a:tc>
                  <a:txBody>
                    <a:bodyPr/>
                    <a:lstStyle/>
                    <a:p>
                      <a:r>
                        <a:rPr lang="en-GB" sz="1100" b="0"/>
                        <a:t>There is a risk that we do not have Critical resource from the Business at the implementation Phase </a:t>
                      </a:r>
                    </a:p>
                  </a:txBody>
                  <a:tcPr/>
                </a:tc>
                <a:tc>
                  <a:txBody>
                    <a:bodyPr/>
                    <a:lstStyle/>
                    <a:p>
                      <a:pPr algn="ctr"/>
                      <a:r>
                        <a:rPr lang="en-GB" sz="1100" b="0"/>
                        <a:t>15</a:t>
                      </a:r>
                    </a:p>
                  </a:txBody>
                  <a:tcPr/>
                </a:tc>
                <a:tc>
                  <a:txBody>
                    <a:bodyPr/>
                    <a:lstStyle/>
                    <a:p>
                      <a:r>
                        <a:rPr lang="en-GB" sz="1100" b="0">
                          <a:solidFill>
                            <a:schemeClr val="dk1"/>
                          </a:solidFill>
                          <a:effectLst/>
                          <a:latin typeface="+mn-lt"/>
                          <a:ea typeface="+mn-ea"/>
                          <a:cs typeface="+mn-cs"/>
                        </a:rPr>
                        <a:t>During the implementation phase, we must be fully transparent with our internal teams and end users for example, where a modified process will likely require an uplift in effort, we must communicate this and be transparent about the design principles which have caused it. </a:t>
                      </a:r>
                      <a:r>
                        <a:rPr lang="en-US" sz="1100" b="0">
                          <a:solidFill>
                            <a:schemeClr val="dk1"/>
                          </a:solidFill>
                          <a:effectLst/>
                          <a:latin typeface="+mn-lt"/>
                          <a:ea typeface="+mn-ea"/>
                          <a:cs typeface="+mn-cs"/>
                        </a:rPr>
                        <a:t> Particularly US and UK HR Business Services for which we received their support on 3</a:t>
                      </a:r>
                      <a:r>
                        <a:rPr lang="en-US" sz="1100" b="0" baseline="30000">
                          <a:solidFill>
                            <a:schemeClr val="dk1"/>
                          </a:solidFill>
                          <a:effectLst/>
                          <a:latin typeface="+mn-lt"/>
                          <a:ea typeface="+mn-ea"/>
                          <a:cs typeface="+mn-cs"/>
                        </a:rPr>
                        <a:t>rd</a:t>
                      </a:r>
                      <a:r>
                        <a:rPr lang="en-US" sz="1100" b="0">
                          <a:solidFill>
                            <a:schemeClr val="dk1"/>
                          </a:solidFill>
                          <a:effectLst/>
                          <a:latin typeface="+mn-lt"/>
                          <a:ea typeface="+mn-ea"/>
                          <a:cs typeface="+mn-cs"/>
                        </a:rPr>
                        <a:t> March (Tom LaVeck, Val Elliott and Julie Shelvey</a:t>
                      </a:r>
                      <a:endParaRPr lang="en-GB" sz="900" b="0"/>
                    </a:p>
                  </a:txBody>
                  <a:tcPr/>
                </a:tc>
                <a:extLst>
                  <a:ext uri="{0D108BD9-81ED-4DB2-BD59-A6C34878D82A}">
                    <a16:rowId xmlns:a16="http://schemas.microsoft.com/office/drawing/2014/main" val="2106360986"/>
                  </a:ext>
                </a:extLst>
              </a:tr>
            </a:tbl>
          </a:graphicData>
        </a:graphic>
      </p:graphicFrame>
    </p:spTree>
    <p:extLst>
      <p:ext uri="{BB962C8B-B14F-4D97-AF65-F5344CB8AC3E}">
        <p14:creationId xmlns:p14="http://schemas.microsoft.com/office/powerpoint/2010/main" val="5119730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5500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CE1F-B08F-45B4-AD41-51ABC089E241}"/>
              </a:ext>
            </a:extLst>
          </p:cNvPr>
          <p:cNvSpPr>
            <a:spLocks noGrp="1"/>
          </p:cNvSpPr>
          <p:nvPr>
            <p:ph type="title"/>
          </p:nvPr>
        </p:nvSpPr>
        <p:spPr>
          <a:xfrm>
            <a:off x="334963" y="138723"/>
            <a:ext cx="10838129" cy="410551"/>
          </a:xfrm>
        </p:spPr>
        <p:txBody>
          <a:bodyPr/>
          <a:lstStyle/>
          <a:p>
            <a:r>
              <a:rPr lang="en-US"/>
              <a:t>How WDD Improvements are Enabling Digital First Ambitions</a:t>
            </a:r>
            <a:br>
              <a:rPr lang="en-US"/>
            </a:br>
            <a:endParaRPr lang="en-US"/>
          </a:p>
        </p:txBody>
      </p:sp>
      <p:sp>
        <p:nvSpPr>
          <p:cNvPr id="38" name="Arrow: Chevron 37">
            <a:extLst>
              <a:ext uri="{FF2B5EF4-FFF2-40B4-BE49-F238E27FC236}">
                <a16:creationId xmlns:a16="http://schemas.microsoft.com/office/drawing/2014/main" id="{B7668E42-00CC-4C4B-91A8-C32DE1697324}"/>
              </a:ext>
            </a:extLst>
          </p:cNvPr>
          <p:cNvSpPr/>
          <p:nvPr/>
        </p:nvSpPr>
        <p:spPr>
          <a:xfrm>
            <a:off x="8453071" y="2130094"/>
            <a:ext cx="2585712" cy="286904"/>
          </a:xfrm>
          <a:prstGeom prst="chevron">
            <a:avLst>
              <a:gd name="adj" fmla="val 4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lstStyle/>
          <a:p>
            <a:pPr algn="ctr"/>
            <a:r>
              <a:rPr lang="en-US" sz="1200"/>
              <a:t>Target State (FY23)</a:t>
            </a:r>
          </a:p>
        </p:txBody>
      </p:sp>
      <p:sp>
        <p:nvSpPr>
          <p:cNvPr id="25" name="Arrow: Chevron 24">
            <a:extLst>
              <a:ext uri="{FF2B5EF4-FFF2-40B4-BE49-F238E27FC236}">
                <a16:creationId xmlns:a16="http://schemas.microsoft.com/office/drawing/2014/main" id="{E2C2FEBD-3DA7-4391-A978-90EC9DDFC6A5}"/>
              </a:ext>
            </a:extLst>
          </p:cNvPr>
          <p:cNvSpPr/>
          <p:nvPr/>
        </p:nvSpPr>
        <p:spPr>
          <a:xfrm>
            <a:off x="6172328" y="2130094"/>
            <a:ext cx="2377440" cy="286904"/>
          </a:xfrm>
          <a:prstGeom prst="chevron">
            <a:avLst>
              <a:gd name="adj" fmla="val 4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lstStyle/>
          <a:p>
            <a:pPr algn="ctr"/>
            <a:r>
              <a:rPr lang="en-US" sz="1200"/>
              <a:t>Future State (Q1 FY22)</a:t>
            </a:r>
          </a:p>
        </p:txBody>
      </p:sp>
      <p:sp>
        <p:nvSpPr>
          <p:cNvPr id="37" name="Arrow: Chevron 36">
            <a:extLst>
              <a:ext uri="{FF2B5EF4-FFF2-40B4-BE49-F238E27FC236}">
                <a16:creationId xmlns:a16="http://schemas.microsoft.com/office/drawing/2014/main" id="{E90FAE9B-2D69-4EA4-ACC2-A00DBA76BF71}"/>
              </a:ext>
            </a:extLst>
          </p:cNvPr>
          <p:cNvSpPr/>
          <p:nvPr/>
        </p:nvSpPr>
        <p:spPr>
          <a:xfrm>
            <a:off x="3891586" y="2130094"/>
            <a:ext cx="2377440" cy="286904"/>
          </a:xfrm>
          <a:prstGeom prst="chevron">
            <a:avLst>
              <a:gd name="adj" fmla="val 4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a:t>Current State (Q4 FY21)</a:t>
            </a:r>
          </a:p>
        </p:txBody>
      </p:sp>
      <p:sp>
        <p:nvSpPr>
          <p:cNvPr id="4" name="Rectangle 3">
            <a:extLst>
              <a:ext uri="{FF2B5EF4-FFF2-40B4-BE49-F238E27FC236}">
                <a16:creationId xmlns:a16="http://schemas.microsoft.com/office/drawing/2014/main" id="{92E346F4-DACD-45EF-A451-84BC4ABF52D9}"/>
              </a:ext>
            </a:extLst>
          </p:cNvPr>
          <p:cNvSpPr/>
          <p:nvPr/>
        </p:nvSpPr>
        <p:spPr>
          <a:xfrm>
            <a:off x="1610844" y="6256623"/>
            <a:ext cx="10298348" cy="430887"/>
          </a:xfrm>
          <a:prstGeom prst="rect">
            <a:avLst/>
          </a:prstGeom>
        </p:spPr>
        <p:txBody>
          <a:bodyPr wrap="square">
            <a:spAutoFit/>
          </a:bodyPr>
          <a:lstStyle/>
          <a:p>
            <a:r>
              <a:rPr lang="en-GB" sz="1100" baseline="30000"/>
              <a:t>1 </a:t>
            </a:r>
            <a:r>
              <a:rPr lang="en-GB" sz="1100"/>
              <a:t>Extract Transform Load (ETL) is process of loading data into a data model where data often needs to be changed (transformed) to meet required use case</a:t>
            </a:r>
          </a:p>
          <a:p>
            <a:r>
              <a:rPr lang="en-GB" sz="1100" baseline="30000"/>
              <a:t>2</a:t>
            </a:r>
            <a:r>
              <a:rPr lang="en-GB" sz="1100"/>
              <a:t> Structured Query Language (SQL) enables automation of database environment ETL processes </a:t>
            </a:r>
          </a:p>
        </p:txBody>
      </p:sp>
      <p:pic>
        <p:nvPicPr>
          <p:cNvPr id="14" name="Picture 13">
            <a:extLst>
              <a:ext uri="{FF2B5EF4-FFF2-40B4-BE49-F238E27FC236}">
                <a16:creationId xmlns:a16="http://schemas.microsoft.com/office/drawing/2014/main" id="{22BC5420-896A-426C-B567-F66695689419}"/>
              </a:ext>
            </a:extLst>
          </p:cNvPr>
          <p:cNvPicPr>
            <a:picLocks noChangeAspect="1"/>
          </p:cNvPicPr>
          <p:nvPr/>
        </p:nvPicPr>
        <p:blipFill>
          <a:blip r:embed="rId3"/>
          <a:stretch>
            <a:fillRect/>
          </a:stretch>
        </p:blipFill>
        <p:spPr>
          <a:xfrm>
            <a:off x="396307" y="667739"/>
            <a:ext cx="668406" cy="899095"/>
          </a:xfrm>
          <a:prstGeom prst="rect">
            <a:avLst/>
          </a:prstGeom>
        </p:spPr>
      </p:pic>
      <p:sp>
        <p:nvSpPr>
          <p:cNvPr id="15" name="TextBox 14">
            <a:extLst>
              <a:ext uri="{FF2B5EF4-FFF2-40B4-BE49-F238E27FC236}">
                <a16:creationId xmlns:a16="http://schemas.microsoft.com/office/drawing/2014/main" id="{E37BE4AF-FBD7-4A14-8FF7-E259447F5376}"/>
              </a:ext>
            </a:extLst>
          </p:cNvPr>
          <p:cNvSpPr txBox="1"/>
          <p:nvPr/>
        </p:nvSpPr>
        <p:spPr bwMode="auto">
          <a:xfrm>
            <a:off x="1189916" y="686831"/>
            <a:ext cx="11002084" cy="1369606"/>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a:solidFill>
                  <a:schemeClr val="accent1"/>
                </a:solidFill>
                <a:latin typeface="+mj-lt"/>
                <a:ea typeface="+mj-ea"/>
                <a:cs typeface="+mj-cs"/>
              </a:rPr>
              <a:t>Automation and Self-service access to HR People Analytics being realized through a Power BI environment</a:t>
            </a:r>
          </a:p>
          <a:p>
            <a:pPr marL="285750" indent="-285750">
              <a:spcAft>
                <a:spcPts val="600"/>
              </a:spcAft>
              <a:buClr>
                <a:schemeClr val="tx1"/>
              </a:buClr>
              <a:buFont typeface="Arial" panose="020B0604020202020204" pitchFamily="34" charset="0"/>
              <a:buChar char="•"/>
            </a:pPr>
            <a:r>
              <a:rPr lang="en-US" sz="1400"/>
              <a:t>HR Professionals and the Business are being provided unprecedented self-service access to HR data and insights </a:t>
            </a:r>
          </a:p>
          <a:p>
            <a:pPr marL="285750" indent="-285750">
              <a:spcAft>
                <a:spcPts val="600"/>
              </a:spcAft>
              <a:buClr>
                <a:schemeClr val="tx1"/>
              </a:buClr>
              <a:buFont typeface="Arial" panose="020B0604020202020204" pitchFamily="34" charset="0"/>
              <a:buChar char="•"/>
            </a:pPr>
            <a:r>
              <a:rPr lang="en-US" sz="1400"/>
              <a:t>Complex, time and resource intensive analytics performed in Excel is being automated in a SQL server and Power BI Environment</a:t>
            </a:r>
          </a:p>
          <a:p>
            <a:pPr marL="742950" lvl="1" indent="-285750">
              <a:spcAft>
                <a:spcPts val="600"/>
              </a:spcAft>
              <a:buClr>
                <a:schemeClr val="tx1"/>
              </a:buClr>
              <a:buFont typeface="Arial" panose="020B0604020202020204" pitchFamily="34" charset="0"/>
              <a:buChar char="‒"/>
            </a:pPr>
            <a:r>
              <a:rPr lang="en-US" sz="1400"/>
              <a:t>The way in which data is acquired for HR’s People Analytics BI environment will evolve from manual loads from </a:t>
            </a:r>
            <a:r>
              <a:rPr lang="en-US" sz="1400" err="1"/>
              <a:t>myHub</a:t>
            </a:r>
            <a:r>
              <a:rPr lang="en-US" sz="1400"/>
              <a:t> to automated loads from new EDP solution </a:t>
            </a:r>
          </a:p>
        </p:txBody>
      </p:sp>
      <p:sp>
        <p:nvSpPr>
          <p:cNvPr id="22" name="Arrow: Chevron 21">
            <a:extLst>
              <a:ext uri="{FF2B5EF4-FFF2-40B4-BE49-F238E27FC236}">
                <a16:creationId xmlns:a16="http://schemas.microsoft.com/office/drawing/2014/main" id="{27B5EB99-BBAA-4F62-B1D2-EA0E3358D06A}"/>
              </a:ext>
            </a:extLst>
          </p:cNvPr>
          <p:cNvSpPr/>
          <p:nvPr/>
        </p:nvSpPr>
        <p:spPr>
          <a:xfrm>
            <a:off x="1610844" y="2130094"/>
            <a:ext cx="2377440" cy="286904"/>
          </a:xfrm>
          <a:prstGeom prst="chevron">
            <a:avLst>
              <a:gd name="adj" fmla="val 40000"/>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lstStyle/>
          <a:p>
            <a:pPr algn="ctr"/>
            <a:r>
              <a:rPr lang="en-US" sz="1200"/>
              <a:t>Inaugural State (2020)</a:t>
            </a:r>
          </a:p>
        </p:txBody>
      </p:sp>
      <p:sp>
        <p:nvSpPr>
          <p:cNvPr id="45" name="Rectangle: Rounded Corners 44">
            <a:extLst>
              <a:ext uri="{FF2B5EF4-FFF2-40B4-BE49-F238E27FC236}">
                <a16:creationId xmlns:a16="http://schemas.microsoft.com/office/drawing/2014/main" id="{C575847F-D6B1-4F99-9BA5-81DC9B98A0E3}"/>
              </a:ext>
            </a:extLst>
          </p:cNvPr>
          <p:cNvSpPr/>
          <p:nvPr/>
        </p:nvSpPr>
        <p:spPr>
          <a:xfrm>
            <a:off x="8430264" y="2851286"/>
            <a:ext cx="2608518" cy="1653642"/>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69863" lvl="0" indent="-169863" defTabSz="1377950">
              <a:lnSpc>
                <a:spcPct val="90000"/>
              </a:lnSpc>
              <a:spcBef>
                <a:spcPct val="0"/>
              </a:spcBef>
              <a:buFont typeface="Arial" panose="020B0604020202020204" pitchFamily="34" charset="0"/>
              <a:buChar char="•"/>
            </a:pPr>
            <a:r>
              <a:rPr lang="en-US" sz="1100" b="1"/>
              <a:t>Automated </a:t>
            </a:r>
            <a:r>
              <a:rPr lang="en-US" sz="1100"/>
              <a:t>SQL data extraction through </a:t>
            </a:r>
            <a:r>
              <a:rPr lang="en-US" sz="1100" b="1"/>
              <a:t>EDP </a:t>
            </a:r>
            <a:r>
              <a:rPr lang="en-US" sz="1100"/>
              <a:t>connection</a:t>
            </a:r>
          </a:p>
          <a:p>
            <a:pPr marL="169863" lvl="0" indent="-169863" defTabSz="1377950">
              <a:lnSpc>
                <a:spcPct val="90000"/>
              </a:lnSpc>
              <a:spcBef>
                <a:spcPct val="0"/>
              </a:spcBef>
              <a:buFont typeface="Arial" panose="020B0604020202020204" pitchFamily="34" charset="0"/>
              <a:buChar char="•"/>
            </a:pPr>
            <a:r>
              <a:rPr lang="en-US" sz="1100" b="1"/>
              <a:t>Automated</a:t>
            </a:r>
            <a:r>
              <a:rPr lang="en-US" sz="1100"/>
              <a:t> data extraction of other WF data; Sickness, Absence, Cases, Appreciate, Benefits, Sentiment &amp; more through </a:t>
            </a:r>
            <a:r>
              <a:rPr lang="en-US" sz="1100" b="1"/>
              <a:t>EDP</a:t>
            </a:r>
          </a:p>
          <a:p>
            <a:pPr marL="169863" indent="-169863" defTabSz="1377950">
              <a:lnSpc>
                <a:spcPct val="90000"/>
              </a:lnSpc>
              <a:spcBef>
                <a:spcPct val="0"/>
              </a:spcBef>
              <a:buFont typeface="Arial" panose="020B0604020202020204" pitchFamily="34" charset="0"/>
              <a:buChar char="•"/>
            </a:pPr>
            <a:r>
              <a:rPr lang="en-US" sz="1100" b="1"/>
              <a:t>Automated </a:t>
            </a:r>
            <a:r>
              <a:rPr lang="en-US" sz="1100"/>
              <a:t>data extraction of</a:t>
            </a:r>
            <a:r>
              <a:rPr lang="en-US" sz="1100" b="1"/>
              <a:t> </a:t>
            </a:r>
            <a:r>
              <a:rPr lang="en-US" sz="1100"/>
              <a:t>non-employee contingent / contractor worker (Pontoon &amp; </a:t>
            </a:r>
            <a:r>
              <a:rPr lang="en-US" sz="1100" err="1"/>
              <a:t>PerTemp</a:t>
            </a:r>
            <a:r>
              <a:rPr lang="en-US" sz="1100"/>
              <a:t>) and MSPs data through </a:t>
            </a:r>
            <a:r>
              <a:rPr lang="en-US" sz="1100" b="1"/>
              <a:t>EDP</a:t>
            </a:r>
            <a:r>
              <a:rPr lang="en-US" sz="1100"/>
              <a:t> </a:t>
            </a:r>
          </a:p>
        </p:txBody>
      </p:sp>
      <p:sp>
        <p:nvSpPr>
          <p:cNvPr id="47" name="Rectangle: Rounded Corners 46">
            <a:extLst>
              <a:ext uri="{FF2B5EF4-FFF2-40B4-BE49-F238E27FC236}">
                <a16:creationId xmlns:a16="http://schemas.microsoft.com/office/drawing/2014/main" id="{F2468C08-1CA3-4503-979D-EEB511F6F6EE}"/>
              </a:ext>
            </a:extLst>
          </p:cNvPr>
          <p:cNvSpPr/>
          <p:nvPr/>
        </p:nvSpPr>
        <p:spPr>
          <a:xfrm>
            <a:off x="6217413" y="2851286"/>
            <a:ext cx="2171999" cy="519605"/>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lvl="0" indent="-171450" defTabSz="1377950">
              <a:lnSpc>
                <a:spcPct val="90000"/>
              </a:lnSpc>
              <a:spcBef>
                <a:spcPct val="0"/>
              </a:spcBef>
              <a:buFont typeface="Arial" panose="020B0604020202020204" pitchFamily="34" charset="0"/>
              <a:buChar char="•"/>
            </a:pPr>
            <a:r>
              <a:rPr lang="en-US" sz="1100"/>
              <a:t>SQL</a:t>
            </a:r>
            <a:r>
              <a:rPr lang="en-US" sz="1100" b="1"/>
              <a:t> Automated </a:t>
            </a:r>
            <a:r>
              <a:rPr lang="en-US" sz="1100"/>
              <a:t>point-to-point integration with </a:t>
            </a:r>
            <a:r>
              <a:rPr lang="en-US" sz="1100" err="1"/>
              <a:t>myHub</a:t>
            </a:r>
            <a:r>
              <a:rPr lang="en-US" sz="1100"/>
              <a:t> to extract data</a:t>
            </a:r>
          </a:p>
        </p:txBody>
      </p:sp>
      <p:sp>
        <p:nvSpPr>
          <p:cNvPr id="48" name="Rectangle: Rounded Corners 47">
            <a:extLst>
              <a:ext uri="{FF2B5EF4-FFF2-40B4-BE49-F238E27FC236}">
                <a16:creationId xmlns:a16="http://schemas.microsoft.com/office/drawing/2014/main" id="{8ACDFAA0-9456-4789-BA91-06CCC28A816D}"/>
              </a:ext>
            </a:extLst>
          </p:cNvPr>
          <p:cNvSpPr/>
          <p:nvPr/>
        </p:nvSpPr>
        <p:spPr>
          <a:xfrm>
            <a:off x="3955676" y="2450831"/>
            <a:ext cx="7083106" cy="357195"/>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indent="-171450" defTabSz="1377950">
              <a:lnSpc>
                <a:spcPct val="90000"/>
              </a:lnSpc>
              <a:spcBef>
                <a:spcPct val="0"/>
              </a:spcBef>
              <a:buFont typeface="Arial" panose="020B0604020202020204" pitchFamily="34" charset="0"/>
              <a:buChar char="•"/>
            </a:pPr>
            <a:r>
              <a:rPr lang="en-US" sz="1100"/>
              <a:t>Back end </a:t>
            </a:r>
            <a:r>
              <a:rPr lang="en-US" sz="1100" b="1"/>
              <a:t>SQL</a:t>
            </a:r>
            <a:r>
              <a:rPr lang="en-US" sz="1100" b="1" baseline="30000"/>
              <a:t>2</a:t>
            </a:r>
            <a:r>
              <a:rPr lang="en-US" sz="1100" b="1"/>
              <a:t> Server Data Model </a:t>
            </a:r>
          </a:p>
          <a:p>
            <a:pPr marL="171450" indent="-171450" defTabSz="1377950">
              <a:lnSpc>
                <a:spcPct val="90000"/>
              </a:lnSpc>
              <a:spcBef>
                <a:spcPct val="0"/>
              </a:spcBef>
              <a:spcAft>
                <a:spcPct val="35000"/>
              </a:spcAft>
              <a:buFont typeface="Arial" panose="020B0604020202020204" pitchFamily="34" charset="0"/>
              <a:buChar char="•"/>
            </a:pPr>
            <a:r>
              <a:rPr lang="en-US" sz="1100" b="1"/>
              <a:t>Automated ETL </a:t>
            </a:r>
            <a:r>
              <a:rPr lang="en-US" sz="1100"/>
              <a:t>within SQL</a:t>
            </a:r>
            <a:endParaRPr lang="en-US" sz="2800"/>
          </a:p>
        </p:txBody>
      </p:sp>
      <p:sp>
        <p:nvSpPr>
          <p:cNvPr id="49" name="Rectangle: Rounded Corners 48">
            <a:extLst>
              <a:ext uri="{FF2B5EF4-FFF2-40B4-BE49-F238E27FC236}">
                <a16:creationId xmlns:a16="http://schemas.microsoft.com/office/drawing/2014/main" id="{9FA2BA95-637E-4813-8F4D-5EC3A19968F1}"/>
              </a:ext>
            </a:extLst>
          </p:cNvPr>
          <p:cNvSpPr/>
          <p:nvPr/>
        </p:nvSpPr>
        <p:spPr>
          <a:xfrm>
            <a:off x="1700583" y="2452824"/>
            <a:ext cx="2197961" cy="1551486"/>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lvl="0" indent="-171450" defTabSz="1377950">
              <a:lnSpc>
                <a:spcPct val="90000"/>
              </a:lnSpc>
              <a:spcBef>
                <a:spcPct val="0"/>
              </a:spcBef>
              <a:buFont typeface="Arial" panose="020B0604020202020204" pitchFamily="34" charset="0"/>
              <a:buChar char="•"/>
            </a:pPr>
            <a:r>
              <a:rPr lang="en-US" sz="1100"/>
              <a:t>Back end </a:t>
            </a:r>
            <a:r>
              <a:rPr lang="en-US" sz="1100" b="1"/>
              <a:t>Excel Data Model</a:t>
            </a:r>
          </a:p>
          <a:p>
            <a:pPr marL="171450" lvl="0" indent="-171450" defTabSz="1377950">
              <a:lnSpc>
                <a:spcPct val="90000"/>
              </a:lnSpc>
              <a:spcBef>
                <a:spcPct val="0"/>
              </a:spcBef>
              <a:buFont typeface="Arial" panose="020B0604020202020204" pitchFamily="34" charset="0"/>
              <a:buChar char="•"/>
            </a:pPr>
            <a:r>
              <a:rPr lang="en-US" sz="1100" b="1"/>
              <a:t>Manual ETL</a:t>
            </a:r>
            <a:r>
              <a:rPr lang="en-US" sz="1100" b="1" baseline="30000"/>
              <a:t>1</a:t>
            </a:r>
          </a:p>
          <a:p>
            <a:pPr marL="171450" indent="-171450" defTabSz="1377950">
              <a:lnSpc>
                <a:spcPct val="90000"/>
              </a:lnSpc>
              <a:spcBef>
                <a:spcPct val="0"/>
              </a:spcBef>
              <a:buFont typeface="Arial" panose="020B0604020202020204" pitchFamily="34" charset="0"/>
              <a:buChar char="•"/>
            </a:pPr>
            <a:r>
              <a:rPr lang="en-US" sz="1100" b="1"/>
              <a:t>Manual</a:t>
            </a:r>
            <a:r>
              <a:rPr lang="en-US" sz="1100"/>
              <a:t> Data mining from </a:t>
            </a:r>
            <a:r>
              <a:rPr lang="en-US" sz="1100" err="1"/>
              <a:t>myHub</a:t>
            </a:r>
            <a:r>
              <a:rPr lang="en-US" sz="1100"/>
              <a:t> by running reports</a:t>
            </a:r>
          </a:p>
          <a:p>
            <a:pPr marL="171450" indent="-171450" defTabSz="1377950">
              <a:lnSpc>
                <a:spcPct val="90000"/>
              </a:lnSpc>
              <a:spcBef>
                <a:spcPct val="0"/>
              </a:spcBef>
              <a:spcAft>
                <a:spcPct val="35000"/>
              </a:spcAft>
              <a:buFont typeface="Arial" panose="020B0604020202020204" pitchFamily="34" charset="0"/>
              <a:buChar char="•"/>
            </a:pPr>
            <a:r>
              <a:rPr lang="en-US" sz="1100" b="1"/>
              <a:t>Manual</a:t>
            </a:r>
            <a:r>
              <a:rPr lang="en-US" sz="1100"/>
              <a:t> data mining of other WF data from Appreciate database </a:t>
            </a:r>
          </a:p>
        </p:txBody>
      </p:sp>
      <p:sp>
        <p:nvSpPr>
          <p:cNvPr id="50" name="Rectangle: Rounded Corners 49">
            <a:extLst>
              <a:ext uri="{FF2B5EF4-FFF2-40B4-BE49-F238E27FC236}">
                <a16:creationId xmlns:a16="http://schemas.microsoft.com/office/drawing/2014/main" id="{E30FBC4D-FB0B-4345-A9BF-F81F52C26A75}"/>
              </a:ext>
            </a:extLst>
          </p:cNvPr>
          <p:cNvSpPr/>
          <p:nvPr/>
        </p:nvSpPr>
        <p:spPr>
          <a:xfrm>
            <a:off x="3959749" y="2851286"/>
            <a:ext cx="2197961" cy="1153024"/>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lvl="0" indent="-171450" defTabSz="1377950">
              <a:lnSpc>
                <a:spcPct val="90000"/>
              </a:lnSpc>
              <a:spcBef>
                <a:spcPct val="0"/>
              </a:spcBef>
              <a:buFont typeface="Arial" panose="020B0604020202020204" pitchFamily="34" charset="0"/>
              <a:buChar char="•"/>
            </a:pPr>
            <a:r>
              <a:rPr lang="en-US" sz="1100" b="1"/>
              <a:t>Manual</a:t>
            </a:r>
            <a:r>
              <a:rPr lang="en-US" sz="1100"/>
              <a:t> Data mining from </a:t>
            </a:r>
            <a:r>
              <a:rPr lang="en-US" sz="1100" err="1"/>
              <a:t>myHub</a:t>
            </a:r>
            <a:r>
              <a:rPr lang="en-US" sz="1100"/>
              <a:t> by running reports</a:t>
            </a:r>
          </a:p>
          <a:p>
            <a:pPr marL="171450" indent="-171450" defTabSz="1377950">
              <a:lnSpc>
                <a:spcPct val="90000"/>
              </a:lnSpc>
              <a:spcBef>
                <a:spcPct val="0"/>
              </a:spcBef>
              <a:buFont typeface="Arial" panose="020B0604020202020204" pitchFamily="34" charset="0"/>
              <a:buChar char="•"/>
            </a:pPr>
            <a:r>
              <a:rPr lang="en-US" sz="1100" b="1"/>
              <a:t>Manual</a:t>
            </a:r>
            <a:r>
              <a:rPr lang="en-US" sz="1100"/>
              <a:t> data mining of other WF data from Appreciate database </a:t>
            </a:r>
          </a:p>
        </p:txBody>
      </p:sp>
      <p:sp>
        <p:nvSpPr>
          <p:cNvPr id="51" name="Rectangle: Rounded Corners 50">
            <a:extLst>
              <a:ext uri="{FF2B5EF4-FFF2-40B4-BE49-F238E27FC236}">
                <a16:creationId xmlns:a16="http://schemas.microsoft.com/office/drawing/2014/main" id="{20357BA1-342F-4F12-9E7C-62384D4A85D1}"/>
              </a:ext>
            </a:extLst>
          </p:cNvPr>
          <p:cNvSpPr/>
          <p:nvPr/>
        </p:nvSpPr>
        <p:spPr>
          <a:xfrm>
            <a:off x="6204434" y="3421942"/>
            <a:ext cx="2171999" cy="58236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indent="-171450" defTabSz="1377950">
              <a:lnSpc>
                <a:spcPct val="90000"/>
              </a:lnSpc>
              <a:spcBef>
                <a:spcPct val="0"/>
              </a:spcBef>
              <a:buFont typeface="Arial" panose="020B0604020202020204" pitchFamily="34" charset="0"/>
              <a:buChar char="•"/>
            </a:pPr>
            <a:r>
              <a:rPr lang="en-US" sz="1100" b="1"/>
              <a:t>Manual</a:t>
            </a:r>
            <a:r>
              <a:rPr lang="en-US" sz="1100"/>
              <a:t> data mining of other WF data from Appreciate, Sickness, databases </a:t>
            </a:r>
          </a:p>
        </p:txBody>
      </p:sp>
      <p:sp>
        <p:nvSpPr>
          <p:cNvPr id="52" name="Rectangle 51">
            <a:extLst>
              <a:ext uri="{FF2B5EF4-FFF2-40B4-BE49-F238E27FC236}">
                <a16:creationId xmlns:a16="http://schemas.microsoft.com/office/drawing/2014/main" id="{0F14E06C-91E0-47B2-8B57-85788F3A44A6}"/>
              </a:ext>
            </a:extLst>
          </p:cNvPr>
          <p:cNvSpPr/>
          <p:nvPr/>
        </p:nvSpPr>
        <p:spPr>
          <a:xfrm>
            <a:off x="1189916" y="4576469"/>
            <a:ext cx="10518175" cy="1323439"/>
          </a:xfrm>
          <a:prstGeom prst="rect">
            <a:avLst/>
          </a:prstGeom>
        </p:spPr>
        <p:txBody>
          <a:bodyPr wrap="square">
            <a:spAutoFit/>
          </a:bodyPr>
          <a:lstStyle/>
          <a:p>
            <a:pPr marL="742950" lvl="1" indent="-285750">
              <a:spcAft>
                <a:spcPts val="600"/>
              </a:spcAft>
              <a:buClr>
                <a:schemeClr val="tx1"/>
              </a:buClr>
              <a:buFont typeface="Arial" panose="020B0604020202020204" pitchFamily="34" charset="0"/>
              <a:buChar char="‒"/>
            </a:pPr>
            <a:r>
              <a:rPr lang="en-US" sz="1400"/>
              <a:t>Access to never before available data will eventually be delivered through EDP solution</a:t>
            </a:r>
          </a:p>
          <a:p>
            <a:pPr marL="742950" lvl="1" indent="-285750">
              <a:spcAft>
                <a:spcPts val="600"/>
              </a:spcAft>
              <a:buClr>
                <a:schemeClr val="tx1"/>
              </a:buClr>
              <a:buFont typeface="Arial" panose="020B0604020202020204" pitchFamily="34" charset="0"/>
              <a:buChar char="‒"/>
            </a:pPr>
            <a:r>
              <a:rPr lang="en-US" sz="1400"/>
              <a:t>A Power BI solution connected to an EDP (data warehouse) is nimble and cost effective </a:t>
            </a:r>
            <a:r>
              <a:rPr lang="en-US" sz="1400" b="1"/>
              <a:t>eliminating further investment in very costly </a:t>
            </a:r>
            <a:r>
              <a:rPr lang="en-US" sz="1400" b="1" err="1"/>
              <a:t>myHub</a:t>
            </a:r>
            <a:r>
              <a:rPr lang="en-US" sz="1400" b="1"/>
              <a:t> Workforce Analytics and Reporting modules </a:t>
            </a:r>
          </a:p>
          <a:p>
            <a:pPr marL="285750" indent="-285750">
              <a:spcAft>
                <a:spcPts val="600"/>
              </a:spcAft>
              <a:buClr>
                <a:schemeClr val="tx1"/>
              </a:buClr>
              <a:buFont typeface="Arial" panose="020B0604020202020204" pitchFamily="34" charset="0"/>
              <a:buChar char="•"/>
            </a:pPr>
            <a:r>
              <a:rPr lang="en-US" sz="1400" b="1"/>
              <a:t>HR’s Power BI solution exemplifies how the other ~120 down stream system consumers of workforce data can interact with workforce data through the EDP solution</a:t>
            </a:r>
          </a:p>
        </p:txBody>
      </p:sp>
      <p:sp>
        <p:nvSpPr>
          <p:cNvPr id="53" name="Rectangle: Rounded Corners 52">
            <a:extLst>
              <a:ext uri="{FF2B5EF4-FFF2-40B4-BE49-F238E27FC236}">
                <a16:creationId xmlns:a16="http://schemas.microsoft.com/office/drawing/2014/main" id="{913D1233-0AE3-45A9-BADE-DF596DBEBC2D}"/>
              </a:ext>
            </a:extLst>
          </p:cNvPr>
          <p:cNvSpPr/>
          <p:nvPr/>
        </p:nvSpPr>
        <p:spPr>
          <a:xfrm>
            <a:off x="1726545" y="4056996"/>
            <a:ext cx="6649888" cy="447932"/>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marL="171450" lvl="0" indent="-171450" defTabSz="1377950">
              <a:lnSpc>
                <a:spcPct val="90000"/>
              </a:lnSpc>
              <a:spcBef>
                <a:spcPct val="0"/>
              </a:spcBef>
              <a:buFont typeface="Arial" panose="020B0604020202020204" pitchFamily="34" charset="0"/>
              <a:buChar char="•"/>
            </a:pPr>
            <a:r>
              <a:rPr lang="en-US" sz="1100"/>
              <a:t>Access to non-employee contingent / contractor worker (Pontoon &amp; </a:t>
            </a:r>
            <a:r>
              <a:rPr lang="en-US" sz="1100" err="1"/>
              <a:t>PerTemp</a:t>
            </a:r>
            <a:r>
              <a:rPr lang="en-US" sz="1100"/>
              <a:t>) data is through </a:t>
            </a:r>
            <a:r>
              <a:rPr lang="en-US" sz="1100" err="1"/>
              <a:t>myHub</a:t>
            </a:r>
            <a:endParaRPr lang="en-US" sz="1100"/>
          </a:p>
          <a:p>
            <a:pPr marL="171450" lvl="0" indent="-171450" defTabSz="1377950">
              <a:lnSpc>
                <a:spcPct val="90000"/>
              </a:lnSpc>
              <a:spcBef>
                <a:spcPct val="0"/>
              </a:spcBef>
              <a:buFont typeface="Arial" panose="020B0604020202020204" pitchFamily="34" charset="0"/>
              <a:buChar char="•"/>
            </a:pPr>
            <a:r>
              <a:rPr lang="en-US" sz="1100" b="1"/>
              <a:t>No Access </a:t>
            </a:r>
            <a:r>
              <a:rPr lang="en-US" sz="1100"/>
              <a:t>to MSP worker data</a:t>
            </a:r>
          </a:p>
        </p:txBody>
      </p:sp>
      <p:sp>
        <p:nvSpPr>
          <p:cNvPr id="55" name="Rectangle: Rounded Corners 54">
            <a:extLst>
              <a:ext uri="{FF2B5EF4-FFF2-40B4-BE49-F238E27FC236}">
                <a16:creationId xmlns:a16="http://schemas.microsoft.com/office/drawing/2014/main" id="{C70CC1B7-C577-48AE-8E5A-EA856E2FC0B3}"/>
              </a:ext>
            </a:extLst>
          </p:cNvPr>
          <p:cNvSpPr/>
          <p:nvPr/>
        </p:nvSpPr>
        <p:spPr>
          <a:xfrm>
            <a:off x="11173092" y="4196062"/>
            <a:ext cx="804672" cy="323006"/>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lvl="0" algn="ctr" defTabSz="1377950">
              <a:lnSpc>
                <a:spcPct val="90000"/>
              </a:lnSpc>
              <a:spcBef>
                <a:spcPct val="0"/>
              </a:spcBef>
            </a:pPr>
            <a:r>
              <a:rPr lang="en-US" sz="1100" b="1"/>
              <a:t>End State</a:t>
            </a:r>
            <a:endParaRPr lang="en-US" sz="1100"/>
          </a:p>
        </p:txBody>
      </p:sp>
      <p:sp>
        <p:nvSpPr>
          <p:cNvPr id="56" name="Rectangle: Rounded Corners 55">
            <a:extLst>
              <a:ext uri="{FF2B5EF4-FFF2-40B4-BE49-F238E27FC236}">
                <a16:creationId xmlns:a16="http://schemas.microsoft.com/office/drawing/2014/main" id="{4DC2D8A8-81C0-4EEC-BB03-987634EC7AC8}"/>
              </a:ext>
            </a:extLst>
          </p:cNvPr>
          <p:cNvSpPr/>
          <p:nvPr/>
        </p:nvSpPr>
        <p:spPr>
          <a:xfrm>
            <a:off x="11176042" y="3820127"/>
            <a:ext cx="801722" cy="323006"/>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defTabSz="1377950">
              <a:lnSpc>
                <a:spcPct val="90000"/>
              </a:lnSpc>
              <a:spcBef>
                <a:spcPct val="0"/>
              </a:spcBef>
            </a:pPr>
            <a:r>
              <a:rPr lang="en-US" sz="1100" b="1"/>
              <a:t>Transition State</a:t>
            </a:r>
          </a:p>
        </p:txBody>
      </p:sp>
    </p:spTree>
    <p:extLst>
      <p:ext uri="{BB962C8B-B14F-4D97-AF65-F5344CB8AC3E}">
        <p14:creationId xmlns:p14="http://schemas.microsoft.com/office/powerpoint/2010/main" val="22933708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099B03-C1D9-4018-B5A4-88FA78741D57}"/>
              </a:ext>
            </a:extLst>
          </p:cNvPr>
          <p:cNvPicPr>
            <a:picLocks noChangeAspect="1"/>
          </p:cNvPicPr>
          <p:nvPr/>
        </p:nvPicPr>
        <p:blipFill>
          <a:blip r:embed="rId3"/>
          <a:stretch>
            <a:fillRect/>
          </a:stretch>
        </p:blipFill>
        <p:spPr>
          <a:xfrm>
            <a:off x="18142" y="3455647"/>
            <a:ext cx="1419222" cy="1053259"/>
          </a:xfrm>
          <a:prstGeom prst="rect">
            <a:avLst/>
          </a:prstGeom>
        </p:spPr>
      </p:pic>
      <p:sp>
        <p:nvSpPr>
          <p:cNvPr id="2" name="Title 1">
            <a:extLst>
              <a:ext uri="{FF2B5EF4-FFF2-40B4-BE49-F238E27FC236}">
                <a16:creationId xmlns:a16="http://schemas.microsoft.com/office/drawing/2014/main" id="{D301CE1F-B08F-45B4-AD41-51ABC089E241}"/>
              </a:ext>
            </a:extLst>
          </p:cNvPr>
          <p:cNvSpPr>
            <a:spLocks noGrp="1"/>
          </p:cNvSpPr>
          <p:nvPr>
            <p:ph type="title"/>
          </p:nvPr>
        </p:nvSpPr>
        <p:spPr>
          <a:xfrm>
            <a:off x="334963" y="138723"/>
            <a:ext cx="10838129" cy="410551"/>
          </a:xfrm>
        </p:spPr>
        <p:txBody>
          <a:bodyPr/>
          <a:lstStyle/>
          <a:p>
            <a:r>
              <a:rPr lang="en-US"/>
              <a:t>How WDD Improvements are Enabling Digital First Ambitions</a:t>
            </a:r>
            <a:br>
              <a:rPr lang="en-US"/>
            </a:br>
            <a:endParaRPr lang="en-US"/>
          </a:p>
        </p:txBody>
      </p:sp>
      <p:sp>
        <p:nvSpPr>
          <p:cNvPr id="3" name="TextBox 2">
            <a:extLst>
              <a:ext uri="{FF2B5EF4-FFF2-40B4-BE49-F238E27FC236}">
                <a16:creationId xmlns:a16="http://schemas.microsoft.com/office/drawing/2014/main" id="{CB7E4B85-6E8F-4827-AE85-A8739090E0FA}"/>
              </a:ext>
            </a:extLst>
          </p:cNvPr>
          <p:cNvSpPr txBox="1"/>
          <p:nvPr/>
        </p:nvSpPr>
        <p:spPr bwMode="auto">
          <a:xfrm>
            <a:off x="1132120" y="792156"/>
            <a:ext cx="10838129" cy="2585323"/>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b="1">
                <a:solidFill>
                  <a:schemeClr val="accent1"/>
                </a:solidFill>
                <a:latin typeface="+mj-lt"/>
                <a:ea typeface="+mj-ea"/>
                <a:cs typeface="+mj-cs"/>
              </a:rPr>
              <a:t>IT’s IAM Project automating critical security and controls processes is being enabled by WDD Improvements</a:t>
            </a:r>
          </a:p>
          <a:p>
            <a:pPr marL="285750" indent="-285750">
              <a:spcAft>
                <a:spcPts val="600"/>
              </a:spcAft>
              <a:buClr>
                <a:schemeClr val="tx1"/>
              </a:buClr>
              <a:buFont typeface="Arial" panose="020B0604020202020204" pitchFamily="34" charset="0"/>
              <a:buChar char="•"/>
            </a:pPr>
            <a:r>
              <a:rPr lang="en-US" sz="1400"/>
              <a:t>HR’s new DQ tools are assessing &gt;800k HR data attributes weekly which has led to sustained &gt;99% data accuracy across MyHub ‘golden record’/key fields essential to IAM go-live this spring</a:t>
            </a:r>
          </a:p>
          <a:p>
            <a:pPr marL="742950" lvl="1" indent="-285750">
              <a:spcAft>
                <a:spcPts val="600"/>
              </a:spcAft>
              <a:buClr>
                <a:schemeClr val="tx1"/>
              </a:buClr>
              <a:buFont typeface="Arial" panose="020B0604020202020204" pitchFamily="34" charset="0"/>
              <a:buChar char="‒"/>
            </a:pPr>
            <a:r>
              <a:rPr lang="en-US" sz="1400"/>
              <a:t>HR’s new DQ expertise has enabled expansion of DQ assessments to include ACG and SAP MSP data which was a gap putting IAM project at risk</a:t>
            </a:r>
          </a:p>
          <a:p>
            <a:pPr marL="742950" lvl="1" indent="-285750">
              <a:spcAft>
                <a:spcPts val="600"/>
              </a:spcAft>
              <a:buClr>
                <a:schemeClr val="tx1"/>
              </a:buClr>
              <a:buFont typeface="Arial" panose="020B0604020202020204" pitchFamily="34" charset="0"/>
              <a:buChar char="‒"/>
            </a:pPr>
            <a:r>
              <a:rPr lang="en-US" sz="1400"/>
              <a:t>Process and Data owners (UK &amp; US Bus. Serv, &amp; IT) are engaged and now proactively remediating data issues and/or process deficiencies which are causing them – this exemplifies the future approach to active DQ Management</a:t>
            </a:r>
          </a:p>
          <a:p>
            <a:pPr marL="742950" lvl="1" indent="-285750">
              <a:spcAft>
                <a:spcPts val="600"/>
              </a:spcAft>
              <a:buClr>
                <a:schemeClr val="tx1"/>
              </a:buClr>
              <a:buFont typeface="Arial" panose="020B0604020202020204" pitchFamily="34" charset="0"/>
              <a:buChar char="‒"/>
            </a:pPr>
            <a:r>
              <a:rPr lang="en-US" sz="1400"/>
              <a:t>HR’s new manual DQ tools are being formalized and automated through WDD Project Ph II (cloud based tool called </a:t>
            </a:r>
            <a:r>
              <a:rPr lang="en-US" sz="1400" err="1"/>
              <a:t>Infomatica</a:t>
            </a:r>
            <a:r>
              <a:rPr lang="en-US" sz="1400"/>
              <a:t>) which will provide automated, real time monitoring for process &amp; data owners </a:t>
            </a:r>
          </a:p>
        </p:txBody>
      </p:sp>
      <p:sp>
        <p:nvSpPr>
          <p:cNvPr id="4" name="Rectangle 3">
            <a:extLst>
              <a:ext uri="{FF2B5EF4-FFF2-40B4-BE49-F238E27FC236}">
                <a16:creationId xmlns:a16="http://schemas.microsoft.com/office/drawing/2014/main" id="{92E346F4-DACD-45EF-A451-84BC4ABF52D9}"/>
              </a:ext>
            </a:extLst>
          </p:cNvPr>
          <p:cNvSpPr/>
          <p:nvPr/>
        </p:nvSpPr>
        <p:spPr>
          <a:xfrm>
            <a:off x="1671901" y="6288390"/>
            <a:ext cx="10298348" cy="430887"/>
          </a:xfrm>
          <a:prstGeom prst="rect">
            <a:avLst/>
          </a:prstGeom>
        </p:spPr>
        <p:txBody>
          <a:bodyPr wrap="square">
            <a:spAutoFit/>
          </a:bodyPr>
          <a:lstStyle/>
          <a:p>
            <a:r>
              <a:rPr lang="en-GB" sz="1100" baseline="30000"/>
              <a:t>1 </a:t>
            </a:r>
            <a:r>
              <a:rPr lang="en-GB" sz="1100"/>
              <a:t>Extract Transform Load (ETL) is process of loading data into a data model where data often needs to be changed (transformed) to meet required configuration</a:t>
            </a:r>
          </a:p>
          <a:p>
            <a:r>
              <a:rPr lang="en-GB" sz="1100" baseline="30000"/>
              <a:t>2</a:t>
            </a:r>
            <a:r>
              <a:rPr lang="en-GB" sz="1100"/>
              <a:t> Structured Query Language (SQL) enables automation of database environment </a:t>
            </a:r>
          </a:p>
        </p:txBody>
      </p:sp>
      <p:pic>
        <p:nvPicPr>
          <p:cNvPr id="6" name="Picture 5">
            <a:extLst>
              <a:ext uri="{FF2B5EF4-FFF2-40B4-BE49-F238E27FC236}">
                <a16:creationId xmlns:a16="http://schemas.microsoft.com/office/drawing/2014/main" id="{CA1CCA35-B53A-4EC7-BCFB-7FA6544ABA10}"/>
              </a:ext>
            </a:extLst>
          </p:cNvPr>
          <p:cNvPicPr>
            <a:picLocks noChangeAspect="1"/>
          </p:cNvPicPr>
          <p:nvPr/>
        </p:nvPicPr>
        <p:blipFill>
          <a:blip r:embed="rId4"/>
          <a:stretch>
            <a:fillRect/>
          </a:stretch>
        </p:blipFill>
        <p:spPr>
          <a:xfrm>
            <a:off x="305708" y="792156"/>
            <a:ext cx="769441" cy="769441"/>
          </a:xfrm>
          <a:prstGeom prst="rect">
            <a:avLst/>
          </a:prstGeom>
        </p:spPr>
      </p:pic>
      <p:sp>
        <p:nvSpPr>
          <p:cNvPr id="15" name="TextBox 14">
            <a:extLst>
              <a:ext uri="{FF2B5EF4-FFF2-40B4-BE49-F238E27FC236}">
                <a16:creationId xmlns:a16="http://schemas.microsoft.com/office/drawing/2014/main" id="{E37BE4AF-FBD7-4A14-8FF7-E259447F5376}"/>
              </a:ext>
            </a:extLst>
          </p:cNvPr>
          <p:cNvSpPr txBox="1"/>
          <p:nvPr/>
        </p:nvSpPr>
        <p:spPr bwMode="auto">
          <a:xfrm>
            <a:off x="1206143" y="3552591"/>
            <a:ext cx="10985857" cy="2539157"/>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lvl="0" fontAlgn="base">
              <a:spcAft>
                <a:spcPts val="600"/>
              </a:spcAft>
            </a:pPr>
            <a:r>
              <a:rPr lang="en-US" b="1" err="1">
                <a:solidFill>
                  <a:schemeClr val="accent1"/>
                </a:solidFill>
                <a:latin typeface="+mj-lt"/>
                <a:ea typeface="+mj-ea"/>
                <a:cs typeface="+mj-cs"/>
              </a:rPr>
              <a:t>MyHR</a:t>
            </a:r>
            <a:r>
              <a:rPr lang="en-US" b="1">
                <a:solidFill>
                  <a:schemeClr val="accent1"/>
                </a:solidFill>
                <a:latin typeface="+mj-lt"/>
                <a:ea typeface="+mj-ea"/>
                <a:cs typeface="+mj-cs"/>
              </a:rPr>
              <a:t> 2.0 ambitions will be supported by a new EDP eco-system </a:t>
            </a:r>
          </a:p>
          <a:p>
            <a:pPr marL="285750" lvl="0" indent="-285750" fontAlgn="base">
              <a:spcAft>
                <a:spcPts val="600"/>
              </a:spcAft>
              <a:buFont typeface="Arial" panose="020B0604020202020204" pitchFamily="34" charset="0"/>
              <a:buChar char="•"/>
            </a:pPr>
            <a:r>
              <a:rPr lang="en-US" sz="1400"/>
              <a:t>WDD will improve the way consumers of workforce data interact with HR systems for data by interacting with an EDP vs. point-to-point integration with MyHub</a:t>
            </a:r>
          </a:p>
          <a:p>
            <a:pPr marL="742950" lvl="1" indent="-285750" fontAlgn="base">
              <a:spcAft>
                <a:spcPts val="600"/>
              </a:spcAft>
              <a:buFont typeface="Arial" panose="020B0604020202020204" pitchFamily="34" charset="0"/>
              <a:buChar char="‒"/>
            </a:pPr>
            <a:r>
              <a:rPr lang="en-US" sz="1400"/>
              <a:t>Will reduce complexities introduced into MyHub required to accommodate downstream systems</a:t>
            </a:r>
          </a:p>
          <a:p>
            <a:pPr marL="742950" lvl="1" indent="-285750" fontAlgn="base">
              <a:spcAft>
                <a:spcPts val="600"/>
              </a:spcAft>
              <a:buFont typeface="Arial" panose="020B0604020202020204" pitchFamily="34" charset="0"/>
              <a:buChar char="‒"/>
            </a:pPr>
            <a:r>
              <a:rPr lang="en-US" sz="1400"/>
              <a:t>Potentially enable reduced integrations with SAP enabling more standard configurations of MyHub</a:t>
            </a:r>
          </a:p>
          <a:p>
            <a:pPr marL="1200150" lvl="2" indent="-285750" fontAlgn="base">
              <a:spcAft>
                <a:spcPts val="600"/>
              </a:spcAft>
              <a:buFont typeface="Arial" panose="020B0604020202020204" pitchFamily="34" charset="0"/>
              <a:buChar char="•"/>
            </a:pPr>
            <a:r>
              <a:rPr lang="en-US" sz="1400"/>
              <a:t>More complex data requirements of SAP could potentially be satisfied though MDM / ETL connectivity with EDP</a:t>
            </a:r>
          </a:p>
          <a:p>
            <a:pPr marL="171450" indent="-171450">
              <a:spcAft>
                <a:spcPts val="600"/>
              </a:spcAft>
              <a:buClr>
                <a:schemeClr val="tx1"/>
              </a:buClr>
              <a:buFont typeface="Arial" panose="020B0604020202020204" pitchFamily="34" charset="0"/>
              <a:buChar char="•"/>
            </a:pPr>
            <a:r>
              <a:rPr lang="en-US" sz="1400"/>
              <a:t>Enabling greater self-service access to data, security and controls </a:t>
            </a:r>
          </a:p>
          <a:p>
            <a:pPr marL="742950" lvl="1" indent="-285750">
              <a:spcAft>
                <a:spcPts val="600"/>
              </a:spcAft>
              <a:buClr>
                <a:schemeClr val="tx1"/>
              </a:buClr>
              <a:buFont typeface="Arial" panose="020B0604020202020204" pitchFamily="34" charset="0"/>
              <a:buChar char="‒"/>
            </a:pPr>
            <a:r>
              <a:rPr lang="en-US" sz="1400"/>
              <a:t>Improved reporting solutions can be delivered by HR and Business Services through EDP vs. by MyHub exclusively</a:t>
            </a:r>
          </a:p>
          <a:p>
            <a:pPr marL="742950" lvl="1" indent="-285750" fontAlgn="base">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667342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CE1F-B08F-45B4-AD41-51ABC089E241}"/>
              </a:ext>
            </a:extLst>
          </p:cNvPr>
          <p:cNvSpPr>
            <a:spLocks noGrp="1"/>
          </p:cNvSpPr>
          <p:nvPr>
            <p:ph type="title"/>
          </p:nvPr>
        </p:nvSpPr>
        <p:spPr>
          <a:xfrm>
            <a:off x="334963" y="138723"/>
            <a:ext cx="10838129" cy="410551"/>
          </a:xfrm>
        </p:spPr>
        <p:txBody>
          <a:bodyPr/>
          <a:lstStyle/>
          <a:p>
            <a:r>
              <a:rPr lang="en-US"/>
              <a:t>Workforce Data Ownership &amp; Accountabilities</a:t>
            </a:r>
          </a:p>
        </p:txBody>
      </p:sp>
      <p:sp>
        <p:nvSpPr>
          <p:cNvPr id="8" name="Title 2">
            <a:extLst>
              <a:ext uri="{FF2B5EF4-FFF2-40B4-BE49-F238E27FC236}">
                <a16:creationId xmlns:a16="http://schemas.microsoft.com/office/drawing/2014/main" id="{22AE6F89-7899-49FD-8BB6-FFB720453804}"/>
              </a:ext>
            </a:extLst>
          </p:cNvPr>
          <p:cNvSpPr txBox="1">
            <a:spLocks/>
          </p:cNvSpPr>
          <p:nvPr/>
        </p:nvSpPr>
        <p:spPr bwMode="auto">
          <a:xfrm>
            <a:off x="999665" y="1891423"/>
            <a:ext cx="6183843"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GB" sz="1800" kern="0"/>
              <a:t>Workforce Data Domain Owner </a:t>
            </a:r>
          </a:p>
        </p:txBody>
      </p:sp>
      <p:sp>
        <p:nvSpPr>
          <p:cNvPr id="9" name="Rectangle 8">
            <a:extLst>
              <a:ext uri="{FF2B5EF4-FFF2-40B4-BE49-F238E27FC236}">
                <a16:creationId xmlns:a16="http://schemas.microsoft.com/office/drawing/2014/main" id="{455752A7-8226-4C21-B53D-3204C7598417}"/>
              </a:ext>
            </a:extLst>
          </p:cNvPr>
          <p:cNvSpPr/>
          <p:nvPr/>
        </p:nvSpPr>
        <p:spPr>
          <a:xfrm>
            <a:off x="999665" y="2150448"/>
            <a:ext cx="10956070" cy="714533"/>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a:ln>
                  <a:noFill/>
                </a:ln>
                <a:solidFill>
                  <a:srgbClr val="002060"/>
                </a:solidFill>
                <a:effectLst/>
                <a:uLnTx/>
                <a:uFillTx/>
                <a:latin typeface="Arial"/>
                <a:ea typeface="ＭＳ Ｐゴシック"/>
                <a:cs typeface="+mn-cs"/>
              </a:rPr>
              <a:t>Responsibility for the use of workforce data </a:t>
            </a:r>
            <a:r>
              <a:rPr lang="en-GB" sz="1400"/>
              <a:t>and a stake in ensuring that the data is properly defined and maintained throughout the domain. Is a leader in the overall HR function and has</a:t>
            </a:r>
            <a:r>
              <a:rPr kumimoji="0" lang="en-GB" sz="1400" b="0" i="1" u="none" strike="noStrike" kern="1200" cap="none" spc="0" normalizeH="0" baseline="0" noProof="0">
                <a:ln>
                  <a:noFill/>
                </a:ln>
                <a:solidFill>
                  <a:srgbClr val="000000"/>
                </a:solidFill>
                <a:effectLst/>
                <a:uLnTx/>
                <a:uFillTx/>
                <a:latin typeface="Arial"/>
                <a:ea typeface="ＭＳ Ｐゴシック"/>
                <a:cs typeface="+mn-cs"/>
              </a:rPr>
              <a:t> </a:t>
            </a:r>
            <a:r>
              <a:rPr kumimoji="0" lang="en-GB" sz="1400" b="1" i="1" u="none" strike="noStrike" kern="1200" cap="none" spc="0" normalizeH="0" baseline="0" noProof="0">
                <a:ln>
                  <a:noFill/>
                </a:ln>
                <a:solidFill>
                  <a:srgbClr val="002060"/>
                </a:solidFill>
                <a:effectLst/>
                <a:uLnTx/>
                <a:uFillTx/>
                <a:latin typeface="Arial"/>
                <a:ea typeface="ＭＳ Ｐゴシック"/>
                <a:cs typeface="+mn-cs"/>
              </a:rPr>
              <a:t>ultimate accountability for the quality of the data in their domain</a:t>
            </a:r>
            <a:r>
              <a:rPr kumimoji="0" lang="en-GB" sz="1400" b="0" i="1" u="none" strike="noStrike" kern="1200" cap="none" spc="0" normalizeH="0" baseline="0" noProof="0">
                <a:ln>
                  <a:noFill/>
                </a:ln>
                <a:solidFill>
                  <a:srgbClr val="000000"/>
                </a:solidFill>
                <a:effectLst/>
                <a:uLnTx/>
                <a:uFillTx/>
                <a:latin typeface="Arial"/>
                <a:ea typeface="ＭＳ Ｐゴシック"/>
                <a:cs typeface="+mn-cs"/>
              </a:rPr>
              <a:t>. </a:t>
            </a:r>
            <a:r>
              <a:rPr lang="en-GB" sz="1400"/>
              <a:t>As such, has ultimate </a:t>
            </a:r>
            <a:r>
              <a:rPr kumimoji="0" lang="en-GB" sz="1400" b="1" i="1" u="none" strike="noStrike" kern="1200" cap="none" spc="0" normalizeH="0" baseline="0" noProof="0">
                <a:ln>
                  <a:noFill/>
                </a:ln>
                <a:solidFill>
                  <a:srgbClr val="002060"/>
                </a:solidFill>
                <a:effectLst/>
                <a:uLnTx/>
                <a:uFillTx/>
                <a:latin typeface="Arial"/>
                <a:ea typeface="ＭＳ Ｐゴシック"/>
                <a:cs typeface="+mn-cs"/>
              </a:rPr>
              <a:t>authority for decisions relating to that data, including enforcement of and adherence to those decisions</a:t>
            </a:r>
            <a:r>
              <a:rPr kumimoji="0" lang="en-GB" sz="1400" b="0" i="1" u="none" strike="noStrike" kern="1200" cap="none" spc="0" normalizeH="0" baseline="0" noProof="0">
                <a:ln>
                  <a:noFill/>
                </a:ln>
                <a:solidFill>
                  <a:srgbClr val="000000"/>
                </a:solidFill>
                <a:effectLst/>
                <a:uLnTx/>
                <a:uFillTx/>
                <a:latin typeface="Arial"/>
                <a:ea typeface="ＭＳ Ｐゴシック"/>
                <a:cs typeface="+mn-cs"/>
              </a:rPr>
              <a:t>.</a:t>
            </a:r>
          </a:p>
        </p:txBody>
      </p:sp>
      <p:sp>
        <p:nvSpPr>
          <p:cNvPr id="13" name="Title 2">
            <a:extLst>
              <a:ext uri="{FF2B5EF4-FFF2-40B4-BE49-F238E27FC236}">
                <a16:creationId xmlns:a16="http://schemas.microsoft.com/office/drawing/2014/main" id="{ABE69228-0E2D-4529-8F7B-40363FD99628}"/>
              </a:ext>
            </a:extLst>
          </p:cNvPr>
          <p:cNvSpPr txBox="1">
            <a:spLocks/>
          </p:cNvSpPr>
          <p:nvPr/>
        </p:nvSpPr>
        <p:spPr bwMode="auto">
          <a:xfrm>
            <a:off x="999665" y="3681554"/>
            <a:ext cx="6183843"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US" sz="1800" kern="0"/>
              <a:t>Data Owner </a:t>
            </a:r>
            <a:endParaRPr lang="en-GB" sz="1800" kern="0"/>
          </a:p>
        </p:txBody>
      </p:sp>
      <p:sp>
        <p:nvSpPr>
          <p:cNvPr id="14" name="Rectangle 13">
            <a:extLst>
              <a:ext uri="{FF2B5EF4-FFF2-40B4-BE49-F238E27FC236}">
                <a16:creationId xmlns:a16="http://schemas.microsoft.com/office/drawing/2014/main" id="{5FED487E-DB85-4831-A62D-FF7224A0D538}"/>
              </a:ext>
            </a:extLst>
          </p:cNvPr>
          <p:cNvSpPr/>
          <p:nvPr/>
        </p:nvSpPr>
        <p:spPr>
          <a:xfrm>
            <a:off x="999666" y="3948967"/>
            <a:ext cx="11178992" cy="538027"/>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i="1">
                <a:solidFill>
                  <a:srgbClr val="002060"/>
                </a:solidFill>
                <a:latin typeface="Arial"/>
                <a:ea typeface="ＭＳ Ｐゴシック"/>
              </a:rPr>
              <a:t>Responsibility for data within their own Process area</a:t>
            </a:r>
            <a:r>
              <a:rPr kumimoji="0" lang="en-GB" sz="1400" b="0" i="1" u="none" strike="noStrike" kern="1200" cap="none" spc="0" normalizeH="0" baseline="0" noProof="0">
                <a:ln>
                  <a:noFill/>
                </a:ln>
                <a:solidFill>
                  <a:srgbClr val="000000"/>
                </a:solidFill>
                <a:effectLst/>
                <a:uLnTx/>
                <a:uFillTx/>
                <a:latin typeface="Arial"/>
                <a:ea typeface="ＭＳ Ｐゴシック"/>
                <a:cs typeface="+mn-cs"/>
              </a:rPr>
              <a:t>. </a:t>
            </a:r>
            <a:r>
              <a:rPr lang="en-GB" sz="1400"/>
              <a:t>Have stake in ensuring that the data is fully functional and properly maintained throughout their Process Area as per the guidance of the Data Domain Owner. Are leaders </a:t>
            </a:r>
            <a:r>
              <a:rPr lang="en-GB" sz="1400" b="1" i="1">
                <a:solidFill>
                  <a:srgbClr val="002060"/>
                </a:solidFill>
                <a:latin typeface="Arial"/>
                <a:ea typeface="ＭＳ Ｐゴシック"/>
              </a:rPr>
              <a:t>responsible for resolving DQ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a:ea typeface="ＭＳ Ｐ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a:ea typeface="ＭＳ Ｐ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a:ea typeface="ＭＳ Ｐ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a:ea typeface="ＭＳ Ｐゴシック"/>
              <a:cs typeface="+mn-cs"/>
            </a:endParaRPr>
          </a:p>
        </p:txBody>
      </p:sp>
      <p:pic>
        <p:nvPicPr>
          <p:cNvPr id="12" name="Picture 11">
            <a:extLst>
              <a:ext uri="{FF2B5EF4-FFF2-40B4-BE49-F238E27FC236}">
                <a16:creationId xmlns:a16="http://schemas.microsoft.com/office/drawing/2014/main" id="{1298CB38-597D-44EA-BEDE-15E1013F62F4}"/>
              </a:ext>
            </a:extLst>
          </p:cNvPr>
          <p:cNvPicPr>
            <a:picLocks noChangeAspect="1"/>
          </p:cNvPicPr>
          <p:nvPr/>
        </p:nvPicPr>
        <p:blipFill>
          <a:blip r:embed="rId3"/>
          <a:stretch>
            <a:fillRect/>
          </a:stretch>
        </p:blipFill>
        <p:spPr>
          <a:xfrm>
            <a:off x="258685" y="3699544"/>
            <a:ext cx="697472" cy="671640"/>
          </a:xfrm>
          <a:prstGeom prst="rect">
            <a:avLst/>
          </a:prstGeom>
        </p:spPr>
      </p:pic>
      <p:pic>
        <p:nvPicPr>
          <p:cNvPr id="17" name="Picture 16">
            <a:extLst>
              <a:ext uri="{FF2B5EF4-FFF2-40B4-BE49-F238E27FC236}">
                <a16:creationId xmlns:a16="http://schemas.microsoft.com/office/drawing/2014/main" id="{A1D4089A-3D39-437F-8803-688A02D94E64}"/>
              </a:ext>
            </a:extLst>
          </p:cNvPr>
          <p:cNvPicPr>
            <a:picLocks noChangeAspect="1"/>
          </p:cNvPicPr>
          <p:nvPr/>
        </p:nvPicPr>
        <p:blipFill>
          <a:blip r:embed="rId4"/>
          <a:stretch>
            <a:fillRect/>
          </a:stretch>
        </p:blipFill>
        <p:spPr>
          <a:xfrm>
            <a:off x="258685" y="1909427"/>
            <a:ext cx="697472" cy="677108"/>
          </a:xfrm>
          <a:prstGeom prst="rect">
            <a:avLst/>
          </a:prstGeom>
        </p:spPr>
      </p:pic>
      <p:pic>
        <p:nvPicPr>
          <p:cNvPr id="18" name="Picture 17">
            <a:extLst>
              <a:ext uri="{FF2B5EF4-FFF2-40B4-BE49-F238E27FC236}">
                <a16:creationId xmlns:a16="http://schemas.microsoft.com/office/drawing/2014/main" id="{1A728D3B-9B18-4026-BBC0-E4DDF9EAEC43}"/>
              </a:ext>
            </a:extLst>
          </p:cNvPr>
          <p:cNvPicPr>
            <a:picLocks noChangeAspect="1"/>
          </p:cNvPicPr>
          <p:nvPr/>
        </p:nvPicPr>
        <p:blipFill>
          <a:blip r:embed="rId5"/>
          <a:stretch>
            <a:fillRect/>
          </a:stretch>
        </p:blipFill>
        <p:spPr>
          <a:xfrm>
            <a:off x="258685" y="5263441"/>
            <a:ext cx="706466" cy="671640"/>
          </a:xfrm>
          <a:prstGeom prst="rect">
            <a:avLst/>
          </a:prstGeom>
        </p:spPr>
      </p:pic>
      <p:sp>
        <p:nvSpPr>
          <p:cNvPr id="22" name="Title 2">
            <a:extLst>
              <a:ext uri="{FF2B5EF4-FFF2-40B4-BE49-F238E27FC236}">
                <a16:creationId xmlns:a16="http://schemas.microsoft.com/office/drawing/2014/main" id="{6C94C16A-B7F4-4594-ADF7-D7C23A25C1FB}"/>
              </a:ext>
            </a:extLst>
          </p:cNvPr>
          <p:cNvSpPr txBox="1">
            <a:spLocks/>
          </p:cNvSpPr>
          <p:nvPr/>
        </p:nvSpPr>
        <p:spPr bwMode="auto">
          <a:xfrm>
            <a:off x="999665" y="5251296"/>
            <a:ext cx="6183843" cy="34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US" sz="1800" kern="0"/>
              <a:t>Data Steward </a:t>
            </a:r>
            <a:endParaRPr lang="en-GB" sz="1800" kern="0"/>
          </a:p>
        </p:txBody>
      </p:sp>
      <p:sp>
        <p:nvSpPr>
          <p:cNvPr id="23" name="Rectangle 22">
            <a:extLst>
              <a:ext uri="{FF2B5EF4-FFF2-40B4-BE49-F238E27FC236}">
                <a16:creationId xmlns:a16="http://schemas.microsoft.com/office/drawing/2014/main" id="{F22586BE-B56D-49A9-9D13-AFE80EA72548}"/>
              </a:ext>
            </a:extLst>
          </p:cNvPr>
          <p:cNvSpPr/>
          <p:nvPr/>
        </p:nvSpPr>
        <p:spPr>
          <a:xfrm>
            <a:off x="999665" y="5538554"/>
            <a:ext cx="11178992" cy="462190"/>
          </a:xfrm>
          <a:prstGeom prst="rect">
            <a:avLst/>
          </a:prstGeom>
        </p:spPr>
        <p:txBody>
          <a:bodyPr wrap="square">
            <a:noAutofit/>
          </a:bodyPr>
          <a:lstStyle/>
          <a:p>
            <a:pPr lvl="0">
              <a:defRPr/>
            </a:pPr>
            <a:r>
              <a:rPr lang="en-GB" sz="1400" b="1" i="1">
                <a:solidFill>
                  <a:srgbClr val="002060"/>
                </a:solidFill>
                <a:latin typeface="Arial"/>
                <a:ea typeface="ＭＳ Ｐゴシック"/>
              </a:rPr>
              <a:t>Custodian of workforce data. </a:t>
            </a:r>
            <a:r>
              <a:rPr lang="en-GB" sz="1400"/>
              <a:t>Reporting to the Data Owner, the Data Steward is the main point of contact for data Users and Producers to </a:t>
            </a:r>
            <a:r>
              <a:rPr lang="en-GB" sz="1400" b="1" i="1">
                <a:solidFill>
                  <a:srgbClr val="002060"/>
                </a:solidFill>
                <a:latin typeface="Arial"/>
                <a:ea typeface="ＭＳ Ｐゴシック"/>
              </a:rPr>
              <a:t>resolve data issues in their function</a:t>
            </a:r>
            <a:endParaRPr kumimoji="0" lang="en-GB" sz="140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24" name="TextBox 23">
            <a:extLst>
              <a:ext uri="{FF2B5EF4-FFF2-40B4-BE49-F238E27FC236}">
                <a16:creationId xmlns:a16="http://schemas.microsoft.com/office/drawing/2014/main" id="{9890E4A5-114C-4062-A7C6-BB822C692283}"/>
              </a:ext>
            </a:extLst>
          </p:cNvPr>
          <p:cNvSpPr txBox="1"/>
          <p:nvPr/>
        </p:nvSpPr>
        <p:spPr bwMode="auto">
          <a:xfrm>
            <a:off x="334963" y="660461"/>
            <a:ext cx="11683435" cy="1138773"/>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b="1">
                <a:solidFill>
                  <a:schemeClr val="accent1"/>
                </a:solidFill>
                <a:latin typeface="+mj-lt"/>
                <a:ea typeface="+mj-ea"/>
                <a:cs typeface="+mj-cs"/>
              </a:rPr>
              <a:t>Workforce Data Domain Governance and accountability for data quality is dependent upon certain data ownership roles and responsibilities</a:t>
            </a:r>
          </a:p>
          <a:p>
            <a:pPr marL="285750" indent="-285750">
              <a:spcAft>
                <a:spcPts val="600"/>
              </a:spcAft>
              <a:buClr>
                <a:schemeClr val="tx1"/>
              </a:buClr>
              <a:buFont typeface="Arial" panose="020B0604020202020204" pitchFamily="34" charset="0"/>
              <a:buChar char="•"/>
            </a:pPr>
            <a:r>
              <a:rPr lang="en-US" sz="1400"/>
              <a:t>An HR  Data Governance Council has been established – Aligned to existing Global Process Owners forum</a:t>
            </a:r>
          </a:p>
          <a:p>
            <a:pPr marL="285750" indent="-285750">
              <a:spcAft>
                <a:spcPts val="600"/>
              </a:spcAft>
              <a:buClr>
                <a:schemeClr val="tx1"/>
              </a:buClr>
              <a:buFont typeface="Arial" panose="020B0604020202020204" pitchFamily="34" charset="0"/>
              <a:buChar char="•"/>
            </a:pPr>
            <a:r>
              <a:rPr lang="en-US" sz="1400"/>
              <a:t>WDD Project Ph II will establish a more senior Data Governance Council that looks across all Company Data Domains </a:t>
            </a:r>
          </a:p>
        </p:txBody>
      </p:sp>
      <p:sp>
        <p:nvSpPr>
          <p:cNvPr id="26" name="Rectangle 25">
            <a:extLst>
              <a:ext uri="{FF2B5EF4-FFF2-40B4-BE49-F238E27FC236}">
                <a16:creationId xmlns:a16="http://schemas.microsoft.com/office/drawing/2014/main" id="{8129CA4F-9968-4808-B0C2-4E3AED8C57A5}"/>
              </a:ext>
            </a:extLst>
          </p:cNvPr>
          <p:cNvSpPr/>
          <p:nvPr/>
        </p:nvSpPr>
        <p:spPr>
          <a:xfrm>
            <a:off x="1084504" y="2831904"/>
            <a:ext cx="10464029" cy="764312"/>
          </a:xfrm>
          <a:prstGeom prst="rect">
            <a:avLst/>
          </a:prstGeom>
        </p:spPr>
        <p:txBody>
          <a:bodyPr wrap="square">
            <a:spAutoFit/>
          </a:bodyPr>
          <a:lstStyle/>
          <a:p>
            <a:pPr marL="742950" lvl="1" indent="-285750">
              <a:spcAft>
                <a:spcPts val="100"/>
              </a:spcAft>
              <a:buClr>
                <a:schemeClr val="tx1"/>
              </a:buClr>
              <a:buFont typeface="Arial" panose="020B0604020202020204" pitchFamily="34" charset="0"/>
              <a:buChar char="‒"/>
            </a:pPr>
            <a:r>
              <a:rPr lang="en-US" sz="1400"/>
              <a:t>Establish data quality standards</a:t>
            </a:r>
          </a:p>
          <a:p>
            <a:pPr marL="742950" lvl="1" indent="-285750">
              <a:spcAft>
                <a:spcPts val="100"/>
              </a:spcAft>
              <a:buClr>
                <a:schemeClr val="tx1"/>
              </a:buClr>
              <a:buFont typeface="Arial" panose="020B0604020202020204" pitchFamily="34" charset="0"/>
              <a:buChar char="‒"/>
            </a:pPr>
            <a:r>
              <a:rPr lang="en-US" sz="1400" b="1"/>
              <a:t>Deliver DQ measures and reporting to Data Owners and Data Stewards</a:t>
            </a:r>
          </a:p>
          <a:p>
            <a:pPr marL="742950" lvl="1" indent="-285750">
              <a:spcAft>
                <a:spcPts val="100"/>
              </a:spcAft>
              <a:buClr>
                <a:schemeClr val="tx1"/>
              </a:buClr>
              <a:buFont typeface="Arial" panose="020B0604020202020204" pitchFamily="34" charset="0"/>
              <a:buChar char="‒"/>
            </a:pPr>
            <a:r>
              <a:rPr lang="en-US" sz="1400"/>
              <a:t>Administer statutory obligations e.g. GDPR Purge, Data Confidentiality, etc.  </a:t>
            </a:r>
          </a:p>
        </p:txBody>
      </p:sp>
      <p:sp>
        <p:nvSpPr>
          <p:cNvPr id="27" name="Rectangle 26">
            <a:extLst>
              <a:ext uri="{FF2B5EF4-FFF2-40B4-BE49-F238E27FC236}">
                <a16:creationId xmlns:a16="http://schemas.microsoft.com/office/drawing/2014/main" id="{D0C46EAC-C531-481A-B2EC-0C3863D0E957}"/>
              </a:ext>
            </a:extLst>
          </p:cNvPr>
          <p:cNvSpPr/>
          <p:nvPr/>
        </p:nvSpPr>
        <p:spPr>
          <a:xfrm>
            <a:off x="1084504" y="4403303"/>
            <a:ext cx="11562374" cy="764312"/>
          </a:xfrm>
          <a:prstGeom prst="rect">
            <a:avLst/>
          </a:prstGeom>
        </p:spPr>
        <p:txBody>
          <a:bodyPr wrap="square">
            <a:spAutoFit/>
          </a:bodyPr>
          <a:lstStyle/>
          <a:p>
            <a:pPr marL="742950" lvl="1" indent="-285750">
              <a:spcAft>
                <a:spcPts val="100"/>
              </a:spcAft>
              <a:buClr>
                <a:schemeClr val="tx1"/>
              </a:buClr>
              <a:buFont typeface="Arial" panose="020B0604020202020204" pitchFamily="34" charset="0"/>
              <a:buChar char="‒"/>
            </a:pPr>
            <a:r>
              <a:rPr lang="en-US" sz="1400"/>
              <a:t>Govern data use cases and reporting practices with decision making authority for data in their function in consultation with WDDO </a:t>
            </a:r>
          </a:p>
          <a:p>
            <a:pPr marL="742950" lvl="1" indent="-285750">
              <a:spcAft>
                <a:spcPts val="100"/>
              </a:spcAft>
              <a:buClr>
                <a:schemeClr val="tx1"/>
              </a:buClr>
              <a:buFont typeface="Arial" panose="020B0604020202020204" pitchFamily="34" charset="0"/>
              <a:buChar char="‒"/>
            </a:pPr>
            <a:r>
              <a:rPr lang="en-US" sz="1400"/>
              <a:t>Monitor DQ reporting – Direct Data Steward data remediation activities</a:t>
            </a:r>
          </a:p>
          <a:p>
            <a:pPr marL="742950" lvl="1" indent="-285750">
              <a:spcAft>
                <a:spcPts val="100"/>
              </a:spcAft>
              <a:buClr>
                <a:schemeClr val="tx1"/>
              </a:buClr>
              <a:buFont typeface="Arial" panose="020B0604020202020204" pitchFamily="34" charset="0"/>
              <a:buChar char="‒"/>
            </a:pPr>
            <a:r>
              <a:rPr lang="en-US" sz="1400" b="1"/>
              <a:t>Remediate Process deficiencies and/or champion Product Fixes of issues contributing to substandard DQ </a:t>
            </a:r>
          </a:p>
        </p:txBody>
      </p:sp>
      <p:sp>
        <p:nvSpPr>
          <p:cNvPr id="28" name="Rectangle 27">
            <a:extLst>
              <a:ext uri="{FF2B5EF4-FFF2-40B4-BE49-F238E27FC236}">
                <a16:creationId xmlns:a16="http://schemas.microsoft.com/office/drawing/2014/main" id="{5EE6D225-C95C-49DC-8ECB-E8BBD20674AA}"/>
              </a:ext>
            </a:extLst>
          </p:cNvPr>
          <p:cNvSpPr/>
          <p:nvPr/>
        </p:nvSpPr>
        <p:spPr>
          <a:xfrm>
            <a:off x="1084504" y="6000744"/>
            <a:ext cx="10464029" cy="307777"/>
          </a:xfrm>
          <a:prstGeom prst="rect">
            <a:avLst/>
          </a:prstGeom>
        </p:spPr>
        <p:txBody>
          <a:bodyPr wrap="square">
            <a:spAutoFit/>
          </a:bodyPr>
          <a:lstStyle/>
          <a:p>
            <a:pPr marL="742950" lvl="1" indent="-285750">
              <a:spcAft>
                <a:spcPts val="600"/>
              </a:spcAft>
              <a:buClr>
                <a:schemeClr val="tx1"/>
              </a:buClr>
              <a:buFont typeface="Arial" panose="020B0604020202020204" pitchFamily="34" charset="0"/>
              <a:buChar char="‒"/>
            </a:pPr>
            <a:r>
              <a:rPr lang="en-US" sz="1400" b="1"/>
              <a:t>Monitor DQ reporting and proactively fix data that does not meet minimum standards</a:t>
            </a:r>
          </a:p>
        </p:txBody>
      </p:sp>
    </p:spTree>
    <p:extLst>
      <p:ext uri="{BB962C8B-B14F-4D97-AF65-F5344CB8AC3E}">
        <p14:creationId xmlns:p14="http://schemas.microsoft.com/office/powerpoint/2010/main" val="5248542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A1622382-7676-455B-9576-7DB35AD3C03C}"/>
              </a:ext>
            </a:extLst>
          </p:cNvPr>
          <p:cNvSpPr>
            <a:spLocks noGrp="1"/>
          </p:cNvSpPr>
          <p:nvPr>
            <p:ph type="ftr" sz="quarter" idx="10"/>
          </p:nvPr>
        </p:nvSpPr>
        <p:spPr/>
        <p:txBody>
          <a:bodyPr/>
          <a:lstStyle/>
          <a:p>
            <a:r>
              <a:rPr lang="fr-FR"/>
              <a:t>|</a:t>
            </a:r>
            <a:endParaRPr lang="en-GB"/>
          </a:p>
        </p:txBody>
      </p:sp>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457771" y="69506"/>
            <a:ext cx="11329827" cy="574516"/>
          </a:xfrm>
        </p:spPr>
        <p:txBody>
          <a:bodyPr/>
          <a:lstStyle/>
          <a:p>
            <a:r>
              <a:rPr lang="en-US"/>
              <a:t>Contents page</a:t>
            </a:r>
            <a:endParaRPr lang="en-GB"/>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1701397290"/>
              </p:ext>
            </p:extLst>
          </p:nvPr>
        </p:nvGraphicFramePr>
        <p:xfrm>
          <a:off x="568700" y="644021"/>
          <a:ext cx="8225979" cy="4462080"/>
        </p:xfrm>
        <a:graphic>
          <a:graphicData uri="http://schemas.openxmlformats.org/drawingml/2006/table">
            <a:tbl>
              <a:tblPr/>
              <a:tblGrid>
                <a:gridCol w="980007">
                  <a:extLst>
                    <a:ext uri="{9D8B030D-6E8A-4147-A177-3AD203B41FA5}">
                      <a16:colId xmlns:a16="http://schemas.microsoft.com/office/drawing/2014/main" val="20000"/>
                    </a:ext>
                  </a:extLst>
                </a:gridCol>
                <a:gridCol w="6090609">
                  <a:extLst>
                    <a:ext uri="{9D8B030D-6E8A-4147-A177-3AD203B41FA5}">
                      <a16:colId xmlns:a16="http://schemas.microsoft.com/office/drawing/2014/main" val="20001"/>
                    </a:ext>
                  </a:extLst>
                </a:gridCol>
                <a:gridCol w="1155363">
                  <a:extLst>
                    <a:ext uri="{9D8B030D-6E8A-4147-A177-3AD203B41FA5}">
                      <a16:colId xmlns:a16="http://schemas.microsoft.com/office/drawing/2014/main" val="3467868088"/>
                    </a:ext>
                  </a:extLst>
                </a:gridCol>
              </a:tblGrid>
              <a:tr h="55776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2400" b="1" i="0" u="none" strike="noStrike" cap="none" normalizeH="0" baseline="0">
                          <a:ln>
                            <a:noFill/>
                          </a:ln>
                          <a:solidFill>
                            <a:schemeClr val="accent1"/>
                          </a:solidFill>
                          <a:effectLst/>
                          <a:latin typeface="+mn-lt"/>
                        </a:rPr>
                        <a:t>01</a:t>
                      </a:r>
                      <a:endParaRPr kumimoji="0" lang="en-GB" sz="2400" b="1" i="0" u="none" strike="noStrike" cap="none" normalizeH="0" baseline="0">
                        <a:ln>
                          <a:noFill/>
                        </a:ln>
                        <a:solidFill>
                          <a:schemeClr val="accent1"/>
                        </a:solidFill>
                        <a:effectLst/>
                        <a:latin typeface="+mn-lt"/>
                      </a:endParaRP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900" b="0" i="0" u="none" strike="noStrike" kern="1200" cap="none" spc="0" normalizeH="0" baseline="0" noProof="0">
                          <a:ln>
                            <a:noFill/>
                          </a:ln>
                          <a:solidFill>
                            <a:schemeClr val="tx1"/>
                          </a:solidFill>
                          <a:effectLst/>
                          <a:uLnTx/>
                          <a:uFillTx/>
                          <a:latin typeface="+mn-lt"/>
                          <a:ea typeface="+mn-ea"/>
                          <a:cs typeface="+mn-cs"/>
                        </a:rPr>
                        <a:t>Background</a:t>
                      </a:r>
                      <a:endParaRPr kumimoji="0" lang="en-GB" sz="1900" b="0" i="0" u="none" strike="noStrike" kern="1200" cap="none" spc="0" normalizeH="0" baseline="0" noProof="0">
                        <a:ln>
                          <a:noFill/>
                        </a:ln>
                        <a:solidFill>
                          <a:schemeClr val="tx1"/>
                        </a:solidFill>
                        <a:effectLst/>
                        <a:uLnTx/>
                        <a:uFillTx/>
                        <a:latin typeface="+mn-lt"/>
                        <a:ea typeface="+mn-ea"/>
                        <a:cs typeface="+mn-cs"/>
                      </a:endParaRP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900" b="0" i="0" u="none" strike="noStrike" kern="1200" cap="none" spc="0" normalizeH="0" baseline="0" noProof="0">
                          <a:ln>
                            <a:noFill/>
                          </a:ln>
                          <a:solidFill>
                            <a:schemeClr val="tx1"/>
                          </a:solidFill>
                          <a:effectLst/>
                          <a:uLnTx/>
                          <a:uFillTx/>
                          <a:latin typeface="+mn-lt"/>
                          <a:ea typeface="+mn-ea"/>
                          <a:cs typeface="+mn-cs"/>
                        </a:rPr>
                        <a:t>03-04</a:t>
                      </a:r>
                      <a:endParaRPr kumimoji="0" lang="en-GB" sz="1900" b="0" i="0" u="none" strike="noStrike" kern="1200" cap="none" spc="0" normalizeH="0" baseline="0" noProof="0">
                        <a:ln>
                          <a:noFill/>
                        </a:ln>
                        <a:solidFill>
                          <a:schemeClr val="tx1"/>
                        </a:solidFill>
                        <a:effectLst/>
                        <a:uLnTx/>
                        <a:uFillTx/>
                        <a:latin typeface="+mn-lt"/>
                        <a:ea typeface="+mn-ea"/>
                        <a:cs typeface="+mn-cs"/>
                      </a:endParaRP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02</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Vision and Benefits</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05-06</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4745305"/>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2400" b="1" i="0" u="none" strike="noStrike" cap="none" normalizeH="0" baseline="0">
                          <a:ln>
                            <a:noFill/>
                          </a:ln>
                          <a:solidFill>
                            <a:schemeClr val="accent1"/>
                          </a:solidFill>
                          <a:effectLst/>
                          <a:latin typeface="+mn-lt"/>
                        </a:rPr>
                        <a:t>02</a:t>
                      </a:r>
                      <a:endParaRPr kumimoji="0" lang="en-GB" sz="2400" b="1" i="0" u="none" strike="noStrike" cap="none" normalizeH="0" baseline="0">
                        <a:ln>
                          <a:noFill/>
                        </a:ln>
                        <a:solidFill>
                          <a:schemeClr val="accent1"/>
                        </a:solidFill>
                        <a:effectLst/>
                        <a:latin typeface="+mn-lt"/>
                      </a:endParaRP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High Level Plan</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900" b="0" i="0" u="none" strike="noStrike" kern="1200" cap="none" spc="0" normalizeH="0" baseline="0" noProof="0">
                          <a:ln>
                            <a:noFill/>
                          </a:ln>
                          <a:solidFill>
                            <a:schemeClr val="tx1"/>
                          </a:solidFill>
                          <a:effectLst/>
                          <a:uLnTx/>
                          <a:uFillTx/>
                          <a:latin typeface="+mn-lt"/>
                          <a:ea typeface="+mn-ea"/>
                          <a:cs typeface="+mn-cs"/>
                        </a:rPr>
                        <a:t>07</a:t>
                      </a:r>
                      <a:endParaRPr kumimoji="0" lang="en-GB" sz="1900" b="0" i="0" u="none" strike="noStrike" kern="1200" cap="none" spc="0" normalizeH="0" baseline="0" noProof="0">
                        <a:ln>
                          <a:noFill/>
                        </a:ln>
                        <a:solidFill>
                          <a:schemeClr val="tx1"/>
                        </a:solidFill>
                        <a:effectLst/>
                        <a:uLnTx/>
                        <a:uFillTx/>
                        <a:latin typeface="+mn-lt"/>
                        <a:ea typeface="+mn-ea"/>
                        <a:cs typeface="+mn-cs"/>
                      </a:endParaRP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03</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Team Structure</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08</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252823"/>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04</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Governance</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09</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9652299"/>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05</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Risks</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10</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3373964"/>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06</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Key Actions/Next Steps</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16</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0606364"/>
                  </a:ext>
                </a:extLst>
              </a:tr>
              <a:tr h="55776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400" b="1" i="0" u="none" strike="noStrike" cap="none" normalizeH="0" baseline="0">
                          <a:ln>
                            <a:noFill/>
                          </a:ln>
                          <a:solidFill>
                            <a:schemeClr val="accent1"/>
                          </a:solidFill>
                          <a:effectLst/>
                          <a:latin typeface="+mn-lt"/>
                        </a:rPr>
                        <a:t>07</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AOB</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900" b="0" i="0" u="none" strike="noStrike" kern="1200" cap="none" spc="0" normalizeH="0" baseline="0" noProof="0">
                          <a:ln>
                            <a:noFill/>
                          </a:ln>
                          <a:solidFill>
                            <a:schemeClr val="tx1"/>
                          </a:solidFill>
                          <a:effectLst/>
                          <a:uLnTx/>
                          <a:uFillTx/>
                          <a:latin typeface="+mn-lt"/>
                          <a:ea typeface="+mn-ea"/>
                          <a:cs typeface="+mn-cs"/>
                        </a:rPr>
                        <a:t>17</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898733"/>
                  </a:ext>
                </a:extLst>
              </a:tr>
            </a:tbl>
          </a:graphicData>
        </a:graphic>
      </p:graphicFrame>
    </p:spTree>
    <p:extLst>
      <p:ext uri="{BB962C8B-B14F-4D97-AF65-F5344CB8AC3E}">
        <p14:creationId xmlns:p14="http://schemas.microsoft.com/office/powerpoint/2010/main" val="355026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90E520B-0FFC-4F60-A685-1B820BA40F01}"/>
              </a:ext>
            </a:extLst>
          </p:cNvPr>
          <p:cNvGrpSpPr/>
          <p:nvPr/>
        </p:nvGrpSpPr>
        <p:grpSpPr>
          <a:xfrm>
            <a:off x="5503201" y="542367"/>
            <a:ext cx="756179" cy="846385"/>
            <a:chOff x="4649086" y="294051"/>
            <a:chExt cx="2057400" cy="2219325"/>
          </a:xfrm>
        </p:grpSpPr>
        <p:pic>
          <p:nvPicPr>
            <p:cNvPr id="10" name="Picture 9">
              <a:extLst>
                <a:ext uri="{FF2B5EF4-FFF2-40B4-BE49-F238E27FC236}">
                  <a16:creationId xmlns:a16="http://schemas.microsoft.com/office/drawing/2014/main" id="{BE235DA2-86BE-43F3-A81E-839E29AD7611}"/>
                </a:ext>
              </a:extLst>
            </p:cNvPr>
            <p:cNvPicPr>
              <a:picLocks noChangeAspect="1"/>
            </p:cNvPicPr>
            <p:nvPr/>
          </p:nvPicPr>
          <p:blipFill>
            <a:blip r:embed="rId3"/>
            <a:stretch>
              <a:fillRect/>
            </a:stretch>
          </p:blipFill>
          <p:spPr>
            <a:xfrm>
              <a:off x="4649086" y="294051"/>
              <a:ext cx="2057400" cy="2219325"/>
            </a:xfrm>
            <a:prstGeom prst="rect">
              <a:avLst/>
            </a:prstGeom>
          </p:spPr>
        </p:pic>
        <p:sp>
          <p:nvSpPr>
            <p:cNvPr id="11" name="Rectangle 10">
              <a:extLst>
                <a:ext uri="{FF2B5EF4-FFF2-40B4-BE49-F238E27FC236}">
                  <a16:creationId xmlns:a16="http://schemas.microsoft.com/office/drawing/2014/main" id="{C8EA5B0E-D379-4D08-9B97-6CF93532C744}"/>
                </a:ext>
              </a:extLst>
            </p:cNvPr>
            <p:cNvSpPr/>
            <p:nvPr/>
          </p:nvSpPr>
          <p:spPr>
            <a:xfrm>
              <a:off x="4767640" y="2083981"/>
              <a:ext cx="1746568" cy="410551"/>
            </a:xfrm>
            <a:prstGeom prst="rect">
              <a:avLst/>
            </a:prstGeom>
            <a:solidFill>
              <a:schemeClr val="bg1"/>
            </a:solidFill>
          </p:spPr>
          <p:txBody>
            <a:bodyPr wrap="square" rtlCol="0" anchor="ctr">
              <a:noAutofit/>
            </a:bodyPr>
            <a:lstStyle/>
            <a:p>
              <a:pPr algn="l"/>
              <a:endParaRPr lang="en-US" sz="1000">
                <a:solidFill>
                  <a:srgbClr val="55555A"/>
                </a:solidFill>
              </a:endParaRPr>
            </a:p>
          </p:txBody>
        </p:sp>
      </p:grpSp>
      <p:sp>
        <p:nvSpPr>
          <p:cNvPr id="2" name="Title 1">
            <a:extLst>
              <a:ext uri="{FF2B5EF4-FFF2-40B4-BE49-F238E27FC236}">
                <a16:creationId xmlns:a16="http://schemas.microsoft.com/office/drawing/2014/main" id="{D301CE1F-B08F-45B4-AD41-51ABC089E241}"/>
              </a:ext>
            </a:extLst>
          </p:cNvPr>
          <p:cNvSpPr>
            <a:spLocks noGrp="1"/>
          </p:cNvSpPr>
          <p:nvPr>
            <p:ph type="title"/>
          </p:nvPr>
        </p:nvSpPr>
        <p:spPr>
          <a:xfrm>
            <a:off x="334963" y="138723"/>
            <a:ext cx="6427337" cy="410551"/>
          </a:xfrm>
        </p:spPr>
        <p:txBody>
          <a:bodyPr/>
          <a:lstStyle/>
          <a:p>
            <a:r>
              <a:rPr lang="en-US"/>
              <a:t>Workforce Data Landscape &amp; Risks </a:t>
            </a:r>
          </a:p>
        </p:txBody>
      </p:sp>
      <p:sp>
        <p:nvSpPr>
          <p:cNvPr id="3" name="TextBox 2">
            <a:extLst>
              <a:ext uri="{FF2B5EF4-FFF2-40B4-BE49-F238E27FC236}">
                <a16:creationId xmlns:a16="http://schemas.microsoft.com/office/drawing/2014/main" id="{CB7E4B85-6E8F-4827-AE85-A8739090E0FA}"/>
              </a:ext>
            </a:extLst>
          </p:cNvPr>
          <p:cNvSpPr txBox="1"/>
          <p:nvPr/>
        </p:nvSpPr>
        <p:spPr bwMode="auto">
          <a:xfrm>
            <a:off x="353817" y="900800"/>
            <a:ext cx="5020651" cy="4978286"/>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400" b="1">
                <a:solidFill>
                  <a:schemeClr val="accent1"/>
                </a:solidFill>
                <a:latin typeface="+mj-lt"/>
                <a:ea typeface="+mj-ea"/>
                <a:cs typeface="+mj-cs"/>
              </a:rPr>
              <a:t>           </a:t>
            </a:r>
            <a:r>
              <a:rPr lang="en-US" b="1">
                <a:solidFill>
                  <a:schemeClr val="accent1"/>
                </a:solidFill>
                <a:latin typeface="+mj-lt"/>
                <a:ea typeface="+mj-ea"/>
                <a:cs typeface="+mj-cs"/>
              </a:rPr>
              <a:t>Landscape</a:t>
            </a:r>
          </a:p>
          <a:p>
            <a:pPr>
              <a:spcAft>
                <a:spcPts val="600"/>
              </a:spcAft>
              <a:buClr>
                <a:schemeClr val="tx1"/>
              </a:buClr>
            </a:pPr>
            <a:r>
              <a:rPr lang="en-US" sz="1400" b="1"/>
              <a:t>Workforce data is the most highly consumed data domain at National Grid</a:t>
            </a:r>
          </a:p>
          <a:p>
            <a:pPr marL="285750" indent="-285750">
              <a:spcAft>
                <a:spcPts val="600"/>
              </a:spcAft>
              <a:buClr>
                <a:schemeClr val="tx1"/>
              </a:buClr>
              <a:buFont typeface="Arial" panose="020B0604020202020204" pitchFamily="34" charset="0"/>
              <a:buChar char="•"/>
            </a:pPr>
            <a:r>
              <a:rPr lang="en-US" sz="1400"/>
              <a:t>it is at the core of several key end-to-end business processes</a:t>
            </a:r>
            <a:endParaRPr lang="en-US" sz="1400">
              <a:cs typeface="Arial"/>
            </a:endParaRPr>
          </a:p>
          <a:p>
            <a:pPr marL="285750" indent="-285750">
              <a:spcAft>
                <a:spcPts val="600"/>
              </a:spcAft>
              <a:buClr>
                <a:schemeClr val="tx1"/>
              </a:buClr>
              <a:buFont typeface="Arial" panose="020B0604020202020204" pitchFamily="34" charset="0"/>
              <a:buChar char="•"/>
            </a:pPr>
            <a:r>
              <a:rPr lang="en-GB" sz="1400"/>
              <a:t>we have over 120 downstream systems that utilise data stored in our workforce systems of record</a:t>
            </a:r>
          </a:p>
          <a:p>
            <a:pPr marL="285750" indent="-285750">
              <a:spcAft>
                <a:spcPts val="600"/>
              </a:spcAft>
              <a:buClr>
                <a:schemeClr val="tx1"/>
              </a:buClr>
              <a:buFont typeface="Arial" panose="020B0604020202020204" pitchFamily="34" charset="0"/>
              <a:buChar char="•"/>
            </a:pPr>
            <a:r>
              <a:rPr lang="en-GB" sz="1400"/>
              <a:t>there exists three systems of record -  </a:t>
            </a:r>
            <a:r>
              <a:rPr lang="en-GB" sz="1400" err="1"/>
              <a:t>myHub</a:t>
            </a:r>
            <a:r>
              <a:rPr lang="en-GB" sz="1400"/>
              <a:t> EC (&amp; onboarding), SAP ECC UK &amp; SAP ECC US. </a:t>
            </a:r>
          </a:p>
          <a:p>
            <a:pPr marL="285750" indent="-285750">
              <a:spcAft>
                <a:spcPts val="600"/>
              </a:spcAft>
              <a:buClr>
                <a:schemeClr val="tx1"/>
              </a:buClr>
              <a:buFont typeface="Arial" panose="020B0604020202020204" pitchFamily="34" charset="0"/>
              <a:buChar char="•"/>
            </a:pPr>
            <a:r>
              <a:rPr lang="en-GB" sz="1400"/>
              <a:t>we also store data about UK MSP</a:t>
            </a:r>
            <a:r>
              <a:rPr lang="en-GB" sz="1400" baseline="30000"/>
              <a:t>1</a:t>
            </a:r>
            <a:r>
              <a:rPr lang="en-GB" sz="1400"/>
              <a:t> workers in the ACG</a:t>
            </a:r>
            <a:r>
              <a:rPr lang="en-GB" sz="1400" baseline="30000"/>
              <a:t>2</a:t>
            </a:r>
            <a:r>
              <a:rPr lang="en-GB" sz="1400"/>
              <a:t> database managed by Group IT.  </a:t>
            </a:r>
          </a:p>
          <a:p>
            <a:pPr marL="285750" indent="-285750">
              <a:spcAft>
                <a:spcPts val="600"/>
              </a:spcAft>
              <a:buClr>
                <a:schemeClr val="tx1"/>
              </a:buClr>
              <a:buFont typeface="Arial" panose="020B0604020202020204" pitchFamily="34" charset="0"/>
              <a:buChar char="•"/>
            </a:pPr>
            <a:r>
              <a:rPr lang="en-GB" sz="1400"/>
              <a:t>we also store data about US MSP workers in SAP ECC US</a:t>
            </a:r>
          </a:p>
          <a:p>
            <a:pPr marL="285750" indent="-285750">
              <a:spcAft>
                <a:spcPts val="600"/>
              </a:spcAft>
              <a:buClr>
                <a:schemeClr val="tx1"/>
              </a:buClr>
              <a:buFont typeface="Arial" panose="020B0604020202020204" pitchFamily="34" charset="0"/>
              <a:buChar char="•"/>
            </a:pPr>
            <a:r>
              <a:rPr lang="en-GB" sz="1400"/>
              <a:t>we have 23,500 active employees, 1,350 active contingent workers and 9,000 active MSP workers</a:t>
            </a:r>
          </a:p>
          <a:p>
            <a:pPr marL="285750" indent="-285750">
              <a:spcAft>
                <a:spcPts val="300"/>
              </a:spcAft>
              <a:buClr>
                <a:schemeClr val="tx1"/>
              </a:buClr>
              <a:buFont typeface="Arial" panose="020B0604020202020204" pitchFamily="34" charset="0"/>
              <a:buChar char="•"/>
            </a:pPr>
            <a:r>
              <a:rPr lang="en-GB" sz="1400"/>
              <a:t>as a company, we must manage the identity data of </a:t>
            </a:r>
            <a:r>
              <a:rPr lang="en-GB" sz="1400" u="sng"/>
              <a:t>all</a:t>
            </a:r>
            <a:r>
              <a:rPr lang="en-GB" sz="1400"/>
              <a:t> these workers to:</a:t>
            </a:r>
          </a:p>
          <a:p>
            <a:pPr marL="742950" lvl="1" indent="-285750">
              <a:spcAft>
                <a:spcPts val="300"/>
              </a:spcAft>
              <a:buClr>
                <a:schemeClr val="tx1"/>
              </a:buClr>
              <a:buFontTx/>
              <a:buChar char="-"/>
            </a:pPr>
            <a:r>
              <a:rPr lang="en-GB" sz="1200"/>
              <a:t>allow safe and secure provisioning of access to our systems and premises </a:t>
            </a:r>
          </a:p>
          <a:p>
            <a:pPr marL="742950" lvl="1" indent="-285750">
              <a:spcAft>
                <a:spcPts val="300"/>
              </a:spcAft>
              <a:buClr>
                <a:schemeClr val="tx1"/>
              </a:buClr>
              <a:buFontTx/>
              <a:buChar char="-"/>
            </a:pPr>
            <a:r>
              <a:rPr lang="en-GB" sz="1200"/>
              <a:t>on and off board workers </a:t>
            </a:r>
          </a:p>
          <a:p>
            <a:pPr marL="742950" lvl="1" indent="-285750">
              <a:spcAft>
                <a:spcPts val="300"/>
              </a:spcAft>
              <a:buClr>
                <a:schemeClr val="tx1"/>
              </a:buClr>
              <a:buFontTx/>
              <a:buChar char="-"/>
            </a:pPr>
            <a:r>
              <a:rPr lang="en-GB" sz="1200"/>
              <a:t>deliver many HR functional processes to (mainly) employees.</a:t>
            </a:r>
          </a:p>
        </p:txBody>
      </p:sp>
      <p:sp>
        <p:nvSpPr>
          <p:cNvPr id="4" name="Rectangle 3">
            <a:extLst>
              <a:ext uri="{FF2B5EF4-FFF2-40B4-BE49-F238E27FC236}">
                <a16:creationId xmlns:a16="http://schemas.microsoft.com/office/drawing/2014/main" id="{92E346F4-DACD-45EF-A451-84BC4ABF52D9}"/>
              </a:ext>
            </a:extLst>
          </p:cNvPr>
          <p:cNvSpPr/>
          <p:nvPr/>
        </p:nvSpPr>
        <p:spPr>
          <a:xfrm>
            <a:off x="1768785" y="6109753"/>
            <a:ext cx="7258718" cy="707886"/>
          </a:xfrm>
          <a:prstGeom prst="rect">
            <a:avLst/>
          </a:prstGeom>
        </p:spPr>
        <p:txBody>
          <a:bodyPr wrap="none">
            <a:spAutoFit/>
          </a:bodyPr>
          <a:lstStyle/>
          <a:p>
            <a:r>
              <a:rPr lang="en-GB" sz="1000" baseline="30000"/>
              <a:t>1 </a:t>
            </a:r>
            <a:r>
              <a:rPr lang="en-GB" sz="1000"/>
              <a:t>Managed Service Provider (MSP) </a:t>
            </a:r>
          </a:p>
          <a:p>
            <a:r>
              <a:rPr lang="en-GB" sz="1000" baseline="30000"/>
              <a:t>2 </a:t>
            </a:r>
            <a:r>
              <a:rPr lang="en-GB" sz="1000"/>
              <a:t>Access Control Group (ACG)</a:t>
            </a:r>
          </a:p>
          <a:p>
            <a:r>
              <a:rPr lang="en-GB" sz="1000" baseline="30000"/>
              <a:t>3</a:t>
            </a:r>
            <a:r>
              <a:rPr lang="en-GB" sz="1000"/>
              <a:t> Workforce Data Domain (WDD) - comprises all employees and non-employees (Contingent [Pontoon &amp; Per-temp] &amp; MSPs) </a:t>
            </a:r>
          </a:p>
          <a:p>
            <a:r>
              <a:rPr lang="en-GB" sz="1000" baseline="30000"/>
              <a:t>4 </a:t>
            </a:r>
            <a:r>
              <a:rPr lang="en-GB" sz="1000"/>
              <a:t>Integrated Access Management (IAM)</a:t>
            </a:r>
            <a:endParaRPr lang="en-US" sz="1000"/>
          </a:p>
        </p:txBody>
      </p:sp>
      <p:sp>
        <p:nvSpPr>
          <p:cNvPr id="5" name="TextBox 4">
            <a:extLst>
              <a:ext uri="{FF2B5EF4-FFF2-40B4-BE49-F238E27FC236}">
                <a16:creationId xmlns:a16="http://schemas.microsoft.com/office/drawing/2014/main" id="{1A2B81B7-341A-4046-98F8-4578269F3EC5}"/>
              </a:ext>
            </a:extLst>
          </p:cNvPr>
          <p:cNvSpPr txBox="1"/>
          <p:nvPr/>
        </p:nvSpPr>
        <p:spPr bwMode="auto">
          <a:xfrm>
            <a:off x="5838760" y="900800"/>
            <a:ext cx="6037131" cy="523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400" b="1">
                <a:solidFill>
                  <a:schemeClr val="accent1"/>
                </a:solidFill>
                <a:latin typeface="+mj-lt"/>
                <a:ea typeface="+mj-ea"/>
                <a:cs typeface="+mj-cs"/>
              </a:rPr>
              <a:t>         </a:t>
            </a:r>
            <a:r>
              <a:rPr lang="en-US" b="1">
                <a:solidFill>
                  <a:schemeClr val="accent1"/>
                </a:solidFill>
                <a:latin typeface="+mj-lt"/>
                <a:ea typeface="+mj-ea"/>
                <a:cs typeface="+mj-cs"/>
              </a:rPr>
              <a:t>Risks</a:t>
            </a:r>
            <a:endParaRPr lang="en-US" sz="1400" b="1">
              <a:solidFill>
                <a:schemeClr val="accent1"/>
              </a:solidFill>
              <a:latin typeface="+mj-lt"/>
              <a:ea typeface="+mj-ea"/>
              <a:cs typeface="+mj-cs"/>
            </a:endParaRPr>
          </a:p>
          <a:p>
            <a:pPr>
              <a:spcAft>
                <a:spcPts val="600"/>
              </a:spcAft>
              <a:buClr>
                <a:schemeClr val="tx1"/>
              </a:buClr>
            </a:pPr>
            <a:r>
              <a:rPr lang="en-GB" sz="1400" b="1"/>
              <a:t>Complexity of </a:t>
            </a:r>
            <a:r>
              <a:rPr lang="en-GB" sz="1400" b="1" err="1"/>
              <a:t>myHub</a:t>
            </a:r>
            <a:r>
              <a:rPr lang="en-GB" sz="1400" b="1"/>
              <a:t> integrations with separate UK &amp; US SAP instances is very high – it constrains </a:t>
            </a:r>
            <a:r>
              <a:rPr lang="en-GB" sz="1400" b="1" err="1"/>
              <a:t>myHub</a:t>
            </a:r>
            <a:r>
              <a:rPr lang="en-GB" sz="1400" b="1"/>
              <a:t> performance and adversely impacts downstream systems that utilize workforce data</a:t>
            </a:r>
          </a:p>
          <a:p>
            <a:pPr marL="285750" indent="-285750">
              <a:spcAft>
                <a:spcPts val="600"/>
              </a:spcAft>
              <a:buClr>
                <a:schemeClr val="tx1"/>
              </a:buClr>
              <a:buFont typeface="Arial" panose="020B0604020202020204" pitchFamily="34" charset="0"/>
              <a:buChar char="•"/>
            </a:pPr>
            <a:r>
              <a:rPr lang="en-GB" sz="1400"/>
              <a:t>downstream systems do not take data from the master source, </a:t>
            </a:r>
            <a:r>
              <a:rPr lang="en-GB" sz="1400" err="1"/>
              <a:t>myHub</a:t>
            </a:r>
            <a:r>
              <a:rPr lang="en-GB" sz="1400"/>
              <a:t>, rather, from a downstream source SAP</a:t>
            </a:r>
          </a:p>
          <a:p>
            <a:pPr marL="285750" indent="-285750">
              <a:spcAft>
                <a:spcPts val="300"/>
              </a:spcAft>
              <a:buClr>
                <a:schemeClr val="tx1"/>
              </a:buClr>
              <a:buFont typeface="Arial" panose="020B0604020202020204" pitchFamily="34" charset="0"/>
              <a:buChar char="•"/>
            </a:pPr>
            <a:r>
              <a:rPr lang="en-GB" sz="1400" kern="0"/>
              <a:t>there exist no workforce Data Quality assessment &amp; reporting capabilities</a:t>
            </a:r>
          </a:p>
          <a:p>
            <a:pPr marL="285750" indent="-285750">
              <a:spcAft>
                <a:spcPts val="300"/>
              </a:spcAft>
              <a:buClr>
                <a:schemeClr val="tx1"/>
              </a:buClr>
              <a:buFont typeface="Arial" panose="020B0604020202020204" pitchFamily="34" charset="0"/>
              <a:buChar char="•"/>
            </a:pPr>
            <a:r>
              <a:rPr lang="en-GB" sz="1400" kern="0"/>
              <a:t>there is an insufficient governance and accountability for workforce data </a:t>
            </a:r>
          </a:p>
          <a:p>
            <a:pPr marL="285750" indent="-285750">
              <a:spcAft>
                <a:spcPts val="300"/>
              </a:spcAft>
              <a:buClr>
                <a:schemeClr val="tx1"/>
              </a:buClr>
              <a:buFont typeface="Arial" panose="020B0604020202020204" pitchFamily="34" charset="0"/>
              <a:buChar char="•"/>
            </a:pPr>
            <a:r>
              <a:rPr lang="en-GB" sz="1400" kern="0"/>
              <a:t>a culture not enabled by good workforce data hygiene processes</a:t>
            </a:r>
          </a:p>
          <a:p>
            <a:pPr marL="285750" indent="-285750">
              <a:spcAft>
                <a:spcPts val="300"/>
              </a:spcAft>
              <a:buClr>
                <a:schemeClr val="tx1"/>
              </a:buClr>
              <a:buFont typeface="Arial" panose="020B0604020202020204" pitchFamily="34" charset="0"/>
              <a:buChar char="•"/>
            </a:pPr>
            <a:r>
              <a:rPr lang="en-US" sz="1400" kern="0"/>
              <a:t>a 2020 BCG study of all National Grid’s data domains estimate the costs of bad data are £60 – 81M</a:t>
            </a:r>
          </a:p>
          <a:p>
            <a:pPr marL="742950" lvl="1" indent="-285750">
              <a:spcAft>
                <a:spcPts val="300"/>
              </a:spcAft>
              <a:buClr>
                <a:schemeClr val="tx1"/>
              </a:buClr>
              <a:buFont typeface="Arial" panose="020B0604020202020204" pitchFamily="34" charset="0"/>
              <a:buChar char="‒"/>
            </a:pPr>
            <a:r>
              <a:rPr lang="en-US" sz="1200" kern="0"/>
              <a:t>assessment of WDD identified critical deficiencies which exposes us to security risks</a:t>
            </a:r>
          </a:p>
          <a:p>
            <a:pPr marL="742950" lvl="1" indent="-285750">
              <a:spcAft>
                <a:spcPts val="300"/>
              </a:spcAft>
              <a:buClr>
                <a:schemeClr val="tx1"/>
              </a:buClr>
              <a:buFont typeface="Arial" panose="020B0604020202020204" pitchFamily="34" charset="0"/>
              <a:buChar char="‒"/>
            </a:pPr>
            <a:r>
              <a:rPr lang="en-US" sz="1200" kern="0"/>
              <a:t>has already impacted our major programs</a:t>
            </a:r>
          </a:p>
          <a:p>
            <a:pPr marL="742950" lvl="1" indent="-285750">
              <a:spcAft>
                <a:spcPts val="300"/>
              </a:spcAft>
              <a:buClr>
                <a:schemeClr val="tx1"/>
              </a:buClr>
              <a:buFont typeface="Arial" panose="020B0604020202020204" pitchFamily="34" charset="0"/>
              <a:buChar char="‒"/>
            </a:pPr>
            <a:r>
              <a:rPr lang="en-US" sz="1200" kern="0"/>
              <a:t>necessitates costly manual efforts to deliver daily operational services. </a:t>
            </a:r>
          </a:p>
          <a:p>
            <a:pPr marL="285750" indent="-285750">
              <a:spcAft>
                <a:spcPts val="300"/>
              </a:spcAft>
              <a:buClr>
                <a:schemeClr val="tx1"/>
              </a:buClr>
              <a:buFont typeface="Arial" panose="020B0604020202020204" pitchFamily="34" charset="0"/>
              <a:buChar char="•"/>
            </a:pPr>
            <a:r>
              <a:rPr lang="en-US" sz="1400" kern="0"/>
              <a:t>there exists a massive gap in workforce data of ~9000 MSPs, circa £565M annual spend </a:t>
            </a:r>
          </a:p>
          <a:p>
            <a:pPr marL="742950" lvl="1" indent="-285750">
              <a:spcAft>
                <a:spcPts val="300"/>
              </a:spcAft>
              <a:buClr>
                <a:schemeClr val="tx1"/>
              </a:buClr>
              <a:buFont typeface="Arial" panose="020B0604020202020204" pitchFamily="34" charset="0"/>
              <a:buChar char="‒"/>
            </a:pPr>
            <a:r>
              <a:rPr lang="en-US" sz="1200" kern="0"/>
              <a:t>this segment of workforce data is maintained manually across multiple systems, processes and owners</a:t>
            </a:r>
          </a:p>
          <a:p>
            <a:pPr marL="742950" lvl="1" indent="-285750">
              <a:spcAft>
                <a:spcPts val="300"/>
              </a:spcAft>
              <a:buClr>
                <a:schemeClr val="tx1"/>
              </a:buClr>
              <a:buFont typeface="Arial" panose="020B0604020202020204" pitchFamily="34" charset="0"/>
              <a:buChar char="‒"/>
            </a:pPr>
            <a:r>
              <a:rPr lang="en-US" sz="1200" kern="0"/>
              <a:t>thus not enabling required levels of IAM</a:t>
            </a:r>
            <a:r>
              <a:rPr lang="en-US" sz="1200" kern="0" baseline="30000"/>
              <a:t>4</a:t>
            </a:r>
            <a:r>
              <a:rPr lang="en-US" sz="1200" kern="0"/>
              <a:t>, among other controls processes</a:t>
            </a:r>
          </a:p>
          <a:p>
            <a:pPr marL="285750" indent="-285750">
              <a:spcAft>
                <a:spcPts val="300"/>
              </a:spcAft>
              <a:buClr>
                <a:schemeClr val="tx1"/>
              </a:buClr>
              <a:buFont typeface="Arial" panose="020B0604020202020204" pitchFamily="34" charset="0"/>
              <a:buChar char="•"/>
            </a:pPr>
            <a:endParaRPr lang="en-US" sz="1400" kern="0"/>
          </a:p>
          <a:p>
            <a:pPr marL="285750" indent="-285750">
              <a:spcAft>
                <a:spcPts val="600"/>
              </a:spcAft>
              <a:buClr>
                <a:schemeClr val="tx1"/>
              </a:buClr>
              <a:buFontTx/>
              <a:buChar char="-"/>
            </a:pPr>
            <a:endParaRPr lang="en-US" sz="1400" b="0" kern="0">
              <a:solidFill>
                <a:schemeClr val="tx1"/>
              </a:solidFill>
            </a:endParaRPr>
          </a:p>
        </p:txBody>
      </p:sp>
      <p:cxnSp>
        <p:nvCxnSpPr>
          <p:cNvPr id="7" name="Straight Connector 6">
            <a:extLst>
              <a:ext uri="{FF2B5EF4-FFF2-40B4-BE49-F238E27FC236}">
                <a16:creationId xmlns:a16="http://schemas.microsoft.com/office/drawing/2014/main" id="{36AFAB89-DD53-46CB-9F85-3272C2D635D4}"/>
              </a:ext>
            </a:extLst>
          </p:cNvPr>
          <p:cNvCxnSpPr/>
          <p:nvPr/>
        </p:nvCxnSpPr>
        <p:spPr bwMode="auto">
          <a:xfrm>
            <a:off x="5416998" y="1262668"/>
            <a:ext cx="0" cy="4667693"/>
          </a:xfrm>
          <a:prstGeom prst="line">
            <a:avLst/>
          </a:prstGeom>
          <a:solidFill>
            <a:schemeClr val="accent1"/>
          </a:solidFill>
          <a:ln w="19050"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6DF7DFCE-FB53-4D3B-A4FA-F5E76C16E579}"/>
              </a:ext>
            </a:extLst>
          </p:cNvPr>
          <p:cNvPicPr>
            <a:picLocks noChangeAspect="1"/>
          </p:cNvPicPr>
          <p:nvPr/>
        </p:nvPicPr>
        <p:blipFill>
          <a:blip r:embed="rId4"/>
          <a:stretch>
            <a:fillRect/>
          </a:stretch>
        </p:blipFill>
        <p:spPr>
          <a:xfrm>
            <a:off x="129316" y="616544"/>
            <a:ext cx="584536" cy="608449"/>
          </a:xfrm>
          <a:prstGeom prst="rect">
            <a:avLst/>
          </a:prstGeom>
        </p:spPr>
      </p:pic>
    </p:spTree>
    <p:extLst>
      <p:ext uri="{BB962C8B-B14F-4D97-AF65-F5344CB8AC3E}">
        <p14:creationId xmlns:p14="http://schemas.microsoft.com/office/powerpoint/2010/main" val="15395922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CE1F-B08F-45B4-AD41-51ABC089E241}"/>
              </a:ext>
            </a:extLst>
          </p:cNvPr>
          <p:cNvSpPr>
            <a:spLocks noGrp="1"/>
          </p:cNvSpPr>
          <p:nvPr>
            <p:ph type="title"/>
          </p:nvPr>
        </p:nvSpPr>
        <p:spPr>
          <a:xfrm>
            <a:off x="334962" y="138723"/>
            <a:ext cx="11360849" cy="410551"/>
          </a:xfrm>
        </p:spPr>
        <p:txBody>
          <a:bodyPr/>
          <a:lstStyle/>
          <a:p>
            <a:r>
              <a:rPr lang="en-US"/>
              <a:t>Steps We’re Taking to Improve Workforce Data and Control Risks</a:t>
            </a:r>
          </a:p>
        </p:txBody>
      </p:sp>
      <p:sp>
        <p:nvSpPr>
          <p:cNvPr id="3" name="TextBox 2">
            <a:extLst>
              <a:ext uri="{FF2B5EF4-FFF2-40B4-BE49-F238E27FC236}">
                <a16:creationId xmlns:a16="http://schemas.microsoft.com/office/drawing/2014/main" id="{CB7E4B85-6E8F-4827-AE85-A8739090E0FA}"/>
              </a:ext>
            </a:extLst>
          </p:cNvPr>
          <p:cNvSpPr txBox="1"/>
          <p:nvPr/>
        </p:nvSpPr>
        <p:spPr bwMode="auto">
          <a:xfrm>
            <a:off x="334960" y="1517571"/>
            <a:ext cx="7556196" cy="2846933"/>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marL="285750" indent="-285750">
              <a:spcAft>
                <a:spcPts val="300"/>
              </a:spcAft>
              <a:buClr>
                <a:schemeClr val="tx1"/>
              </a:buClr>
              <a:buFont typeface="Arial" panose="020B0604020202020204" pitchFamily="34" charset="0"/>
              <a:buChar char="•"/>
            </a:pPr>
            <a:r>
              <a:rPr lang="en-US" sz="1400"/>
              <a:t>Defined WDD Owner and governance framework supported by key enabling technology enabling culture of accountability</a:t>
            </a:r>
          </a:p>
          <a:p>
            <a:pPr marL="285750" indent="-285750">
              <a:spcAft>
                <a:spcPts val="300"/>
              </a:spcAft>
              <a:buClr>
                <a:schemeClr val="tx1"/>
              </a:buClr>
              <a:buFont typeface="Arial" panose="020B0604020202020204" pitchFamily="34" charset="0"/>
              <a:buChar char="•"/>
            </a:pPr>
            <a:r>
              <a:rPr lang="en-US" sz="1400"/>
              <a:t>Automated Data Quality monitoring tools, reports and dashboards </a:t>
            </a:r>
          </a:p>
          <a:p>
            <a:pPr marL="742950" lvl="1" indent="-285750">
              <a:spcAft>
                <a:spcPts val="300"/>
              </a:spcAft>
              <a:buClr>
                <a:schemeClr val="tx1"/>
              </a:buClr>
              <a:buFont typeface="Arial" panose="020B0604020202020204" pitchFamily="34" charset="0"/>
              <a:buChar char="‒"/>
            </a:pPr>
            <a:r>
              <a:rPr lang="en-US" sz="1200"/>
              <a:t>Will enable Process &amp; Data Owners to </a:t>
            </a:r>
            <a:r>
              <a:rPr lang="en-US" sz="1200" u="sng"/>
              <a:t>proactively</a:t>
            </a:r>
            <a:r>
              <a:rPr lang="en-US" sz="1200"/>
              <a:t> sustain the quality of data in their stewardship </a:t>
            </a:r>
          </a:p>
          <a:p>
            <a:pPr marL="285750" indent="-285750">
              <a:spcAft>
                <a:spcPts val="300"/>
              </a:spcAft>
              <a:buClr>
                <a:schemeClr val="tx1"/>
              </a:buClr>
              <a:buFont typeface="Arial" panose="020B0604020202020204" pitchFamily="34" charset="0"/>
              <a:buChar char="•"/>
            </a:pPr>
            <a:r>
              <a:rPr lang="en-US" sz="1400"/>
              <a:t>Construct an Enterprise Data Platform, EDP (‘data warehouse’)</a:t>
            </a:r>
          </a:p>
          <a:p>
            <a:pPr marL="742950" lvl="1" indent="-285750">
              <a:spcAft>
                <a:spcPts val="300"/>
              </a:spcAft>
              <a:buClr>
                <a:schemeClr val="tx1"/>
              </a:buClr>
              <a:buFont typeface="Arial" panose="020B0604020202020204" pitchFamily="34" charset="0"/>
              <a:buChar char="‒"/>
            </a:pPr>
            <a:r>
              <a:rPr lang="en-US" sz="1200"/>
              <a:t>We will feed updated workforce data into this platform</a:t>
            </a:r>
          </a:p>
          <a:p>
            <a:pPr marL="1084263" lvl="2" indent="-169863">
              <a:spcAft>
                <a:spcPts val="300"/>
              </a:spcAft>
              <a:buClr>
                <a:schemeClr val="tx1"/>
              </a:buClr>
              <a:buFont typeface="Arial" panose="020B0604020202020204" pitchFamily="34" charset="0"/>
              <a:buChar char="•"/>
            </a:pPr>
            <a:r>
              <a:rPr lang="en-US" sz="1100"/>
              <a:t>Repository for other workforce data e.g. Sickness, Absence, Cases, Appreciate, Benefits, Sentiment  </a:t>
            </a:r>
          </a:p>
          <a:p>
            <a:pPr marL="742950" lvl="1" indent="-285750">
              <a:spcAft>
                <a:spcPts val="300"/>
              </a:spcAft>
              <a:buClr>
                <a:schemeClr val="tx1"/>
              </a:buClr>
              <a:buFont typeface="Arial" panose="020B0604020202020204" pitchFamily="34" charset="0"/>
              <a:buChar char="‒"/>
            </a:pPr>
            <a:r>
              <a:rPr lang="en-US" sz="1200"/>
              <a:t>Will be source of all workforce data for consumers &amp; ‘downstream systems’  delivering an improved ecosystem of systems integrations</a:t>
            </a:r>
          </a:p>
          <a:p>
            <a:pPr marL="1084263" lvl="2" indent="-169863">
              <a:spcAft>
                <a:spcPts val="300"/>
              </a:spcAft>
              <a:buClr>
                <a:schemeClr val="tx1"/>
              </a:buClr>
              <a:buFont typeface="Arial" panose="020B0604020202020204" pitchFamily="34" charset="0"/>
              <a:buChar char="•"/>
            </a:pPr>
            <a:r>
              <a:rPr lang="en-US" sz="1100"/>
              <a:t>Moves away from point-to-point integration which is costly, not scalable and constrains </a:t>
            </a:r>
            <a:r>
              <a:rPr lang="en-US" sz="1100" err="1"/>
              <a:t>myHub</a:t>
            </a:r>
            <a:endParaRPr lang="en-US" sz="1100"/>
          </a:p>
          <a:p>
            <a:pPr marL="742950" lvl="1" indent="-285750">
              <a:spcAft>
                <a:spcPts val="300"/>
              </a:spcAft>
              <a:buClr>
                <a:schemeClr val="tx1"/>
              </a:buClr>
              <a:buFont typeface="Arial" panose="020B0604020202020204" pitchFamily="34" charset="0"/>
              <a:buChar char="‒"/>
            </a:pPr>
            <a:r>
              <a:rPr lang="en-US" sz="1200"/>
              <a:t>Enabling greater self-service access to data, security and controls </a:t>
            </a:r>
          </a:p>
          <a:p>
            <a:pPr marL="1085850" lvl="2" indent="-171450">
              <a:spcAft>
                <a:spcPts val="300"/>
              </a:spcAft>
              <a:buClr>
                <a:schemeClr val="tx1"/>
              </a:buClr>
              <a:buFont typeface="Arial" panose="020B0604020202020204" pitchFamily="34" charset="0"/>
              <a:buChar char="•"/>
            </a:pPr>
            <a:r>
              <a:rPr lang="en-US" sz="1100"/>
              <a:t>Applications, such as Power BI, used by HR and all BUs have access to workforce data</a:t>
            </a:r>
          </a:p>
          <a:p>
            <a:pPr marL="1085850" lvl="2" indent="-171450">
              <a:spcAft>
                <a:spcPts val="300"/>
              </a:spcAft>
              <a:buClr>
                <a:schemeClr val="tx1"/>
              </a:buClr>
              <a:buFont typeface="Arial" panose="020B0604020202020204" pitchFamily="34" charset="0"/>
              <a:buChar char="•"/>
            </a:pPr>
            <a:r>
              <a:rPr lang="en-US" sz="1100"/>
              <a:t>More effective reporting solutions can be delivered by HR and Business Services vs. exclusively MyHub</a:t>
            </a:r>
          </a:p>
        </p:txBody>
      </p:sp>
      <p:sp>
        <p:nvSpPr>
          <p:cNvPr id="14" name="Rectangle: Rounded Corners 13">
            <a:extLst>
              <a:ext uri="{FF2B5EF4-FFF2-40B4-BE49-F238E27FC236}">
                <a16:creationId xmlns:a16="http://schemas.microsoft.com/office/drawing/2014/main" id="{E7B7C3C5-1B21-45F4-A5CF-A8630111A22D}"/>
              </a:ext>
            </a:extLst>
          </p:cNvPr>
          <p:cNvSpPr/>
          <p:nvPr/>
        </p:nvSpPr>
        <p:spPr>
          <a:xfrm>
            <a:off x="7978648" y="1472274"/>
            <a:ext cx="3717150" cy="281354"/>
          </a:xfrm>
          <a:prstGeom prst="roundRect">
            <a:avLst/>
          </a:prstGeom>
          <a:solidFill>
            <a:schemeClr val="accent2">
              <a:lumMod val="50000"/>
            </a:schemeClr>
          </a:solidFill>
        </p:spPr>
        <p:txBody>
          <a:bodyPr wrap="square" rtlCol="0" anchor="ctr">
            <a:noAutofit/>
          </a:bodyPr>
          <a:lstStyle/>
          <a:p>
            <a:pPr algn="ctr"/>
            <a:r>
              <a:rPr lang="en-GB" sz="1000" b="1">
                <a:solidFill>
                  <a:schemeClr val="bg1"/>
                </a:solidFill>
              </a:rPr>
              <a:t>Benefits</a:t>
            </a:r>
          </a:p>
        </p:txBody>
      </p:sp>
      <p:sp>
        <p:nvSpPr>
          <p:cNvPr id="15" name="Rectangle: Rounded Corners 14">
            <a:extLst>
              <a:ext uri="{FF2B5EF4-FFF2-40B4-BE49-F238E27FC236}">
                <a16:creationId xmlns:a16="http://schemas.microsoft.com/office/drawing/2014/main" id="{445E8676-050B-4B13-BED2-7458A6BBAA2F}"/>
              </a:ext>
            </a:extLst>
          </p:cNvPr>
          <p:cNvSpPr/>
          <p:nvPr/>
        </p:nvSpPr>
        <p:spPr>
          <a:xfrm>
            <a:off x="10041238" y="1809004"/>
            <a:ext cx="1654560" cy="65323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Cost and complexity of systems integrations reduced</a:t>
            </a:r>
          </a:p>
          <a:p>
            <a:pPr algn="ctr"/>
            <a:r>
              <a:rPr lang="en-GB" sz="1100">
                <a:solidFill>
                  <a:schemeClr val="tx1">
                    <a:lumMod val="50000"/>
                  </a:schemeClr>
                </a:solidFill>
                <a:cs typeface="Arial"/>
              </a:rPr>
              <a:t>IAM enabler</a:t>
            </a:r>
          </a:p>
        </p:txBody>
      </p:sp>
      <p:sp>
        <p:nvSpPr>
          <p:cNvPr id="16" name="Rectangle: Rounded Corners 15">
            <a:extLst>
              <a:ext uri="{FF2B5EF4-FFF2-40B4-BE49-F238E27FC236}">
                <a16:creationId xmlns:a16="http://schemas.microsoft.com/office/drawing/2014/main" id="{3799B763-A08D-4A54-8A90-B2E6A9C0A50A}"/>
              </a:ext>
            </a:extLst>
          </p:cNvPr>
          <p:cNvSpPr/>
          <p:nvPr/>
        </p:nvSpPr>
        <p:spPr>
          <a:xfrm>
            <a:off x="8017722" y="1809004"/>
            <a:ext cx="1654560" cy="65323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Improved IT Strategic Architecture built (EDP,MDM,DQ,APIs)</a:t>
            </a:r>
          </a:p>
        </p:txBody>
      </p:sp>
      <p:sp>
        <p:nvSpPr>
          <p:cNvPr id="17" name="Rectangle: Rounded Corners 16">
            <a:extLst>
              <a:ext uri="{FF2B5EF4-FFF2-40B4-BE49-F238E27FC236}">
                <a16:creationId xmlns:a16="http://schemas.microsoft.com/office/drawing/2014/main" id="{A36AD7B7-AFAA-410E-B217-933CA78F88D5}"/>
              </a:ext>
            </a:extLst>
          </p:cNvPr>
          <p:cNvSpPr/>
          <p:nvPr/>
        </p:nvSpPr>
        <p:spPr>
          <a:xfrm>
            <a:off x="8017722" y="2512066"/>
            <a:ext cx="1654560" cy="65323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Data assurance, standards, procedures and controls built</a:t>
            </a:r>
          </a:p>
        </p:txBody>
      </p:sp>
      <p:sp>
        <p:nvSpPr>
          <p:cNvPr id="18" name="Rectangle: Rounded Corners 17">
            <a:extLst>
              <a:ext uri="{FF2B5EF4-FFF2-40B4-BE49-F238E27FC236}">
                <a16:creationId xmlns:a16="http://schemas.microsoft.com/office/drawing/2014/main" id="{4AE88D63-D04F-4D5A-9CFA-64FFC7F25701}"/>
              </a:ext>
            </a:extLst>
          </p:cNvPr>
          <p:cNvSpPr/>
          <p:nvPr/>
        </p:nvSpPr>
        <p:spPr>
          <a:xfrm>
            <a:off x="8017722" y="3951003"/>
            <a:ext cx="1654560" cy="65323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Golden record and data models, data capability matured</a:t>
            </a:r>
          </a:p>
        </p:txBody>
      </p:sp>
      <p:sp>
        <p:nvSpPr>
          <p:cNvPr id="19" name="Rectangle: Rounded Corners 18">
            <a:extLst>
              <a:ext uri="{FF2B5EF4-FFF2-40B4-BE49-F238E27FC236}">
                <a16:creationId xmlns:a16="http://schemas.microsoft.com/office/drawing/2014/main" id="{1D0731AA-A9C2-43F5-B495-0167A61A5785}"/>
              </a:ext>
            </a:extLst>
          </p:cNvPr>
          <p:cNvSpPr/>
          <p:nvPr/>
        </p:nvSpPr>
        <p:spPr>
          <a:xfrm>
            <a:off x="10041238" y="3227705"/>
            <a:ext cx="1654560" cy="65323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Data quality is continuously measured and managed for 33k workers</a:t>
            </a:r>
          </a:p>
        </p:txBody>
      </p:sp>
      <p:sp>
        <p:nvSpPr>
          <p:cNvPr id="20" name="Rectangle: Rounded Corners 19">
            <a:extLst>
              <a:ext uri="{FF2B5EF4-FFF2-40B4-BE49-F238E27FC236}">
                <a16:creationId xmlns:a16="http://schemas.microsoft.com/office/drawing/2014/main" id="{C9B44162-48C0-40DB-B320-FC7EE3F43348}"/>
              </a:ext>
            </a:extLst>
          </p:cNvPr>
          <p:cNvSpPr/>
          <p:nvPr/>
        </p:nvSpPr>
        <p:spPr>
          <a:xfrm>
            <a:off x="334961" y="685580"/>
            <a:ext cx="11360837" cy="287823"/>
          </a:xfrm>
          <a:prstGeom prst="roundRect">
            <a:avLst/>
          </a:prstGeom>
          <a:solidFill>
            <a:srgbClr val="78A22F"/>
          </a:solidFill>
        </p:spPr>
        <p:txBody>
          <a:bodyPr wrap="square" rtlCol="0" anchor="ctr">
            <a:noAutofit/>
          </a:bodyPr>
          <a:lstStyle/>
          <a:p>
            <a:pPr algn="ctr"/>
            <a:r>
              <a:rPr lang="en-GB" sz="1600" b="1">
                <a:solidFill>
                  <a:schemeClr val="bg1"/>
                </a:solidFill>
              </a:rPr>
              <a:t>WDD Project Ph II</a:t>
            </a:r>
          </a:p>
        </p:txBody>
      </p:sp>
      <p:sp>
        <p:nvSpPr>
          <p:cNvPr id="8" name="Rectangle 7">
            <a:extLst>
              <a:ext uri="{FF2B5EF4-FFF2-40B4-BE49-F238E27FC236}">
                <a16:creationId xmlns:a16="http://schemas.microsoft.com/office/drawing/2014/main" id="{A06245B3-51CA-4DCE-B247-C272392B64C8}"/>
              </a:ext>
            </a:extLst>
          </p:cNvPr>
          <p:cNvSpPr/>
          <p:nvPr/>
        </p:nvSpPr>
        <p:spPr>
          <a:xfrm>
            <a:off x="271970" y="4487168"/>
            <a:ext cx="7601733" cy="523220"/>
          </a:xfrm>
          <a:prstGeom prst="rect">
            <a:avLst/>
          </a:prstGeom>
        </p:spPr>
        <p:txBody>
          <a:bodyPr wrap="square">
            <a:spAutoFit/>
          </a:bodyPr>
          <a:lstStyle/>
          <a:p>
            <a:pPr marL="171450" indent="-171450">
              <a:buFontTx/>
              <a:buChar char="-"/>
            </a:pPr>
            <a:r>
              <a:rPr lang="en-US" sz="700">
                <a:cs typeface="Calibri"/>
              </a:rPr>
              <a:t>EDP is an enterprise data platform (</a:t>
            </a:r>
            <a:r>
              <a:rPr lang="en-US" sz="700" err="1">
                <a:cs typeface="Calibri"/>
              </a:rPr>
              <a:t>SnowFlake</a:t>
            </a:r>
            <a:r>
              <a:rPr lang="en-US" sz="700">
                <a:cs typeface="Calibri"/>
              </a:rPr>
              <a:t>) cloud DB, a unifying storage for data mastered in many separate systems  – often referred to as a ‘data warehouse’ or ‘data lake’</a:t>
            </a:r>
          </a:p>
          <a:p>
            <a:pPr marL="171450" indent="-171450">
              <a:buFontTx/>
              <a:buChar char="-"/>
            </a:pPr>
            <a:r>
              <a:rPr lang="en-US" sz="700">
                <a:cs typeface="Calibri"/>
              </a:rPr>
              <a:t>MDM is the master data management solution that delivers a unique worker id (‘Golden Record’) and supports IAM – supports Extract Transform Load (ETL) activities</a:t>
            </a:r>
          </a:p>
          <a:p>
            <a:pPr marL="171450" indent="-171450">
              <a:buFontTx/>
              <a:buChar char="-"/>
            </a:pPr>
            <a:r>
              <a:rPr lang="en-US" sz="700">
                <a:cs typeface="Calibri"/>
              </a:rPr>
              <a:t>DQ is </a:t>
            </a:r>
            <a:r>
              <a:rPr lang="en-US" sz="700" u="sng">
                <a:cs typeface="Calibri"/>
              </a:rPr>
              <a:t>data quality</a:t>
            </a:r>
            <a:r>
              <a:rPr lang="en-US" sz="700">
                <a:cs typeface="Calibri"/>
              </a:rPr>
              <a:t> automated systems such as Informatica Cloud Data Quality, we feed in data, measure its quality and report and manage defects for data owners</a:t>
            </a:r>
          </a:p>
          <a:p>
            <a:pPr marL="171450" indent="-171450">
              <a:buFontTx/>
              <a:buChar char="-"/>
            </a:pPr>
            <a:r>
              <a:rPr lang="en-US" sz="700">
                <a:cs typeface="Calibri"/>
              </a:rPr>
              <a:t>APIs are application programming interfaces, the modern way to get data from source and import it into a target system</a:t>
            </a:r>
          </a:p>
        </p:txBody>
      </p:sp>
      <p:sp>
        <p:nvSpPr>
          <p:cNvPr id="22" name="TextBox 21">
            <a:extLst>
              <a:ext uri="{FF2B5EF4-FFF2-40B4-BE49-F238E27FC236}">
                <a16:creationId xmlns:a16="http://schemas.microsoft.com/office/drawing/2014/main" id="{8D162382-C5FE-4687-A511-ECB8B5C90B52}"/>
              </a:ext>
            </a:extLst>
          </p:cNvPr>
          <p:cNvSpPr txBox="1"/>
          <p:nvPr/>
        </p:nvSpPr>
        <p:spPr bwMode="auto">
          <a:xfrm>
            <a:off x="334960" y="1033729"/>
            <a:ext cx="11857040" cy="430887"/>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400" b="1"/>
              <a:t>Shift focus to maintaining data holistically (and no longer as one-off efforts) through implementation of a sustainable data management framework across the entire employee and non-employee WDD and supporting business operations</a:t>
            </a:r>
            <a:endParaRPr lang="en-US" sz="1400"/>
          </a:p>
        </p:txBody>
      </p:sp>
      <p:sp>
        <p:nvSpPr>
          <p:cNvPr id="23" name="Rectangle: Rounded Corners 22">
            <a:extLst>
              <a:ext uri="{FF2B5EF4-FFF2-40B4-BE49-F238E27FC236}">
                <a16:creationId xmlns:a16="http://schemas.microsoft.com/office/drawing/2014/main" id="{51CCD711-52E6-4713-9DB3-A5C1B085CBA9}"/>
              </a:ext>
            </a:extLst>
          </p:cNvPr>
          <p:cNvSpPr/>
          <p:nvPr/>
        </p:nvSpPr>
        <p:spPr>
          <a:xfrm>
            <a:off x="10041238" y="2512066"/>
            <a:ext cx="1654560" cy="65323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Delivers improved accountability for data quality</a:t>
            </a:r>
            <a:endParaRPr lang="en-GB" sz="1100">
              <a:solidFill>
                <a:schemeClr val="tx1">
                  <a:lumMod val="50000"/>
                </a:schemeClr>
              </a:solidFill>
              <a:cs typeface="Arial"/>
            </a:endParaRPr>
          </a:p>
        </p:txBody>
      </p:sp>
      <p:sp>
        <p:nvSpPr>
          <p:cNvPr id="24" name="Rectangle: Rounded Corners 23">
            <a:extLst>
              <a:ext uri="{FF2B5EF4-FFF2-40B4-BE49-F238E27FC236}">
                <a16:creationId xmlns:a16="http://schemas.microsoft.com/office/drawing/2014/main" id="{B67BEEC8-D42E-4DD7-9DB4-D3CC83DAEFEE}"/>
              </a:ext>
            </a:extLst>
          </p:cNvPr>
          <p:cNvSpPr/>
          <p:nvPr/>
        </p:nvSpPr>
        <p:spPr>
          <a:xfrm>
            <a:off x="8017722" y="3227705"/>
            <a:ext cx="1654560" cy="65323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Automated Data Quality monitoring and reporting  tools </a:t>
            </a:r>
          </a:p>
        </p:txBody>
      </p:sp>
      <p:sp>
        <p:nvSpPr>
          <p:cNvPr id="25" name="Isosceles Triangle 24">
            <a:extLst>
              <a:ext uri="{FF2B5EF4-FFF2-40B4-BE49-F238E27FC236}">
                <a16:creationId xmlns:a16="http://schemas.microsoft.com/office/drawing/2014/main" id="{794F06F4-2F04-4769-8E1B-F2FE6225D149}"/>
              </a:ext>
            </a:extLst>
          </p:cNvPr>
          <p:cNvSpPr/>
          <p:nvPr/>
        </p:nvSpPr>
        <p:spPr>
          <a:xfrm rot="5400000">
            <a:off x="9665374" y="2023981"/>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26" name="Rectangle: Rounded Corners 25">
            <a:extLst>
              <a:ext uri="{FF2B5EF4-FFF2-40B4-BE49-F238E27FC236}">
                <a16:creationId xmlns:a16="http://schemas.microsoft.com/office/drawing/2014/main" id="{C3056077-72CB-4B80-A516-2D56E96FBF6F}"/>
              </a:ext>
            </a:extLst>
          </p:cNvPr>
          <p:cNvSpPr/>
          <p:nvPr/>
        </p:nvSpPr>
        <p:spPr>
          <a:xfrm>
            <a:off x="10041238" y="3951003"/>
            <a:ext cx="1654560" cy="65323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Consumers of data use consistent ‘key’ fields for all applications</a:t>
            </a:r>
          </a:p>
          <a:p>
            <a:pPr algn="ctr"/>
            <a:r>
              <a:rPr lang="en-GB" sz="1100">
                <a:solidFill>
                  <a:schemeClr val="tx1">
                    <a:lumMod val="50000"/>
                  </a:schemeClr>
                </a:solidFill>
              </a:rPr>
              <a:t>IAM enabler</a:t>
            </a:r>
          </a:p>
        </p:txBody>
      </p:sp>
      <p:sp>
        <p:nvSpPr>
          <p:cNvPr id="27" name="Isosceles Triangle 26">
            <a:extLst>
              <a:ext uri="{FF2B5EF4-FFF2-40B4-BE49-F238E27FC236}">
                <a16:creationId xmlns:a16="http://schemas.microsoft.com/office/drawing/2014/main" id="{A1869B05-8540-4073-882F-36706C07D80D}"/>
              </a:ext>
            </a:extLst>
          </p:cNvPr>
          <p:cNvSpPr/>
          <p:nvPr/>
        </p:nvSpPr>
        <p:spPr>
          <a:xfrm rot="5400000">
            <a:off x="9679424" y="2727043"/>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28" name="Isosceles Triangle 27">
            <a:extLst>
              <a:ext uri="{FF2B5EF4-FFF2-40B4-BE49-F238E27FC236}">
                <a16:creationId xmlns:a16="http://schemas.microsoft.com/office/drawing/2014/main" id="{C900246E-26ED-46DE-B9F0-CD4951D8782C}"/>
              </a:ext>
            </a:extLst>
          </p:cNvPr>
          <p:cNvSpPr/>
          <p:nvPr/>
        </p:nvSpPr>
        <p:spPr>
          <a:xfrm rot="5400000">
            <a:off x="9679424" y="3412704"/>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29" name="Isosceles Triangle 28">
            <a:extLst>
              <a:ext uri="{FF2B5EF4-FFF2-40B4-BE49-F238E27FC236}">
                <a16:creationId xmlns:a16="http://schemas.microsoft.com/office/drawing/2014/main" id="{72E15333-C8D5-4560-A6B2-6C1920DC9915}"/>
              </a:ext>
            </a:extLst>
          </p:cNvPr>
          <p:cNvSpPr/>
          <p:nvPr/>
        </p:nvSpPr>
        <p:spPr>
          <a:xfrm rot="5400000">
            <a:off x="9680030" y="4165980"/>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30" name="Rectangle: Rounded Corners 29">
            <a:extLst>
              <a:ext uri="{FF2B5EF4-FFF2-40B4-BE49-F238E27FC236}">
                <a16:creationId xmlns:a16="http://schemas.microsoft.com/office/drawing/2014/main" id="{AA9A499B-26A6-43B8-A85C-49C369292F30}"/>
              </a:ext>
            </a:extLst>
          </p:cNvPr>
          <p:cNvSpPr/>
          <p:nvPr/>
        </p:nvSpPr>
        <p:spPr>
          <a:xfrm>
            <a:off x="334961" y="5010986"/>
            <a:ext cx="11360837" cy="287823"/>
          </a:xfrm>
          <a:prstGeom prst="roundRect">
            <a:avLst/>
          </a:prstGeom>
          <a:solidFill>
            <a:srgbClr val="78A22F"/>
          </a:solidFill>
        </p:spPr>
        <p:txBody>
          <a:bodyPr wrap="square" rtlCol="0" anchor="ctr">
            <a:noAutofit/>
          </a:bodyPr>
          <a:lstStyle/>
          <a:p>
            <a:pPr algn="ctr"/>
            <a:r>
              <a:rPr lang="en-GB" sz="1600" b="1">
                <a:solidFill>
                  <a:schemeClr val="bg1"/>
                </a:solidFill>
              </a:rPr>
              <a:t>Global Worker Tracking </a:t>
            </a:r>
            <a:r>
              <a:rPr lang="en-GB" sz="1600" b="1" baseline="30000">
                <a:solidFill>
                  <a:schemeClr val="bg1"/>
                </a:solidFill>
              </a:rPr>
              <a:t>1</a:t>
            </a:r>
          </a:p>
        </p:txBody>
      </p:sp>
      <p:sp>
        <p:nvSpPr>
          <p:cNvPr id="31" name="Rectangle 30">
            <a:extLst>
              <a:ext uri="{FF2B5EF4-FFF2-40B4-BE49-F238E27FC236}">
                <a16:creationId xmlns:a16="http://schemas.microsoft.com/office/drawing/2014/main" id="{BD66AD84-18F1-4611-A113-927C100BE842}"/>
              </a:ext>
            </a:extLst>
          </p:cNvPr>
          <p:cNvSpPr/>
          <p:nvPr/>
        </p:nvSpPr>
        <p:spPr>
          <a:xfrm>
            <a:off x="334960" y="5579170"/>
            <a:ext cx="4450104" cy="1007968"/>
          </a:xfrm>
          <a:prstGeom prst="rect">
            <a:avLst/>
          </a:prstGeom>
          <a:solidFill>
            <a:schemeClr val="bg1"/>
          </a:solidFill>
        </p:spPr>
        <p:txBody>
          <a:bodyPr wrap="square">
            <a:spAutoFit/>
          </a:bodyPr>
          <a:lstStyle/>
          <a:p>
            <a:pPr marL="285750" marR="0" lvl="2" indent="-285750">
              <a:spcBef>
                <a:spcPts val="0"/>
              </a:spcBef>
              <a:spcAft>
                <a:spcPts val="300"/>
              </a:spcAft>
              <a:buClr>
                <a:schemeClr val="tx1"/>
              </a:buClr>
              <a:buFont typeface="Arial" panose="020B0604020202020204" pitchFamily="34" charset="0"/>
              <a:buChar char="•"/>
            </a:pPr>
            <a:r>
              <a:rPr lang="en-US" sz="1400"/>
              <a:t>Will feed updated Contingent and MSP worker data into EDP providing total workforce ecosystem </a:t>
            </a:r>
          </a:p>
          <a:p>
            <a:pPr marL="742950" lvl="3" indent="-285750">
              <a:spcAft>
                <a:spcPts val="300"/>
              </a:spcAft>
              <a:buClr>
                <a:schemeClr val="tx1"/>
              </a:buClr>
              <a:buFont typeface="Arial" panose="020B0604020202020204" pitchFamily="34" charset="0"/>
              <a:buChar char="‒"/>
            </a:pPr>
            <a:r>
              <a:rPr lang="en-US" sz="1200"/>
              <a:t>Will enable critical process such as IAM </a:t>
            </a:r>
          </a:p>
          <a:p>
            <a:pPr marL="742950" lvl="3" indent="-285750">
              <a:spcAft>
                <a:spcPts val="600"/>
              </a:spcAft>
              <a:buClr>
                <a:schemeClr val="tx1"/>
              </a:buClr>
              <a:buFont typeface="Arial" panose="020B0604020202020204" pitchFamily="34" charset="0"/>
              <a:buChar char="‒"/>
            </a:pPr>
            <a:r>
              <a:rPr lang="en-US" sz="1200"/>
              <a:t>Provide visibility of </a:t>
            </a:r>
            <a:r>
              <a:rPr lang="en-US" sz="1200" u="sng"/>
              <a:t>total workforce</a:t>
            </a:r>
            <a:r>
              <a:rPr lang="en-US" sz="1200"/>
              <a:t> enabling WFP </a:t>
            </a:r>
          </a:p>
        </p:txBody>
      </p:sp>
      <p:sp>
        <p:nvSpPr>
          <p:cNvPr id="32" name="TextBox 31">
            <a:extLst>
              <a:ext uri="{FF2B5EF4-FFF2-40B4-BE49-F238E27FC236}">
                <a16:creationId xmlns:a16="http://schemas.microsoft.com/office/drawing/2014/main" id="{9D9BC530-748D-45BA-8EA4-D1352C589FC0}"/>
              </a:ext>
            </a:extLst>
          </p:cNvPr>
          <p:cNvSpPr txBox="1"/>
          <p:nvPr/>
        </p:nvSpPr>
        <p:spPr bwMode="auto">
          <a:xfrm>
            <a:off x="334960" y="5363726"/>
            <a:ext cx="11360837" cy="215444"/>
          </a:xfrm>
          <a:prstGeom prst="rect">
            <a:avLst/>
          </a:prstGeom>
          <a:solidFill>
            <a:schemeClr val="bg1"/>
          </a:solidFill>
          <a:ln>
            <a:noFill/>
          </a:ln>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1400" b="1"/>
              <a:t>Procurement System to manage all non-employee MSPs with supporting processes, data ownership and accountabilities</a:t>
            </a:r>
          </a:p>
        </p:txBody>
      </p:sp>
      <p:sp>
        <p:nvSpPr>
          <p:cNvPr id="33" name="Rectangle: Rounded Corners 32">
            <a:extLst>
              <a:ext uri="{FF2B5EF4-FFF2-40B4-BE49-F238E27FC236}">
                <a16:creationId xmlns:a16="http://schemas.microsoft.com/office/drawing/2014/main" id="{DF96BAC7-BBA5-49D6-9D94-B802F42C6165}"/>
              </a:ext>
            </a:extLst>
          </p:cNvPr>
          <p:cNvSpPr/>
          <p:nvPr/>
        </p:nvSpPr>
        <p:spPr>
          <a:xfrm>
            <a:off x="7978647" y="4659617"/>
            <a:ext cx="3717150" cy="281354"/>
          </a:xfrm>
          <a:prstGeom prst="roundRect">
            <a:avLst/>
          </a:prstGeom>
          <a:solidFill>
            <a:schemeClr val="accent2">
              <a:lumMod val="50000"/>
            </a:schemeClr>
          </a:solidFill>
        </p:spPr>
        <p:txBody>
          <a:bodyPr wrap="square" rtlCol="0" anchor="ctr">
            <a:noAutofit/>
          </a:bodyPr>
          <a:lstStyle/>
          <a:p>
            <a:pPr algn="ctr"/>
            <a:r>
              <a:rPr lang="en-GB" sz="1000" b="1">
                <a:solidFill>
                  <a:schemeClr val="bg1"/>
                </a:solidFill>
              </a:rPr>
              <a:t>TOTEX of £2.6M</a:t>
            </a:r>
          </a:p>
        </p:txBody>
      </p:sp>
      <p:sp>
        <p:nvSpPr>
          <p:cNvPr id="34" name="Rectangle: Rounded Corners 33">
            <a:extLst>
              <a:ext uri="{FF2B5EF4-FFF2-40B4-BE49-F238E27FC236}">
                <a16:creationId xmlns:a16="http://schemas.microsoft.com/office/drawing/2014/main" id="{833CA65F-8A5E-4137-BD37-F10AA2345582}"/>
              </a:ext>
            </a:extLst>
          </p:cNvPr>
          <p:cNvSpPr/>
          <p:nvPr/>
        </p:nvSpPr>
        <p:spPr>
          <a:xfrm>
            <a:off x="4785063" y="5605790"/>
            <a:ext cx="2695843" cy="281354"/>
          </a:xfrm>
          <a:prstGeom prst="roundRect">
            <a:avLst/>
          </a:prstGeom>
          <a:solidFill>
            <a:schemeClr val="accent2">
              <a:lumMod val="50000"/>
            </a:schemeClr>
          </a:solidFill>
        </p:spPr>
        <p:txBody>
          <a:bodyPr wrap="square" rtlCol="0" anchor="ctr">
            <a:noAutofit/>
          </a:bodyPr>
          <a:lstStyle/>
          <a:p>
            <a:pPr algn="ctr"/>
            <a:r>
              <a:rPr lang="en-GB" sz="1000" b="1">
                <a:solidFill>
                  <a:schemeClr val="bg1"/>
                </a:solidFill>
              </a:rPr>
              <a:t>Interim Solution</a:t>
            </a:r>
          </a:p>
        </p:txBody>
      </p:sp>
      <p:sp>
        <p:nvSpPr>
          <p:cNvPr id="35" name="Rectangle: Rounded Corners 34">
            <a:extLst>
              <a:ext uri="{FF2B5EF4-FFF2-40B4-BE49-F238E27FC236}">
                <a16:creationId xmlns:a16="http://schemas.microsoft.com/office/drawing/2014/main" id="{B1B2469D-5F6D-421A-A882-4906E31163A6}"/>
              </a:ext>
            </a:extLst>
          </p:cNvPr>
          <p:cNvSpPr/>
          <p:nvPr/>
        </p:nvSpPr>
        <p:spPr>
          <a:xfrm>
            <a:off x="6240298" y="5959959"/>
            <a:ext cx="1240609" cy="65323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Consolidates ACG &amp; SAP MSP Data critical to IAM go live</a:t>
            </a:r>
            <a:endParaRPr lang="en-GB" sz="1100">
              <a:solidFill>
                <a:schemeClr val="tx1">
                  <a:lumMod val="50000"/>
                </a:schemeClr>
              </a:solidFill>
              <a:cs typeface="Arial"/>
            </a:endParaRPr>
          </a:p>
        </p:txBody>
      </p:sp>
      <p:sp>
        <p:nvSpPr>
          <p:cNvPr id="36" name="Rectangle: Rounded Corners 35">
            <a:extLst>
              <a:ext uri="{FF2B5EF4-FFF2-40B4-BE49-F238E27FC236}">
                <a16:creationId xmlns:a16="http://schemas.microsoft.com/office/drawing/2014/main" id="{DF3D27BA-A43D-4599-85C0-AF0763D4BDD4}"/>
              </a:ext>
            </a:extLst>
          </p:cNvPr>
          <p:cNvSpPr/>
          <p:nvPr/>
        </p:nvSpPr>
        <p:spPr>
          <a:xfrm>
            <a:off x="4753597" y="5959959"/>
            <a:ext cx="1132298" cy="65323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Tactical MDM &amp; </a:t>
            </a:r>
            <a:br>
              <a:rPr lang="en-GB" sz="1100">
                <a:solidFill>
                  <a:schemeClr val="tx1">
                    <a:lumMod val="50000"/>
                  </a:schemeClr>
                </a:solidFill>
              </a:rPr>
            </a:br>
            <a:r>
              <a:rPr lang="en-GB" sz="1100">
                <a:solidFill>
                  <a:schemeClr val="tx1">
                    <a:lumMod val="50000"/>
                  </a:schemeClr>
                </a:solidFill>
              </a:rPr>
              <a:t>Golden Record</a:t>
            </a:r>
          </a:p>
        </p:txBody>
      </p:sp>
      <p:sp>
        <p:nvSpPr>
          <p:cNvPr id="37" name="Isosceles Triangle 36">
            <a:extLst>
              <a:ext uri="{FF2B5EF4-FFF2-40B4-BE49-F238E27FC236}">
                <a16:creationId xmlns:a16="http://schemas.microsoft.com/office/drawing/2014/main" id="{9077834A-3459-4308-B985-FCC3B4189592}"/>
              </a:ext>
            </a:extLst>
          </p:cNvPr>
          <p:cNvSpPr/>
          <p:nvPr/>
        </p:nvSpPr>
        <p:spPr>
          <a:xfrm rot="5400000">
            <a:off x="5904614" y="6147207"/>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38" name="Rectangle: Rounded Corners 37">
            <a:extLst>
              <a:ext uri="{FF2B5EF4-FFF2-40B4-BE49-F238E27FC236}">
                <a16:creationId xmlns:a16="http://schemas.microsoft.com/office/drawing/2014/main" id="{E3EF8D0C-40E6-4166-ACE4-8ADF7BF3A111}"/>
              </a:ext>
            </a:extLst>
          </p:cNvPr>
          <p:cNvSpPr/>
          <p:nvPr/>
        </p:nvSpPr>
        <p:spPr>
          <a:xfrm>
            <a:off x="7978647" y="5598606"/>
            <a:ext cx="3717150" cy="281354"/>
          </a:xfrm>
          <a:prstGeom prst="roundRect">
            <a:avLst/>
          </a:prstGeom>
          <a:solidFill>
            <a:schemeClr val="accent2">
              <a:lumMod val="50000"/>
            </a:schemeClr>
          </a:solidFill>
        </p:spPr>
        <p:txBody>
          <a:bodyPr wrap="square" rtlCol="0" anchor="ctr">
            <a:noAutofit/>
          </a:bodyPr>
          <a:lstStyle/>
          <a:p>
            <a:pPr algn="ctr"/>
            <a:r>
              <a:rPr lang="en-GB" sz="1000" b="1">
                <a:solidFill>
                  <a:schemeClr val="bg1"/>
                </a:solidFill>
              </a:rPr>
              <a:t>Target Solution</a:t>
            </a:r>
          </a:p>
        </p:txBody>
      </p:sp>
      <p:sp>
        <p:nvSpPr>
          <p:cNvPr id="39" name="Rectangle: Rounded Corners 38">
            <a:extLst>
              <a:ext uri="{FF2B5EF4-FFF2-40B4-BE49-F238E27FC236}">
                <a16:creationId xmlns:a16="http://schemas.microsoft.com/office/drawing/2014/main" id="{40755C55-076E-4C30-9B9D-92057898A679}"/>
              </a:ext>
            </a:extLst>
          </p:cNvPr>
          <p:cNvSpPr/>
          <p:nvPr/>
        </p:nvSpPr>
        <p:spPr>
          <a:xfrm>
            <a:off x="9745119" y="5913107"/>
            <a:ext cx="1778098" cy="505418"/>
          </a:xfrm>
          <a:prstGeom prst="roundRect">
            <a:avLst/>
          </a:prstGeom>
          <a:solidFill>
            <a:schemeClr val="accent2">
              <a:lumMod val="40000"/>
              <a:lumOff val="60000"/>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Total workforce view available through EDP </a:t>
            </a:r>
            <a:r>
              <a:rPr lang="en-GB" sz="1100">
                <a:solidFill>
                  <a:schemeClr val="tx1">
                    <a:lumMod val="50000"/>
                  </a:schemeClr>
                </a:solidFill>
                <a:cs typeface="Arial"/>
              </a:rPr>
              <a:t>IAM enabler</a:t>
            </a:r>
          </a:p>
        </p:txBody>
      </p:sp>
      <p:sp>
        <p:nvSpPr>
          <p:cNvPr id="40" name="Rectangle: Rounded Corners 39">
            <a:extLst>
              <a:ext uri="{FF2B5EF4-FFF2-40B4-BE49-F238E27FC236}">
                <a16:creationId xmlns:a16="http://schemas.microsoft.com/office/drawing/2014/main" id="{C23DEB18-048E-4E88-8ECA-A749DCA35825}"/>
              </a:ext>
            </a:extLst>
          </p:cNvPr>
          <p:cNvSpPr/>
          <p:nvPr/>
        </p:nvSpPr>
        <p:spPr>
          <a:xfrm>
            <a:off x="7978647" y="5917244"/>
            <a:ext cx="1470350" cy="505418"/>
          </a:xfrm>
          <a:prstGeom prst="roundRect">
            <a:avLst/>
          </a:prstGeom>
          <a:solidFill>
            <a:schemeClr val="accent2">
              <a:alpha val="50000"/>
            </a:schemeClr>
          </a:solidFill>
        </p:spPr>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GB" sz="1100">
                <a:solidFill>
                  <a:schemeClr val="tx1">
                    <a:lumMod val="50000"/>
                  </a:schemeClr>
                </a:solidFill>
              </a:rPr>
              <a:t>Fieldglass Solution feed to EDP</a:t>
            </a:r>
          </a:p>
        </p:txBody>
      </p:sp>
      <p:sp>
        <p:nvSpPr>
          <p:cNvPr id="41" name="Isosceles Triangle 40">
            <a:extLst>
              <a:ext uri="{FF2B5EF4-FFF2-40B4-BE49-F238E27FC236}">
                <a16:creationId xmlns:a16="http://schemas.microsoft.com/office/drawing/2014/main" id="{3A81885E-C316-4DF5-8C12-14CFC19112F9}"/>
              </a:ext>
            </a:extLst>
          </p:cNvPr>
          <p:cNvSpPr/>
          <p:nvPr/>
        </p:nvSpPr>
        <p:spPr>
          <a:xfrm rot="5400000">
            <a:off x="9415456" y="6058311"/>
            <a:ext cx="382772"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42" name="Rectangle: Rounded Corners 41">
            <a:extLst>
              <a:ext uri="{FF2B5EF4-FFF2-40B4-BE49-F238E27FC236}">
                <a16:creationId xmlns:a16="http://schemas.microsoft.com/office/drawing/2014/main" id="{63CCF6AE-4A8E-4584-B401-C3100C823139}"/>
              </a:ext>
            </a:extLst>
          </p:cNvPr>
          <p:cNvSpPr/>
          <p:nvPr/>
        </p:nvSpPr>
        <p:spPr>
          <a:xfrm>
            <a:off x="7978647" y="6481044"/>
            <a:ext cx="3717150" cy="281354"/>
          </a:xfrm>
          <a:prstGeom prst="roundRect">
            <a:avLst/>
          </a:prstGeom>
          <a:solidFill>
            <a:schemeClr val="accent2">
              <a:lumMod val="50000"/>
            </a:schemeClr>
          </a:solidFill>
        </p:spPr>
        <p:txBody>
          <a:bodyPr wrap="square" rtlCol="0" anchor="ctr">
            <a:noAutofit/>
          </a:bodyPr>
          <a:lstStyle/>
          <a:p>
            <a:pPr algn="ctr"/>
            <a:r>
              <a:rPr lang="en-GB" sz="1000" b="1">
                <a:solidFill>
                  <a:schemeClr val="bg1"/>
                </a:solidFill>
              </a:rPr>
              <a:t>TOTEX of £2.10M</a:t>
            </a:r>
          </a:p>
        </p:txBody>
      </p:sp>
      <p:sp>
        <p:nvSpPr>
          <p:cNvPr id="43" name="Isosceles Triangle 42">
            <a:extLst>
              <a:ext uri="{FF2B5EF4-FFF2-40B4-BE49-F238E27FC236}">
                <a16:creationId xmlns:a16="http://schemas.microsoft.com/office/drawing/2014/main" id="{C1BDA718-FCA5-4230-BD7B-769F64786180}"/>
              </a:ext>
            </a:extLst>
          </p:cNvPr>
          <p:cNvSpPr/>
          <p:nvPr/>
        </p:nvSpPr>
        <p:spPr>
          <a:xfrm rot="5400000">
            <a:off x="7245329" y="5991535"/>
            <a:ext cx="968893" cy="223284"/>
          </a:xfrm>
          <a:prstGeom prst="triangle">
            <a:avLst/>
          </a:prstGeom>
          <a:solidFill>
            <a:schemeClr val="bg1">
              <a:lumMod val="85000"/>
            </a:schemeClr>
          </a:solidFill>
        </p:spPr>
        <p:txBody>
          <a:bodyPr wrap="square" rtlCol="0" anchor="ctr">
            <a:noAutofit/>
          </a:bodyPr>
          <a:lstStyle/>
          <a:p>
            <a:pPr algn="l"/>
            <a:endParaRPr lang="en-US" sz="1000">
              <a:solidFill>
                <a:srgbClr val="55555A"/>
              </a:solidFill>
            </a:endParaRPr>
          </a:p>
        </p:txBody>
      </p:sp>
      <p:sp>
        <p:nvSpPr>
          <p:cNvPr id="44" name="Rectangle 43">
            <a:extLst>
              <a:ext uri="{FF2B5EF4-FFF2-40B4-BE49-F238E27FC236}">
                <a16:creationId xmlns:a16="http://schemas.microsoft.com/office/drawing/2014/main" id="{5D6493D6-6199-4F66-8A60-CCB03217FE4B}"/>
              </a:ext>
            </a:extLst>
          </p:cNvPr>
          <p:cNvSpPr/>
          <p:nvPr/>
        </p:nvSpPr>
        <p:spPr>
          <a:xfrm>
            <a:off x="334960" y="6587138"/>
            <a:ext cx="7601733" cy="200055"/>
          </a:xfrm>
          <a:prstGeom prst="rect">
            <a:avLst/>
          </a:prstGeom>
        </p:spPr>
        <p:txBody>
          <a:bodyPr wrap="square">
            <a:spAutoFit/>
          </a:bodyPr>
          <a:lstStyle/>
          <a:p>
            <a:r>
              <a:rPr lang="en-US" sz="700" baseline="30000">
                <a:cs typeface="Calibri"/>
              </a:rPr>
              <a:t>1</a:t>
            </a:r>
            <a:r>
              <a:rPr lang="en-US" sz="700">
                <a:cs typeface="Calibri"/>
              </a:rPr>
              <a:t> Sanctioning paused amidst stretching priorities in the Procurement organization</a:t>
            </a:r>
          </a:p>
        </p:txBody>
      </p:sp>
    </p:spTree>
    <p:extLst>
      <p:ext uri="{BB962C8B-B14F-4D97-AF65-F5344CB8AC3E}">
        <p14:creationId xmlns:p14="http://schemas.microsoft.com/office/powerpoint/2010/main" val="14110482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2F8330-92ED-484D-8DFF-4B01E33D925C}"/>
              </a:ext>
            </a:extLst>
          </p:cNvPr>
          <p:cNvSpPr>
            <a:spLocks noGrp="1"/>
          </p:cNvSpPr>
          <p:nvPr>
            <p:ph type="ftr" sz="quarter" idx="10"/>
          </p:nvPr>
        </p:nvSpPr>
        <p:spPr/>
        <p:txBody>
          <a:bodyPr/>
          <a:lstStyle/>
          <a:p>
            <a:pPr>
              <a:tabLst>
                <a:tab pos="1318618" algn="l"/>
              </a:tabLst>
            </a:pPr>
            <a:r>
              <a:rPr lang="fr-FR"/>
              <a:t>| [Insert document title] | [Insert date]</a:t>
            </a:r>
          </a:p>
        </p:txBody>
      </p:sp>
      <p:sp>
        <p:nvSpPr>
          <p:cNvPr id="3" name="Text Placeholder 2">
            <a:extLst>
              <a:ext uri="{FF2B5EF4-FFF2-40B4-BE49-F238E27FC236}">
                <a16:creationId xmlns:a16="http://schemas.microsoft.com/office/drawing/2014/main" id="{2C2300C2-D607-426D-B819-A38D58D2699C}"/>
              </a:ext>
            </a:extLst>
          </p:cNvPr>
          <p:cNvSpPr>
            <a:spLocks noGrp="1"/>
          </p:cNvSpPr>
          <p:nvPr>
            <p:ph type="body" sz="quarter" idx="11"/>
          </p:nvPr>
        </p:nvSpPr>
        <p:spPr>
          <a:xfrm>
            <a:off x="430373" y="1075726"/>
            <a:ext cx="11532239" cy="3447098"/>
          </a:xfrm>
        </p:spPr>
        <p:txBody>
          <a:bodyPr/>
          <a:lstStyle/>
          <a:p>
            <a:r>
              <a:rPr lang="en-GB" dirty="0"/>
              <a:t>The vision is to…. </a:t>
            </a:r>
            <a:endParaRPr lang="en-GB"/>
          </a:p>
          <a:p>
            <a:pPr marL="342900" indent="-342900">
              <a:buFont typeface="Arial" panose="020B0604020202020204" pitchFamily="34" charset="0"/>
              <a:buChar char="•"/>
            </a:pPr>
            <a:r>
              <a:rPr lang="en-GB" sz="1600" dirty="0"/>
              <a:t>Simplify, organise and clean our data landscape so we are able to speak a common language across the Workforce domain.  </a:t>
            </a:r>
            <a:endParaRPr lang="en-GB" sz="1600" dirty="0">
              <a:cs typeface="Arial"/>
            </a:endParaRPr>
          </a:p>
          <a:p>
            <a:pPr marL="719455" lvl="3" indent="-359410"/>
            <a:r>
              <a:rPr lang="en-GB" sz="1600" dirty="0"/>
              <a:t>Simplification, through data automation &amp; integration. </a:t>
            </a:r>
            <a:endParaRPr lang="en-GB" sz="1600">
              <a:cs typeface="Arial"/>
            </a:endParaRPr>
          </a:p>
          <a:p>
            <a:pPr marL="719455" lvl="3" indent="-359410"/>
            <a:r>
              <a:rPr lang="en-GB" sz="1600" dirty="0"/>
              <a:t>Provide a channel for workforce data to be consumed by dependant systems. </a:t>
            </a:r>
            <a:endParaRPr lang="en-GB" sz="1600">
              <a:cs typeface="Arial"/>
            </a:endParaRPr>
          </a:p>
          <a:p>
            <a:pPr marL="719455" lvl="3" indent="-359410"/>
            <a:r>
              <a:rPr lang="en-GB" sz="1600" dirty="0"/>
              <a:t>Organisation, through a data operating model, governance &amp; data culture. </a:t>
            </a:r>
            <a:endParaRPr lang="en-GB" sz="1600">
              <a:cs typeface="Arial"/>
            </a:endParaRPr>
          </a:p>
          <a:p>
            <a:pPr marL="719455" lvl="3" indent="-359410"/>
            <a:r>
              <a:rPr lang="en-GB" sz="1600" dirty="0"/>
              <a:t>Driving data integrity, through enterprise tooling and insight</a:t>
            </a:r>
            <a:endParaRPr lang="en-GB" sz="1600">
              <a:cs typeface="Arial"/>
            </a:endParaRPr>
          </a:p>
          <a:p>
            <a:endParaRPr lang="en-GB"/>
          </a:p>
        </p:txBody>
      </p:sp>
      <p:sp>
        <p:nvSpPr>
          <p:cNvPr id="4" name="Title 3">
            <a:extLst>
              <a:ext uri="{FF2B5EF4-FFF2-40B4-BE49-F238E27FC236}">
                <a16:creationId xmlns:a16="http://schemas.microsoft.com/office/drawing/2014/main" id="{AE7E8892-672C-4065-A8FB-A0D8FC010BC7}"/>
              </a:ext>
            </a:extLst>
          </p:cNvPr>
          <p:cNvSpPr>
            <a:spLocks noGrp="1"/>
          </p:cNvSpPr>
          <p:nvPr>
            <p:ph type="title"/>
          </p:nvPr>
        </p:nvSpPr>
        <p:spPr/>
        <p:txBody>
          <a:bodyPr/>
          <a:lstStyle/>
          <a:p>
            <a:r>
              <a:rPr lang="en-GB"/>
              <a:t>Vision </a:t>
            </a:r>
          </a:p>
        </p:txBody>
      </p:sp>
    </p:spTree>
    <p:extLst>
      <p:ext uri="{BB962C8B-B14F-4D97-AF65-F5344CB8AC3E}">
        <p14:creationId xmlns:p14="http://schemas.microsoft.com/office/powerpoint/2010/main" val="34504867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F14079-E86E-4D59-8061-96B1B6194DDA}"/>
              </a:ext>
            </a:extLst>
          </p:cNvPr>
          <p:cNvSpPr>
            <a:spLocks noGrp="1"/>
          </p:cNvSpPr>
          <p:nvPr>
            <p:ph type="ftr" sz="quarter" idx="10"/>
          </p:nvPr>
        </p:nvSpPr>
        <p:spPr/>
        <p:txBody>
          <a:bodyPr/>
          <a:lstStyle/>
          <a:p>
            <a:pPr>
              <a:tabLst>
                <a:tab pos="1318618" algn="l"/>
              </a:tabLst>
            </a:pPr>
            <a:r>
              <a:rPr lang="fr-FR"/>
              <a:t>| [Insert document title] | [Insert date]</a:t>
            </a:r>
          </a:p>
        </p:txBody>
      </p:sp>
      <p:sp>
        <p:nvSpPr>
          <p:cNvPr id="4" name="Title 3">
            <a:extLst>
              <a:ext uri="{FF2B5EF4-FFF2-40B4-BE49-F238E27FC236}">
                <a16:creationId xmlns:a16="http://schemas.microsoft.com/office/drawing/2014/main" id="{2C2EFF92-516C-4C3F-8226-2C9FC169E51D}"/>
              </a:ext>
            </a:extLst>
          </p:cNvPr>
          <p:cNvSpPr>
            <a:spLocks noGrp="1"/>
          </p:cNvSpPr>
          <p:nvPr>
            <p:ph type="title"/>
          </p:nvPr>
        </p:nvSpPr>
        <p:spPr/>
        <p:txBody>
          <a:bodyPr/>
          <a:lstStyle/>
          <a:p>
            <a:r>
              <a:rPr lang="en-GB"/>
              <a:t>Benefits </a:t>
            </a:r>
          </a:p>
        </p:txBody>
      </p:sp>
      <p:sp>
        <p:nvSpPr>
          <p:cNvPr id="5" name="Rectangle 1">
            <a:extLst>
              <a:ext uri="{FF2B5EF4-FFF2-40B4-BE49-F238E27FC236}">
                <a16:creationId xmlns:a16="http://schemas.microsoft.com/office/drawing/2014/main" id="{55CA19B0-EDF6-45A1-9F72-6FEFC99697A0}"/>
              </a:ext>
            </a:extLst>
          </p:cNvPr>
          <p:cNvSpPr>
            <a:spLocks noGrp="1" noChangeArrowheads="1"/>
          </p:cNvSpPr>
          <p:nvPr>
            <p:ph type="body" sz="quarter" idx="11"/>
          </p:nvPr>
        </p:nvSpPr>
        <p:spPr bwMode="auto">
          <a:xfrm>
            <a:off x="119377" y="931282"/>
            <a:ext cx="12196127" cy="6160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400" b="1" i="0" u="none" strike="noStrike" cap="none" normalizeH="0" baseline="0">
                <a:ln>
                  <a:noFill/>
                </a:ln>
                <a:solidFill>
                  <a:srgbClr val="00148C"/>
                </a:solidFill>
                <a:effectLst/>
                <a:latin typeface="Arial" panose="020B0604020202020204" pitchFamily="34" charset="0"/>
                <a:ea typeface="Arial" panose="020B0604020202020204" pitchFamily="34" charset="0"/>
                <a:cs typeface="Arial" panose="020B0604020202020204" pitchFamily="34" charset="0"/>
              </a:rPr>
              <a:t>Reducing the cost of integrations</a:t>
            </a:r>
            <a:endParaRPr lang="en-GB" altLang="en-US" sz="1400" b="0">
              <a:solidFill>
                <a:srgbClr val="00148C"/>
              </a:solidFill>
              <a:ea typeface="Arial" panose="020B0604020202020204" pitchFamily="34" charset="0"/>
              <a:cs typeface="Arial" panose="020B0604020202020204" pitchFamily="34" charset="0"/>
            </a:endParaRPr>
          </a:p>
          <a:p>
            <a:pPr marL="531432" lvl="2" indent="-171450" eaLnBrk="0" hangingPunct="0">
              <a:spcAft>
                <a:spcPct val="0"/>
              </a:spcAft>
              <a:buClrTx/>
            </a:pPr>
            <a:r>
              <a:rPr lang="en-GB" altLang="en-US" sz="1100">
                <a:solidFill>
                  <a:srgbClr val="00148C"/>
                </a:solidFill>
                <a:latin typeface="Arial" panose="020B0604020202020204" pitchFamily="34" charset="0"/>
                <a:ea typeface="Arial" panose="020B0604020202020204" pitchFamily="34" charset="0"/>
              </a:rPr>
              <a:t>We w</a:t>
            </a: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ill implement an API layer to allow consumption of data from the EDP by trusted consumers. </a:t>
            </a:r>
          </a:p>
          <a:p>
            <a:pPr marL="531432" lvl="2" indent="-171450" eaLnBrk="0" hangingPunct="0">
              <a:spcAft>
                <a:spcPct val="0"/>
              </a:spcAft>
              <a:buClrTx/>
            </a:pP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We avoid PTP, and reduce the costs and issues associated with PTP. </a:t>
            </a:r>
          </a:p>
          <a:p>
            <a:pPr marL="531432" lvl="2" indent="-171450" eaLnBrk="0" hangingPunct="0">
              <a:spcAft>
                <a:spcPct val="0"/>
              </a:spcAft>
              <a:buClrTx/>
            </a:pP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We can also change our core workforce platforms more easily (myHR2.0). </a:t>
            </a:r>
          </a:p>
          <a:p>
            <a:pPr marL="891415" lvl="3" indent="-171450" eaLnBrk="0" hangingPunct="0">
              <a:spcAft>
                <a:spcPct val="0"/>
              </a:spcAft>
              <a:buClrTx/>
            </a:pPr>
            <a:r>
              <a:rPr lang="en-GB" altLang="en-US" sz="1100">
                <a:solidFill>
                  <a:srgbClr val="00148C"/>
                </a:solidFill>
                <a:latin typeface="Arial" panose="020B0604020202020204" pitchFamily="34" charset="0"/>
                <a:ea typeface="Arial" panose="020B0604020202020204" pitchFamily="34" charset="0"/>
              </a:rPr>
              <a:t>I</a:t>
            </a: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n recent times NG has written custom integrations to </a:t>
            </a:r>
            <a:r>
              <a:rPr kumimoji="0" lang="en-GB" altLang="en-US" sz="1100" b="0" i="0" u="none" strike="noStrike" cap="none" normalizeH="0" baseline="0" err="1">
                <a:ln>
                  <a:noFill/>
                </a:ln>
                <a:solidFill>
                  <a:srgbClr val="00148C"/>
                </a:solidFill>
                <a:effectLst/>
                <a:latin typeface="Arial" panose="020B0604020202020204" pitchFamily="34" charset="0"/>
                <a:ea typeface="Arial" panose="020B0604020202020204" pitchFamily="34" charset="0"/>
              </a:rPr>
              <a:t>Poppulo</a:t>
            </a: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 and Industrial Training Services requiring substantial man hours (Appendix 5 Recent point to point integrations with </a:t>
            </a:r>
            <a:r>
              <a:rPr kumimoji="0" lang="en-GB" altLang="en-US" sz="1100" b="0" i="0" u="none" strike="noStrike" cap="none" normalizeH="0" baseline="0" err="1">
                <a:ln>
                  <a:noFill/>
                </a:ln>
                <a:solidFill>
                  <a:srgbClr val="00148C"/>
                </a:solidFill>
                <a:effectLst/>
                <a:latin typeface="Arial" panose="020B0604020202020204" pitchFamily="34" charset="0"/>
                <a:ea typeface="Arial" panose="020B0604020202020204" pitchFamily="34" charset="0"/>
              </a:rPr>
              <a:t>myHub</a:t>
            </a: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 We incentivise legacy PTP integration consumers to switch meaning we reduce the load on the ODS and reduce the impact of ODS change on them. Reduce the dependency on SAP platforms as integration sources (</a:t>
            </a:r>
            <a:r>
              <a:rPr kumimoji="0" lang="en-GB" altLang="en-US" sz="1100" b="0" i="0" u="none" strike="noStrike" cap="none" normalizeH="0" baseline="0" err="1">
                <a:ln>
                  <a:noFill/>
                </a:ln>
                <a:solidFill>
                  <a:srgbClr val="00148C"/>
                </a:solidFill>
                <a:effectLst/>
                <a:latin typeface="Arial" panose="020B0604020202020204" pitchFamily="34" charset="0"/>
                <a:ea typeface="Arial" panose="020B0604020202020204" pitchFamily="34" charset="0"/>
              </a:rPr>
              <a:t>myHub</a:t>
            </a:r>
            <a:r>
              <a:rPr kumimoji="0" lang="en-GB" altLang="en-US" sz="1100" b="0" i="0" u="none" strike="noStrike" cap="none" normalizeH="0" baseline="0">
                <a:ln>
                  <a:noFill/>
                </a:ln>
                <a:solidFill>
                  <a:srgbClr val="00148C"/>
                </a:solidFill>
                <a:effectLst/>
                <a:latin typeface="Arial" panose="020B0604020202020204" pitchFamily="34" charset="0"/>
                <a:ea typeface="Arial" panose="020B0604020202020204" pitchFamily="34" charset="0"/>
              </a:rPr>
              <a:t> (cloud), SAP ECC (on premise in UK and US) – this frees us up from a dependency on WIPRO to provide SAP CPI and SAP PI work packs.</a:t>
            </a:r>
            <a:r>
              <a:rPr kumimoji="0" lang="en-GB" altLang="en-US" sz="1100" b="0" i="0" u="none" strike="noStrike" cap="none" normalizeH="0" baseline="0">
                <a:ln>
                  <a:noFill/>
                </a:ln>
                <a:solidFill>
                  <a:srgbClr val="00148C"/>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a:ln>
                <a:noFill/>
              </a:ln>
              <a:solidFill>
                <a:srgbClr val="00148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0"/>
              </a:spcAft>
              <a:buClrTx/>
              <a:buSzTx/>
              <a:buFontTx/>
              <a:buNone/>
              <a:tabLst/>
            </a:pPr>
            <a:endParaRPr lang="en-GB" altLang="en-US" sz="1400" b="0">
              <a:solidFill>
                <a:srgbClr val="00148C"/>
              </a:solidFill>
            </a:endParaRPr>
          </a:p>
          <a:p>
            <a:pPr marL="171450" indent="-171450">
              <a:spcAft>
                <a:spcPts val="0"/>
              </a:spcAft>
              <a:buFont typeface="Arial" panose="020B0604020202020204" pitchFamily="34" charset="0"/>
              <a:buChar char="•"/>
            </a:pPr>
            <a:r>
              <a:rPr lang="en-GB" sz="1400"/>
              <a:t>Reducing the friction of data consumption</a:t>
            </a:r>
          </a:p>
          <a:p>
            <a:pPr marL="531432" lvl="2" indent="-171450">
              <a:spcAft>
                <a:spcPts val="0"/>
              </a:spcAft>
            </a:pPr>
            <a:r>
              <a:rPr lang="en-GB" sz="1100" b="0">
                <a:solidFill>
                  <a:srgbClr val="00148C"/>
                </a:solidFill>
              </a:rPr>
              <a:t>We will publish trusted data assets in the EDP and permission our users to access the data pertinent to them. They can ingest this into their reporting tools. </a:t>
            </a:r>
          </a:p>
          <a:p>
            <a:pPr marL="531432" lvl="2" indent="-171450">
              <a:spcAft>
                <a:spcPts val="0"/>
              </a:spcAft>
            </a:pPr>
            <a:r>
              <a:rPr lang="en-GB" sz="1100" b="0">
                <a:solidFill>
                  <a:srgbClr val="00148C"/>
                </a:solidFill>
              </a:rPr>
              <a:t>This moves us away from point to point reporting where reporting teams are often running the same report for different users. </a:t>
            </a:r>
          </a:p>
          <a:p>
            <a:pPr marL="531432" lvl="2" indent="-171450">
              <a:spcAft>
                <a:spcPts val="0"/>
              </a:spcAft>
            </a:pPr>
            <a:r>
              <a:rPr lang="en-GB" sz="1100" b="0">
                <a:solidFill>
                  <a:srgbClr val="00148C"/>
                </a:solidFill>
              </a:rPr>
              <a:t>Consumers can get the right data faster be it for SOX internal controls, workflows (how well are HR processes working, auditing (which data points were edited by who and when). </a:t>
            </a:r>
          </a:p>
          <a:p>
            <a:pPr marL="531432" lvl="2" indent="-171450">
              <a:spcAft>
                <a:spcPts val="0"/>
              </a:spcAft>
            </a:pPr>
            <a:r>
              <a:rPr lang="en-GB" sz="1100" b="0">
                <a:solidFill>
                  <a:srgbClr val="00148C"/>
                </a:solidFill>
              </a:rPr>
              <a:t>All our worker data will be in one place, supported by a data glossary and data governance – consumers are enabled to get the data they need when they want it.</a:t>
            </a:r>
          </a:p>
          <a:p>
            <a:pPr lvl="2" indent="0">
              <a:spcAft>
                <a:spcPts val="0"/>
              </a:spcAft>
              <a:buNone/>
            </a:pPr>
            <a:endParaRPr lang="en-GB" sz="1100"/>
          </a:p>
          <a:p>
            <a:pPr marL="285750" indent="-285750">
              <a:spcAft>
                <a:spcPts val="0"/>
              </a:spcAft>
              <a:buFont typeface="Arial" panose="020B0604020202020204" pitchFamily="34" charset="0"/>
              <a:buChar char="•"/>
            </a:pPr>
            <a:r>
              <a:rPr lang="en-GB" sz="1400"/>
              <a:t>Reducing Pain Points </a:t>
            </a:r>
          </a:p>
          <a:p>
            <a:pPr marL="645732" lvl="2" indent="-285750">
              <a:spcAft>
                <a:spcPts val="0"/>
              </a:spcAft>
            </a:pPr>
            <a:r>
              <a:rPr lang="en-GB" sz="1100">
                <a:solidFill>
                  <a:srgbClr val="00148C"/>
                </a:solidFill>
              </a:rPr>
              <a:t>In Phase 1, we collated over 160 HR process pain points. 35 of these present an opportunity to improve – they require analysis, solutioning, potential change to our data operating model and potential change to our governance processes. </a:t>
            </a:r>
          </a:p>
          <a:p>
            <a:pPr marL="645732" lvl="2" indent="-285750">
              <a:spcAft>
                <a:spcPts val="0"/>
              </a:spcAft>
            </a:pPr>
            <a:r>
              <a:rPr lang="en-GB" sz="1100">
                <a:solidFill>
                  <a:srgbClr val="00148C"/>
                </a:solidFill>
              </a:rPr>
              <a:t>The project will seek out priority data use cases for improvement such as the logistics of verifying report authenticity for SARBOX controls, to improving how we manage step progression data management, where this is not fully delivered by our existing platforms.</a:t>
            </a:r>
          </a:p>
          <a:p>
            <a:endParaRPr lang="en-GB" sz="1100"/>
          </a:p>
          <a:p>
            <a:pPr marL="171450" indent="-171450">
              <a:spcAft>
                <a:spcPts val="0"/>
              </a:spcAft>
              <a:buFont typeface="Arial" panose="020B0604020202020204" pitchFamily="34" charset="0"/>
              <a:buChar char="•"/>
            </a:pPr>
            <a:r>
              <a:rPr lang="en-GB" sz="1400"/>
              <a:t>Deliver strategic Master Data Management </a:t>
            </a:r>
          </a:p>
          <a:p>
            <a:pPr marL="531432" lvl="2" indent="-171450">
              <a:spcAft>
                <a:spcPts val="0"/>
              </a:spcAft>
            </a:pPr>
            <a:r>
              <a:rPr lang="en-GB" sz="1100">
                <a:solidFill>
                  <a:srgbClr val="00148C"/>
                </a:solidFill>
              </a:rPr>
              <a:t>We will create and persist a unique enterprise ID to support our target architecture of a platform for employees (</a:t>
            </a:r>
            <a:r>
              <a:rPr lang="en-GB" sz="1100" err="1">
                <a:solidFill>
                  <a:srgbClr val="00148C"/>
                </a:solidFill>
              </a:rPr>
              <a:t>myHub</a:t>
            </a:r>
            <a:r>
              <a:rPr lang="en-GB" sz="1100">
                <a:solidFill>
                  <a:srgbClr val="00148C"/>
                </a:solidFill>
              </a:rPr>
              <a:t>) and a platform for contractors and MSPs (GWT). </a:t>
            </a:r>
          </a:p>
          <a:p>
            <a:pPr marL="531432" lvl="2" indent="-171450">
              <a:spcAft>
                <a:spcPts val="0"/>
              </a:spcAft>
            </a:pPr>
            <a:r>
              <a:rPr lang="en-GB" sz="1100">
                <a:solidFill>
                  <a:srgbClr val="00148C"/>
                </a:solidFill>
              </a:rPr>
              <a:t>This ID will be populated back into the worker systems of record and its particular benefit is around contractor to permanent conversions where the process will match and merge the 2 worker identities, meaning that a contractor to perm conversion does not lose their access on Friday and then raise multiple tickets on Monday to re-instate lost access</a:t>
            </a:r>
          </a:p>
          <a:p>
            <a:endParaRPr kumimoji="0" lang="en-GB" altLang="en-US" sz="1100" b="0" i="0" u="none" strike="noStrike" cap="none" normalizeH="0" baseline="0">
              <a:ln>
                <a:noFill/>
              </a:ln>
              <a:solidFill>
                <a:schemeClr val="tx1"/>
              </a:solidFill>
              <a:effectLst/>
              <a:latin typeface="Arial" panose="020B0604020202020204" pitchFamily="34" charset="0"/>
            </a:endParaRPr>
          </a:p>
          <a:p>
            <a:endParaRPr lang="en-GB" altLang="en-US" sz="1100" b="0">
              <a:solidFill>
                <a:schemeClr val="tx1"/>
              </a:solidFill>
              <a:latin typeface="Arial" panose="020B0604020202020204" pitchFamily="34" charset="0"/>
            </a:endParaRPr>
          </a:p>
          <a:p>
            <a:endParaRPr kumimoji="0" lang="en-GB" altLang="en-US" sz="1100" b="0" i="0" u="none" strike="noStrike" cap="none" normalizeH="0" baseline="0">
              <a:ln>
                <a:noFill/>
              </a:ln>
              <a:solidFill>
                <a:schemeClr val="tx1"/>
              </a:solidFill>
              <a:effectLst/>
              <a:latin typeface="Arial" panose="020B0604020202020204" pitchFamily="34" charset="0"/>
            </a:endParaRPr>
          </a:p>
          <a:p>
            <a:endParaRPr kumimoji="0" lang="en-GB" altLang="en-US" sz="10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367BA30-523D-4B96-BEF9-FF95D32D5CCE}"/>
              </a:ext>
            </a:extLst>
          </p:cNvPr>
          <p:cNvGraphicFramePr>
            <a:graphicFrameLocks noGrp="1"/>
          </p:cNvGraphicFramePr>
          <p:nvPr>
            <p:extLst>
              <p:ext uri="{D42A27DB-BD31-4B8C-83A1-F6EECF244321}">
                <p14:modId xmlns:p14="http://schemas.microsoft.com/office/powerpoint/2010/main" val="774352557"/>
              </p:ext>
            </p:extLst>
          </p:nvPr>
        </p:nvGraphicFramePr>
        <p:xfrm>
          <a:off x="4090824" y="3944"/>
          <a:ext cx="11890751" cy="152400"/>
        </p:xfrm>
        <a:graphic>
          <a:graphicData uri="http://schemas.openxmlformats.org/drawingml/2006/table">
            <a:tbl>
              <a:tblPr firstRow="1" firstCol="1" bandRow="1">
                <a:tableStyleId>{5C22544A-7EE6-4342-B048-85BDC9FD1C3A}</a:tableStyleId>
              </a:tblPr>
              <a:tblGrid>
                <a:gridCol w="11890751">
                  <a:extLst>
                    <a:ext uri="{9D8B030D-6E8A-4147-A177-3AD203B41FA5}">
                      <a16:colId xmlns:a16="http://schemas.microsoft.com/office/drawing/2014/main" val="4063970021"/>
                    </a:ext>
                  </a:extLst>
                </a:gridCol>
              </a:tblGrid>
              <a:tr h="0">
                <a:tc>
                  <a:txBody>
                    <a:bodyPr/>
                    <a:lstStyle/>
                    <a:p>
                      <a:pPr>
                        <a:spcAft>
                          <a:spcPts val="0"/>
                        </a:spcAft>
                      </a:pPr>
                      <a:r>
                        <a:rPr lang="en-GB" sz="1000">
                          <a:solidFill>
                            <a:schemeClr val="tx1"/>
                          </a:solidFill>
                          <a:effectLst/>
                        </a:rPr>
                        <a:t>In</a:t>
                      </a:r>
                      <a:endParaRPr lang="en-GB" sz="1000">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5240680"/>
                  </a:ext>
                </a:extLst>
              </a:tr>
            </a:tbl>
          </a:graphicData>
        </a:graphic>
      </p:graphicFrame>
    </p:spTree>
    <p:extLst>
      <p:ext uri="{BB962C8B-B14F-4D97-AF65-F5344CB8AC3E}">
        <p14:creationId xmlns:p14="http://schemas.microsoft.com/office/powerpoint/2010/main" val="35335535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326C-C962-42BA-9663-84AB88718CC9}"/>
              </a:ext>
            </a:extLst>
          </p:cNvPr>
          <p:cNvSpPr>
            <a:spLocks noGrp="1"/>
          </p:cNvSpPr>
          <p:nvPr>
            <p:ph type="title"/>
          </p:nvPr>
        </p:nvSpPr>
        <p:spPr>
          <a:xfrm>
            <a:off x="556109" y="75550"/>
            <a:ext cx="10933350" cy="387798"/>
          </a:xfrm>
        </p:spPr>
        <p:txBody>
          <a:bodyPr/>
          <a:lstStyle/>
          <a:p>
            <a:r>
              <a:rPr lang="en-US" dirty="0"/>
              <a:t>WDD Architecture</a:t>
            </a:r>
          </a:p>
        </p:txBody>
      </p:sp>
      <p:pic>
        <p:nvPicPr>
          <p:cNvPr id="4" name="Picture 3">
            <a:extLst>
              <a:ext uri="{FF2B5EF4-FFF2-40B4-BE49-F238E27FC236}">
                <a16:creationId xmlns:a16="http://schemas.microsoft.com/office/drawing/2014/main" id="{C82D6E66-C7AF-46C6-B29A-E698AA9C156E}"/>
              </a:ext>
            </a:extLst>
          </p:cNvPr>
          <p:cNvPicPr>
            <a:picLocks noChangeAspect="1"/>
          </p:cNvPicPr>
          <p:nvPr/>
        </p:nvPicPr>
        <p:blipFill>
          <a:blip r:embed="rId2"/>
          <a:stretch>
            <a:fillRect/>
          </a:stretch>
        </p:blipFill>
        <p:spPr>
          <a:xfrm>
            <a:off x="2262475" y="463348"/>
            <a:ext cx="8257743" cy="6108467"/>
          </a:xfrm>
          <a:prstGeom prst="rect">
            <a:avLst/>
          </a:prstGeom>
        </p:spPr>
      </p:pic>
    </p:spTree>
    <p:extLst>
      <p:ext uri="{BB962C8B-B14F-4D97-AF65-F5344CB8AC3E}">
        <p14:creationId xmlns:p14="http://schemas.microsoft.com/office/powerpoint/2010/main" val="2403139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9023B6-37DE-4371-A6D2-DA41649E1156}"/>
              </a:ext>
            </a:extLst>
          </p:cNvPr>
          <p:cNvSpPr>
            <a:spLocks noGrp="1"/>
          </p:cNvSpPr>
          <p:nvPr>
            <p:ph type="title"/>
          </p:nvPr>
        </p:nvSpPr>
        <p:spPr>
          <a:xfrm>
            <a:off x="77535" y="-66367"/>
            <a:ext cx="11329827" cy="574516"/>
          </a:xfrm>
        </p:spPr>
        <p:txBody>
          <a:bodyPr/>
          <a:lstStyle/>
          <a:p>
            <a:r>
              <a:rPr lang="en-GB"/>
              <a:t>High Level Plan</a:t>
            </a:r>
          </a:p>
        </p:txBody>
      </p:sp>
      <p:graphicFrame>
        <p:nvGraphicFramePr>
          <p:cNvPr id="8" name="Table 7">
            <a:extLst>
              <a:ext uri="{FF2B5EF4-FFF2-40B4-BE49-F238E27FC236}">
                <a16:creationId xmlns:a16="http://schemas.microsoft.com/office/drawing/2014/main" id="{2F801FA8-5577-419F-A99D-15D977F44ADA}"/>
              </a:ext>
            </a:extLst>
          </p:cNvPr>
          <p:cNvGraphicFramePr>
            <a:graphicFrameLocks noGrp="1"/>
          </p:cNvGraphicFramePr>
          <p:nvPr>
            <p:extLst>
              <p:ext uri="{D42A27DB-BD31-4B8C-83A1-F6EECF244321}">
                <p14:modId xmlns:p14="http://schemas.microsoft.com/office/powerpoint/2010/main" val="2827269498"/>
              </p:ext>
            </p:extLst>
          </p:nvPr>
        </p:nvGraphicFramePr>
        <p:xfrm>
          <a:off x="-7997" y="496396"/>
          <a:ext cx="11498474" cy="6106826"/>
        </p:xfrm>
        <a:graphic>
          <a:graphicData uri="http://schemas.openxmlformats.org/drawingml/2006/table">
            <a:tbl>
              <a:tblPr firstRow="1" bandRow="1">
                <a:tableStyleId>{5C22544A-7EE6-4342-B048-85BDC9FD1C3A}</a:tableStyleId>
              </a:tblPr>
              <a:tblGrid>
                <a:gridCol w="1045315">
                  <a:extLst>
                    <a:ext uri="{9D8B030D-6E8A-4147-A177-3AD203B41FA5}">
                      <a16:colId xmlns:a16="http://schemas.microsoft.com/office/drawing/2014/main" val="2479163975"/>
                    </a:ext>
                  </a:extLst>
                </a:gridCol>
                <a:gridCol w="1045315">
                  <a:extLst>
                    <a:ext uri="{9D8B030D-6E8A-4147-A177-3AD203B41FA5}">
                      <a16:colId xmlns:a16="http://schemas.microsoft.com/office/drawing/2014/main" val="1026025362"/>
                    </a:ext>
                  </a:extLst>
                </a:gridCol>
                <a:gridCol w="522658">
                  <a:extLst>
                    <a:ext uri="{9D8B030D-6E8A-4147-A177-3AD203B41FA5}">
                      <a16:colId xmlns:a16="http://schemas.microsoft.com/office/drawing/2014/main" val="1545634737"/>
                    </a:ext>
                  </a:extLst>
                </a:gridCol>
                <a:gridCol w="522658">
                  <a:extLst>
                    <a:ext uri="{9D8B030D-6E8A-4147-A177-3AD203B41FA5}">
                      <a16:colId xmlns:a16="http://schemas.microsoft.com/office/drawing/2014/main" val="688577216"/>
                    </a:ext>
                  </a:extLst>
                </a:gridCol>
                <a:gridCol w="522658">
                  <a:extLst>
                    <a:ext uri="{9D8B030D-6E8A-4147-A177-3AD203B41FA5}">
                      <a16:colId xmlns:a16="http://schemas.microsoft.com/office/drawing/2014/main" val="1211059086"/>
                    </a:ext>
                  </a:extLst>
                </a:gridCol>
                <a:gridCol w="522658">
                  <a:extLst>
                    <a:ext uri="{9D8B030D-6E8A-4147-A177-3AD203B41FA5}">
                      <a16:colId xmlns:a16="http://schemas.microsoft.com/office/drawing/2014/main" val="2500861074"/>
                    </a:ext>
                  </a:extLst>
                </a:gridCol>
                <a:gridCol w="522658">
                  <a:extLst>
                    <a:ext uri="{9D8B030D-6E8A-4147-A177-3AD203B41FA5}">
                      <a16:colId xmlns:a16="http://schemas.microsoft.com/office/drawing/2014/main" val="4228293045"/>
                    </a:ext>
                  </a:extLst>
                </a:gridCol>
                <a:gridCol w="522658">
                  <a:extLst>
                    <a:ext uri="{9D8B030D-6E8A-4147-A177-3AD203B41FA5}">
                      <a16:colId xmlns:a16="http://schemas.microsoft.com/office/drawing/2014/main" val="2147009192"/>
                    </a:ext>
                  </a:extLst>
                </a:gridCol>
                <a:gridCol w="522658">
                  <a:extLst>
                    <a:ext uri="{9D8B030D-6E8A-4147-A177-3AD203B41FA5}">
                      <a16:colId xmlns:a16="http://schemas.microsoft.com/office/drawing/2014/main" val="1419647875"/>
                    </a:ext>
                  </a:extLst>
                </a:gridCol>
                <a:gridCol w="522658">
                  <a:extLst>
                    <a:ext uri="{9D8B030D-6E8A-4147-A177-3AD203B41FA5}">
                      <a16:colId xmlns:a16="http://schemas.microsoft.com/office/drawing/2014/main" val="3105126985"/>
                    </a:ext>
                  </a:extLst>
                </a:gridCol>
                <a:gridCol w="522658">
                  <a:extLst>
                    <a:ext uri="{9D8B030D-6E8A-4147-A177-3AD203B41FA5}">
                      <a16:colId xmlns:a16="http://schemas.microsoft.com/office/drawing/2014/main" val="2938871454"/>
                    </a:ext>
                  </a:extLst>
                </a:gridCol>
                <a:gridCol w="522658">
                  <a:extLst>
                    <a:ext uri="{9D8B030D-6E8A-4147-A177-3AD203B41FA5}">
                      <a16:colId xmlns:a16="http://schemas.microsoft.com/office/drawing/2014/main" val="2107282131"/>
                    </a:ext>
                  </a:extLst>
                </a:gridCol>
                <a:gridCol w="522658">
                  <a:extLst>
                    <a:ext uri="{9D8B030D-6E8A-4147-A177-3AD203B41FA5}">
                      <a16:colId xmlns:a16="http://schemas.microsoft.com/office/drawing/2014/main" val="1476999969"/>
                    </a:ext>
                  </a:extLst>
                </a:gridCol>
                <a:gridCol w="522658">
                  <a:extLst>
                    <a:ext uri="{9D8B030D-6E8A-4147-A177-3AD203B41FA5}">
                      <a16:colId xmlns:a16="http://schemas.microsoft.com/office/drawing/2014/main" val="3898744444"/>
                    </a:ext>
                  </a:extLst>
                </a:gridCol>
                <a:gridCol w="522658">
                  <a:extLst>
                    <a:ext uri="{9D8B030D-6E8A-4147-A177-3AD203B41FA5}">
                      <a16:colId xmlns:a16="http://schemas.microsoft.com/office/drawing/2014/main" val="1228283444"/>
                    </a:ext>
                  </a:extLst>
                </a:gridCol>
                <a:gridCol w="522658">
                  <a:extLst>
                    <a:ext uri="{9D8B030D-6E8A-4147-A177-3AD203B41FA5}">
                      <a16:colId xmlns:a16="http://schemas.microsoft.com/office/drawing/2014/main" val="1606723258"/>
                    </a:ext>
                  </a:extLst>
                </a:gridCol>
                <a:gridCol w="522658">
                  <a:extLst>
                    <a:ext uri="{9D8B030D-6E8A-4147-A177-3AD203B41FA5}">
                      <a16:colId xmlns:a16="http://schemas.microsoft.com/office/drawing/2014/main" val="216760511"/>
                    </a:ext>
                  </a:extLst>
                </a:gridCol>
                <a:gridCol w="522658">
                  <a:extLst>
                    <a:ext uri="{9D8B030D-6E8A-4147-A177-3AD203B41FA5}">
                      <a16:colId xmlns:a16="http://schemas.microsoft.com/office/drawing/2014/main" val="2162451601"/>
                    </a:ext>
                  </a:extLst>
                </a:gridCol>
                <a:gridCol w="522658">
                  <a:extLst>
                    <a:ext uri="{9D8B030D-6E8A-4147-A177-3AD203B41FA5}">
                      <a16:colId xmlns:a16="http://schemas.microsoft.com/office/drawing/2014/main" val="3550100127"/>
                    </a:ext>
                  </a:extLst>
                </a:gridCol>
                <a:gridCol w="522658">
                  <a:extLst>
                    <a:ext uri="{9D8B030D-6E8A-4147-A177-3AD203B41FA5}">
                      <a16:colId xmlns:a16="http://schemas.microsoft.com/office/drawing/2014/main" val="1495618922"/>
                    </a:ext>
                  </a:extLst>
                </a:gridCol>
              </a:tblGrid>
              <a:tr h="333163">
                <a:tc>
                  <a:txBody>
                    <a:bodyPr/>
                    <a:lstStyle/>
                    <a:p>
                      <a:r>
                        <a:rPr lang="en-GB"/>
                        <a:t>Epics </a:t>
                      </a:r>
                    </a:p>
                  </a:txBody>
                  <a:tcPr/>
                </a:tc>
                <a:tc>
                  <a:txBody>
                    <a:bodyPr/>
                    <a:lstStyle/>
                    <a:p>
                      <a:endParaRPr lang="en-GB"/>
                    </a:p>
                  </a:txBody>
                  <a:tcPr/>
                </a:tc>
                <a:tc gridSpan="2">
                  <a:txBody>
                    <a:bodyPr/>
                    <a:lstStyle/>
                    <a:p>
                      <a:r>
                        <a:rPr lang="en-GB"/>
                        <a:t>Aug 21</a:t>
                      </a:r>
                    </a:p>
                  </a:txBody>
                  <a:tcPr/>
                </a:tc>
                <a:tc hMerge="1">
                  <a:txBody>
                    <a:bodyPr/>
                    <a:lstStyle/>
                    <a:p>
                      <a:endParaRPr lang="en-GB"/>
                    </a:p>
                  </a:txBody>
                  <a:tcPr/>
                </a:tc>
                <a:tc gridSpan="2">
                  <a:txBody>
                    <a:bodyPr/>
                    <a:lstStyle/>
                    <a:p>
                      <a:r>
                        <a:rPr lang="en-GB"/>
                        <a:t>Sep 21</a:t>
                      </a:r>
                    </a:p>
                  </a:txBody>
                  <a:tcPr/>
                </a:tc>
                <a:tc hMerge="1">
                  <a:txBody>
                    <a:bodyPr/>
                    <a:lstStyle/>
                    <a:p>
                      <a:endParaRPr lang="en-GB"/>
                    </a:p>
                  </a:txBody>
                  <a:tcPr/>
                </a:tc>
                <a:tc gridSpan="2">
                  <a:txBody>
                    <a:bodyPr/>
                    <a:lstStyle/>
                    <a:p>
                      <a:r>
                        <a:rPr lang="en-GB"/>
                        <a:t>Oct 21</a:t>
                      </a:r>
                    </a:p>
                  </a:txBody>
                  <a:tcPr/>
                </a:tc>
                <a:tc hMerge="1">
                  <a:txBody>
                    <a:bodyPr/>
                    <a:lstStyle/>
                    <a:p>
                      <a:endParaRPr lang="en-GB"/>
                    </a:p>
                  </a:txBody>
                  <a:tcPr/>
                </a:tc>
                <a:tc gridSpan="2">
                  <a:txBody>
                    <a:bodyPr/>
                    <a:lstStyle/>
                    <a:p>
                      <a:r>
                        <a:rPr lang="en-GB"/>
                        <a:t>Nov 21</a:t>
                      </a:r>
                    </a:p>
                  </a:txBody>
                  <a:tcPr/>
                </a:tc>
                <a:tc hMerge="1">
                  <a:txBody>
                    <a:bodyPr/>
                    <a:lstStyle/>
                    <a:p>
                      <a:endParaRPr lang="en-GB"/>
                    </a:p>
                  </a:txBody>
                  <a:tcPr/>
                </a:tc>
                <a:tc gridSpan="2">
                  <a:txBody>
                    <a:bodyPr/>
                    <a:lstStyle/>
                    <a:p>
                      <a:r>
                        <a:rPr lang="en-GB"/>
                        <a:t>Dec 1</a:t>
                      </a:r>
                    </a:p>
                  </a:txBody>
                  <a:tcPr/>
                </a:tc>
                <a:tc hMerge="1">
                  <a:txBody>
                    <a:bodyPr/>
                    <a:lstStyle/>
                    <a:p>
                      <a:endParaRPr lang="en-GB"/>
                    </a:p>
                  </a:txBody>
                  <a:tcPr/>
                </a:tc>
                <a:tc gridSpan="2">
                  <a:txBody>
                    <a:bodyPr/>
                    <a:lstStyle/>
                    <a:p>
                      <a:r>
                        <a:rPr lang="en-GB"/>
                        <a:t>Jan 22</a:t>
                      </a:r>
                    </a:p>
                  </a:txBody>
                  <a:tcPr/>
                </a:tc>
                <a:tc hMerge="1">
                  <a:txBody>
                    <a:bodyPr/>
                    <a:lstStyle/>
                    <a:p>
                      <a:endParaRPr lang="en-GB"/>
                    </a:p>
                  </a:txBody>
                  <a:tcPr/>
                </a:tc>
                <a:tc gridSpan="2">
                  <a:txBody>
                    <a:bodyPr/>
                    <a:lstStyle/>
                    <a:p>
                      <a:r>
                        <a:rPr lang="en-GB"/>
                        <a:t>Feb 22</a:t>
                      </a:r>
                    </a:p>
                  </a:txBody>
                  <a:tcPr/>
                </a:tc>
                <a:tc hMerge="1">
                  <a:txBody>
                    <a:bodyPr/>
                    <a:lstStyle/>
                    <a:p>
                      <a:endParaRPr lang="en-GB"/>
                    </a:p>
                  </a:txBody>
                  <a:tcPr/>
                </a:tc>
                <a:tc gridSpan="2">
                  <a:txBody>
                    <a:bodyPr/>
                    <a:lstStyle/>
                    <a:p>
                      <a:r>
                        <a:rPr lang="en-GB"/>
                        <a:t>Mar 22</a:t>
                      </a:r>
                    </a:p>
                  </a:txBody>
                  <a:tcPr/>
                </a:tc>
                <a:tc hMerge="1">
                  <a:txBody>
                    <a:bodyPr/>
                    <a:lstStyle/>
                    <a:p>
                      <a:endParaRPr lang="en-GB"/>
                    </a:p>
                  </a:txBody>
                  <a:tcPr/>
                </a:tc>
                <a:tc gridSpan="2">
                  <a:txBody>
                    <a:bodyPr/>
                    <a:lstStyle/>
                    <a:p>
                      <a:r>
                        <a:rPr lang="en-GB"/>
                        <a:t>Apr 22</a:t>
                      </a:r>
                    </a:p>
                  </a:txBody>
                  <a:tcPr/>
                </a:tc>
                <a:tc hMerge="1">
                  <a:txBody>
                    <a:bodyPr/>
                    <a:lstStyle/>
                    <a:p>
                      <a:endParaRPr lang="en-GB"/>
                    </a:p>
                  </a:txBody>
                  <a:tcPr/>
                </a:tc>
                <a:extLst>
                  <a:ext uri="{0D108BD9-81ED-4DB2-BD59-A6C34878D82A}">
                    <a16:rowId xmlns:a16="http://schemas.microsoft.com/office/drawing/2014/main" val="2385034511"/>
                  </a:ext>
                </a:extLst>
              </a:tr>
              <a:tr h="348868">
                <a:tc>
                  <a:txBody>
                    <a:bodyPr/>
                    <a:lstStyle/>
                    <a:p>
                      <a:endParaRPr lang="en-GB" sz="1200"/>
                    </a:p>
                  </a:txBody>
                  <a:tcPr/>
                </a:tc>
                <a:tc>
                  <a:txBody>
                    <a:bodyPr/>
                    <a:lstStyle/>
                    <a:p>
                      <a:r>
                        <a:rPr lang="en-GB" sz="1200"/>
                        <a:t>Sprints</a:t>
                      </a:r>
                    </a:p>
                  </a:txBody>
                  <a:tcPr/>
                </a:tc>
                <a:tc>
                  <a:txBody>
                    <a:bodyPr/>
                    <a:lstStyle/>
                    <a:p>
                      <a:pPr algn="ctr"/>
                      <a:r>
                        <a:rPr lang="en-GB"/>
                        <a:t>1</a:t>
                      </a:r>
                    </a:p>
                  </a:txBody>
                  <a:tcPr>
                    <a:solidFill>
                      <a:schemeClr val="bg1">
                        <a:lumMod val="85000"/>
                      </a:schemeClr>
                    </a:solidFill>
                  </a:tcPr>
                </a:tc>
                <a:tc>
                  <a:txBody>
                    <a:bodyPr/>
                    <a:lstStyle/>
                    <a:p>
                      <a:pPr algn="ctr"/>
                      <a:r>
                        <a:rPr lang="en-GB"/>
                        <a:t>2</a:t>
                      </a:r>
                    </a:p>
                  </a:txBody>
                  <a:tcPr>
                    <a:solidFill>
                      <a:schemeClr val="bg1">
                        <a:lumMod val="85000"/>
                      </a:schemeClr>
                    </a:solidFill>
                  </a:tcPr>
                </a:tc>
                <a:tc>
                  <a:txBody>
                    <a:bodyPr/>
                    <a:lstStyle/>
                    <a:p>
                      <a:pPr algn="ctr"/>
                      <a:r>
                        <a:rPr lang="en-GB"/>
                        <a:t>3</a:t>
                      </a:r>
                    </a:p>
                  </a:txBody>
                  <a:tcPr/>
                </a:tc>
                <a:tc>
                  <a:txBody>
                    <a:bodyPr/>
                    <a:lstStyle/>
                    <a:p>
                      <a:pPr algn="ctr"/>
                      <a:r>
                        <a:rPr lang="en-GB"/>
                        <a:t>4</a:t>
                      </a:r>
                    </a:p>
                  </a:txBody>
                  <a:tcPr/>
                </a:tc>
                <a:tc>
                  <a:txBody>
                    <a:bodyPr/>
                    <a:lstStyle/>
                    <a:p>
                      <a:pPr algn="ctr"/>
                      <a:r>
                        <a:rPr lang="en-GB"/>
                        <a:t>5</a:t>
                      </a:r>
                    </a:p>
                  </a:txBody>
                  <a:tcPr>
                    <a:solidFill>
                      <a:schemeClr val="bg1">
                        <a:lumMod val="85000"/>
                      </a:schemeClr>
                    </a:solidFill>
                  </a:tcPr>
                </a:tc>
                <a:tc>
                  <a:txBody>
                    <a:bodyPr/>
                    <a:lstStyle/>
                    <a:p>
                      <a:pPr algn="ctr"/>
                      <a:r>
                        <a:rPr lang="en-GB"/>
                        <a:t>5</a:t>
                      </a:r>
                    </a:p>
                  </a:txBody>
                  <a:tcPr>
                    <a:solidFill>
                      <a:schemeClr val="bg1">
                        <a:lumMod val="85000"/>
                      </a:schemeClr>
                    </a:solidFill>
                  </a:tcPr>
                </a:tc>
                <a:tc>
                  <a:txBody>
                    <a:bodyPr/>
                    <a:lstStyle/>
                    <a:p>
                      <a:pPr algn="ctr"/>
                      <a:r>
                        <a:rPr lang="en-GB"/>
                        <a:t>7</a:t>
                      </a:r>
                    </a:p>
                  </a:txBody>
                  <a:tcPr/>
                </a:tc>
                <a:tc>
                  <a:txBody>
                    <a:bodyPr/>
                    <a:lstStyle/>
                    <a:p>
                      <a:pPr algn="ctr"/>
                      <a:r>
                        <a:rPr lang="en-GB"/>
                        <a:t>8</a:t>
                      </a:r>
                    </a:p>
                  </a:txBody>
                  <a:tcPr/>
                </a:tc>
                <a:tc>
                  <a:txBody>
                    <a:bodyPr/>
                    <a:lstStyle/>
                    <a:p>
                      <a:pPr algn="ctr"/>
                      <a:r>
                        <a:rPr lang="en-GB"/>
                        <a:t>9</a:t>
                      </a:r>
                    </a:p>
                  </a:txBody>
                  <a:tcPr>
                    <a:solidFill>
                      <a:schemeClr val="bg1">
                        <a:lumMod val="85000"/>
                      </a:schemeClr>
                    </a:solidFill>
                  </a:tcPr>
                </a:tc>
                <a:tc>
                  <a:txBody>
                    <a:bodyPr/>
                    <a:lstStyle/>
                    <a:p>
                      <a:pPr algn="ctr"/>
                      <a:r>
                        <a:rPr lang="en-GB"/>
                        <a:t>10</a:t>
                      </a:r>
                    </a:p>
                  </a:txBody>
                  <a:tcPr>
                    <a:solidFill>
                      <a:schemeClr val="bg1">
                        <a:lumMod val="85000"/>
                      </a:schemeClr>
                    </a:solidFill>
                  </a:tcPr>
                </a:tc>
                <a:tc>
                  <a:txBody>
                    <a:bodyPr/>
                    <a:lstStyle/>
                    <a:p>
                      <a:pPr algn="ctr"/>
                      <a:r>
                        <a:rPr lang="en-GB"/>
                        <a:t>11</a:t>
                      </a:r>
                    </a:p>
                  </a:txBody>
                  <a:tcPr/>
                </a:tc>
                <a:tc>
                  <a:txBody>
                    <a:bodyPr/>
                    <a:lstStyle/>
                    <a:p>
                      <a:pPr algn="ctr"/>
                      <a:r>
                        <a:rPr lang="en-GB"/>
                        <a:t>12</a:t>
                      </a:r>
                    </a:p>
                  </a:txBody>
                  <a:tcPr/>
                </a:tc>
                <a:tc>
                  <a:txBody>
                    <a:bodyPr/>
                    <a:lstStyle/>
                    <a:p>
                      <a:pPr algn="ctr"/>
                      <a:r>
                        <a:rPr lang="en-GB"/>
                        <a:t>13</a:t>
                      </a:r>
                    </a:p>
                  </a:txBody>
                  <a:tcPr>
                    <a:solidFill>
                      <a:schemeClr val="bg1">
                        <a:lumMod val="85000"/>
                      </a:schemeClr>
                    </a:solidFill>
                  </a:tcPr>
                </a:tc>
                <a:tc>
                  <a:txBody>
                    <a:bodyPr/>
                    <a:lstStyle/>
                    <a:p>
                      <a:pPr algn="ctr"/>
                      <a:r>
                        <a:rPr lang="en-GB"/>
                        <a:t>14</a:t>
                      </a:r>
                    </a:p>
                  </a:txBody>
                  <a:tcPr>
                    <a:solidFill>
                      <a:schemeClr val="bg1">
                        <a:lumMod val="85000"/>
                      </a:schemeClr>
                    </a:solidFill>
                  </a:tcPr>
                </a:tc>
                <a:tc>
                  <a:txBody>
                    <a:bodyPr/>
                    <a:lstStyle/>
                    <a:p>
                      <a:pPr algn="ctr"/>
                      <a:r>
                        <a:rPr lang="en-GB"/>
                        <a:t>15</a:t>
                      </a:r>
                    </a:p>
                  </a:txBody>
                  <a:tcPr/>
                </a:tc>
                <a:tc>
                  <a:txBody>
                    <a:bodyPr/>
                    <a:lstStyle/>
                    <a:p>
                      <a:pPr algn="ctr"/>
                      <a:r>
                        <a:rPr lang="en-GB"/>
                        <a:t>16</a:t>
                      </a:r>
                    </a:p>
                  </a:txBody>
                  <a:tcPr/>
                </a:tc>
                <a:tc>
                  <a:txBody>
                    <a:bodyPr/>
                    <a:lstStyle/>
                    <a:p>
                      <a:pPr algn="ctr"/>
                      <a:r>
                        <a:rPr lang="en-GB"/>
                        <a:t>17</a:t>
                      </a:r>
                    </a:p>
                  </a:txBody>
                  <a:tcPr/>
                </a:tc>
                <a:tc>
                  <a:txBody>
                    <a:bodyPr/>
                    <a:lstStyle/>
                    <a:p>
                      <a:pPr algn="ctr"/>
                      <a:r>
                        <a:rPr lang="en-GB"/>
                        <a:t>18</a:t>
                      </a:r>
                    </a:p>
                  </a:txBody>
                  <a:tcPr/>
                </a:tc>
                <a:extLst>
                  <a:ext uri="{0D108BD9-81ED-4DB2-BD59-A6C34878D82A}">
                    <a16:rowId xmlns:a16="http://schemas.microsoft.com/office/drawing/2014/main" val="4101213494"/>
                  </a:ext>
                </a:extLst>
              </a:tr>
              <a:tr h="5422678">
                <a:tc gridSpan="2">
                  <a:txBody>
                    <a:bodyPr/>
                    <a:lstStyle/>
                    <a:p>
                      <a:pPr algn="l">
                        <a:buClr>
                          <a:schemeClr val="tx1"/>
                        </a:buClr>
                      </a:pPr>
                      <a:endParaRPr lang="en-GB" sz="900"/>
                    </a:p>
                  </a:txBody>
                  <a:tcPr/>
                </a:tc>
                <a:tc hMerge="1">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endParaRPr lang="en-GB"/>
                    </a:p>
                  </a:txBody>
                  <a:tcPr/>
                </a:tc>
                <a:tc gridSpan="2">
                  <a:txBody>
                    <a:bodyPr/>
                    <a:lstStyle/>
                    <a:p>
                      <a:endParaRPr lang="en-GB"/>
                    </a:p>
                  </a:txBody>
                  <a:tcPr>
                    <a:solidFill>
                      <a:schemeClr val="bg1">
                        <a:lumMod val="85000"/>
                      </a:schemeClr>
                    </a:solidFill>
                  </a:tcPr>
                </a:tc>
                <a:tc hMerge="1">
                  <a:txBody>
                    <a:bodyPr/>
                    <a:lstStyle/>
                    <a:p>
                      <a:endParaRPr lang="en-GB"/>
                    </a:p>
                  </a:txBody>
                  <a:tcPr/>
                </a:tc>
                <a:tc gridSpan="2">
                  <a:txBody>
                    <a:bodyPr/>
                    <a:lstStyle/>
                    <a:p>
                      <a:endParaRPr lang="en-GB"/>
                    </a:p>
                    <a:p>
                      <a:endParaRPr lang="en-GB"/>
                    </a:p>
                  </a:txBody>
                  <a:tcPr/>
                </a:tc>
                <a:tc hMerge="1">
                  <a:txBody>
                    <a:bodyPr/>
                    <a:lstStyle/>
                    <a:p>
                      <a:endParaRPr lang="en-GB"/>
                    </a:p>
                  </a:txBody>
                  <a:tcPr/>
                </a:tc>
                <a:tc gridSpan="2">
                  <a:txBody>
                    <a:bodyPr/>
                    <a:lstStyle/>
                    <a:p>
                      <a:endParaRPr lang="en-GB"/>
                    </a:p>
                  </a:txBody>
                  <a:tcPr>
                    <a:solidFill>
                      <a:schemeClr val="bg1">
                        <a:lumMod val="85000"/>
                      </a:schemeClr>
                    </a:solidFill>
                  </a:tcPr>
                </a:tc>
                <a:tc hMerge="1">
                  <a:txBody>
                    <a:bodyPr/>
                    <a:lstStyle/>
                    <a:p>
                      <a:endParaRPr lang="en-GB"/>
                    </a:p>
                  </a:txBody>
                  <a:tcPr/>
                </a:tc>
                <a:tc gridSpan="2">
                  <a:txBody>
                    <a:bodyPr/>
                    <a:lstStyle/>
                    <a:p>
                      <a:endParaRPr lang="en-GB"/>
                    </a:p>
                  </a:txBody>
                  <a:tcPr/>
                </a:tc>
                <a:tc hMerge="1">
                  <a:txBody>
                    <a:bodyPr/>
                    <a:lstStyle/>
                    <a:p>
                      <a:endParaRPr lang="en-GB"/>
                    </a:p>
                  </a:txBody>
                  <a:tcPr/>
                </a:tc>
                <a:tc gridSpan="2">
                  <a:txBody>
                    <a:bodyPr/>
                    <a:lstStyle/>
                    <a:p>
                      <a:endParaRPr lang="en-GB" sz="800">
                        <a:solidFill>
                          <a:schemeClr val="tx1"/>
                        </a:solidFill>
                      </a:endParaRPr>
                    </a:p>
                  </a:txBody>
                  <a:tcPr>
                    <a:solidFill>
                      <a:schemeClr val="bg1">
                        <a:lumMod val="85000"/>
                      </a:schemeClr>
                    </a:solidFill>
                  </a:tcPr>
                </a:tc>
                <a:tc hMerge="1">
                  <a:txBody>
                    <a:bodyPr/>
                    <a:lstStyle/>
                    <a:p>
                      <a:endParaRPr lang="en-GB"/>
                    </a:p>
                  </a:txBody>
                  <a:tcPr/>
                </a:tc>
                <a:tc gridSpan="2">
                  <a:txBody>
                    <a:bodyPr/>
                    <a:lstStyle/>
                    <a:p>
                      <a:endParaRPr lang="en-GB"/>
                    </a:p>
                  </a:txBody>
                  <a:tcPr/>
                </a:tc>
                <a:tc hMerge="1">
                  <a:txBody>
                    <a:bodyPr/>
                    <a:lstStyle/>
                    <a:p>
                      <a:endParaRPr lang="en-GB"/>
                    </a:p>
                  </a:txBody>
                  <a:tcPr/>
                </a:tc>
                <a:tc gridSpan="2">
                  <a:txBody>
                    <a:bodyPr/>
                    <a:lstStyle/>
                    <a:p>
                      <a:endParaRPr lang="en-GB"/>
                    </a:p>
                  </a:txBody>
                  <a:tcPr>
                    <a:solidFill>
                      <a:schemeClr val="bg1">
                        <a:lumMod val="85000"/>
                      </a:schemeClr>
                    </a:solidFill>
                  </a:tcPr>
                </a:tc>
                <a:tc hMerge="1">
                  <a:txBody>
                    <a:bodyPr/>
                    <a:lstStyle/>
                    <a:p>
                      <a:endParaRPr lang="en-GB"/>
                    </a:p>
                  </a:txBody>
                  <a:tcPr/>
                </a:tc>
                <a:tc gridSpan="2">
                  <a:txBody>
                    <a:bodyPr/>
                    <a:lstStyle/>
                    <a:p>
                      <a:endParaRPr lang="en-GB"/>
                    </a:p>
                  </a:txBody>
                  <a:tcPr/>
                </a:tc>
                <a:tc hMerge="1">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53126263"/>
                  </a:ext>
                </a:extLst>
              </a:tr>
            </a:tbl>
          </a:graphicData>
        </a:graphic>
      </p:graphicFrame>
      <p:sp>
        <p:nvSpPr>
          <p:cNvPr id="2" name="Rectangle 1">
            <a:extLst>
              <a:ext uri="{FF2B5EF4-FFF2-40B4-BE49-F238E27FC236}">
                <a16:creationId xmlns:a16="http://schemas.microsoft.com/office/drawing/2014/main" id="{716F9438-B0F9-48AC-9CB1-A171934E668C}"/>
              </a:ext>
            </a:extLst>
          </p:cNvPr>
          <p:cNvSpPr/>
          <p:nvPr/>
        </p:nvSpPr>
        <p:spPr bwMode="auto">
          <a:xfrm>
            <a:off x="8009641" y="176683"/>
            <a:ext cx="433633" cy="14538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3" name="TextBox 2">
            <a:extLst>
              <a:ext uri="{FF2B5EF4-FFF2-40B4-BE49-F238E27FC236}">
                <a16:creationId xmlns:a16="http://schemas.microsoft.com/office/drawing/2014/main" id="{672792A5-8C4B-4D76-9CD3-626AC4D4E3F8}"/>
              </a:ext>
            </a:extLst>
          </p:cNvPr>
          <p:cNvSpPr txBox="1"/>
          <p:nvPr/>
        </p:nvSpPr>
        <p:spPr bwMode="auto">
          <a:xfrm>
            <a:off x="8513634" y="185319"/>
            <a:ext cx="103393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tx1"/>
                </a:solidFill>
                <a:latin typeface="+mn-lt"/>
                <a:ea typeface="+mn-ea"/>
              </a:rPr>
              <a:t>Data Governance </a:t>
            </a:r>
          </a:p>
        </p:txBody>
      </p:sp>
      <p:sp>
        <p:nvSpPr>
          <p:cNvPr id="20" name="Rectangle 19">
            <a:extLst>
              <a:ext uri="{FF2B5EF4-FFF2-40B4-BE49-F238E27FC236}">
                <a16:creationId xmlns:a16="http://schemas.microsoft.com/office/drawing/2014/main" id="{27D461CF-ABFA-4B93-ADDE-EA5622731117}"/>
              </a:ext>
            </a:extLst>
          </p:cNvPr>
          <p:cNvSpPr/>
          <p:nvPr/>
        </p:nvSpPr>
        <p:spPr bwMode="auto">
          <a:xfrm>
            <a:off x="9873045" y="185995"/>
            <a:ext cx="433633" cy="145383"/>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4" name="TextBox 3">
            <a:extLst>
              <a:ext uri="{FF2B5EF4-FFF2-40B4-BE49-F238E27FC236}">
                <a16:creationId xmlns:a16="http://schemas.microsoft.com/office/drawing/2014/main" id="{9470C809-E2AE-41A7-9AA4-A10EFA61220C}"/>
              </a:ext>
            </a:extLst>
          </p:cNvPr>
          <p:cNvSpPr txBox="1"/>
          <p:nvPr/>
        </p:nvSpPr>
        <p:spPr bwMode="auto">
          <a:xfrm>
            <a:off x="10376266" y="159869"/>
            <a:ext cx="9778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tx1"/>
                </a:solidFill>
                <a:latin typeface="+mn-lt"/>
                <a:ea typeface="+mn-ea"/>
              </a:rPr>
              <a:t>Operating Model </a:t>
            </a:r>
          </a:p>
        </p:txBody>
      </p:sp>
      <p:sp>
        <p:nvSpPr>
          <p:cNvPr id="21" name="Rectangle 20">
            <a:extLst>
              <a:ext uri="{FF2B5EF4-FFF2-40B4-BE49-F238E27FC236}">
                <a16:creationId xmlns:a16="http://schemas.microsoft.com/office/drawing/2014/main" id="{B950C817-55AE-47F1-B3F6-10A8B6756EF5}"/>
              </a:ext>
            </a:extLst>
          </p:cNvPr>
          <p:cNvSpPr/>
          <p:nvPr/>
        </p:nvSpPr>
        <p:spPr bwMode="auto">
          <a:xfrm>
            <a:off x="6674404" y="189572"/>
            <a:ext cx="433633" cy="145383"/>
          </a:xfrm>
          <a:prstGeom prst="rect">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 name="TextBox 4">
            <a:extLst>
              <a:ext uri="{FF2B5EF4-FFF2-40B4-BE49-F238E27FC236}">
                <a16:creationId xmlns:a16="http://schemas.microsoft.com/office/drawing/2014/main" id="{07DA9309-0A04-4DB9-9CE3-F7D9B25DCC0D}"/>
              </a:ext>
            </a:extLst>
          </p:cNvPr>
          <p:cNvSpPr txBox="1"/>
          <p:nvPr/>
        </p:nvSpPr>
        <p:spPr bwMode="auto">
          <a:xfrm>
            <a:off x="7161821" y="166061"/>
            <a:ext cx="60112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tx1"/>
                </a:solidFill>
                <a:latin typeface="+mn-lt"/>
                <a:ea typeface="+mn-ea"/>
              </a:rPr>
              <a:t>Integration</a:t>
            </a:r>
          </a:p>
        </p:txBody>
      </p:sp>
      <p:sp>
        <p:nvSpPr>
          <p:cNvPr id="6" name="Rectangle 5">
            <a:extLst>
              <a:ext uri="{FF2B5EF4-FFF2-40B4-BE49-F238E27FC236}">
                <a16:creationId xmlns:a16="http://schemas.microsoft.com/office/drawing/2014/main" id="{5FC38FA4-AE0E-45E8-AF4A-D1C6AE2941D3}"/>
              </a:ext>
            </a:extLst>
          </p:cNvPr>
          <p:cNvSpPr/>
          <p:nvPr/>
        </p:nvSpPr>
        <p:spPr>
          <a:xfrm>
            <a:off x="-61140" y="1209118"/>
            <a:ext cx="1736522" cy="338554"/>
          </a:xfrm>
          <a:prstGeom prst="rect">
            <a:avLst/>
          </a:prstGeom>
        </p:spPr>
        <p:txBody>
          <a:bodyPr wrap="square">
            <a:spAutoFit/>
          </a:bodyPr>
          <a:lstStyle/>
          <a:p>
            <a:r>
              <a:rPr lang="en-GB" sz="800">
                <a:cs typeface="Arial"/>
              </a:rPr>
              <a:t>Establish “As Is” &amp;  “To Be” HR </a:t>
            </a:r>
          </a:p>
          <a:p>
            <a:r>
              <a:rPr lang="en-GB" sz="800">
                <a:cs typeface="Arial"/>
              </a:rPr>
              <a:t>Op Data Model </a:t>
            </a:r>
          </a:p>
        </p:txBody>
      </p:sp>
      <p:sp>
        <p:nvSpPr>
          <p:cNvPr id="43" name="Arrow: Pentagon 42">
            <a:extLst>
              <a:ext uri="{FF2B5EF4-FFF2-40B4-BE49-F238E27FC236}">
                <a16:creationId xmlns:a16="http://schemas.microsoft.com/office/drawing/2014/main" id="{ACF53EC6-07BC-43B9-81AB-04E113EF3B46}"/>
              </a:ext>
            </a:extLst>
          </p:cNvPr>
          <p:cNvSpPr/>
          <p:nvPr/>
        </p:nvSpPr>
        <p:spPr bwMode="auto">
          <a:xfrm>
            <a:off x="2128217" y="1288080"/>
            <a:ext cx="1223413" cy="218040"/>
          </a:xfrm>
          <a:prstGeom prst="homePlate">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44" name="Rectangle 43">
            <a:extLst>
              <a:ext uri="{FF2B5EF4-FFF2-40B4-BE49-F238E27FC236}">
                <a16:creationId xmlns:a16="http://schemas.microsoft.com/office/drawing/2014/main" id="{C603C85D-E5C2-4CA6-86C7-D9E8DE6B3ABB}"/>
              </a:ext>
            </a:extLst>
          </p:cNvPr>
          <p:cNvSpPr/>
          <p:nvPr/>
        </p:nvSpPr>
        <p:spPr>
          <a:xfrm>
            <a:off x="-74047" y="1521361"/>
            <a:ext cx="6096000" cy="215444"/>
          </a:xfrm>
          <a:prstGeom prst="rect">
            <a:avLst/>
          </a:prstGeom>
        </p:spPr>
        <p:txBody>
          <a:bodyPr>
            <a:spAutoFit/>
          </a:bodyPr>
          <a:lstStyle/>
          <a:p>
            <a:r>
              <a:rPr lang="en-GB" sz="800">
                <a:solidFill>
                  <a:srgbClr val="00148C"/>
                </a:solidFill>
                <a:cs typeface="Arial"/>
              </a:rPr>
              <a:t>Roles &amp; Responsibilities Documented </a:t>
            </a:r>
          </a:p>
        </p:txBody>
      </p:sp>
      <p:sp>
        <p:nvSpPr>
          <p:cNvPr id="45" name="Arrow: Pentagon 44">
            <a:extLst>
              <a:ext uri="{FF2B5EF4-FFF2-40B4-BE49-F238E27FC236}">
                <a16:creationId xmlns:a16="http://schemas.microsoft.com/office/drawing/2014/main" id="{367E2F4B-2E95-4182-A6C9-6E745E8E6882}"/>
              </a:ext>
            </a:extLst>
          </p:cNvPr>
          <p:cNvSpPr/>
          <p:nvPr/>
        </p:nvSpPr>
        <p:spPr bwMode="auto">
          <a:xfrm>
            <a:off x="3174447" y="1537899"/>
            <a:ext cx="1223413" cy="218040"/>
          </a:xfrm>
          <a:prstGeom prst="homePlate">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46" name="Rectangle 45">
            <a:extLst>
              <a:ext uri="{FF2B5EF4-FFF2-40B4-BE49-F238E27FC236}">
                <a16:creationId xmlns:a16="http://schemas.microsoft.com/office/drawing/2014/main" id="{99B88EB5-B302-4D9A-8C7C-4586B0ABCED7}"/>
              </a:ext>
            </a:extLst>
          </p:cNvPr>
          <p:cNvSpPr/>
          <p:nvPr/>
        </p:nvSpPr>
        <p:spPr>
          <a:xfrm>
            <a:off x="-110288" y="3223743"/>
            <a:ext cx="2172390" cy="215444"/>
          </a:xfrm>
          <a:prstGeom prst="rect">
            <a:avLst/>
          </a:prstGeom>
        </p:spPr>
        <p:txBody>
          <a:bodyPr wrap="none">
            <a:spAutoFit/>
          </a:bodyPr>
          <a:lstStyle/>
          <a:p>
            <a:r>
              <a:rPr lang="en-GB" sz="800">
                <a:solidFill>
                  <a:srgbClr val="00148C"/>
                </a:solidFill>
                <a:cs typeface="Arial"/>
              </a:rPr>
              <a:t>WDD Data Vision &amp; Roadmap Documented</a:t>
            </a:r>
          </a:p>
        </p:txBody>
      </p:sp>
      <p:sp>
        <p:nvSpPr>
          <p:cNvPr id="47" name="Arrow: Pentagon 46">
            <a:extLst>
              <a:ext uri="{FF2B5EF4-FFF2-40B4-BE49-F238E27FC236}">
                <a16:creationId xmlns:a16="http://schemas.microsoft.com/office/drawing/2014/main" id="{8BC9F7D1-E2C4-433E-8551-D35099C7DDA4}"/>
              </a:ext>
            </a:extLst>
          </p:cNvPr>
          <p:cNvSpPr/>
          <p:nvPr/>
        </p:nvSpPr>
        <p:spPr bwMode="auto">
          <a:xfrm>
            <a:off x="2117550" y="3249057"/>
            <a:ext cx="2263741" cy="216216"/>
          </a:xfrm>
          <a:prstGeom prst="homePlate">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48" name="Rectangle 47">
            <a:extLst>
              <a:ext uri="{FF2B5EF4-FFF2-40B4-BE49-F238E27FC236}">
                <a16:creationId xmlns:a16="http://schemas.microsoft.com/office/drawing/2014/main" id="{F1A08BF6-5887-48AB-A727-D6AC74B1A6B4}"/>
              </a:ext>
            </a:extLst>
          </p:cNvPr>
          <p:cNvSpPr/>
          <p:nvPr/>
        </p:nvSpPr>
        <p:spPr>
          <a:xfrm>
            <a:off x="-77485" y="1728173"/>
            <a:ext cx="2087037" cy="338554"/>
          </a:xfrm>
          <a:prstGeom prst="rect">
            <a:avLst/>
          </a:prstGeom>
        </p:spPr>
        <p:txBody>
          <a:bodyPr wrap="square">
            <a:spAutoFit/>
          </a:bodyPr>
          <a:lstStyle/>
          <a:p>
            <a:r>
              <a:rPr lang="en-GB" sz="800">
                <a:cs typeface="Arial"/>
              </a:rPr>
              <a:t>Document Data  Definitions &amp; Quality </a:t>
            </a:r>
          </a:p>
          <a:p>
            <a:r>
              <a:rPr lang="en-GB" sz="800">
                <a:cs typeface="Arial"/>
              </a:rPr>
              <a:t>Requirements</a:t>
            </a:r>
          </a:p>
        </p:txBody>
      </p:sp>
      <p:sp>
        <p:nvSpPr>
          <p:cNvPr id="49" name="Arrow: Pentagon 48">
            <a:extLst>
              <a:ext uri="{FF2B5EF4-FFF2-40B4-BE49-F238E27FC236}">
                <a16:creationId xmlns:a16="http://schemas.microsoft.com/office/drawing/2014/main" id="{9D5809A2-3B1F-4A98-ADD3-C31D2D7803F7}"/>
              </a:ext>
            </a:extLst>
          </p:cNvPr>
          <p:cNvSpPr/>
          <p:nvPr/>
        </p:nvSpPr>
        <p:spPr bwMode="auto">
          <a:xfrm>
            <a:off x="4312937" y="1795743"/>
            <a:ext cx="1556354"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50" name="Rectangle 49">
            <a:extLst>
              <a:ext uri="{FF2B5EF4-FFF2-40B4-BE49-F238E27FC236}">
                <a16:creationId xmlns:a16="http://schemas.microsoft.com/office/drawing/2014/main" id="{D05AD74A-9D75-4FD8-8292-FFCA1EDF4BE3}"/>
              </a:ext>
            </a:extLst>
          </p:cNvPr>
          <p:cNvSpPr/>
          <p:nvPr/>
        </p:nvSpPr>
        <p:spPr>
          <a:xfrm>
            <a:off x="-77485" y="2064255"/>
            <a:ext cx="1188146" cy="215444"/>
          </a:xfrm>
          <a:prstGeom prst="rect">
            <a:avLst/>
          </a:prstGeom>
        </p:spPr>
        <p:txBody>
          <a:bodyPr wrap="none">
            <a:spAutoFit/>
          </a:bodyPr>
          <a:lstStyle/>
          <a:p>
            <a:pPr>
              <a:spcAft>
                <a:spcPts val="450"/>
              </a:spcAft>
            </a:pPr>
            <a:r>
              <a:rPr lang="en-GB" sz="800">
                <a:solidFill>
                  <a:srgbClr val="00148C"/>
                </a:solidFill>
                <a:cs typeface="Arial"/>
              </a:rPr>
              <a:t>Interaction Model Doc</a:t>
            </a:r>
          </a:p>
        </p:txBody>
      </p:sp>
      <p:sp>
        <p:nvSpPr>
          <p:cNvPr id="51" name="Arrow: Pentagon 50">
            <a:extLst>
              <a:ext uri="{FF2B5EF4-FFF2-40B4-BE49-F238E27FC236}">
                <a16:creationId xmlns:a16="http://schemas.microsoft.com/office/drawing/2014/main" id="{BBAF5201-3156-449E-8D39-B8702194650F}"/>
              </a:ext>
            </a:extLst>
          </p:cNvPr>
          <p:cNvSpPr/>
          <p:nvPr/>
        </p:nvSpPr>
        <p:spPr bwMode="auto">
          <a:xfrm>
            <a:off x="5064633" y="2057241"/>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52" name="Rectangle 51">
            <a:extLst>
              <a:ext uri="{FF2B5EF4-FFF2-40B4-BE49-F238E27FC236}">
                <a16:creationId xmlns:a16="http://schemas.microsoft.com/office/drawing/2014/main" id="{31F126E2-2382-40FC-B3D1-D9E08839F4BE}"/>
              </a:ext>
            </a:extLst>
          </p:cNvPr>
          <p:cNvSpPr/>
          <p:nvPr/>
        </p:nvSpPr>
        <p:spPr>
          <a:xfrm>
            <a:off x="-82165" y="2295010"/>
            <a:ext cx="1712328" cy="215444"/>
          </a:xfrm>
          <a:prstGeom prst="rect">
            <a:avLst/>
          </a:prstGeom>
        </p:spPr>
        <p:txBody>
          <a:bodyPr wrap="none">
            <a:spAutoFit/>
          </a:bodyPr>
          <a:lstStyle/>
          <a:p>
            <a:r>
              <a:rPr lang="en-GB" sz="800">
                <a:cs typeface="Arial"/>
              </a:rPr>
              <a:t>Key Roles Identified and Trained </a:t>
            </a:r>
          </a:p>
        </p:txBody>
      </p:sp>
      <p:sp>
        <p:nvSpPr>
          <p:cNvPr id="53" name="Arrow: Pentagon 52">
            <a:extLst>
              <a:ext uri="{FF2B5EF4-FFF2-40B4-BE49-F238E27FC236}">
                <a16:creationId xmlns:a16="http://schemas.microsoft.com/office/drawing/2014/main" id="{96276C95-3320-4ADF-A56E-A268EDF260CC}"/>
              </a:ext>
            </a:extLst>
          </p:cNvPr>
          <p:cNvSpPr/>
          <p:nvPr/>
        </p:nvSpPr>
        <p:spPr bwMode="auto">
          <a:xfrm>
            <a:off x="6021952" y="2293247"/>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54" name="TextBox 53">
            <a:extLst>
              <a:ext uri="{FF2B5EF4-FFF2-40B4-BE49-F238E27FC236}">
                <a16:creationId xmlns:a16="http://schemas.microsoft.com/office/drawing/2014/main" id="{A46C3F1E-E9C2-48AC-BDE6-9ABBB729C231}"/>
              </a:ext>
            </a:extLst>
          </p:cNvPr>
          <p:cNvSpPr txBox="1"/>
          <p:nvPr/>
        </p:nvSpPr>
        <p:spPr bwMode="auto">
          <a:xfrm>
            <a:off x="-1886" y="2568692"/>
            <a:ext cx="19251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buClr>
                <a:schemeClr val="tx1"/>
              </a:buClr>
            </a:pPr>
            <a:r>
              <a:rPr lang="en-GB" sz="800" b="0" kern="0">
                <a:solidFill>
                  <a:srgbClr val="00148C"/>
                </a:solidFill>
                <a:latin typeface="+mn-lt"/>
                <a:ea typeface="+mn-ea"/>
              </a:rPr>
              <a:t>Regular Review &amp;  maintenance process </a:t>
            </a:r>
          </a:p>
          <a:p>
            <a:pPr algn="l">
              <a:buClr>
                <a:schemeClr val="tx1"/>
              </a:buClr>
            </a:pPr>
            <a:r>
              <a:rPr lang="en-GB" sz="800" b="0" kern="0">
                <a:solidFill>
                  <a:srgbClr val="00148C"/>
                </a:solidFill>
                <a:latin typeface="+mn-lt"/>
                <a:ea typeface="+mn-ea"/>
              </a:rPr>
              <a:t>in place   </a:t>
            </a:r>
          </a:p>
        </p:txBody>
      </p:sp>
      <p:sp>
        <p:nvSpPr>
          <p:cNvPr id="55" name="Arrow: Pentagon 54">
            <a:extLst>
              <a:ext uri="{FF2B5EF4-FFF2-40B4-BE49-F238E27FC236}">
                <a16:creationId xmlns:a16="http://schemas.microsoft.com/office/drawing/2014/main" id="{5F181115-0FAC-41F8-9881-33B03C701E9F}"/>
              </a:ext>
            </a:extLst>
          </p:cNvPr>
          <p:cNvSpPr/>
          <p:nvPr/>
        </p:nvSpPr>
        <p:spPr bwMode="auto">
          <a:xfrm>
            <a:off x="6330419" y="2625053"/>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r>
              <a:rPr lang="en-GB" sz="900">
                <a:solidFill>
                  <a:schemeClr val="bg1"/>
                </a:solidFill>
                <a:latin typeface="+mn-lt"/>
                <a:cs typeface="Arial"/>
              </a:rPr>
              <a:t>	</a:t>
            </a:r>
          </a:p>
        </p:txBody>
      </p:sp>
      <p:sp>
        <p:nvSpPr>
          <p:cNvPr id="56" name="Rectangle 55">
            <a:extLst>
              <a:ext uri="{FF2B5EF4-FFF2-40B4-BE49-F238E27FC236}">
                <a16:creationId xmlns:a16="http://schemas.microsoft.com/office/drawing/2014/main" id="{18E46462-5338-41E3-B062-40BC481944A2}"/>
              </a:ext>
            </a:extLst>
          </p:cNvPr>
          <p:cNvSpPr/>
          <p:nvPr/>
        </p:nvSpPr>
        <p:spPr>
          <a:xfrm>
            <a:off x="-82165" y="2903894"/>
            <a:ext cx="6096000" cy="215444"/>
          </a:xfrm>
          <a:prstGeom prst="rect">
            <a:avLst/>
          </a:prstGeom>
        </p:spPr>
        <p:txBody>
          <a:bodyPr>
            <a:spAutoFit/>
          </a:bodyPr>
          <a:lstStyle/>
          <a:p>
            <a:r>
              <a:rPr lang="en-GB" sz="800">
                <a:cs typeface="Arial"/>
              </a:rPr>
              <a:t>Integration Requirements Documented </a:t>
            </a:r>
          </a:p>
        </p:txBody>
      </p:sp>
      <p:sp>
        <p:nvSpPr>
          <p:cNvPr id="57" name="Arrow: Pentagon 56">
            <a:extLst>
              <a:ext uri="{FF2B5EF4-FFF2-40B4-BE49-F238E27FC236}">
                <a16:creationId xmlns:a16="http://schemas.microsoft.com/office/drawing/2014/main" id="{F960A006-8635-4B00-95D2-47553A0BFEB4}"/>
              </a:ext>
            </a:extLst>
          </p:cNvPr>
          <p:cNvSpPr/>
          <p:nvPr/>
        </p:nvSpPr>
        <p:spPr bwMode="auto">
          <a:xfrm>
            <a:off x="2167202" y="2889295"/>
            <a:ext cx="2014489" cy="216301"/>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58" name="Rectangle 57">
            <a:extLst>
              <a:ext uri="{FF2B5EF4-FFF2-40B4-BE49-F238E27FC236}">
                <a16:creationId xmlns:a16="http://schemas.microsoft.com/office/drawing/2014/main" id="{68938952-7BAA-4D99-870F-85FEF86778BD}"/>
              </a:ext>
            </a:extLst>
          </p:cNvPr>
          <p:cNvSpPr/>
          <p:nvPr/>
        </p:nvSpPr>
        <p:spPr>
          <a:xfrm>
            <a:off x="-82165" y="3466022"/>
            <a:ext cx="2076209" cy="338554"/>
          </a:xfrm>
          <a:prstGeom prst="rect">
            <a:avLst/>
          </a:prstGeom>
        </p:spPr>
        <p:txBody>
          <a:bodyPr wrap="square">
            <a:spAutoFit/>
          </a:bodyPr>
          <a:lstStyle/>
          <a:p>
            <a:r>
              <a:rPr lang="en-GB" sz="800">
                <a:cs typeface="Arial"/>
              </a:rPr>
              <a:t>Communicate out Data Principles &amp; </a:t>
            </a:r>
          </a:p>
          <a:p>
            <a:r>
              <a:rPr lang="en-GB" sz="800">
                <a:cs typeface="Arial"/>
              </a:rPr>
              <a:t>Standards in HR</a:t>
            </a:r>
          </a:p>
        </p:txBody>
      </p:sp>
      <p:sp>
        <p:nvSpPr>
          <p:cNvPr id="59" name="Arrow: Pentagon 58">
            <a:extLst>
              <a:ext uri="{FF2B5EF4-FFF2-40B4-BE49-F238E27FC236}">
                <a16:creationId xmlns:a16="http://schemas.microsoft.com/office/drawing/2014/main" id="{2E09D555-138D-4369-A4FB-5A7A95939556}"/>
              </a:ext>
            </a:extLst>
          </p:cNvPr>
          <p:cNvSpPr/>
          <p:nvPr/>
        </p:nvSpPr>
        <p:spPr bwMode="auto">
          <a:xfrm>
            <a:off x="2820337" y="3560396"/>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60" name="Rectangle 59">
            <a:extLst>
              <a:ext uri="{FF2B5EF4-FFF2-40B4-BE49-F238E27FC236}">
                <a16:creationId xmlns:a16="http://schemas.microsoft.com/office/drawing/2014/main" id="{2361114F-570F-4A51-9199-D60B604A9496}"/>
              </a:ext>
            </a:extLst>
          </p:cNvPr>
          <p:cNvSpPr/>
          <p:nvPr/>
        </p:nvSpPr>
        <p:spPr>
          <a:xfrm>
            <a:off x="-61140" y="3814777"/>
            <a:ext cx="930063" cy="215444"/>
          </a:xfrm>
          <a:prstGeom prst="rect">
            <a:avLst/>
          </a:prstGeom>
        </p:spPr>
        <p:txBody>
          <a:bodyPr wrap="none" lIns="91440" tIns="45720" rIns="91440" bIns="45720" anchor="t">
            <a:spAutoFit/>
          </a:bodyPr>
          <a:lstStyle/>
          <a:p>
            <a:r>
              <a:rPr lang="en-GB" sz="800">
                <a:solidFill>
                  <a:srgbClr val="00148C"/>
                </a:solidFill>
                <a:cs typeface="Arial"/>
              </a:rPr>
              <a:t>Data Modelling  </a:t>
            </a:r>
          </a:p>
        </p:txBody>
      </p:sp>
      <p:sp>
        <p:nvSpPr>
          <p:cNvPr id="61" name="Arrow: Pentagon 60">
            <a:extLst>
              <a:ext uri="{FF2B5EF4-FFF2-40B4-BE49-F238E27FC236}">
                <a16:creationId xmlns:a16="http://schemas.microsoft.com/office/drawing/2014/main" id="{DD3A7046-4FCF-4696-BD44-F2CD4464C823}"/>
              </a:ext>
            </a:extLst>
          </p:cNvPr>
          <p:cNvSpPr/>
          <p:nvPr/>
        </p:nvSpPr>
        <p:spPr bwMode="auto">
          <a:xfrm>
            <a:off x="2511797" y="3814777"/>
            <a:ext cx="2252732" cy="23203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62" name="Rectangle 61">
            <a:extLst>
              <a:ext uri="{FF2B5EF4-FFF2-40B4-BE49-F238E27FC236}">
                <a16:creationId xmlns:a16="http://schemas.microsoft.com/office/drawing/2014/main" id="{94DE9172-D974-46D4-B134-5E35D8258DFD}"/>
              </a:ext>
            </a:extLst>
          </p:cNvPr>
          <p:cNvSpPr/>
          <p:nvPr/>
        </p:nvSpPr>
        <p:spPr>
          <a:xfrm>
            <a:off x="-82165" y="4083777"/>
            <a:ext cx="1402948" cy="215444"/>
          </a:xfrm>
          <a:prstGeom prst="rect">
            <a:avLst/>
          </a:prstGeom>
        </p:spPr>
        <p:txBody>
          <a:bodyPr wrap="none" lIns="91440" tIns="45720" rIns="91440" bIns="45720" anchor="t">
            <a:spAutoFit/>
          </a:bodyPr>
          <a:lstStyle/>
          <a:p>
            <a:r>
              <a:rPr lang="en-GB" sz="800">
                <a:cs typeface="Arial"/>
              </a:rPr>
              <a:t>Data </a:t>
            </a:r>
            <a:r>
              <a:rPr lang="en-GB" sz="800" err="1">
                <a:cs typeface="Arial"/>
              </a:rPr>
              <a:t>Modeling</a:t>
            </a:r>
            <a:r>
              <a:rPr lang="en-GB" sz="800">
                <a:cs typeface="Arial"/>
              </a:rPr>
              <a:t> Signed off  </a:t>
            </a:r>
          </a:p>
        </p:txBody>
      </p:sp>
      <p:sp>
        <p:nvSpPr>
          <p:cNvPr id="63" name="Arrow: Pentagon 62">
            <a:extLst>
              <a:ext uri="{FF2B5EF4-FFF2-40B4-BE49-F238E27FC236}">
                <a16:creationId xmlns:a16="http://schemas.microsoft.com/office/drawing/2014/main" id="{92AF0D21-1505-43C0-9C32-DCBA17D28394}"/>
              </a:ext>
            </a:extLst>
          </p:cNvPr>
          <p:cNvSpPr/>
          <p:nvPr/>
        </p:nvSpPr>
        <p:spPr bwMode="auto">
          <a:xfrm>
            <a:off x="4215184" y="4092755"/>
            <a:ext cx="1098689" cy="174538"/>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64" name="Rectangle 63">
            <a:extLst>
              <a:ext uri="{FF2B5EF4-FFF2-40B4-BE49-F238E27FC236}">
                <a16:creationId xmlns:a16="http://schemas.microsoft.com/office/drawing/2014/main" id="{8A1D5FAE-B45E-4498-A82B-F13FCF43E5BD}"/>
              </a:ext>
            </a:extLst>
          </p:cNvPr>
          <p:cNvSpPr/>
          <p:nvPr/>
        </p:nvSpPr>
        <p:spPr>
          <a:xfrm>
            <a:off x="-96118" y="4318848"/>
            <a:ext cx="2204450" cy="215444"/>
          </a:xfrm>
          <a:prstGeom prst="rect">
            <a:avLst/>
          </a:prstGeom>
        </p:spPr>
        <p:txBody>
          <a:bodyPr wrap="none">
            <a:spAutoFit/>
          </a:bodyPr>
          <a:lstStyle/>
          <a:p>
            <a:r>
              <a:rPr lang="en-GB" sz="800">
                <a:solidFill>
                  <a:srgbClr val="00148C"/>
                </a:solidFill>
                <a:cs typeface="Arial"/>
              </a:rPr>
              <a:t>Target Data Operating Model Implemented </a:t>
            </a:r>
          </a:p>
        </p:txBody>
      </p:sp>
      <p:sp>
        <p:nvSpPr>
          <p:cNvPr id="65" name="Arrow: Pentagon 64">
            <a:extLst>
              <a:ext uri="{FF2B5EF4-FFF2-40B4-BE49-F238E27FC236}">
                <a16:creationId xmlns:a16="http://schemas.microsoft.com/office/drawing/2014/main" id="{0E595671-7B78-4975-9F96-1351D3B9A8F5}"/>
              </a:ext>
            </a:extLst>
          </p:cNvPr>
          <p:cNvSpPr/>
          <p:nvPr/>
        </p:nvSpPr>
        <p:spPr bwMode="auto">
          <a:xfrm>
            <a:off x="3390152" y="4317933"/>
            <a:ext cx="1650064" cy="200722"/>
          </a:xfrm>
          <a:prstGeom prst="homePlate">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66" name="TextBox 65">
            <a:extLst>
              <a:ext uri="{FF2B5EF4-FFF2-40B4-BE49-F238E27FC236}">
                <a16:creationId xmlns:a16="http://schemas.microsoft.com/office/drawing/2014/main" id="{59B862BD-7C9D-4373-A69A-286786F384B7}"/>
              </a:ext>
            </a:extLst>
          </p:cNvPr>
          <p:cNvSpPr txBox="1"/>
          <p:nvPr/>
        </p:nvSpPr>
        <p:spPr bwMode="auto">
          <a:xfrm>
            <a:off x="50405" y="5475285"/>
            <a:ext cx="19781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kern="0">
                <a:solidFill>
                  <a:srgbClr val="00148C"/>
                </a:solidFill>
              </a:rPr>
              <a:t>MDM configuration /</a:t>
            </a:r>
            <a:r>
              <a:rPr lang="en-GB" sz="800" b="0" kern="0">
                <a:solidFill>
                  <a:srgbClr val="00148C"/>
                </a:solidFill>
                <a:latin typeface="+mn-lt"/>
                <a:ea typeface="+mn-ea"/>
              </a:rPr>
              <a:t>Source sys Integration </a:t>
            </a:r>
          </a:p>
        </p:txBody>
      </p:sp>
      <p:sp>
        <p:nvSpPr>
          <p:cNvPr id="68" name="TextBox 67">
            <a:extLst>
              <a:ext uri="{FF2B5EF4-FFF2-40B4-BE49-F238E27FC236}">
                <a16:creationId xmlns:a16="http://schemas.microsoft.com/office/drawing/2014/main" id="{4DF9D247-2828-4450-A2B6-28B3212C35D3}"/>
              </a:ext>
            </a:extLst>
          </p:cNvPr>
          <p:cNvSpPr txBox="1"/>
          <p:nvPr/>
        </p:nvSpPr>
        <p:spPr bwMode="auto">
          <a:xfrm>
            <a:off x="37738" y="5682255"/>
            <a:ext cx="11221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kern="0"/>
              <a:t>MDM – CDP Integration </a:t>
            </a:r>
            <a:endParaRPr lang="en-GB" sz="800" b="0" kern="0"/>
          </a:p>
        </p:txBody>
      </p:sp>
      <p:sp>
        <p:nvSpPr>
          <p:cNvPr id="70" name="TextBox 69">
            <a:extLst>
              <a:ext uri="{FF2B5EF4-FFF2-40B4-BE49-F238E27FC236}">
                <a16:creationId xmlns:a16="http://schemas.microsoft.com/office/drawing/2014/main" id="{12ED2998-3802-430A-8347-1197849004C0}"/>
              </a:ext>
            </a:extLst>
          </p:cNvPr>
          <p:cNvSpPr txBox="1"/>
          <p:nvPr/>
        </p:nvSpPr>
        <p:spPr bwMode="auto">
          <a:xfrm>
            <a:off x="37738" y="6161159"/>
            <a:ext cx="61395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b="0" kern="0" err="1">
                <a:solidFill>
                  <a:srgbClr val="00148C"/>
                </a:solidFill>
                <a:latin typeface="+mn-lt"/>
                <a:ea typeface="+mn-ea"/>
              </a:rPr>
              <a:t>Mulesoft</a:t>
            </a:r>
            <a:r>
              <a:rPr lang="en-GB" sz="800" kern="0">
                <a:solidFill>
                  <a:srgbClr val="00148C"/>
                </a:solidFill>
              </a:rPr>
              <a:t> API </a:t>
            </a:r>
            <a:endParaRPr lang="en-GB" sz="800" b="0" kern="0">
              <a:solidFill>
                <a:srgbClr val="00148C"/>
              </a:solidFill>
            </a:endParaRPr>
          </a:p>
        </p:txBody>
      </p:sp>
      <p:sp>
        <p:nvSpPr>
          <p:cNvPr id="72" name="TextBox 71">
            <a:extLst>
              <a:ext uri="{FF2B5EF4-FFF2-40B4-BE49-F238E27FC236}">
                <a16:creationId xmlns:a16="http://schemas.microsoft.com/office/drawing/2014/main" id="{7F0A214A-BCA7-4561-BC6C-42B16071AD71}"/>
              </a:ext>
            </a:extLst>
          </p:cNvPr>
          <p:cNvSpPr txBox="1"/>
          <p:nvPr/>
        </p:nvSpPr>
        <p:spPr bwMode="auto">
          <a:xfrm>
            <a:off x="22190" y="6414280"/>
            <a:ext cx="150361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b="0" kern="0">
                <a:solidFill>
                  <a:schemeClr val="tx1"/>
                </a:solidFill>
                <a:latin typeface="+mn-lt"/>
                <a:ea typeface="+mn-ea"/>
              </a:rPr>
              <a:t>Data Quality Self Service Set up </a:t>
            </a:r>
            <a:endParaRPr lang="en-GB" sz="1800" b="0" kern="0">
              <a:solidFill>
                <a:schemeClr val="tx1"/>
              </a:solidFill>
              <a:latin typeface="+mn-lt"/>
              <a:ea typeface="+mn-ea"/>
            </a:endParaRPr>
          </a:p>
        </p:txBody>
      </p:sp>
      <p:sp>
        <p:nvSpPr>
          <p:cNvPr id="74" name="TextBox 73">
            <a:extLst>
              <a:ext uri="{FF2B5EF4-FFF2-40B4-BE49-F238E27FC236}">
                <a16:creationId xmlns:a16="http://schemas.microsoft.com/office/drawing/2014/main" id="{811C3279-CADC-4200-A0CA-7970C7041890}"/>
              </a:ext>
            </a:extLst>
          </p:cNvPr>
          <p:cNvSpPr txBox="1"/>
          <p:nvPr/>
        </p:nvSpPr>
        <p:spPr bwMode="auto">
          <a:xfrm>
            <a:off x="7222" y="4650138"/>
            <a:ext cx="79989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b="0" kern="0">
                <a:solidFill>
                  <a:schemeClr val="tx1"/>
                </a:solidFill>
                <a:latin typeface="+mn-lt"/>
                <a:ea typeface="+mn-ea"/>
              </a:rPr>
              <a:t>HR Data Forums </a:t>
            </a:r>
          </a:p>
        </p:txBody>
      </p:sp>
      <p:sp>
        <p:nvSpPr>
          <p:cNvPr id="75" name="TextBox 74">
            <a:extLst>
              <a:ext uri="{FF2B5EF4-FFF2-40B4-BE49-F238E27FC236}">
                <a16:creationId xmlns:a16="http://schemas.microsoft.com/office/drawing/2014/main" id="{3068E8B7-839C-45F1-B715-F910216808C7}"/>
              </a:ext>
            </a:extLst>
          </p:cNvPr>
          <p:cNvSpPr txBox="1"/>
          <p:nvPr/>
        </p:nvSpPr>
        <p:spPr bwMode="auto">
          <a:xfrm>
            <a:off x="54571" y="4905765"/>
            <a:ext cx="18229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buClr>
                <a:schemeClr val="tx1"/>
              </a:buClr>
            </a:pPr>
            <a:r>
              <a:rPr lang="en-GB" sz="800" b="0" kern="0">
                <a:solidFill>
                  <a:srgbClr val="00148C"/>
                </a:solidFill>
                <a:latin typeface="+mn-lt"/>
                <a:ea typeface="+mn-ea"/>
              </a:rPr>
              <a:t>Implement Quick  Process fix </a:t>
            </a:r>
          </a:p>
        </p:txBody>
      </p:sp>
      <p:sp>
        <p:nvSpPr>
          <p:cNvPr id="76" name="TextBox 75">
            <a:extLst>
              <a:ext uri="{FF2B5EF4-FFF2-40B4-BE49-F238E27FC236}">
                <a16:creationId xmlns:a16="http://schemas.microsoft.com/office/drawing/2014/main" id="{349AE7E0-1E41-4FB9-89EA-5C2A61C40543}"/>
              </a:ext>
            </a:extLst>
          </p:cNvPr>
          <p:cNvSpPr txBox="1"/>
          <p:nvPr/>
        </p:nvSpPr>
        <p:spPr bwMode="auto">
          <a:xfrm>
            <a:off x="50405" y="5167216"/>
            <a:ext cx="17406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buClr>
                <a:schemeClr val="tx1"/>
              </a:buClr>
            </a:pPr>
            <a:r>
              <a:rPr lang="en-GB" sz="800" b="0" kern="0">
                <a:solidFill>
                  <a:schemeClr val="tx1"/>
                </a:solidFill>
                <a:latin typeface="+mn-lt"/>
                <a:ea typeface="+mn-ea"/>
              </a:rPr>
              <a:t>Implement Data List in </a:t>
            </a:r>
            <a:r>
              <a:rPr lang="en-GB" sz="800" b="0" kern="0" err="1">
                <a:solidFill>
                  <a:schemeClr val="tx1"/>
                </a:solidFill>
                <a:latin typeface="+mn-lt"/>
                <a:ea typeface="+mn-ea"/>
              </a:rPr>
              <a:t>MyHUB</a:t>
            </a:r>
            <a:endParaRPr lang="en-GB" sz="1800" b="0" kern="0">
              <a:solidFill>
                <a:schemeClr val="tx1"/>
              </a:solidFill>
              <a:latin typeface="+mn-lt"/>
              <a:ea typeface="+mn-ea"/>
            </a:endParaRPr>
          </a:p>
        </p:txBody>
      </p:sp>
      <p:sp>
        <p:nvSpPr>
          <p:cNvPr id="77" name="Arrow: Pentagon 76">
            <a:extLst>
              <a:ext uri="{FF2B5EF4-FFF2-40B4-BE49-F238E27FC236}">
                <a16:creationId xmlns:a16="http://schemas.microsoft.com/office/drawing/2014/main" id="{861160FD-1735-4BDA-8F89-97A4C4CE814C}"/>
              </a:ext>
            </a:extLst>
          </p:cNvPr>
          <p:cNvSpPr/>
          <p:nvPr/>
        </p:nvSpPr>
        <p:spPr bwMode="auto">
          <a:xfrm>
            <a:off x="3043527" y="4616681"/>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78" name="Arrow: Pentagon 77">
            <a:extLst>
              <a:ext uri="{FF2B5EF4-FFF2-40B4-BE49-F238E27FC236}">
                <a16:creationId xmlns:a16="http://schemas.microsoft.com/office/drawing/2014/main" id="{A2B2106A-E088-4C97-BA7B-184BCE799670}"/>
              </a:ext>
            </a:extLst>
          </p:cNvPr>
          <p:cNvSpPr/>
          <p:nvPr/>
        </p:nvSpPr>
        <p:spPr bwMode="auto">
          <a:xfrm>
            <a:off x="5091114" y="4868175"/>
            <a:ext cx="2000826" cy="200723"/>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79" name="Arrow: Pentagon 78">
            <a:extLst>
              <a:ext uri="{FF2B5EF4-FFF2-40B4-BE49-F238E27FC236}">
                <a16:creationId xmlns:a16="http://schemas.microsoft.com/office/drawing/2014/main" id="{A085EE33-BAD2-4BFB-8B3B-0E2405213B96}"/>
              </a:ext>
            </a:extLst>
          </p:cNvPr>
          <p:cNvSpPr/>
          <p:nvPr/>
        </p:nvSpPr>
        <p:spPr bwMode="auto">
          <a:xfrm>
            <a:off x="6021953" y="5147497"/>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83" name="TextBox 82">
            <a:extLst>
              <a:ext uri="{FF2B5EF4-FFF2-40B4-BE49-F238E27FC236}">
                <a16:creationId xmlns:a16="http://schemas.microsoft.com/office/drawing/2014/main" id="{17CF1CB0-945E-4146-9B41-F9AD96689987}"/>
              </a:ext>
            </a:extLst>
          </p:cNvPr>
          <p:cNvSpPr txBox="1"/>
          <p:nvPr/>
        </p:nvSpPr>
        <p:spPr bwMode="auto">
          <a:xfrm>
            <a:off x="7222" y="5884097"/>
            <a:ext cx="154208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800" b="0" kern="0">
                <a:solidFill>
                  <a:srgbClr val="00148C"/>
                </a:solidFill>
                <a:latin typeface="+mn-lt"/>
                <a:ea typeface="+mn-ea"/>
              </a:rPr>
              <a:t>CDP Source Systems </a:t>
            </a:r>
            <a:r>
              <a:rPr lang="en-GB" sz="800" kern="0">
                <a:solidFill>
                  <a:srgbClr val="00148C"/>
                </a:solidFill>
              </a:rPr>
              <a:t>Integration </a:t>
            </a:r>
            <a:endParaRPr lang="en-GB" sz="800" b="0" kern="0">
              <a:solidFill>
                <a:srgbClr val="00148C"/>
              </a:solidFill>
            </a:endParaRPr>
          </a:p>
        </p:txBody>
      </p:sp>
      <p:sp>
        <p:nvSpPr>
          <p:cNvPr id="67" name="Arrow: Pentagon 66">
            <a:extLst>
              <a:ext uri="{FF2B5EF4-FFF2-40B4-BE49-F238E27FC236}">
                <a16:creationId xmlns:a16="http://schemas.microsoft.com/office/drawing/2014/main" id="{D876A0D1-2BB7-40FE-AAFB-459FA6B6EACC}"/>
              </a:ext>
            </a:extLst>
          </p:cNvPr>
          <p:cNvSpPr/>
          <p:nvPr/>
        </p:nvSpPr>
        <p:spPr bwMode="auto">
          <a:xfrm>
            <a:off x="5587501" y="5397283"/>
            <a:ext cx="2847061"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MVP1</a:t>
            </a:r>
          </a:p>
        </p:txBody>
      </p:sp>
      <p:sp>
        <p:nvSpPr>
          <p:cNvPr id="71" name="Arrow: Pentagon 70">
            <a:extLst>
              <a:ext uri="{FF2B5EF4-FFF2-40B4-BE49-F238E27FC236}">
                <a16:creationId xmlns:a16="http://schemas.microsoft.com/office/drawing/2014/main" id="{D02F03A0-440F-4AE9-905F-DB5A9433DF47}"/>
              </a:ext>
            </a:extLst>
          </p:cNvPr>
          <p:cNvSpPr/>
          <p:nvPr/>
        </p:nvSpPr>
        <p:spPr bwMode="auto">
          <a:xfrm>
            <a:off x="5583892" y="5639558"/>
            <a:ext cx="2847061"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MVP1</a:t>
            </a:r>
          </a:p>
        </p:txBody>
      </p:sp>
      <p:sp>
        <p:nvSpPr>
          <p:cNvPr id="73" name="Arrow: Pentagon 72">
            <a:extLst>
              <a:ext uri="{FF2B5EF4-FFF2-40B4-BE49-F238E27FC236}">
                <a16:creationId xmlns:a16="http://schemas.microsoft.com/office/drawing/2014/main" id="{66C6BE6A-3BC8-42DD-BAE1-C99F873AFBB6}"/>
              </a:ext>
            </a:extLst>
          </p:cNvPr>
          <p:cNvSpPr/>
          <p:nvPr/>
        </p:nvSpPr>
        <p:spPr bwMode="auto">
          <a:xfrm>
            <a:off x="5589325" y="5886994"/>
            <a:ext cx="2847061"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MVP1</a:t>
            </a:r>
          </a:p>
        </p:txBody>
      </p:sp>
      <p:sp>
        <p:nvSpPr>
          <p:cNvPr id="81" name="Arrow: Pentagon 80">
            <a:extLst>
              <a:ext uri="{FF2B5EF4-FFF2-40B4-BE49-F238E27FC236}">
                <a16:creationId xmlns:a16="http://schemas.microsoft.com/office/drawing/2014/main" id="{BE62486C-26E0-4D94-B01D-F2E76D2BB6DD}"/>
              </a:ext>
            </a:extLst>
          </p:cNvPr>
          <p:cNvSpPr/>
          <p:nvPr/>
        </p:nvSpPr>
        <p:spPr bwMode="auto">
          <a:xfrm>
            <a:off x="5583892" y="6139685"/>
            <a:ext cx="2847061"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MVP1</a:t>
            </a:r>
          </a:p>
        </p:txBody>
      </p:sp>
      <p:sp>
        <p:nvSpPr>
          <p:cNvPr id="82" name="Arrow: Pentagon 81">
            <a:extLst>
              <a:ext uri="{FF2B5EF4-FFF2-40B4-BE49-F238E27FC236}">
                <a16:creationId xmlns:a16="http://schemas.microsoft.com/office/drawing/2014/main" id="{C3C06273-5AB4-432F-AACA-D6BB78DAF8A9}"/>
              </a:ext>
            </a:extLst>
          </p:cNvPr>
          <p:cNvSpPr/>
          <p:nvPr/>
        </p:nvSpPr>
        <p:spPr bwMode="auto">
          <a:xfrm>
            <a:off x="5583892" y="6376699"/>
            <a:ext cx="2847061"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MVP1</a:t>
            </a:r>
          </a:p>
        </p:txBody>
      </p:sp>
      <p:sp>
        <p:nvSpPr>
          <p:cNvPr id="84" name="Arrow: Pentagon 83">
            <a:extLst>
              <a:ext uri="{FF2B5EF4-FFF2-40B4-BE49-F238E27FC236}">
                <a16:creationId xmlns:a16="http://schemas.microsoft.com/office/drawing/2014/main" id="{280C3CA3-9B18-4B86-88FF-5FE6F959DBC2}"/>
              </a:ext>
            </a:extLst>
          </p:cNvPr>
          <p:cNvSpPr/>
          <p:nvPr/>
        </p:nvSpPr>
        <p:spPr bwMode="auto">
          <a:xfrm>
            <a:off x="8494732" y="5398314"/>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MVP2</a:t>
            </a:r>
          </a:p>
        </p:txBody>
      </p:sp>
      <p:sp>
        <p:nvSpPr>
          <p:cNvPr id="89" name="Arrow: Pentagon 88">
            <a:extLst>
              <a:ext uri="{FF2B5EF4-FFF2-40B4-BE49-F238E27FC236}">
                <a16:creationId xmlns:a16="http://schemas.microsoft.com/office/drawing/2014/main" id="{CCEE0263-4865-4D69-B54C-D60A7941CB9F}"/>
              </a:ext>
            </a:extLst>
          </p:cNvPr>
          <p:cNvSpPr/>
          <p:nvPr/>
        </p:nvSpPr>
        <p:spPr bwMode="auto">
          <a:xfrm>
            <a:off x="8494732" y="5648742"/>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MVP2</a:t>
            </a:r>
          </a:p>
        </p:txBody>
      </p:sp>
      <p:sp>
        <p:nvSpPr>
          <p:cNvPr id="90" name="Arrow: Pentagon 89">
            <a:extLst>
              <a:ext uri="{FF2B5EF4-FFF2-40B4-BE49-F238E27FC236}">
                <a16:creationId xmlns:a16="http://schemas.microsoft.com/office/drawing/2014/main" id="{71ED29B3-3B98-4DCF-A68D-BC77371647E2}"/>
              </a:ext>
            </a:extLst>
          </p:cNvPr>
          <p:cNvSpPr/>
          <p:nvPr/>
        </p:nvSpPr>
        <p:spPr bwMode="auto">
          <a:xfrm>
            <a:off x="8494732" y="5899170"/>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MVP2</a:t>
            </a:r>
          </a:p>
        </p:txBody>
      </p:sp>
      <p:sp>
        <p:nvSpPr>
          <p:cNvPr id="91" name="Arrow: Pentagon 90">
            <a:extLst>
              <a:ext uri="{FF2B5EF4-FFF2-40B4-BE49-F238E27FC236}">
                <a16:creationId xmlns:a16="http://schemas.microsoft.com/office/drawing/2014/main" id="{EBC8A4AC-6A76-48E1-B312-2A49837309FB}"/>
              </a:ext>
            </a:extLst>
          </p:cNvPr>
          <p:cNvSpPr/>
          <p:nvPr/>
        </p:nvSpPr>
        <p:spPr bwMode="auto">
          <a:xfrm>
            <a:off x="8484219" y="6152608"/>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MVP2</a:t>
            </a:r>
          </a:p>
        </p:txBody>
      </p:sp>
      <p:sp>
        <p:nvSpPr>
          <p:cNvPr id="92" name="Arrow: Pentagon 91">
            <a:extLst>
              <a:ext uri="{FF2B5EF4-FFF2-40B4-BE49-F238E27FC236}">
                <a16:creationId xmlns:a16="http://schemas.microsoft.com/office/drawing/2014/main" id="{4D78EE7B-ABEE-4B2C-88F2-7CB8A4A0C858}"/>
              </a:ext>
            </a:extLst>
          </p:cNvPr>
          <p:cNvSpPr/>
          <p:nvPr/>
        </p:nvSpPr>
        <p:spPr bwMode="auto">
          <a:xfrm>
            <a:off x="8476128" y="6395080"/>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MVP2</a:t>
            </a:r>
          </a:p>
        </p:txBody>
      </p:sp>
      <p:sp>
        <p:nvSpPr>
          <p:cNvPr id="93" name="Arrow: Pentagon 92">
            <a:extLst>
              <a:ext uri="{FF2B5EF4-FFF2-40B4-BE49-F238E27FC236}">
                <a16:creationId xmlns:a16="http://schemas.microsoft.com/office/drawing/2014/main" id="{C47B183D-0A84-4641-8910-7B803FA8A81C}"/>
              </a:ext>
            </a:extLst>
          </p:cNvPr>
          <p:cNvSpPr/>
          <p:nvPr/>
        </p:nvSpPr>
        <p:spPr bwMode="auto">
          <a:xfrm>
            <a:off x="10197679" y="5411408"/>
            <a:ext cx="1684321" cy="212904"/>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MVP3</a:t>
            </a:r>
          </a:p>
        </p:txBody>
      </p:sp>
      <p:sp>
        <p:nvSpPr>
          <p:cNvPr id="94" name="Arrow: Pentagon 93">
            <a:extLst>
              <a:ext uri="{FF2B5EF4-FFF2-40B4-BE49-F238E27FC236}">
                <a16:creationId xmlns:a16="http://schemas.microsoft.com/office/drawing/2014/main" id="{12E165E1-EB0C-4243-9261-EF30327AA9E0}"/>
              </a:ext>
            </a:extLst>
          </p:cNvPr>
          <p:cNvSpPr/>
          <p:nvPr/>
        </p:nvSpPr>
        <p:spPr bwMode="auto">
          <a:xfrm>
            <a:off x="10197680" y="5682255"/>
            <a:ext cx="1684320" cy="1964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MVP3</a:t>
            </a:r>
          </a:p>
        </p:txBody>
      </p:sp>
      <p:sp>
        <p:nvSpPr>
          <p:cNvPr id="95" name="Arrow: Pentagon 94">
            <a:extLst>
              <a:ext uri="{FF2B5EF4-FFF2-40B4-BE49-F238E27FC236}">
                <a16:creationId xmlns:a16="http://schemas.microsoft.com/office/drawing/2014/main" id="{9EE2C575-77ED-42A8-B873-956CBC3B4C5D}"/>
              </a:ext>
            </a:extLst>
          </p:cNvPr>
          <p:cNvSpPr/>
          <p:nvPr/>
        </p:nvSpPr>
        <p:spPr bwMode="auto">
          <a:xfrm>
            <a:off x="10168540" y="5932280"/>
            <a:ext cx="1713459" cy="163710"/>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MVP3</a:t>
            </a:r>
          </a:p>
        </p:txBody>
      </p:sp>
      <p:sp>
        <p:nvSpPr>
          <p:cNvPr id="96" name="Arrow: Pentagon 95">
            <a:extLst>
              <a:ext uri="{FF2B5EF4-FFF2-40B4-BE49-F238E27FC236}">
                <a16:creationId xmlns:a16="http://schemas.microsoft.com/office/drawing/2014/main" id="{1A3E495D-4AF1-4346-9496-B4C445D840F3}"/>
              </a:ext>
            </a:extLst>
          </p:cNvPr>
          <p:cNvSpPr/>
          <p:nvPr/>
        </p:nvSpPr>
        <p:spPr bwMode="auto">
          <a:xfrm>
            <a:off x="10179054" y="6149598"/>
            <a:ext cx="1684322" cy="20899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MVP3</a:t>
            </a:r>
          </a:p>
        </p:txBody>
      </p:sp>
      <p:sp>
        <p:nvSpPr>
          <p:cNvPr id="97" name="Arrow: Pentagon 96">
            <a:extLst>
              <a:ext uri="{FF2B5EF4-FFF2-40B4-BE49-F238E27FC236}">
                <a16:creationId xmlns:a16="http://schemas.microsoft.com/office/drawing/2014/main" id="{73126E03-7559-4A44-B357-F80A2587B2BA}"/>
              </a:ext>
            </a:extLst>
          </p:cNvPr>
          <p:cNvSpPr/>
          <p:nvPr/>
        </p:nvSpPr>
        <p:spPr bwMode="auto">
          <a:xfrm>
            <a:off x="10168540" y="6395080"/>
            <a:ext cx="1694835" cy="190616"/>
          </a:xfrm>
          <a:prstGeom prst="homePlate">
            <a:avLst/>
          </a:prstGeom>
          <a:solidFill>
            <a:srgbClr val="C800A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r"/>
            <a:r>
              <a:rPr lang="en-GB" sz="900">
                <a:solidFill>
                  <a:schemeClr val="bg1"/>
                </a:solidFill>
                <a:latin typeface="+mn-lt"/>
                <a:cs typeface="Arial"/>
              </a:rPr>
              <a:t>MVP3</a:t>
            </a:r>
          </a:p>
        </p:txBody>
      </p:sp>
      <p:sp>
        <p:nvSpPr>
          <p:cNvPr id="69" name="Arrow: Pentagon 68">
            <a:extLst>
              <a:ext uri="{FF2B5EF4-FFF2-40B4-BE49-F238E27FC236}">
                <a16:creationId xmlns:a16="http://schemas.microsoft.com/office/drawing/2014/main" id="{AD50AB81-1C74-4D52-9C6A-37A231A3C984}"/>
              </a:ext>
            </a:extLst>
          </p:cNvPr>
          <p:cNvSpPr/>
          <p:nvPr/>
        </p:nvSpPr>
        <p:spPr bwMode="auto">
          <a:xfrm>
            <a:off x="8622704" y="2636570"/>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
        <p:nvSpPr>
          <p:cNvPr id="80" name="Arrow: Pentagon 79">
            <a:extLst>
              <a:ext uri="{FF2B5EF4-FFF2-40B4-BE49-F238E27FC236}">
                <a16:creationId xmlns:a16="http://schemas.microsoft.com/office/drawing/2014/main" id="{EC846FF2-2C70-4A71-84BF-F06D1D5508AF}"/>
              </a:ext>
            </a:extLst>
          </p:cNvPr>
          <p:cNvSpPr/>
          <p:nvPr/>
        </p:nvSpPr>
        <p:spPr bwMode="auto">
          <a:xfrm>
            <a:off x="10615448" y="2606118"/>
            <a:ext cx="1045735" cy="208996"/>
          </a:xfrm>
          <a:prstGeom prst="homePlat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endParaRPr lang="en-GB" sz="900">
              <a:solidFill>
                <a:schemeClr val="bg1"/>
              </a:solidFill>
              <a:latin typeface="+mn-lt"/>
              <a:cs typeface="Arial"/>
            </a:endParaRPr>
          </a:p>
        </p:txBody>
      </p:sp>
    </p:spTree>
    <p:extLst>
      <p:ext uri="{BB962C8B-B14F-4D97-AF65-F5344CB8AC3E}">
        <p14:creationId xmlns:p14="http://schemas.microsoft.com/office/powerpoint/2010/main" val="38929779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ounded Rectangle 181">
            <a:extLst>
              <a:ext uri="{FF2B5EF4-FFF2-40B4-BE49-F238E27FC236}">
                <a16:creationId xmlns:a16="http://schemas.microsoft.com/office/drawing/2014/main" id="{A3AED975-CFF6-4251-8E05-6F4246CDFB0F}"/>
              </a:ext>
            </a:extLst>
          </p:cNvPr>
          <p:cNvSpPr/>
          <p:nvPr/>
        </p:nvSpPr>
        <p:spPr bwMode="auto">
          <a:xfrm>
            <a:off x="72014" y="1573015"/>
            <a:ext cx="11935649" cy="5262095"/>
          </a:xfrm>
          <a:prstGeom prst="roundRect">
            <a:avLst>
              <a:gd name="adj" fmla="val 3579"/>
            </a:avLst>
          </a:prstGeom>
          <a:solidFill>
            <a:schemeClr val="accent2">
              <a:lumMod val="75000"/>
              <a:alpha val="10000"/>
            </a:schemeClr>
          </a:solidFill>
          <a:ln w="9525" cap="flat" cmpd="sng" algn="ctr">
            <a:noFill/>
            <a:prstDash val="solid"/>
            <a:round/>
            <a:headEnd type="none" w="med" len="med"/>
            <a:tailEnd type="none" w="med" len="med"/>
          </a:ln>
          <a:effectLst/>
        </p:spPr>
        <p:txBody>
          <a:bodyPr vert="horz" wrap="square" lIns="91440" tIns="45720" rIns="91440" bIns="540000" numCol="1" rtlCol="0" anchor="b" anchorCtr="0" compatLnSpc="1">
            <a:prstTxWarp prst="textNoShape">
              <a:avLst/>
            </a:prstTxWarp>
          </a:bodyPr>
          <a:lstStyle/>
          <a:p>
            <a:pPr algn="r" defTabSz="914354">
              <a:spcAft>
                <a:spcPct val="0"/>
              </a:spcAft>
              <a:defRPr/>
            </a:pPr>
            <a:r>
              <a:rPr lang="en-GB" sz="2400" spc="-100">
                <a:solidFill>
                  <a:srgbClr val="00BEB4">
                    <a:lumMod val="50000"/>
                  </a:srgbClr>
                </a:solidFill>
                <a:latin typeface="Arial"/>
                <a:ea typeface="ＭＳ Ｐゴシック"/>
              </a:rPr>
              <a:t>WDD DELIVERY SQUADS</a:t>
            </a:r>
          </a:p>
          <a:p>
            <a:pPr algn="r" defTabSz="914354">
              <a:spcAft>
                <a:spcPct val="0"/>
              </a:spcAft>
              <a:defRPr/>
            </a:pPr>
            <a:endParaRPr lang="en-GB" sz="1600" spc="-100">
              <a:solidFill>
                <a:srgbClr val="00BEB4">
                  <a:lumMod val="50000"/>
                </a:srgbClr>
              </a:solidFill>
              <a:latin typeface="Arial"/>
              <a:ea typeface="ＭＳ Ｐゴシック"/>
            </a:endParaRPr>
          </a:p>
          <a:p>
            <a:pPr algn="r" defTabSz="914354">
              <a:spcAft>
                <a:spcPct val="0"/>
              </a:spcAft>
              <a:defRPr/>
            </a:pPr>
            <a:endParaRPr lang="en-GB" sz="2400" spc="-100">
              <a:solidFill>
                <a:srgbClr val="00BEB4">
                  <a:lumMod val="50000"/>
                </a:srgbClr>
              </a:solidFill>
              <a:latin typeface="Arial"/>
              <a:ea typeface="ＭＳ Ｐゴシック"/>
            </a:endParaRPr>
          </a:p>
        </p:txBody>
      </p:sp>
      <p:sp>
        <p:nvSpPr>
          <p:cNvPr id="96" name="Oval 95">
            <a:extLst>
              <a:ext uri="{FF2B5EF4-FFF2-40B4-BE49-F238E27FC236}">
                <a16:creationId xmlns:a16="http://schemas.microsoft.com/office/drawing/2014/main" id="{7DE838E0-B018-48E4-B79F-5D20BFE0A7CD}"/>
              </a:ext>
            </a:extLst>
          </p:cNvPr>
          <p:cNvSpPr>
            <a:spLocks noChangeAspect="1"/>
          </p:cNvSpPr>
          <p:nvPr/>
        </p:nvSpPr>
        <p:spPr bwMode="auto">
          <a:xfrm>
            <a:off x="2991635" y="3149747"/>
            <a:ext cx="2409111" cy="2409111"/>
          </a:xfrm>
          <a:prstGeom prst="ellipse">
            <a:avLst/>
          </a:prstGeom>
          <a:solidFill>
            <a:schemeClr val="bg1">
              <a:lumMod val="95000"/>
              <a:alpha val="90000"/>
            </a:schemeClr>
          </a:solidFill>
          <a:ln w="28575" cap="flat" cmpd="sng" algn="ctr">
            <a:solidFill>
              <a:schemeClr val="tx1">
                <a:lumMod val="50000"/>
                <a:lumOff val="50000"/>
              </a:schemeClr>
            </a:solidFill>
            <a:prstDash val="sysDash"/>
            <a:round/>
            <a:headEnd type="none" w="med" len="med"/>
            <a:tailEnd type="none" w="med" len="med"/>
          </a:ln>
          <a:effectLst/>
        </p:spPr>
        <p:txBody>
          <a:bodyPr vert="horz" wrap="none" lIns="0" tIns="0" rIns="0" bIns="0" numCol="1" rtlCol="0" anchor="b" anchorCtr="0" compatLnSpc="1">
            <a:prstTxWarp prst="textNoShape">
              <a:avLst/>
            </a:prstTxWarp>
          </a:bodyPr>
          <a:lstStyle/>
          <a:p>
            <a:pPr algn="r" defTabSz="914377">
              <a:spcAft>
                <a:spcPct val="0"/>
              </a:spcAft>
            </a:pPr>
            <a:r>
              <a:rPr lang="en-GB" sz="2800">
                <a:solidFill>
                  <a:schemeClr val="tx1">
                    <a:lumMod val="60000"/>
                    <a:lumOff val="40000"/>
                  </a:schemeClr>
                </a:solidFill>
                <a:latin typeface="Arial" charset="0"/>
                <a:ea typeface="ＭＳ Ｐゴシック" pitchFamily="48" charset="-128"/>
              </a:rPr>
              <a:t>+</a:t>
            </a:r>
          </a:p>
        </p:txBody>
      </p:sp>
      <p:sp>
        <p:nvSpPr>
          <p:cNvPr id="117" name="Oval 116">
            <a:extLst>
              <a:ext uri="{FF2B5EF4-FFF2-40B4-BE49-F238E27FC236}">
                <a16:creationId xmlns:a16="http://schemas.microsoft.com/office/drawing/2014/main" id="{E56609F1-743F-45B8-AADB-D17606C642DB}"/>
              </a:ext>
            </a:extLst>
          </p:cNvPr>
          <p:cNvSpPr>
            <a:spLocks noChangeAspect="1"/>
          </p:cNvSpPr>
          <p:nvPr/>
        </p:nvSpPr>
        <p:spPr bwMode="auto">
          <a:xfrm>
            <a:off x="2115999" y="2754257"/>
            <a:ext cx="2409111" cy="2409111"/>
          </a:xfrm>
          <a:prstGeom prst="ellipse">
            <a:avLst/>
          </a:prstGeom>
          <a:solidFill>
            <a:schemeClr val="bg1">
              <a:lumMod val="95000"/>
              <a:alpha val="90000"/>
            </a:schemeClr>
          </a:solidFill>
          <a:ln w="28575" cap="flat" cmpd="sng" algn="ctr">
            <a:solidFill>
              <a:schemeClr val="tx1">
                <a:lumMod val="50000"/>
                <a:lumOff val="50000"/>
              </a:schemeClr>
            </a:solidFill>
            <a:prstDash val="sysDash"/>
            <a:round/>
            <a:headEnd type="none" w="med" len="med"/>
            <a:tailEnd type="none" w="med" len="med"/>
          </a:ln>
          <a:effectLst/>
        </p:spPr>
        <p:txBody>
          <a:bodyPr vert="horz" wrap="none" lIns="0" tIns="0" rIns="0" bIns="0" numCol="1" rtlCol="0" anchor="b" anchorCtr="0" compatLnSpc="1">
            <a:prstTxWarp prst="textNoShape">
              <a:avLst/>
            </a:prstTxWarp>
          </a:bodyPr>
          <a:lstStyle/>
          <a:p>
            <a:pPr algn="r" defTabSz="914377">
              <a:spcAft>
                <a:spcPct val="0"/>
              </a:spcAft>
            </a:pPr>
            <a:r>
              <a:rPr lang="en-GB" sz="2800">
                <a:solidFill>
                  <a:schemeClr val="tx1">
                    <a:lumMod val="60000"/>
                    <a:lumOff val="40000"/>
                  </a:schemeClr>
                </a:solidFill>
                <a:latin typeface="Arial" charset="0"/>
                <a:ea typeface="ＭＳ Ｐゴシック" pitchFamily="48" charset="-128"/>
              </a:rPr>
              <a:t>+</a:t>
            </a:r>
          </a:p>
        </p:txBody>
      </p:sp>
      <p:sp>
        <p:nvSpPr>
          <p:cNvPr id="7" name="Rectangle 6">
            <a:extLst>
              <a:ext uri="{FF2B5EF4-FFF2-40B4-BE49-F238E27FC236}">
                <a16:creationId xmlns:a16="http://schemas.microsoft.com/office/drawing/2014/main" id="{6C82932C-EB60-446E-B7FF-D2B4B46BCF38}"/>
              </a:ext>
            </a:extLst>
          </p:cNvPr>
          <p:cNvSpPr/>
          <p:nvPr/>
        </p:nvSpPr>
        <p:spPr bwMode="auto">
          <a:xfrm>
            <a:off x="0" y="5877227"/>
            <a:ext cx="12192000" cy="975096"/>
          </a:xfrm>
          <a:prstGeom prst="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square" lIns="91435" tIns="45719" rIns="91435" bIns="45719" numCol="1" spcCol="0" rtlCol="0" fromWordArt="0" anchor="t" anchorCtr="0" forceAA="0" compatLnSpc="1">
            <a:prstTxWarp prst="textNoShape">
              <a:avLst/>
            </a:prstTxWarp>
            <a:noAutofit/>
          </a:bodyPr>
          <a:lstStyle/>
          <a:p>
            <a:pPr defTabSz="914377">
              <a:spcAft>
                <a:spcPts val="451"/>
              </a:spcAft>
            </a:pPr>
            <a:endParaRPr lang="en-GB" err="1">
              <a:solidFill>
                <a:srgbClr val="FFFFFF"/>
              </a:solidFill>
              <a:latin typeface="Arial"/>
              <a:ea typeface="ＭＳ Ｐゴシック"/>
              <a:cs typeface="Arial"/>
            </a:endParaRPr>
          </a:p>
        </p:txBody>
      </p:sp>
      <p:sp>
        <p:nvSpPr>
          <p:cNvPr id="103" name="Rounded Rectangle 181">
            <a:extLst>
              <a:ext uri="{FF2B5EF4-FFF2-40B4-BE49-F238E27FC236}">
                <a16:creationId xmlns:a16="http://schemas.microsoft.com/office/drawing/2014/main" id="{FBABB0BE-E2AF-4705-9C3E-50E5C714694B}"/>
              </a:ext>
            </a:extLst>
          </p:cNvPr>
          <p:cNvSpPr/>
          <p:nvPr/>
        </p:nvSpPr>
        <p:spPr bwMode="auto">
          <a:xfrm>
            <a:off x="-1" y="1559916"/>
            <a:ext cx="12192001" cy="830235"/>
          </a:xfrm>
          <a:prstGeom prst="roundRect">
            <a:avLst>
              <a:gd name="adj" fmla="val 9317"/>
            </a:avLst>
          </a:prstGeom>
          <a:solidFill>
            <a:schemeClr val="tx1">
              <a:lumMod val="75000"/>
              <a:alpha val="33000"/>
            </a:schemeClr>
          </a:solidFill>
          <a:ln w="9525" cap="flat" cmpd="sng" algn="ctr">
            <a:noFill/>
            <a:prstDash val="solid"/>
            <a:round/>
            <a:headEnd type="none" w="med" len="med"/>
            <a:tailEnd type="none" w="med" len="med"/>
          </a:ln>
          <a:effectLst/>
        </p:spPr>
        <p:txBody>
          <a:bodyPr vert="horz" wrap="square" lIns="91440" tIns="45720" rIns="288000" bIns="45720" numCol="1" rtlCol="0" anchor="b" anchorCtr="0" compatLnSpc="1">
            <a:prstTxWarp prst="textNoShape">
              <a:avLst/>
            </a:prstTxWarp>
          </a:bodyPr>
          <a:lstStyle/>
          <a:p>
            <a:pPr algn="r" defTabSz="914354">
              <a:spcAft>
                <a:spcPct val="0"/>
              </a:spcAft>
              <a:defRPr/>
            </a:pPr>
            <a:endParaRPr lang="en-GB" sz="2400">
              <a:solidFill>
                <a:srgbClr val="FFFFFF"/>
              </a:solidFill>
              <a:latin typeface="Arial"/>
              <a:ea typeface="ＭＳ Ｐゴシック"/>
            </a:endParaRPr>
          </a:p>
        </p:txBody>
      </p:sp>
      <p:sp>
        <p:nvSpPr>
          <p:cNvPr id="272" name="Rounded Rectangle 181">
            <a:extLst>
              <a:ext uri="{FF2B5EF4-FFF2-40B4-BE49-F238E27FC236}">
                <a16:creationId xmlns:a16="http://schemas.microsoft.com/office/drawing/2014/main" id="{B47BE932-81C2-4084-9366-44B14501FD2B}"/>
              </a:ext>
            </a:extLst>
          </p:cNvPr>
          <p:cNvSpPr/>
          <p:nvPr/>
        </p:nvSpPr>
        <p:spPr bwMode="auto">
          <a:xfrm>
            <a:off x="59159" y="5692635"/>
            <a:ext cx="11935651" cy="1126744"/>
          </a:xfrm>
          <a:prstGeom prst="roundRect">
            <a:avLst>
              <a:gd name="adj" fmla="val 9317"/>
            </a:avLst>
          </a:prstGeom>
          <a:solidFill>
            <a:schemeClr val="accent6">
              <a:lumMod val="75000"/>
              <a:alpha val="33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r" defTabSz="914354">
              <a:spcAft>
                <a:spcPct val="0"/>
              </a:spcAft>
              <a:defRPr/>
            </a:pPr>
            <a:r>
              <a:rPr lang="en-GB" sz="2400">
                <a:solidFill>
                  <a:srgbClr val="FFFFFF"/>
                </a:solidFill>
                <a:latin typeface="Arial"/>
                <a:ea typeface="ＭＳ Ｐゴシック"/>
              </a:rPr>
              <a:t>COMMON COMPETENCY TEAM</a:t>
            </a:r>
          </a:p>
        </p:txBody>
      </p:sp>
      <p:sp>
        <p:nvSpPr>
          <p:cNvPr id="286" name="Rounded Rectangle 181">
            <a:extLst>
              <a:ext uri="{FF2B5EF4-FFF2-40B4-BE49-F238E27FC236}">
                <a16:creationId xmlns:a16="http://schemas.microsoft.com/office/drawing/2014/main" id="{3426E450-50DA-41F4-849A-FA89B6DA3402}"/>
              </a:ext>
            </a:extLst>
          </p:cNvPr>
          <p:cNvSpPr/>
          <p:nvPr/>
        </p:nvSpPr>
        <p:spPr bwMode="auto">
          <a:xfrm>
            <a:off x="-1" y="223982"/>
            <a:ext cx="12192001" cy="2159423"/>
          </a:xfrm>
          <a:prstGeom prst="roundRect">
            <a:avLst>
              <a:gd name="adj" fmla="val 4639"/>
            </a:avLst>
          </a:prstGeom>
          <a:solidFill>
            <a:schemeClr val="tx1">
              <a:lumMod val="75000"/>
              <a:alpha val="33000"/>
            </a:schemeClr>
          </a:solidFill>
          <a:ln w="9525" cap="flat" cmpd="sng" algn="ctr">
            <a:noFill/>
            <a:prstDash val="solid"/>
            <a:round/>
            <a:headEnd type="none" w="med" len="med"/>
            <a:tailEnd type="none" w="med" len="med"/>
          </a:ln>
          <a:effectLst/>
        </p:spPr>
        <p:txBody>
          <a:bodyPr vert="horz" wrap="square" lIns="91440" tIns="45720" rIns="288000" bIns="45720" numCol="1" rtlCol="0" anchor="t" anchorCtr="0" compatLnSpc="1">
            <a:prstTxWarp prst="textNoShape">
              <a:avLst/>
            </a:prstTxWarp>
          </a:bodyPr>
          <a:lstStyle/>
          <a:p>
            <a:pPr defTabSz="914354">
              <a:spcAft>
                <a:spcPct val="0"/>
              </a:spcAft>
              <a:defRPr/>
            </a:pPr>
            <a:r>
              <a:rPr lang="en-GB" sz="2400">
                <a:solidFill>
                  <a:srgbClr val="FFFFFF"/>
                </a:solidFill>
                <a:latin typeface="Arial"/>
                <a:ea typeface="ＭＳ Ｐゴシック"/>
              </a:rPr>
              <a:t>WORKFORCE</a:t>
            </a:r>
          </a:p>
          <a:p>
            <a:pPr defTabSz="914354">
              <a:spcAft>
                <a:spcPct val="0"/>
              </a:spcAft>
              <a:defRPr/>
            </a:pPr>
            <a:r>
              <a:rPr lang="en-GB" sz="2400">
                <a:solidFill>
                  <a:srgbClr val="FFFFFF"/>
                </a:solidFill>
                <a:latin typeface="Arial"/>
                <a:ea typeface="ＭＳ Ｐゴシック"/>
              </a:rPr>
              <a:t>DATA</a:t>
            </a:r>
          </a:p>
          <a:p>
            <a:pPr defTabSz="914354">
              <a:spcAft>
                <a:spcPct val="0"/>
              </a:spcAft>
              <a:defRPr/>
            </a:pPr>
            <a:r>
              <a:rPr lang="en-GB" sz="2400">
                <a:solidFill>
                  <a:srgbClr val="FFFFFF"/>
                </a:solidFill>
                <a:latin typeface="Arial"/>
                <a:ea typeface="ＭＳ Ｐゴシック"/>
              </a:rPr>
              <a:t>DOMAIN</a:t>
            </a:r>
          </a:p>
          <a:p>
            <a:pPr algn="r" defTabSz="914354">
              <a:spcAft>
                <a:spcPct val="0"/>
              </a:spcAft>
              <a:defRPr/>
            </a:pPr>
            <a:endParaRPr lang="en-GB" sz="2133">
              <a:solidFill>
                <a:srgbClr val="FFFFFF"/>
              </a:solidFill>
              <a:latin typeface="Arial"/>
              <a:ea typeface="ＭＳ Ｐゴシック"/>
            </a:endParaRPr>
          </a:p>
          <a:p>
            <a:pPr algn="r" defTabSz="914354">
              <a:spcAft>
                <a:spcPct val="0"/>
              </a:spcAft>
              <a:defRPr/>
            </a:pPr>
            <a:endParaRPr lang="en-GB" sz="2133">
              <a:solidFill>
                <a:srgbClr val="FFFFFF"/>
              </a:solidFill>
              <a:latin typeface="Arial"/>
              <a:ea typeface="ＭＳ Ｐゴシック"/>
            </a:endParaRPr>
          </a:p>
          <a:p>
            <a:pPr algn="r" defTabSz="914354">
              <a:spcAft>
                <a:spcPct val="0"/>
              </a:spcAft>
              <a:defRPr/>
            </a:pPr>
            <a:r>
              <a:rPr lang="en-GB" sz="2400">
                <a:solidFill>
                  <a:srgbClr val="FFFFFF"/>
                </a:solidFill>
                <a:latin typeface="Arial"/>
                <a:ea typeface="ＭＳ Ｐゴシック"/>
              </a:rPr>
              <a:t>AGILE RELEASE TEAM</a:t>
            </a:r>
          </a:p>
        </p:txBody>
      </p:sp>
      <p:sp>
        <p:nvSpPr>
          <p:cNvPr id="233" name="Oval 232">
            <a:extLst>
              <a:ext uri="{FF2B5EF4-FFF2-40B4-BE49-F238E27FC236}">
                <a16:creationId xmlns:a16="http://schemas.microsoft.com/office/drawing/2014/main" id="{98CFB91C-FAE4-4A0B-8AAE-7F2ECE82FEF5}"/>
              </a:ext>
            </a:extLst>
          </p:cNvPr>
          <p:cNvSpPr>
            <a:spLocks noChangeAspect="1"/>
          </p:cNvSpPr>
          <p:nvPr/>
        </p:nvSpPr>
        <p:spPr bwMode="auto">
          <a:xfrm>
            <a:off x="8174542" y="2981186"/>
            <a:ext cx="1806489" cy="1806489"/>
          </a:xfrm>
          <a:prstGeom prst="ellipse">
            <a:avLst/>
          </a:prstGeom>
          <a:solidFill>
            <a:schemeClr val="bg1">
              <a:lumMod val="95000"/>
              <a:alpha val="90000"/>
            </a:schemeClr>
          </a:solidFill>
          <a:ln w="28575" cap="flat" cmpd="sng" algn="ctr">
            <a:solidFill>
              <a:schemeClr val="tx1">
                <a:lumMod val="50000"/>
                <a:lumOff val="50000"/>
              </a:schemeClr>
            </a:solidFill>
            <a:prstDash val="sysDash"/>
            <a:round/>
            <a:headEnd type="none" w="med" len="med"/>
            <a:tailEnd type="none" w="med" len="med"/>
          </a:ln>
          <a:effectLst/>
        </p:spPr>
        <p:txBody>
          <a:bodyPr vert="horz" wrap="none" lIns="0" tIns="0" rIns="0" bIns="0" numCol="1" rtlCol="0" anchor="t" anchorCtr="0" compatLnSpc="1">
            <a:prstTxWarp prst="textNoShape">
              <a:avLst/>
            </a:prstTxWarp>
          </a:bodyPr>
          <a:lstStyle/>
          <a:p>
            <a:pPr defTabSz="914377">
              <a:spcAft>
                <a:spcPct val="0"/>
              </a:spcAft>
            </a:pPr>
            <a:endParaRPr lang="en-GB" sz="2800">
              <a:solidFill>
                <a:srgbClr val="0079C1"/>
              </a:solidFill>
              <a:latin typeface="Arial" charset="0"/>
              <a:ea typeface="ＭＳ Ｐゴシック" pitchFamily="48" charset="-128"/>
            </a:endParaRPr>
          </a:p>
        </p:txBody>
      </p:sp>
      <p:sp>
        <p:nvSpPr>
          <p:cNvPr id="129" name="Oval 128">
            <a:extLst>
              <a:ext uri="{FF2B5EF4-FFF2-40B4-BE49-F238E27FC236}">
                <a16:creationId xmlns:a16="http://schemas.microsoft.com/office/drawing/2014/main" id="{F213D2E7-8805-423A-B4D3-39EDDA676A42}"/>
              </a:ext>
            </a:extLst>
          </p:cNvPr>
          <p:cNvSpPr>
            <a:spLocks noChangeAspect="1"/>
          </p:cNvSpPr>
          <p:nvPr/>
        </p:nvSpPr>
        <p:spPr bwMode="auto">
          <a:xfrm>
            <a:off x="1487737" y="2474189"/>
            <a:ext cx="2409111" cy="2409111"/>
          </a:xfrm>
          <a:prstGeom prst="ellipse">
            <a:avLst/>
          </a:prstGeom>
          <a:solidFill>
            <a:schemeClr val="bg1">
              <a:lumMod val="95000"/>
              <a:alpha val="90000"/>
            </a:schemeClr>
          </a:solidFill>
          <a:ln w="28575" cap="flat" cmpd="sng" algn="ctr">
            <a:solidFill>
              <a:schemeClr val="tx1">
                <a:lumMod val="50000"/>
                <a:lumOff val="50000"/>
              </a:schemeClr>
            </a:solidFill>
            <a:prstDash val="sysDash"/>
            <a:round/>
            <a:headEnd type="none" w="med" len="med"/>
            <a:tailEnd type="none" w="med" len="med"/>
          </a:ln>
          <a:effectLst/>
        </p:spPr>
        <p:txBody>
          <a:bodyPr vert="horz" wrap="none" lIns="0" tIns="0" rIns="0" bIns="0" numCol="1" rtlCol="0" anchor="t" anchorCtr="0" compatLnSpc="1">
            <a:prstTxWarp prst="textNoShape">
              <a:avLst/>
            </a:prstTxWarp>
          </a:bodyPr>
          <a:lstStyle/>
          <a:p>
            <a:pPr defTabSz="914377">
              <a:spcAft>
                <a:spcPct val="0"/>
              </a:spcAft>
            </a:pPr>
            <a:endParaRPr lang="en-GB" sz="2800">
              <a:solidFill>
                <a:srgbClr val="0079C1"/>
              </a:solidFill>
              <a:latin typeface="Arial" charset="0"/>
              <a:ea typeface="ＭＳ Ｐゴシック" pitchFamily="48" charset="-128"/>
            </a:endParaRPr>
          </a:p>
        </p:txBody>
      </p:sp>
      <p:sp>
        <p:nvSpPr>
          <p:cNvPr id="120" name="Rounded Rectangle 181">
            <a:extLst>
              <a:ext uri="{FF2B5EF4-FFF2-40B4-BE49-F238E27FC236}">
                <a16:creationId xmlns:a16="http://schemas.microsoft.com/office/drawing/2014/main" id="{6E86FB63-589D-4CA6-832C-C42DB71D1137}"/>
              </a:ext>
            </a:extLst>
          </p:cNvPr>
          <p:cNvSpPr/>
          <p:nvPr/>
        </p:nvSpPr>
        <p:spPr bwMode="auto">
          <a:xfrm>
            <a:off x="12514936" y="791003"/>
            <a:ext cx="2201032" cy="1134175"/>
          </a:xfrm>
          <a:prstGeom prst="roundRect">
            <a:avLst>
              <a:gd name="adj" fmla="val 6963"/>
            </a:avLst>
          </a:prstGeom>
          <a:solidFill>
            <a:schemeClr val="tx1">
              <a:lumMod val="75000"/>
              <a:alpha val="33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cxnSp>
        <p:nvCxnSpPr>
          <p:cNvPr id="212" name="Straight Connector 211">
            <a:extLst>
              <a:ext uri="{FF2B5EF4-FFF2-40B4-BE49-F238E27FC236}">
                <a16:creationId xmlns:a16="http://schemas.microsoft.com/office/drawing/2014/main" id="{1BDF4D52-012D-43B2-A6F4-74504E9CE2E5}"/>
              </a:ext>
            </a:extLst>
          </p:cNvPr>
          <p:cNvCxnSpPr>
            <a:cxnSpLocks/>
          </p:cNvCxnSpPr>
          <p:nvPr/>
        </p:nvCxnSpPr>
        <p:spPr bwMode="auto">
          <a:xfrm>
            <a:off x="17557793" y="4062280"/>
            <a:ext cx="0" cy="813219"/>
          </a:xfrm>
          <a:prstGeom prst="line">
            <a:avLst/>
          </a:prstGeom>
          <a:solidFill>
            <a:srgbClr val="00148C"/>
          </a:solidFill>
          <a:ln w="9525" cap="flat" cmpd="sng" algn="ctr">
            <a:solidFill>
              <a:sysClr val="window" lastClr="FFFFFF">
                <a:lumMod val="50000"/>
              </a:sys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0" name="Rectangle 319">
            <a:extLst>
              <a:ext uri="{FF2B5EF4-FFF2-40B4-BE49-F238E27FC236}">
                <a16:creationId xmlns:a16="http://schemas.microsoft.com/office/drawing/2014/main" id="{03D7E17B-361A-433C-9CD7-5BD9BCD13862}"/>
              </a:ext>
            </a:extLst>
          </p:cNvPr>
          <p:cNvSpPr/>
          <p:nvPr/>
        </p:nvSpPr>
        <p:spPr bwMode="auto">
          <a:xfrm>
            <a:off x="2271948" y="1617633"/>
            <a:ext cx="1008000" cy="324000"/>
          </a:xfrm>
          <a:prstGeom prst="rect">
            <a:avLst/>
          </a:prstGeom>
          <a:solidFill>
            <a:schemeClr val="accent1">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cs typeface="Arial"/>
              </a:rPr>
              <a:t>Juliette Trollope</a:t>
            </a:r>
          </a:p>
          <a:p>
            <a:pPr algn="ctr" defTabSz="914354">
              <a:lnSpc>
                <a:spcPct val="90000"/>
              </a:lnSpc>
            </a:pPr>
            <a:r>
              <a:rPr lang="en-GB" sz="700">
                <a:solidFill>
                  <a:srgbClr val="FFFFFF"/>
                </a:solidFill>
                <a:latin typeface="Arial"/>
                <a:ea typeface="ＭＳ Ｐゴシック"/>
                <a:cs typeface="Arial"/>
              </a:rPr>
              <a:t>HR Product Director</a:t>
            </a:r>
          </a:p>
        </p:txBody>
      </p:sp>
      <p:sp>
        <p:nvSpPr>
          <p:cNvPr id="384" name="Rectangle 383">
            <a:extLst>
              <a:ext uri="{FF2B5EF4-FFF2-40B4-BE49-F238E27FC236}">
                <a16:creationId xmlns:a16="http://schemas.microsoft.com/office/drawing/2014/main" id="{1B205125-EFC9-4FFA-9BA7-8D698D088002}"/>
              </a:ext>
            </a:extLst>
          </p:cNvPr>
          <p:cNvSpPr/>
          <p:nvPr/>
        </p:nvSpPr>
        <p:spPr bwMode="auto">
          <a:xfrm>
            <a:off x="3328367" y="3700949"/>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Shems Mohammed</a:t>
            </a:r>
          </a:p>
          <a:p>
            <a:pPr algn="ctr" defTabSz="914354">
              <a:defRPr/>
            </a:pPr>
            <a:r>
              <a:rPr lang="en-GB" sz="700">
                <a:solidFill>
                  <a:srgbClr val="FFFFFF"/>
                </a:solidFill>
                <a:latin typeface="Arial"/>
                <a:ea typeface="ＭＳ Ｐゴシック"/>
                <a:cs typeface="Arial"/>
              </a:rPr>
              <a:t>Principle Solution Architect</a:t>
            </a:r>
            <a:endParaRPr lang="en-US" sz="700">
              <a:solidFill>
                <a:srgbClr val="55555A"/>
              </a:solidFill>
              <a:latin typeface="Arial"/>
              <a:ea typeface="+mn-lt"/>
              <a:cs typeface="Arial"/>
            </a:endParaRPr>
          </a:p>
        </p:txBody>
      </p:sp>
      <p:sp>
        <p:nvSpPr>
          <p:cNvPr id="83" name="Rectangle 82">
            <a:extLst>
              <a:ext uri="{FF2B5EF4-FFF2-40B4-BE49-F238E27FC236}">
                <a16:creationId xmlns:a16="http://schemas.microsoft.com/office/drawing/2014/main" id="{D1D787CF-DCA2-4B5C-BF12-B6EBE2C48CD3}"/>
              </a:ext>
            </a:extLst>
          </p:cNvPr>
          <p:cNvSpPr/>
          <p:nvPr/>
        </p:nvSpPr>
        <p:spPr bwMode="auto">
          <a:xfrm>
            <a:off x="13634531" y="1196977"/>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Dan Senter</a:t>
            </a:r>
          </a:p>
          <a:p>
            <a:pPr algn="ctr" defTabSz="914354">
              <a:defRPr/>
            </a:pPr>
            <a:r>
              <a:rPr lang="en-GB" sz="700">
                <a:solidFill>
                  <a:srgbClr val="FFFFFF"/>
                </a:solidFill>
                <a:latin typeface="Arial"/>
                <a:ea typeface="ＭＳ Ｐゴシック"/>
                <a:cs typeface="Arial"/>
              </a:rPr>
              <a:t>Data Lead</a:t>
            </a:r>
          </a:p>
        </p:txBody>
      </p:sp>
      <p:sp>
        <p:nvSpPr>
          <p:cNvPr id="85" name="Rectangle 84">
            <a:extLst>
              <a:ext uri="{FF2B5EF4-FFF2-40B4-BE49-F238E27FC236}">
                <a16:creationId xmlns:a16="http://schemas.microsoft.com/office/drawing/2014/main" id="{D075BC59-D801-40C8-ABC9-90104361BD68}"/>
              </a:ext>
            </a:extLst>
          </p:cNvPr>
          <p:cNvSpPr/>
          <p:nvPr/>
        </p:nvSpPr>
        <p:spPr bwMode="auto">
          <a:xfrm>
            <a:off x="12589951" y="1551101"/>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Sanjeev Kapoor</a:t>
            </a:r>
          </a:p>
          <a:p>
            <a:pPr algn="ctr" defTabSz="914354">
              <a:defRPr/>
            </a:pPr>
            <a:r>
              <a:rPr lang="en-GB" sz="700">
                <a:solidFill>
                  <a:srgbClr val="FFFFFF"/>
                </a:solidFill>
                <a:latin typeface="Arial"/>
                <a:ea typeface="ＭＳ Ｐゴシック"/>
                <a:cs typeface="Arial"/>
              </a:rPr>
              <a:t>I &amp; O Lead</a:t>
            </a:r>
          </a:p>
        </p:txBody>
      </p:sp>
      <p:sp>
        <p:nvSpPr>
          <p:cNvPr id="86" name="Rectangle 85">
            <a:extLst>
              <a:ext uri="{FF2B5EF4-FFF2-40B4-BE49-F238E27FC236}">
                <a16:creationId xmlns:a16="http://schemas.microsoft.com/office/drawing/2014/main" id="{5663A7C9-3197-469E-8678-F0896BE08E91}"/>
              </a:ext>
            </a:extLst>
          </p:cNvPr>
          <p:cNvSpPr/>
          <p:nvPr/>
        </p:nvSpPr>
        <p:spPr bwMode="auto">
          <a:xfrm>
            <a:off x="13634531" y="845829"/>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Sam Read</a:t>
            </a:r>
          </a:p>
          <a:p>
            <a:pPr algn="ctr" defTabSz="914354">
              <a:defRPr/>
            </a:pPr>
            <a:r>
              <a:rPr lang="en-GB" sz="700">
                <a:solidFill>
                  <a:srgbClr val="FFFFFF"/>
                </a:solidFill>
                <a:latin typeface="Arial"/>
                <a:ea typeface="ＭＳ Ｐゴシック"/>
                <a:cs typeface="Arial"/>
              </a:rPr>
              <a:t>Technology Risk Lead</a:t>
            </a:r>
          </a:p>
        </p:txBody>
      </p:sp>
      <p:sp>
        <p:nvSpPr>
          <p:cNvPr id="87" name="Rectangle 86">
            <a:extLst>
              <a:ext uri="{FF2B5EF4-FFF2-40B4-BE49-F238E27FC236}">
                <a16:creationId xmlns:a16="http://schemas.microsoft.com/office/drawing/2014/main" id="{6517387A-96A2-4541-8F93-631F3B26DFE5}"/>
              </a:ext>
            </a:extLst>
          </p:cNvPr>
          <p:cNvSpPr/>
          <p:nvPr/>
        </p:nvSpPr>
        <p:spPr bwMode="auto">
          <a:xfrm>
            <a:off x="12589951" y="845829"/>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Suky </a:t>
            </a:r>
            <a:r>
              <a:rPr lang="en-GB" sz="800" err="1">
                <a:solidFill>
                  <a:srgbClr val="FFFFFF"/>
                </a:solidFill>
                <a:latin typeface="Arial"/>
                <a:ea typeface="ＭＳ Ｐゴシック"/>
                <a:cs typeface="Arial"/>
              </a:rPr>
              <a:t>Muttoo</a:t>
            </a:r>
          </a:p>
          <a:p>
            <a:pPr algn="ctr" defTabSz="914354">
              <a:defRPr/>
            </a:pPr>
            <a:r>
              <a:rPr lang="en-GB" sz="700">
                <a:solidFill>
                  <a:srgbClr val="FFFFFF"/>
                </a:solidFill>
                <a:latin typeface="Arial"/>
                <a:ea typeface="ＭＳ Ｐゴシック"/>
                <a:cs typeface="Arial"/>
              </a:rPr>
              <a:t>IT Commercial Lead</a:t>
            </a:r>
          </a:p>
        </p:txBody>
      </p:sp>
      <p:sp>
        <p:nvSpPr>
          <p:cNvPr id="88" name="Rectangle 87">
            <a:extLst>
              <a:ext uri="{FF2B5EF4-FFF2-40B4-BE49-F238E27FC236}">
                <a16:creationId xmlns:a16="http://schemas.microsoft.com/office/drawing/2014/main" id="{744764AA-0346-4590-ADFC-A0B8F97039BA}"/>
              </a:ext>
            </a:extLst>
          </p:cNvPr>
          <p:cNvSpPr/>
          <p:nvPr/>
        </p:nvSpPr>
        <p:spPr bwMode="auto">
          <a:xfrm>
            <a:off x="12589951" y="1196977"/>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Basav </a:t>
            </a:r>
            <a:r>
              <a:rPr lang="en-GB" sz="800" err="1">
                <a:solidFill>
                  <a:srgbClr val="FFFFFF"/>
                </a:solidFill>
                <a:latin typeface="Arial"/>
                <a:ea typeface="ＭＳ Ｐゴシック"/>
                <a:cs typeface="Arial"/>
              </a:rPr>
              <a:t>Mahadevaiah</a:t>
            </a:r>
            <a:endParaRPr lang="en-GB" sz="800">
              <a:solidFill>
                <a:srgbClr val="FFFFFF"/>
              </a:solidFill>
              <a:latin typeface="Arial"/>
              <a:ea typeface="ＭＳ Ｐゴシック"/>
              <a:cs typeface="Arial"/>
            </a:endParaRPr>
          </a:p>
          <a:p>
            <a:pPr algn="ctr" defTabSz="914354">
              <a:defRPr/>
            </a:pPr>
            <a:r>
              <a:rPr lang="en-GB" sz="700">
                <a:solidFill>
                  <a:srgbClr val="FFFFFF"/>
                </a:solidFill>
                <a:latin typeface="Arial"/>
                <a:ea typeface="ＭＳ Ｐゴシック"/>
                <a:cs typeface="Arial"/>
              </a:rPr>
              <a:t>Security Lead</a:t>
            </a:r>
          </a:p>
        </p:txBody>
      </p:sp>
      <p:sp>
        <p:nvSpPr>
          <p:cNvPr id="89" name="Rectangle 88">
            <a:extLst>
              <a:ext uri="{FF2B5EF4-FFF2-40B4-BE49-F238E27FC236}">
                <a16:creationId xmlns:a16="http://schemas.microsoft.com/office/drawing/2014/main" id="{9CF41ED8-B066-43B9-BBEE-EFBE1414644A}"/>
              </a:ext>
            </a:extLst>
          </p:cNvPr>
          <p:cNvSpPr/>
          <p:nvPr/>
        </p:nvSpPr>
        <p:spPr bwMode="auto">
          <a:xfrm>
            <a:off x="13634531" y="1551101"/>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Dominic Hewitt</a:t>
            </a:r>
          </a:p>
          <a:p>
            <a:pPr algn="ctr" defTabSz="914354">
              <a:defRPr/>
            </a:pPr>
            <a:r>
              <a:rPr lang="en-GB" sz="800">
                <a:solidFill>
                  <a:srgbClr val="FFFFFF"/>
                </a:solidFill>
                <a:latin typeface="Arial"/>
                <a:ea typeface="ＭＳ Ｐゴシック"/>
                <a:cs typeface="Arial"/>
              </a:rPr>
              <a:t> </a:t>
            </a:r>
            <a:r>
              <a:rPr lang="en-GB" sz="700">
                <a:solidFill>
                  <a:srgbClr val="FFFFFF"/>
                </a:solidFill>
                <a:latin typeface="Arial"/>
                <a:ea typeface="ＭＳ Ｐゴシック"/>
                <a:cs typeface="Arial"/>
              </a:rPr>
              <a:t>IT Finance Lead</a:t>
            </a:r>
          </a:p>
        </p:txBody>
      </p:sp>
      <p:sp>
        <p:nvSpPr>
          <p:cNvPr id="140" name="Rectangle 139">
            <a:extLst>
              <a:ext uri="{FF2B5EF4-FFF2-40B4-BE49-F238E27FC236}">
                <a16:creationId xmlns:a16="http://schemas.microsoft.com/office/drawing/2014/main" id="{9BBEA12D-7CEC-4B5C-841B-434FFEF7B373}"/>
              </a:ext>
            </a:extLst>
          </p:cNvPr>
          <p:cNvSpPr/>
          <p:nvPr/>
        </p:nvSpPr>
        <p:spPr bwMode="auto">
          <a:xfrm>
            <a:off x="1048447" y="3300728"/>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Consultants</a:t>
            </a:r>
          </a:p>
        </p:txBody>
      </p:sp>
      <p:sp>
        <p:nvSpPr>
          <p:cNvPr id="203" name="Rectangle 202">
            <a:extLst>
              <a:ext uri="{FF2B5EF4-FFF2-40B4-BE49-F238E27FC236}">
                <a16:creationId xmlns:a16="http://schemas.microsoft.com/office/drawing/2014/main" id="{3DF76982-C4B1-4F88-85C2-66AB91A1F1C3}"/>
              </a:ext>
            </a:extLst>
          </p:cNvPr>
          <p:cNvSpPr/>
          <p:nvPr/>
        </p:nvSpPr>
        <p:spPr bwMode="auto">
          <a:xfrm>
            <a:off x="1048447" y="3700949"/>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Analysts</a:t>
            </a:r>
          </a:p>
        </p:txBody>
      </p:sp>
      <p:sp>
        <p:nvSpPr>
          <p:cNvPr id="206" name="Rectangle 205">
            <a:extLst>
              <a:ext uri="{FF2B5EF4-FFF2-40B4-BE49-F238E27FC236}">
                <a16:creationId xmlns:a16="http://schemas.microsoft.com/office/drawing/2014/main" id="{263380D0-D077-417F-AE5C-A1341D76FC4D}"/>
              </a:ext>
            </a:extLst>
          </p:cNvPr>
          <p:cNvSpPr/>
          <p:nvPr/>
        </p:nvSpPr>
        <p:spPr bwMode="auto">
          <a:xfrm>
            <a:off x="2956263" y="4083476"/>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SEM</a:t>
            </a:r>
            <a:br>
              <a:rPr lang="en-GB" sz="800">
                <a:solidFill>
                  <a:srgbClr val="FFFFFF"/>
                </a:solidFill>
                <a:latin typeface="Arial"/>
                <a:ea typeface="ＭＳ Ｐゴシック"/>
                <a:cs typeface="Arial"/>
              </a:rPr>
            </a:br>
            <a:r>
              <a:rPr lang="en-GB" sz="800">
                <a:solidFill>
                  <a:srgbClr val="FFFFFF"/>
                </a:solidFill>
                <a:latin typeface="Arial"/>
                <a:ea typeface="ＭＳ Ｐゴシック"/>
                <a:cs typeface="Arial"/>
              </a:rPr>
              <a:t>Alyson Jones</a:t>
            </a:r>
          </a:p>
        </p:txBody>
      </p:sp>
      <p:sp>
        <p:nvSpPr>
          <p:cNvPr id="207" name="Rectangle 206">
            <a:extLst>
              <a:ext uri="{FF2B5EF4-FFF2-40B4-BE49-F238E27FC236}">
                <a16:creationId xmlns:a16="http://schemas.microsoft.com/office/drawing/2014/main" id="{23B28058-49F6-4992-B0BD-7ACEDCBD6535}"/>
              </a:ext>
            </a:extLst>
          </p:cNvPr>
          <p:cNvSpPr/>
          <p:nvPr/>
        </p:nvSpPr>
        <p:spPr bwMode="auto">
          <a:xfrm>
            <a:off x="2734316" y="4466913"/>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Modellers</a:t>
            </a:r>
          </a:p>
        </p:txBody>
      </p:sp>
      <p:sp>
        <p:nvSpPr>
          <p:cNvPr id="208" name="Rectangle 207">
            <a:extLst>
              <a:ext uri="{FF2B5EF4-FFF2-40B4-BE49-F238E27FC236}">
                <a16:creationId xmlns:a16="http://schemas.microsoft.com/office/drawing/2014/main" id="{D49272C0-88CC-4948-8BEF-7DB85C8E8859}"/>
              </a:ext>
            </a:extLst>
          </p:cNvPr>
          <p:cNvSpPr/>
          <p:nvPr/>
        </p:nvSpPr>
        <p:spPr bwMode="auto">
          <a:xfrm>
            <a:off x="1636281" y="4468296"/>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Analysts</a:t>
            </a:r>
          </a:p>
        </p:txBody>
      </p:sp>
      <p:sp>
        <p:nvSpPr>
          <p:cNvPr id="209" name="Rectangle 208">
            <a:extLst>
              <a:ext uri="{FF2B5EF4-FFF2-40B4-BE49-F238E27FC236}">
                <a16:creationId xmlns:a16="http://schemas.microsoft.com/office/drawing/2014/main" id="{896AAD85-9329-48FC-8D2A-953F2A407933}"/>
              </a:ext>
            </a:extLst>
          </p:cNvPr>
          <p:cNvSpPr/>
          <p:nvPr/>
        </p:nvSpPr>
        <p:spPr bwMode="auto">
          <a:xfrm>
            <a:off x="1409199" y="40836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Consultants</a:t>
            </a:r>
          </a:p>
        </p:txBody>
      </p:sp>
      <p:sp>
        <p:nvSpPr>
          <p:cNvPr id="210" name="Rectangle 209">
            <a:extLst>
              <a:ext uri="{FF2B5EF4-FFF2-40B4-BE49-F238E27FC236}">
                <a16:creationId xmlns:a16="http://schemas.microsoft.com/office/drawing/2014/main" id="{F982CE79-0563-414E-AE39-759228FC02EF}"/>
              </a:ext>
            </a:extLst>
          </p:cNvPr>
          <p:cNvSpPr/>
          <p:nvPr/>
        </p:nvSpPr>
        <p:spPr bwMode="auto">
          <a:xfrm>
            <a:off x="3338939" y="330722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Harsh Mundel</a:t>
            </a:r>
          </a:p>
          <a:p>
            <a:pPr algn="ctr" defTabSz="914354"/>
            <a:r>
              <a:rPr lang="en-GB" sz="700">
                <a:solidFill>
                  <a:srgbClr val="FFFFFF"/>
                </a:solidFill>
                <a:latin typeface="Arial"/>
                <a:ea typeface="ＭＳ Ｐゴシック"/>
                <a:cs typeface="Arial"/>
              </a:rPr>
              <a:t>Lead Data Architect</a:t>
            </a:r>
            <a:endParaRPr lang="en-US" sz="700">
              <a:solidFill>
                <a:srgbClr val="FFFFFF"/>
              </a:solidFill>
              <a:latin typeface="Arial"/>
              <a:ea typeface="ＭＳ Ｐゴシック"/>
              <a:cs typeface="Arial"/>
            </a:endParaRPr>
          </a:p>
        </p:txBody>
      </p:sp>
      <p:sp>
        <p:nvSpPr>
          <p:cNvPr id="214" name="Rectangle 213">
            <a:extLst>
              <a:ext uri="{FF2B5EF4-FFF2-40B4-BE49-F238E27FC236}">
                <a16:creationId xmlns:a16="http://schemas.microsoft.com/office/drawing/2014/main" id="{EE5F8446-8402-4476-84C6-D6184AC3B46D}"/>
              </a:ext>
            </a:extLst>
          </p:cNvPr>
          <p:cNvSpPr/>
          <p:nvPr/>
        </p:nvSpPr>
        <p:spPr bwMode="auto">
          <a:xfrm>
            <a:off x="1636281" y="2505067"/>
            <a:ext cx="1008000" cy="324000"/>
          </a:xfrm>
          <a:prstGeom prst="rect">
            <a:avLst/>
          </a:prstGeom>
          <a:solidFill>
            <a:schemeClr val="accent1"/>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7">
              <a:defRPr/>
            </a:pPr>
            <a:r>
              <a:rPr lang="en-GB" sz="667">
                <a:solidFill>
                  <a:srgbClr val="FFFFFF"/>
                </a:solidFill>
                <a:latin typeface="Arial"/>
                <a:ea typeface="ＭＳ Ｐゴシック"/>
                <a:cs typeface="Arial"/>
              </a:rPr>
              <a:t>Tolu Adeyanju “Customer Insights” / Data SME</a:t>
            </a:r>
            <a:endParaRPr lang="en-US" sz="667"/>
          </a:p>
        </p:txBody>
      </p:sp>
      <p:sp>
        <p:nvSpPr>
          <p:cNvPr id="215" name="Rectangle 214">
            <a:extLst>
              <a:ext uri="{FF2B5EF4-FFF2-40B4-BE49-F238E27FC236}">
                <a16:creationId xmlns:a16="http://schemas.microsoft.com/office/drawing/2014/main" id="{F6AB61C9-E5E7-437F-8485-8E8FAE82AD8F}"/>
              </a:ext>
            </a:extLst>
          </p:cNvPr>
          <p:cNvSpPr/>
          <p:nvPr/>
        </p:nvSpPr>
        <p:spPr bwMode="auto">
          <a:xfrm>
            <a:off x="2956263" y="2908192"/>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Nishit </a:t>
            </a:r>
            <a:r>
              <a:rPr lang="en-GB" sz="800" err="1">
                <a:solidFill>
                  <a:srgbClr val="FFFFFF"/>
                </a:solidFill>
                <a:latin typeface="Arial"/>
                <a:ea typeface="ＭＳ Ｐゴシック"/>
                <a:cs typeface="Arial"/>
              </a:rPr>
              <a:t>Ajwaliya</a:t>
            </a:r>
            <a:endParaRPr lang="en-GB" sz="800">
              <a:solidFill>
                <a:srgbClr val="FFFFFF"/>
              </a:solidFill>
              <a:latin typeface="Arial"/>
              <a:ea typeface="ＭＳ Ｐゴシック"/>
              <a:cs typeface="Arial"/>
            </a:endParaRPr>
          </a:p>
          <a:p>
            <a:pPr algn="ctr" defTabSz="914354">
              <a:defRPr/>
            </a:pPr>
            <a:r>
              <a:rPr lang="en-GB" sz="700">
                <a:solidFill>
                  <a:srgbClr val="FFFFFF"/>
                </a:solidFill>
                <a:latin typeface="Arial"/>
                <a:ea typeface="ＭＳ Ｐゴシック"/>
                <a:cs typeface="Arial"/>
              </a:rPr>
              <a:t> Enterprise Information Architect</a:t>
            </a:r>
            <a:endParaRPr lang="en-US" sz="700">
              <a:solidFill>
                <a:srgbClr val="55555A"/>
              </a:solidFill>
              <a:latin typeface="Arial"/>
              <a:ea typeface="+mn-lt"/>
              <a:cs typeface="Arial"/>
            </a:endParaRPr>
          </a:p>
        </p:txBody>
      </p:sp>
      <p:sp>
        <p:nvSpPr>
          <p:cNvPr id="216" name="Rectangle 215">
            <a:extLst>
              <a:ext uri="{FF2B5EF4-FFF2-40B4-BE49-F238E27FC236}">
                <a16:creationId xmlns:a16="http://schemas.microsoft.com/office/drawing/2014/main" id="{2142E45B-4C6C-4BD3-965C-B913DE614BB7}"/>
              </a:ext>
            </a:extLst>
          </p:cNvPr>
          <p:cNvSpPr/>
          <p:nvPr/>
        </p:nvSpPr>
        <p:spPr bwMode="auto">
          <a:xfrm>
            <a:off x="1409199" y="2911779"/>
            <a:ext cx="1008000" cy="324000"/>
          </a:xfrm>
          <a:prstGeom prst="rect">
            <a:avLst/>
          </a:prstGeom>
          <a:solidFill>
            <a:schemeClr val="accent2">
              <a:lumMod val="75000"/>
            </a:schemeClr>
          </a:solidFill>
          <a:ln w="28575"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Testers x5</a:t>
            </a:r>
          </a:p>
        </p:txBody>
      </p:sp>
      <p:sp>
        <p:nvSpPr>
          <p:cNvPr id="230" name="Rectangle 229">
            <a:extLst>
              <a:ext uri="{FF2B5EF4-FFF2-40B4-BE49-F238E27FC236}">
                <a16:creationId xmlns:a16="http://schemas.microsoft.com/office/drawing/2014/main" id="{DE3F1D16-C91A-4643-92DB-FB95DF572018}"/>
              </a:ext>
            </a:extLst>
          </p:cNvPr>
          <p:cNvSpPr/>
          <p:nvPr/>
        </p:nvSpPr>
        <p:spPr bwMode="auto">
          <a:xfrm>
            <a:off x="8573785" y="3752517"/>
            <a:ext cx="1008000" cy="324000"/>
          </a:xfrm>
          <a:prstGeom prst="rect">
            <a:avLst/>
          </a:prstGeom>
          <a:solidFill>
            <a:srgbClr val="002060"/>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latin typeface="Arial"/>
                <a:ea typeface="ＭＳ Ｐゴシック"/>
                <a:cs typeface="Arial"/>
              </a:rPr>
              <a:t>Tolu Adeyanju </a:t>
            </a:r>
          </a:p>
          <a:p>
            <a:pPr algn="ctr" defTabSz="914354">
              <a:lnSpc>
                <a:spcPct val="90000"/>
              </a:lnSpc>
            </a:pPr>
            <a:r>
              <a:rPr lang="en-GB" sz="800">
                <a:solidFill>
                  <a:srgbClr val="FFFFFF"/>
                </a:solidFill>
                <a:latin typeface="Arial"/>
                <a:ea typeface="ＭＳ Ｐゴシック"/>
                <a:cs typeface="Arial"/>
              </a:rPr>
              <a:t>Data Domain  Owner</a:t>
            </a:r>
          </a:p>
        </p:txBody>
      </p:sp>
      <p:sp>
        <p:nvSpPr>
          <p:cNvPr id="235" name="Rectangle 234">
            <a:extLst>
              <a:ext uri="{FF2B5EF4-FFF2-40B4-BE49-F238E27FC236}">
                <a16:creationId xmlns:a16="http://schemas.microsoft.com/office/drawing/2014/main" id="{7C3CC725-8EA6-4C8B-8F57-EEE895B4AC33}"/>
              </a:ext>
            </a:extLst>
          </p:cNvPr>
          <p:cNvSpPr/>
          <p:nvPr/>
        </p:nvSpPr>
        <p:spPr bwMode="auto">
          <a:xfrm>
            <a:off x="9347908" y="4120897"/>
            <a:ext cx="900000" cy="482711"/>
          </a:xfrm>
          <a:prstGeom prst="rect">
            <a:avLst/>
          </a:prstGeom>
          <a:solidFill>
            <a:schemeClr val="accent1"/>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7"/>
            <a:r>
              <a:rPr lang="en-GB" sz="800">
                <a:solidFill>
                  <a:srgbClr val="FFFFFF"/>
                </a:solidFill>
                <a:cs typeface="Arial"/>
              </a:rPr>
              <a:t>Emma Mease</a:t>
            </a:r>
          </a:p>
          <a:p>
            <a:pPr algn="ctr" defTabSz="914377"/>
            <a:r>
              <a:rPr lang="en-GB" sz="800">
                <a:solidFill>
                  <a:srgbClr val="FFFFFF"/>
                </a:solidFill>
                <a:cs typeface="Arial"/>
              </a:rPr>
              <a:t>Nicky Berry</a:t>
            </a:r>
          </a:p>
          <a:p>
            <a:pPr algn="ctr" defTabSz="914377"/>
            <a:r>
              <a:rPr lang="en-GB" sz="700">
                <a:solidFill>
                  <a:srgbClr val="FFFFFF"/>
                </a:solidFill>
                <a:cs typeface="Arial"/>
              </a:rPr>
              <a:t>SME (Design/ SIT/UAT))</a:t>
            </a:r>
          </a:p>
        </p:txBody>
      </p:sp>
      <p:sp>
        <p:nvSpPr>
          <p:cNvPr id="259" name="Oval 258">
            <a:extLst>
              <a:ext uri="{FF2B5EF4-FFF2-40B4-BE49-F238E27FC236}">
                <a16:creationId xmlns:a16="http://schemas.microsoft.com/office/drawing/2014/main" id="{6991DC29-9192-4CA4-B58B-1A70305B697F}"/>
              </a:ext>
            </a:extLst>
          </p:cNvPr>
          <p:cNvSpPr>
            <a:spLocks noChangeAspect="1"/>
          </p:cNvSpPr>
          <p:nvPr/>
        </p:nvSpPr>
        <p:spPr bwMode="auto">
          <a:xfrm>
            <a:off x="5102596" y="4307176"/>
            <a:ext cx="989461" cy="989461"/>
          </a:xfrm>
          <a:prstGeom prst="ellipse">
            <a:avLst/>
          </a:prstGeom>
          <a:solidFill>
            <a:schemeClr val="bg1">
              <a:lumMod val="95000"/>
              <a:alpha val="90000"/>
            </a:schemeClr>
          </a:solidFill>
          <a:ln w="28575" cap="flat" cmpd="sng" algn="ctr">
            <a:solidFill>
              <a:schemeClr val="tx1">
                <a:lumMod val="50000"/>
                <a:lumOff val="50000"/>
              </a:schemeClr>
            </a:solidFill>
            <a:prstDash val="sysDash"/>
            <a:round/>
            <a:headEnd type="none" w="med" len="med"/>
            <a:tailEnd type="none" w="med" len="med"/>
          </a:ln>
          <a:effectLst/>
        </p:spPr>
        <p:txBody>
          <a:bodyPr vert="horz" wrap="none" lIns="0" tIns="0" rIns="0" bIns="0" numCol="1" rtlCol="0" anchor="t" anchorCtr="0" compatLnSpc="1">
            <a:prstTxWarp prst="textNoShape">
              <a:avLst/>
            </a:prstTxWarp>
          </a:bodyPr>
          <a:lstStyle/>
          <a:p>
            <a:pPr defTabSz="914377">
              <a:spcAft>
                <a:spcPct val="0"/>
              </a:spcAft>
            </a:pPr>
            <a:endParaRPr lang="en-GB" sz="2667">
              <a:solidFill>
                <a:srgbClr val="0079C1"/>
              </a:solidFill>
              <a:latin typeface="Arial" charset="0"/>
              <a:ea typeface="ＭＳ Ｐゴシック" pitchFamily="48" charset="-128"/>
            </a:endParaRPr>
          </a:p>
        </p:txBody>
      </p:sp>
      <p:sp>
        <p:nvSpPr>
          <p:cNvPr id="261" name="Rectangle 260">
            <a:extLst>
              <a:ext uri="{FF2B5EF4-FFF2-40B4-BE49-F238E27FC236}">
                <a16:creationId xmlns:a16="http://schemas.microsoft.com/office/drawing/2014/main" id="{E747FCBE-6A3B-4F13-8BCB-5E5F77FFC7BE}"/>
              </a:ext>
            </a:extLst>
          </p:cNvPr>
          <p:cNvSpPr/>
          <p:nvPr/>
        </p:nvSpPr>
        <p:spPr bwMode="auto">
          <a:xfrm>
            <a:off x="5918488" y="4825837"/>
            <a:ext cx="900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cs typeface="Arial"/>
              </a:rPr>
              <a:t>Shalini Saxena</a:t>
            </a:r>
            <a:endParaRPr lang="en-US" sz="800">
              <a:solidFill>
                <a:srgbClr val="FFFFFF"/>
              </a:solidFill>
              <a:cs typeface="Arial"/>
            </a:endParaRPr>
          </a:p>
          <a:p>
            <a:pPr algn="ctr" defTabSz="914354"/>
            <a:r>
              <a:rPr lang="en-GB" sz="700">
                <a:solidFill>
                  <a:srgbClr val="FFFFFF"/>
                </a:solidFill>
                <a:cs typeface="Arial"/>
              </a:rPr>
              <a:t>Solution Architect</a:t>
            </a:r>
            <a:endParaRPr lang="en-US" sz="700">
              <a:solidFill>
                <a:srgbClr val="FFFFFF"/>
              </a:solidFill>
              <a:cs typeface="Arial"/>
            </a:endParaRPr>
          </a:p>
        </p:txBody>
      </p:sp>
      <p:sp>
        <p:nvSpPr>
          <p:cNvPr id="263" name="Rectangle 262">
            <a:extLst>
              <a:ext uri="{FF2B5EF4-FFF2-40B4-BE49-F238E27FC236}">
                <a16:creationId xmlns:a16="http://schemas.microsoft.com/office/drawing/2014/main" id="{93EE4E3D-9A6F-40F1-9CD8-B471FAE478AC}"/>
              </a:ext>
            </a:extLst>
          </p:cNvPr>
          <p:cNvSpPr/>
          <p:nvPr/>
        </p:nvSpPr>
        <p:spPr bwMode="auto">
          <a:xfrm>
            <a:off x="4595436" y="5219272"/>
            <a:ext cx="900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Wipro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Dev</a:t>
            </a:r>
          </a:p>
        </p:txBody>
      </p:sp>
      <p:sp>
        <p:nvSpPr>
          <p:cNvPr id="264" name="Rectangle 263">
            <a:extLst>
              <a:ext uri="{FF2B5EF4-FFF2-40B4-BE49-F238E27FC236}">
                <a16:creationId xmlns:a16="http://schemas.microsoft.com/office/drawing/2014/main" id="{03E99EFD-3153-4C5E-A1EA-120F291ADFBB}"/>
              </a:ext>
            </a:extLst>
          </p:cNvPr>
          <p:cNvSpPr/>
          <p:nvPr/>
        </p:nvSpPr>
        <p:spPr bwMode="auto">
          <a:xfrm>
            <a:off x="4367465" y="4825837"/>
            <a:ext cx="900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Wipro TBC</a:t>
            </a:r>
          </a:p>
          <a:p>
            <a:pPr algn="ctr" defTabSz="914354"/>
            <a:r>
              <a:rPr lang="en-GB" sz="700">
                <a:solidFill>
                  <a:srgbClr val="FFFFFF"/>
                </a:solidFill>
                <a:latin typeface="Arial"/>
                <a:ea typeface="ＭＳ Ｐゴシック"/>
                <a:cs typeface="Arial"/>
              </a:rPr>
              <a:t>Tester #1</a:t>
            </a:r>
          </a:p>
        </p:txBody>
      </p:sp>
      <p:sp>
        <p:nvSpPr>
          <p:cNvPr id="266" name="Rectangle 265">
            <a:extLst>
              <a:ext uri="{FF2B5EF4-FFF2-40B4-BE49-F238E27FC236}">
                <a16:creationId xmlns:a16="http://schemas.microsoft.com/office/drawing/2014/main" id="{804E72DF-901B-4622-9FF6-4B353E779646}"/>
              </a:ext>
            </a:extLst>
          </p:cNvPr>
          <p:cNvSpPr/>
          <p:nvPr/>
        </p:nvSpPr>
        <p:spPr bwMode="auto">
          <a:xfrm>
            <a:off x="5684439" y="4051981"/>
            <a:ext cx="900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7">
              <a:defRPr/>
            </a:pPr>
            <a:r>
              <a:rPr lang="en-GB" sz="800">
                <a:solidFill>
                  <a:srgbClr val="FFFFFF"/>
                </a:solidFill>
                <a:cs typeface="Arial"/>
              </a:rPr>
              <a:t>Sujata Goyal</a:t>
            </a:r>
          </a:p>
          <a:p>
            <a:pPr algn="ctr" defTabSz="914377">
              <a:defRPr/>
            </a:pPr>
            <a:r>
              <a:rPr lang="en-GB" sz="700">
                <a:solidFill>
                  <a:srgbClr val="FFFFFF"/>
                </a:solidFill>
                <a:cs typeface="Arial"/>
              </a:rPr>
              <a:t>SAP Integration </a:t>
            </a:r>
          </a:p>
          <a:p>
            <a:pPr algn="ctr" defTabSz="914377">
              <a:defRPr/>
            </a:pPr>
            <a:r>
              <a:rPr lang="en-GB" sz="700">
                <a:solidFill>
                  <a:srgbClr val="FFFFFF"/>
                </a:solidFill>
                <a:cs typeface="Arial"/>
              </a:rPr>
              <a:t>SEM</a:t>
            </a:r>
          </a:p>
        </p:txBody>
      </p:sp>
      <p:sp>
        <p:nvSpPr>
          <p:cNvPr id="267" name="Rectangle 266">
            <a:extLst>
              <a:ext uri="{FF2B5EF4-FFF2-40B4-BE49-F238E27FC236}">
                <a16:creationId xmlns:a16="http://schemas.microsoft.com/office/drawing/2014/main" id="{E5B30D06-A0EB-44DA-9631-8301A840EC95}"/>
              </a:ext>
            </a:extLst>
          </p:cNvPr>
          <p:cNvSpPr/>
          <p:nvPr/>
        </p:nvSpPr>
        <p:spPr bwMode="auto">
          <a:xfrm>
            <a:off x="4595436" y="4051981"/>
            <a:ext cx="900000" cy="324000"/>
          </a:xfrm>
          <a:prstGeom prst="rect">
            <a:avLst/>
          </a:prstGeom>
          <a:gradFill>
            <a:gsLst>
              <a:gs pos="41000">
                <a:schemeClr val="accent2">
                  <a:lumMod val="75000"/>
                </a:schemeClr>
              </a:gs>
              <a:gs pos="63000">
                <a:schemeClr val="accent2"/>
              </a:gs>
            </a:gsLst>
            <a:lin ang="2700000" scaled="1"/>
          </a:gra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TBC</a:t>
            </a:r>
            <a:endParaRPr lang="en-US" sz="800">
              <a:solidFill>
                <a:srgbClr val="FFFFFF"/>
              </a:solidFill>
              <a:latin typeface="Arial"/>
              <a:ea typeface="ＭＳ Ｐゴシック"/>
              <a:cs typeface="Arial"/>
            </a:endParaRPr>
          </a:p>
          <a:p>
            <a:pPr algn="ctr" defTabSz="914354"/>
            <a:r>
              <a:rPr lang="en-GB" sz="700">
                <a:solidFill>
                  <a:srgbClr val="FFFFFF"/>
                </a:solidFill>
                <a:latin typeface="Arial"/>
                <a:ea typeface="ＭＳ Ｐゴシック"/>
                <a:cs typeface="Arial"/>
              </a:rPr>
              <a:t>Fieldglass Func. Consultant</a:t>
            </a:r>
          </a:p>
        </p:txBody>
      </p:sp>
      <p:sp>
        <p:nvSpPr>
          <p:cNvPr id="273" name="Rectangle 272">
            <a:extLst>
              <a:ext uri="{FF2B5EF4-FFF2-40B4-BE49-F238E27FC236}">
                <a16:creationId xmlns:a16="http://schemas.microsoft.com/office/drawing/2014/main" id="{ED4C9479-A186-4DB5-9755-B9AEDBDAA70E}"/>
              </a:ext>
            </a:extLst>
          </p:cNvPr>
          <p:cNvSpPr/>
          <p:nvPr/>
        </p:nvSpPr>
        <p:spPr bwMode="auto">
          <a:xfrm>
            <a:off x="2026887" y="57717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Andy Earnshaw</a:t>
            </a:r>
            <a:endParaRPr lang="en-GB" sz="700">
              <a:solidFill>
                <a:srgbClr val="FFFFFF"/>
              </a:solidFill>
              <a:latin typeface="Arial"/>
              <a:ea typeface="ＭＳ Ｐゴシック"/>
              <a:cs typeface="Arial"/>
            </a:endParaRPr>
          </a:p>
          <a:p>
            <a:pPr algn="ctr" defTabSz="914354">
              <a:defRPr/>
            </a:pPr>
            <a:r>
              <a:rPr lang="en-GB" sz="700">
                <a:solidFill>
                  <a:srgbClr val="FFFFFF"/>
                </a:solidFill>
                <a:latin typeface="Arial"/>
                <a:ea typeface="ＭＳ Ｐゴシック"/>
                <a:cs typeface="Arial"/>
              </a:rPr>
              <a:t>Environment &amp; Config</a:t>
            </a:r>
            <a:endParaRPr lang="en-GB" sz="600">
              <a:solidFill>
                <a:srgbClr val="FFFFFF"/>
              </a:solidFill>
              <a:latin typeface="Arial"/>
              <a:ea typeface="ＭＳ Ｐゴシック"/>
              <a:cs typeface="Arial"/>
            </a:endParaRPr>
          </a:p>
        </p:txBody>
      </p:sp>
      <p:sp>
        <p:nvSpPr>
          <p:cNvPr id="274" name="Rectangle 273">
            <a:extLst>
              <a:ext uri="{FF2B5EF4-FFF2-40B4-BE49-F238E27FC236}">
                <a16:creationId xmlns:a16="http://schemas.microsoft.com/office/drawing/2014/main" id="{CDF0F891-01E2-4125-9217-FC5998EF1945}"/>
              </a:ext>
            </a:extLst>
          </p:cNvPr>
          <p:cNvSpPr/>
          <p:nvPr/>
        </p:nvSpPr>
        <p:spPr bwMode="auto">
          <a:xfrm>
            <a:off x="3600603" y="5771795"/>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TBC</a:t>
            </a:r>
          </a:p>
          <a:p>
            <a:pPr algn="ctr" defTabSz="914354">
              <a:defRPr/>
            </a:pPr>
            <a:r>
              <a:rPr lang="en-GB" sz="700">
                <a:solidFill>
                  <a:srgbClr val="FFFFFF"/>
                </a:solidFill>
                <a:latin typeface="Arial"/>
                <a:ea typeface="ＭＳ Ｐゴシック"/>
                <a:cs typeface="Arial"/>
              </a:rPr>
              <a:t>Change &amp; Readiness</a:t>
            </a:r>
            <a:endParaRPr lang="en-GB" sz="600">
              <a:solidFill>
                <a:srgbClr val="FFFFFF"/>
              </a:solidFill>
              <a:latin typeface="Arial"/>
              <a:ea typeface="ＭＳ Ｐゴシック"/>
              <a:cs typeface="Arial"/>
            </a:endParaRPr>
          </a:p>
        </p:txBody>
      </p:sp>
      <p:sp>
        <p:nvSpPr>
          <p:cNvPr id="275" name="Rectangle 274">
            <a:extLst>
              <a:ext uri="{FF2B5EF4-FFF2-40B4-BE49-F238E27FC236}">
                <a16:creationId xmlns:a16="http://schemas.microsoft.com/office/drawing/2014/main" id="{9B3D0A37-9FAA-4F62-9DE7-ED97A89159D7}"/>
              </a:ext>
            </a:extLst>
          </p:cNvPr>
          <p:cNvSpPr/>
          <p:nvPr/>
        </p:nvSpPr>
        <p:spPr bwMode="auto">
          <a:xfrm>
            <a:off x="4914744" y="57717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667">
                <a:solidFill>
                  <a:schemeClr val="bg1"/>
                </a:solidFill>
              </a:rPr>
              <a:t>TBC</a:t>
            </a:r>
          </a:p>
          <a:p>
            <a:pPr algn="ctr" defTabSz="914354">
              <a:defRPr/>
            </a:pPr>
            <a:r>
              <a:rPr lang="en-GB" sz="667">
                <a:solidFill>
                  <a:schemeClr val="bg1"/>
                </a:solidFill>
              </a:rPr>
              <a:t> Group People Analytics Data Specialist’ </a:t>
            </a:r>
            <a:endParaRPr lang="en-GB" sz="667">
              <a:solidFill>
                <a:schemeClr val="bg1"/>
              </a:solidFill>
              <a:latin typeface="Arial"/>
              <a:ea typeface="ＭＳ Ｐゴシック"/>
              <a:cs typeface="Arial"/>
            </a:endParaRPr>
          </a:p>
        </p:txBody>
      </p:sp>
      <p:sp>
        <p:nvSpPr>
          <p:cNvPr id="276" name="Rectangle 275">
            <a:extLst>
              <a:ext uri="{FF2B5EF4-FFF2-40B4-BE49-F238E27FC236}">
                <a16:creationId xmlns:a16="http://schemas.microsoft.com/office/drawing/2014/main" id="{52FBC4EF-3414-46C4-9A3B-9436F1B90F13}"/>
              </a:ext>
            </a:extLst>
          </p:cNvPr>
          <p:cNvSpPr/>
          <p:nvPr/>
        </p:nvSpPr>
        <p:spPr bwMode="auto">
          <a:xfrm>
            <a:off x="6622179" y="57717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Gagendeep</a:t>
            </a:r>
            <a:r>
              <a:rPr lang="en-GB" sz="800">
                <a:solidFill>
                  <a:srgbClr val="FFFFFF"/>
                </a:solidFill>
                <a:latin typeface="Arial"/>
                <a:ea typeface="ＭＳ Ｐゴシック"/>
                <a:cs typeface="Arial"/>
              </a:rPr>
              <a:t> Singh</a:t>
            </a:r>
          </a:p>
          <a:p>
            <a:pPr algn="ctr" defTabSz="914354">
              <a:defRPr/>
            </a:pPr>
            <a:r>
              <a:rPr lang="en-GB" sz="700">
                <a:solidFill>
                  <a:srgbClr val="FFFFFF"/>
                </a:solidFill>
                <a:latin typeface="Arial"/>
                <a:ea typeface="ＭＳ Ｐゴシック"/>
                <a:cs typeface="Arial"/>
              </a:rPr>
              <a:t>QES Test Lead</a:t>
            </a:r>
            <a:endParaRPr lang="en-GB" sz="600">
              <a:solidFill>
                <a:srgbClr val="FFFFFF"/>
              </a:solidFill>
              <a:latin typeface="Arial"/>
              <a:ea typeface="ＭＳ Ｐゴシック"/>
              <a:cs typeface="Arial"/>
            </a:endParaRPr>
          </a:p>
        </p:txBody>
      </p:sp>
      <p:sp>
        <p:nvSpPr>
          <p:cNvPr id="277" name="Rectangle 276">
            <a:extLst>
              <a:ext uri="{FF2B5EF4-FFF2-40B4-BE49-F238E27FC236}">
                <a16:creationId xmlns:a16="http://schemas.microsoft.com/office/drawing/2014/main" id="{CD2A690E-9777-4520-A017-0EB47F64E9DF}"/>
              </a:ext>
            </a:extLst>
          </p:cNvPr>
          <p:cNvSpPr/>
          <p:nvPr/>
        </p:nvSpPr>
        <p:spPr bwMode="auto">
          <a:xfrm>
            <a:off x="501265" y="5778855"/>
            <a:ext cx="1008000" cy="324000"/>
          </a:xfrm>
          <a:prstGeom prst="rect">
            <a:avLst/>
          </a:prstGeom>
          <a:solidFill>
            <a:srgbClr val="00BEB4">
              <a:lumMod val="75000"/>
            </a:srgb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Kelly Britton</a:t>
            </a:r>
            <a:endParaRPr lang="en-US" sz="800">
              <a:solidFill>
                <a:srgbClr val="55555A"/>
              </a:solidFill>
              <a:latin typeface="Arial"/>
              <a:ea typeface="+mn-lt"/>
              <a:cs typeface="Arial"/>
            </a:endParaRPr>
          </a:p>
          <a:p>
            <a:pPr algn="ctr" defTabSz="914354">
              <a:defRPr/>
            </a:pPr>
            <a:r>
              <a:rPr lang="en-GB" sz="700">
                <a:solidFill>
                  <a:srgbClr val="FFFFFF"/>
                </a:solidFill>
                <a:latin typeface="Arial"/>
                <a:ea typeface="ＭＳ Ｐゴシック"/>
                <a:cs typeface="Arial"/>
              </a:rPr>
              <a:t>Part-Time PSO</a:t>
            </a:r>
            <a:endParaRPr lang="en-US" sz="700">
              <a:solidFill>
                <a:srgbClr val="55555A"/>
              </a:solidFill>
              <a:latin typeface="Arial"/>
              <a:ea typeface="+mn-lt"/>
              <a:cs typeface="Arial"/>
            </a:endParaRPr>
          </a:p>
        </p:txBody>
      </p:sp>
      <p:sp>
        <p:nvSpPr>
          <p:cNvPr id="279" name="Rectangle 278">
            <a:extLst>
              <a:ext uri="{FF2B5EF4-FFF2-40B4-BE49-F238E27FC236}">
                <a16:creationId xmlns:a16="http://schemas.microsoft.com/office/drawing/2014/main" id="{956FF9AE-93EC-4E93-9169-999F5D8A3DE3}"/>
              </a:ext>
            </a:extLst>
          </p:cNvPr>
          <p:cNvSpPr/>
          <p:nvPr/>
        </p:nvSpPr>
        <p:spPr bwMode="auto">
          <a:xfrm>
            <a:off x="3406111" y="2013648"/>
            <a:ext cx="1008000" cy="324000"/>
          </a:xfrm>
          <a:prstGeom prst="rect">
            <a:avLst/>
          </a:prstGeom>
          <a:solidFill>
            <a:srgbClr val="008E87"/>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Gavin Farrell</a:t>
            </a:r>
            <a:endParaRPr lang="en-US" sz="800">
              <a:solidFill>
                <a:srgbClr val="FFFFFF"/>
              </a:solidFill>
              <a:latin typeface="Arial"/>
              <a:ea typeface="ＭＳ Ｐゴシック"/>
              <a:cs typeface="Arial"/>
            </a:endParaRPr>
          </a:p>
          <a:p>
            <a:pPr algn="ctr" defTabSz="914354"/>
            <a:r>
              <a:rPr lang="en-GB" sz="700">
                <a:solidFill>
                  <a:srgbClr val="FFFFFF"/>
                </a:solidFill>
                <a:latin typeface="Arial"/>
                <a:ea typeface="ＭＳ Ｐゴシック"/>
                <a:cs typeface="Arial"/>
              </a:rPr>
              <a:t>Project Manager</a:t>
            </a:r>
          </a:p>
        </p:txBody>
      </p:sp>
      <p:sp>
        <p:nvSpPr>
          <p:cNvPr id="289" name="Rounded Rectangle 181">
            <a:extLst>
              <a:ext uri="{FF2B5EF4-FFF2-40B4-BE49-F238E27FC236}">
                <a16:creationId xmlns:a16="http://schemas.microsoft.com/office/drawing/2014/main" id="{407F8B59-A39D-4590-920C-C953AD41F59F}"/>
              </a:ext>
            </a:extLst>
          </p:cNvPr>
          <p:cNvSpPr/>
          <p:nvPr/>
        </p:nvSpPr>
        <p:spPr bwMode="auto">
          <a:xfrm>
            <a:off x="8527045" y="375720"/>
            <a:ext cx="571500" cy="176313"/>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sp>
        <p:nvSpPr>
          <p:cNvPr id="290" name="Rounded Rectangle 182">
            <a:extLst>
              <a:ext uri="{FF2B5EF4-FFF2-40B4-BE49-F238E27FC236}">
                <a16:creationId xmlns:a16="http://schemas.microsoft.com/office/drawing/2014/main" id="{9B7FD786-7E21-4DD8-95A5-EB96D43CEFB8}"/>
              </a:ext>
            </a:extLst>
          </p:cNvPr>
          <p:cNvSpPr/>
          <p:nvPr/>
        </p:nvSpPr>
        <p:spPr bwMode="auto">
          <a:xfrm>
            <a:off x="8527045" y="634293"/>
            <a:ext cx="571500" cy="176313"/>
          </a:xfrm>
          <a:prstGeom prst="roundRect">
            <a:avLst/>
          </a:prstGeom>
          <a:solidFill>
            <a:srgbClr val="00BEB4">
              <a:lumMod val="7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sp>
        <p:nvSpPr>
          <p:cNvPr id="291" name="Rounded Rectangle 183">
            <a:extLst>
              <a:ext uri="{FF2B5EF4-FFF2-40B4-BE49-F238E27FC236}">
                <a16:creationId xmlns:a16="http://schemas.microsoft.com/office/drawing/2014/main" id="{A674CD4C-FA9A-4995-88CA-FBF315EE5E72}"/>
              </a:ext>
            </a:extLst>
          </p:cNvPr>
          <p:cNvSpPr/>
          <p:nvPr/>
        </p:nvSpPr>
        <p:spPr bwMode="auto">
          <a:xfrm>
            <a:off x="10212158" y="385765"/>
            <a:ext cx="571500" cy="176313"/>
          </a:xfrm>
          <a:prstGeom prst="round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sp>
        <p:nvSpPr>
          <p:cNvPr id="292" name="Rounded Rectangle 184">
            <a:extLst>
              <a:ext uri="{FF2B5EF4-FFF2-40B4-BE49-F238E27FC236}">
                <a16:creationId xmlns:a16="http://schemas.microsoft.com/office/drawing/2014/main" id="{DE9B2476-B877-4E5E-B5CC-42906E4E608C}"/>
              </a:ext>
            </a:extLst>
          </p:cNvPr>
          <p:cNvSpPr/>
          <p:nvPr/>
        </p:nvSpPr>
        <p:spPr bwMode="auto">
          <a:xfrm>
            <a:off x="9174744" y="375720"/>
            <a:ext cx="1152000"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NG Business</a:t>
            </a:r>
          </a:p>
        </p:txBody>
      </p:sp>
      <p:sp>
        <p:nvSpPr>
          <p:cNvPr id="293" name="Rounded Rectangle 185">
            <a:extLst>
              <a:ext uri="{FF2B5EF4-FFF2-40B4-BE49-F238E27FC236}">
                <a16:creationId xmlns:a16="http://schemas.microsoft.com/office/drawing/2014/main" id="{724DD5A3-9405-41B2-AE10-47C5B2DFC3ED}"/>
              </a:ext>
            </a:extLst>
          </p:cNvPr>
          <p:cNvSpPr/>
          <p:nvPr/>
        </p:nvSpPr>
        <p:spPr bwMode="auto">
          <a:xfrm>
            <a:off x="9174744" y="634293"/>
            <a:ext cx="1152000"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NG IT</a:t>
            </a:r>
          </a:p>
        </p:txBody>
      </p:sp>
      <p:sp>
        <p:nvSpPr>
          <p:cNvPr id="294" name="Rounded Rectangle 186">
            <a:extLst>
              <a:ext uri="{FF2B5EF4-FFF2-40B4-BE49-F238E27FC236}">
                <a16:creationId xmlns:a16="http://schemas.microsoft.com/office/drawing/2014/main" id="{4F0862DD-51D3-403A-AD2F-0EF9CF7BF86B}"/>
              </a:ext>
            </a:extLst>
          </p:cNvPr>
          <p:cNvSpPr/>
          <p:nvPr/>
        </p:nvSpPr>
        <p:spPr bwMode="auto">
          <a:xfrm>
            <a:off x="10859857" y="385765"/>
            <a:ext cx="1152000"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IT Partners</a:t>
            </a:r>
          </a:p>
        </p:txBody>
      </p:sp>
      <p:sp>
        <p:nvSpPr>
          <p:cNvPr id="295" name="Rounded Rectangle 183">
            <a:extLst>
              <a:ext uri="{FF2B5EF4-FFF2-40B4-BE49-F238E27FC236}">
                <a16:creationId xmlns:a16="http://schemas.microsoft.com/office/drawing/2014/main" id="{E1574429-4167-46FF-8006-9624B183138D}"/>
              </a:ext>
            </a:extLst>
          </p:cNvPr>
          <p:cNvSpPr/>
          <p:nvPr/>
        </p:nvSpPr>
        <p:spPr bwMode="auto">
          <a:xfrm>
            <a:off x="10212158" y="636076"/>
            <a:ext cx="571500" cy="176313"/>
          </a:xfrm>
          <a:prstGeom prst="round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sp>
        <p:nvSpPr>
          <p:cNvPr id="296" name="Rounded Rectangle 186">
            <a:extLst>
              <a:ext uri="{FF2B5EF4-FFF2-40B4-BE49-F238E27FC236}">
                <a16:creationId xmlns:a16="http://schemas.microsoft.com/office/drawing/2014/main" id="{A1A02811-79F0-42A7-A495-39EAB6F8E311}"/>
              </a:ext>
            </a:extLst>
          </p:cNvPr>
          <p:cNvSpPr/>
          <p:nvPr/>
        </p:nvSpPr>
        <p:spPr bwMode="auto">
          <a:xfrm>
            <a:off x="10870281" y="636076"/>
            <a:ext cx="1152000"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Programme Snr Leadership Team</a:t>
            </a:r>
          </a:p>
        </p:txBody>
      </p:sp>
      <p:sp>
        <p:nvSpPr>
          <p:cNvPr id="84" name="Rounded Rectangle 185">
            <a:extLst>
              <a:ext uri="{FF2B5EF4-FFF2-40B4-BE49-F238E27FC236}">
                <a16:creationId xmlns:a16="http://schemas.microsoft.com/office/drawing/2014/main" id="{D0D30DCB-623F-4B30-8A46-DCDE7985D2A6}"/>
              </a:ext>
            </a:extLst>
          </p:cNvPr>
          <p:cNvSpPr/>
          <p:nvPr/>
        </p:nvSpPr>
        <p:spPr bwMode="auto">
          <a:xfrm>
            <a:off x="7842603" y="416849"/>
            <a:ext cx="1152000"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2000">
                <a:solidFill>
                  <a:prstClr val="white">
                    <a:lumMod val="50000"/>
                  </a:prstClr>
                </a:solidFill>
                <a:latin typeface="Arial"/>
                <a:ea typeface="ＭＳ Ｐゴシック"/>
              </a:rPr>
              <a:t>KEY</a:t>
            </a:r>
          </a:p>
        </p:txBody>
      </p:sp>
      <p:sp>
        <p:nvSpPr>
          <p:cNvPr id="100" name="Rectangle 99">
            <a:extLst>
              <a:ext uri="{FF2B5EF4-FFF2-40B4-BE49-F238E27FC236}">
                <a16:creationId xmlns:a16="http://schemas.microsoft.com/office/drawing/2014/main" id="{964406BE-9095-4CBA-BBFC-92B5B554949E}"/>
              </a:ext>
            </a:extLst>
          </p:cNvPr>
          <p:cNvSpPr/>
          <p:nvPr/>
        </p:nvSpPr>
        <p:spPr bwMode="auto">
          <a:xfrm>
            <a:off x="4632141" y="5259844"/>
            <a:ext cx="900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Wipro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Developers</a:t>
            </a:r>
          </a:p>
        </p:txBody>
      </p:sp>
      <p:sp>
        <p:nvSpPr>
          <p:cNvPr id="102" name="Rectangle 101">
            <a:extLst>
              <a:ext uri="{FF2B5EF4-FFF2-40B4-BE49-F238E27FC236}">
                <a16:creationId xmlns:a16="http://schemas.microsoft.com/office/drawing/2014/main" id="{667EF78B-0341-424C-824F-A7250203B9BB}"/>
              </a:ext>
            </a:extLst>
          </p:cNvPr>
          <p:cNvSpPr/>
          <p:nvPr/>
        </p:nvSpPr>
        <p:spPr bwMode="auto">
          <a:xfrm>
            <a:off x="4412288" y="4861692"/>
            <a:ext cx="900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Wipro TBC</a:t>
            </a:r>
          </a:p>
          <a:p>
            <a:pPr algn="ctr" defTabSz="914354"/>
            <a:r>
              <a:rPr lang="en-GB" sz="700">
                <a:solidFill>
                  <a:srgbClr val="FFFFFF"/>
                </a:solidFill>
                <a:latin typeface="Arial"/>
                <a:ea typeface="ＭＳ Ｐゴシック"/>
                <a:cs typeface="Arial"/>
              </a:rPr>
              <a:t>Testers</a:t>
            </a:r>
          </a:p>
        </p:txBody>
      </p:sp>
      <p:sp>
        <p:nvSpPr>
          <p:cNvPr id="104" name="Rectangle 103">
            <a:extLst>
              <a:ext uri="{FF2B5EF4-FFF2-40B4-BE49-F238E27FC236}">
                <a16:creationId xmlns:a16="http://schemas.microsoft.com/office/drawing/2014/main" id="{0D794152-4A14-493B-B3DF-CCC61E9511F6}"/>
              </a:ext>
            </a:extLst>
          </p:cNvPr>
          <p:cNvSpPr/>
          <p:nvPr/>
        </p:nvSpPr>
        <p:spPr bwMode="auto">
          <a:xfrm>
            <a:off x="5918488" y="4445781"/>
            <a:ext cx="900000" cy="324000"/>
          </a:xfrm>
          <a:prstGeom prst="rect">
            <a:avLst/>
          </a:prstGeom>
          <a:solidFill>
            <a:schemeClr val="accent2">
              <a:lumMod val="75000"/>
            </a:schemeClr>
          </a:solidFill>
          <a:ln w="28575"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Anand </a:t>
            </a:r>
            <a:r>
              <a:rPr lang="en-GB" sz="800" err="1">
                <a:solidFill>
                  <a:srgbClr val="FFFFFF"/>
                </a:solidFill>
                <a:latin typeface="Arial"/>
                <a:ea typeface="ＭＳ Ｐゴシック"/>
                <a:cs typeface="Arial"/>
              </a:rPr>
              <a:t>Venkatapthi</a:t>
            </a:r>
            <a:r>
              <a:rPr lang="en-GB" sz="800">
                <a:solidFill>
                  <a:srgbClr val="FFFFFF"/>
                </a:solidFill>
                <a:latin typeface="Arial"/>
                <a:ea typeface="ＭＳ Ｐゴシック"/>
                <a:cs typeface="Arial"/>
              </a:rPr>
              <a:t> </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SF Func Consultant</a:t>
            </a:r>
          </a:p>
        </p:txBody>
      </p:sp>
      <p:sp>
        <p:nvSpPr>
          <p:cNvPr id="105" name="Rectangle 104">
            <a:extLst>
              <a:ext uri="{FF2B5EF4-FFF2-40B4-BE49-F238E27FC236}">
                <a16:creationId xmlns:a16="http://schemas.microsoft.com/office/drawing/2014/main" id="{C3E67461-9036-4C32-B025-F8BBDE09BC79}"/>
              </a:ext>
            </a:extLst>
          </p:cNvPr>
          <p:cNvSpPr/>
          <p:nvPr/>
        </p:nvSpPr>
        <p:spPr bwMode="auto">
          <a:xfrm>
            <a:off x="4367465" y="4445487"/>
            <a:ext cx="900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Wipro TBC</a:t>
            </a:r>
            <a:endParaRPr lang="en-US" sz="800">
              <a:solidFill>
                <a:srgbClr val="55555A"/>
              </a:solidFill>
              <a:latin typeface="Arial"/>
              <a:ea typeface="+mn-lt"/>
              <a:cs typeface="Arial"/>
            </a:endParaRPr>
          </a:p>
          <a:p>
            <a:pPr algn="ctr" defTabSz="914354">
              <a:defRPr/>
            </a:pPr>
            <a:r>
              <a:rPr lang="en-GB" sz="700">
                <a:solidFill>
                  <a:srgbClr val="FFFFFF"/>
                </a:solidFill>
                <a:latin typeface="Arial"/>
                <a:ea typeface="ＭＳ Ｐゴシック"/>
                <a:cs typeface="Arial"/>
              </a:rPr>
              <a:t>ABAP</a:t>
            </a:r>
            <a:endParaRPr lang="en-US" sz="700">
              <a:solidFill>
                <a:srgbClr val="55555A"/>
              </a:solidFill>
              <a:latin typeface="Arial"/>
              <a:ea typeface="+mn-lt"/>
              <a:cs typeface="Arial"/>
            </a:endParaRPr>
          </a:p>
        </p:txBody>
      </p:sp>
      <p:sp>
        <p:nvSpPr>
          <p:cNvPr id="106" name="Rectangle 105">
            <a:extLst>
              <a:ext uri="{FF2B5EF4-FFF2-40B4-BE49-F238E27FC236}">
                <a16:creationId xmlns:a16="http://schemas.microsoft.com/office/drawing/2014/main" id="{E689B443-3E57-4578-94DB-AA8E20A487C0}"/>
              </a:ext>
            </a:extLst>
          </p:cNvPr>
          <p:cNvSpPr/>
          <p:nvPr/>
        </p:nvSpPr>
        <p:spPr bwMode="auto">
          <a:xfrm>
            <a:off x="2769581" y="4512909"/>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Modellers/Engineers</a:t>
            </a:r>
          </a:p>
        </p:txBody>
      </p:sp>
      <p:sp>
        <p:nvSpPr>
          <p:cNvPr id="107" name="Rectangle 106">
            <a:extLst>
              <a:ext uri="{FF2B5EF4-FFF2-40B4-BE49-F238E27FC236}">
                <a16:creationId xmlns:a16="http://schemas.microsoft.com/office/drawing/2014/main" id="{76D08CAF-01F6-4755-8476-A98E929CF04E}"/>
              </a:ext>
            </a:extLst>
          </p:cNvPr>
          <p:cNvSpPr/>
          <p:nvPr/>
        </p:nvSpPr>
        <p:spPr bwMode="auto">
          <a:xfrm>
            <a:off x="1671547" y="4506067"/>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Analysts</a:t>
            </a:r>
          </a:p>
        </p:txBody>
      </p:sp>
      <p:sp>
        <p:nvSpPr>
          <p:cNvPr id="108" name="Rectangle 107">
            <a:extLst>
              <a:ext uri="{FF2B5EF4-FFF2-40B4-BE49-F238E27FC236}">
                <a16:creationId xmlns:a16="http://schemas.microsoft.com/office/drawing/2014/main" id="{CE3AC302-566A-4F2D-A71A-E1730C85A6E2}"/>
              </a:ext>
            </a:extLst>
          </p:cNvPr>
          <p:cNvSpPr/>
          <p:nvPr/>
        </p:nvSpPr>
        <p:spPr bwMode="auto">
          <a:xfrm>
            <a:off x="1446200" y="4130383"/>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Consultants</a:t>
            </a:r>
          </a:p>
        </p:txBody>
      </p:sp>
      <p:sp>
        <p:nvSpPr>
          <p:cNvPr id="109" name="Rectangle 108">
            <a:extLst>
              <a:ext uri="{FF2B5EF4-FFF2-40B4-BE49-F238E27FC236}">
                <a16:creationId xmlns:a16="http://schemas.microsoft.com/office/drawing/2014/main" id="{EA70F6C4-0ADD-4D8F-B6B0-4327FD77E373}"/>
              </a:ext>
            </a:extLst>
          </p:cNvPr>
          <p:cNvSpPr/>
          <p:nvPr/>
        </p:nvSpPr>
        <p:spPr bwMode="auto">
          <a:xfrm>
            <a:off x="1091317" y="3736677"/>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Analysts </a:t>
            </a:r>
          </a:p>
        </p:txBody>
      </p:sp>
      <p:sp>
        <p:nvSpPr>
          <p:cNvPr id="110" name="Rectangle 109">
            <a:extLst>
              <a:ext uri="{FF2B5EF4-FFF2-40B4-BE49-F238E27FC236}">
                <a16:creationId xmlns:a16="http://schemas.microsoft.com/office/drawing/2014/main" id="{0B258248-C083-4C2E-B330-2E96532FD5AC}"/>
              </a:ext>
            </a:extLst>
          </p:cNvPr>
          <p:cNvSpPr/>
          <p:nvPr/>
        </p:nvSpPr>
        <p:spPr bwMode="auto">
          <a:xfrm>
            <a:off x="1091317" y="3335263"/>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Integration Architect &amp; Consultants</a:t>
            </a:r>
          </a:p>
        </p:txBody>
      </p:sp>
      <p:sp>
        <p:nvSpPr>
          <p:cNvPr id="111" name="Rectangle 110">
            <a:extLst>
              <a:ext uri="{FF2B5EF4-FFF2-40B4-BE49-F238E27FC236}">
                <a16:creationId xmlns:a16="http://schemas.microsoft.com/office/drawing/2014/main" id="{CAA2E366-23E9-47F0-A2B8-E4A20BA27992}"/>
              </a:ext>
            </a:extLst>
          </p:cNvPr>
          <p:cNvSpPr/>
          <p:nvPr/>
        </p:nvSpPr>
        <p:spPr bwMode="auto">
          <a:xfrm>
            <a:off x="8439735" y="57717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TBC</a:t>
            </a:r>
          </a:p>
          <a:p>
            <a:pPr algn="ctr" defTabSz="914354">
              <a:defRPr/>
            </a:pPr>
            <a:r>
              <a:rPr lang="en-GB" sz="700">
                <a:solidFill>
                  <a:srgbClr val="FFFFFF"/>
                </a:solidFill>
                <a:latin typeface="Arial"/>
                <a:ea typeface="ＭＳ Ｐゴシック"/>
                <a:cs typeface="Arial"/>
              </a:rPr>
              <a:t>Service Transition</a:t>
            </a:r>
            <a:endParaRPr lang="en-GB" sz="600">
              <a:solidFill>
                <a:srgbClr val="FFFFFF"/>
              </a:solidFill>
              <a:latin typeface="Arial"/>
              <a:ea typeface="ＭＳ Ｐゴシック"/>
              <a:cs typeface="Arial"/>
            </a:endParaRPr>
          </a:p>
        </p:txBody>
      </p:sp>
      <p:sp>
        <p:nvSpPr>
          <p:cNvPr id="112" name="Rectangle 111">
            <a:extLst>
              <a:ext uri="{FF2B5EF4-FFF2-40B4-BE49-F238E27FC236}">
                <a16:creationId xmlns:a16="http://schemas.microsoft.com/office/drawing/2014/main" id="{421F2098-CCBF-4798-9A85-3051C8869BEB}"/>
              </a:ext>
            </a:extLst>
          </p:cNvPr>
          <p:cNvSpPr/>
          <p:nvPr/>
        </p:nvSpPr>
        <p:spPr bwMode="auto">
          <a:xfrm>
            <a:off x="10044559" y="577179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Mandira Sen</a:t>
            </a:r>
          </a:p>
          <a:p>
            <a:pPr algn="ctr" defTabSz="914354">
              <a:defRPr/>
            </a:pPr>
            <a:r>
              <a:rPr lang="en-GB" sz="700">
                <a:solidFill>
                  <a:srgbClr val="FFFFFF"/>
                </a:solidFill>
                <a:latin typeface="Arial"/>
                <a:ea typeface="ＭＳ Ｐゴシック"/>
                <a:cs typeface="Arial"/>
              </a:rPr>
              <a:t>Domain EA</a:t>
            </a:r>
            <a:endParaRPr lang="en-GB" sz="600">
              <a:solidFill>
                <a:srgbClr val="FFFFFF"/>
              </a:solidFill>
              <a:latin typeface="Arial"/>
              <a:ea typeface="ＭＳ Ｐゴシック"/>
              <a:cs typeface="Arial"/>
            </a:endParaRPr>
          </a:p>
        </p:txBody>
      </p:sp>
      <p:sp>
        <p:nvSpPr>
          <p:cNvPr id="115" name="Rectangle 114">
            <a:extLst>
              <a:ext uri="{FF2B5EF4-FFF2-40B4-BE49-F238E27FC236}">
                <a16:creationId xmlns:a16="http://schemas.microsoft.com/office/drawing/2014/main" id="{928341D8-BCB5-4E2D-BD66-BD006F27D632}"/>
              </a:ext>
            </a:extLst>
          </p:cNvPr>
          <p:cNvSpPr/>
          <p:nvPr/>
        </p:nvSpPr>
        <p:spPr bwMode="auto">
          <a:xfrm>
            <a:off x="2729116" y="2505067"/>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FFFFFF"/>
              </a:solidFill>
              <a:latin typeface="Arial"/>
              <a:ea typeface="ＭＳ Ｐゴシック"/>
              <a:cs typeface="Arial"/>
            </a:endParaRPr>
          </a:p>
          <a:p>
            <a:pPr algn="ctr" defTabSz="914354"/>
            <a:r>
              <a:rPr lang="en-GB" sz="700">
                <a:solidFill>
                  <a:srgbClr val="FFFFFF"/>
                </a:solidFill>
                <a:latin typeface="Arial"/>
                <a:ea typeface="ＭＳ Ｐゴシック"/>
                <a:cs typeface="Arial"/>
              </a:rPr>
              <a:t>Scrum Master</a:t>
            </a:r>
          </a:p>
        </p:txBody>
      </p:sp>
      <p:sp>
        <p:nvSpPr>
          <p:cNvPr id="116" name="Rectangle 115">
            <a:extLst>
              <a:ext uri="{FF2B5EF4-FFF2-40B4-BE49-F238E27FC236}">
                <a16:creationId xmlns:a16="http://schemas.microsoft.com/office/drawing/2014/main" id="{EBA6518B-548E-477F-A7A9-D826C9D04532}"/>
              </a:ext>
            </a:extLst>
          </p:cNvPr>
          <p:cNvSpPr/>
          <p:nvPr/>
        </p:nvSpPr>
        <p:spPr bwMode="auto">
          <a:xfrm>
            <a:off x="1447231" y="2947507"/>
            <a:ext cx="1008000" cy="324000"/>
          </a:xfrm>
          <a:prstGeom prst="rect">
            <a:avLst/>
          </a:prstGeom>
          <a:solidFill>
            <a:schemeClr val="accent2"/>
          </a:solidFill>
          <a:ln w="28575"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Testers</a:t>
            </a:r>
          </a:p>
        </p:txBody>
      </p:sp>
      <p:sp>
        <p:nvSpPr>
          <p:cNvPr id="94" name="Rounded Rectangle 185">
            <a:extLst>
              <a:ext uri="{FF2B5EF4-FFF2-40B4-BE49-F238E27FC236}">
                <a16:creationId xmlns:a16="http://schemas.microsoft.com/office/drawing/2014/main" id="{67ADACE3-EC8E-4B6F-A75C-3889DF9BDBC1}"/>
              </a:ext>
            </a:extLst>
          </p:cNvPr>
          <p:cNvSpPr/>
          <p:nvPr/>
        </p:nvSpPr>
        <p:spPr bwMode="auto">
          <a:xfrm>
            <a:off x="4982185" y="3354274"/>
            <a:ext cx="1506200" cy="297537"/>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r" defTabSz="914354">
              <a:lnSpc>
                <a:spcPct val="80000"/>
              </a:lnSpc>
              <a:spcAft>
                <a:spcPct val="0"/>
              </a:spcAft>
              <a:defRPr/>
            </a:pPr>
            <a:r>
              <a:rPr lang="en-GB" sz="933">
                <a:solidFill>
                  <a:prstClr val="white">
                    <a:lumMod val="50000"/>
                  </a:prstClr>
                </a:solidFill>
                <a:latin typeface="Arial"/>
                <a:ea typeface="ＭＳ Ｐゴシック"/>
              </a:rPr>
              <a:t>+ Potential need for multiple squads working in parallel to cover the scope in </a:t>
            </a:r>
          </a:p>
          <a:p>
            <a:pPr algn="r" defTabSz="914354">
              <a:lnSpc>
                <a:spcPct val="80000"/>
              </a:lnSpc>
              <a:spcAft>
                <a:spcPct val="0"/>
              </a:spcAft>
              <a:defRPr/>
            </a:pPr>
            <a:r>
              <a:rPr lang="en-GB" sz="933">
                <a:solidFill>
                  <a:prstClr val="white">
                    <a:lumMod val="50000"/>
                  </a:prstClr>
                </a:solidFill>
                <a:latin typeface="Arial"/>
                <a:ea typeface="ＭＳ Ｐゴシック"/>
              </a:rPr>
              <a:t>this “workstream”</a:t>
            </a:r>
          </a:p>
        </p:txBody>
      </p:sp>
      <p:sp>
        <p:nvSpPr>
          <p:cNvPr id="121" name="Rectangle 120">
            <a:extLst>
              <a:ext uri="{FF2B5EF4-FFF2-40B4-BE49-F238E27FC236}">
                <a16:creationId xmlns:a16="http://schemas.microsoft.com/office/drawing/2014/main" id="{C8CAE5ED-D1FA-4036-BAE8-B75D82D509BE}"/>
              </a:ext>
            </a:extLst>
          </p:cNvPr>
          <p:cNvSpPr/>
          <p:nvPr/>
        </p:nvSpPr>
        <p:spPr bwMode="auto">
          <a:xfrm>
            <a:off x="5684439" y="5219272"/>
            <a:ext cx="900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cs typeface="Arial"/>
              </a:rPr>
              <a:t>TBC</a:t>
            </a:r>
          </a:p>
          <a:p>
            <a:pPr algn="ctr" defTabSz="914354"/>
            <a:r>
              <a:rPr lang="en-GB" sz="700">
                <a:solidFill>
                  <a:srgbClr val="FFFFFF"/>
                </a:solidFill>
                <a:cs typeface="Arial"/>
              </a:rPr>
              <a:t>Integration Solution Architect</a:t>
            </a:r>
          </a:p>
        </p:txBody>
      </p:sp>
      <p:sp>
        <p:nvSpPr>
          <p:cNvPr id="125" name="Rectangle 124">
            <a:extLst>
              <a:ext uri="{FF2B5EF4-FFF2-40B4-BE49-F238E27FC236}">
                <a16:creationId xmlns:a16="http://schemas.microsoft.com/office/drawing/2014/main" id="{409A32CB-D6DE-4FDC-AA53-318D193ABB0B}"/>
              </a:ext>
            </a:extLst>
          </p:cNvPr>
          <p:cNvSpPr/>
          <p:nvPr/>
        </p:nvSpPr>
        <p:spPr bwMode="auto">
          <a:xfrm>
            <a:off x="3404001" y="1617633"/>
            <a:ext cx="1008000" cy="324000"/>
          </a:xfrm>
          <a:prstGeom prst="rect">
            <a:avLst/>
          </a:prstGeom>
          <a:solidFill>
            <a:srgbClr val="008E87"/>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Andy </a:t>
            </a:r>
            <a:r>
              <a:rPr lang="en-GB" sz="800" err="1">
                <a:solidFill>
                  <a:srgbClr val="FFFFFF"/>
                </a:solidFill>
                <a:latin typeface="Arial"/>
                <a:ea typeface="ＭＳ Ｐゴシック"/>
                <a:cs typeface="Arial"/>
              </a:rPr>
              <a:t>Noton</a:t>
            </a:r>
          </a:p>
          <a:p>
            <a:pPr algn="ctr" defTabSz="914354">
              <a:defRPr/>
            </a:pPr>
            <a:r>
              <a:rPr lang="en-GB" sz="700">
                <a:solidFill>
                  <a:srgbClr val="FFFFFF"/>
                </a:solidFill>
                <a:latin typeface="Arial"/>
                <a:ea typeface="ＭＳ Ｐゴシック"/>
                <a:cs typeface="Arial"/>
              </a:rPr>
              <a:t>IT Portfolio Del Mgr.</a:t>
            </a:r>
          </a:p>
        </p:txBody>
      </p:sp>
      <p:sp>
        <p:nvSpPr>
          <p:cNvPr id="128" name="Rectangle 127">
            <a:extLst>
              <a:ext uri="{FF2B5EF4-FFF2-40B4-BE49-F238E27FC236}">
                <a16:creationId xmlns:a16="http://schemas.microsoft.com/office/drawing/2014/main" id="{0A0966CB-D457-4BF2-8D03-621CEBE45BCE}"/>
              </a:ext>
            </a:extLst>
          </p:cNvPr>
          <p:cNvSpPr/>
          <p:nvPr/>
        </p:nvSpPr>
        <p:spPr bwMode="auto">
          <a:xfrm>
            <a:off x="2270232" y="310720"/>
            <a:ext cx="1008000" cy="432000"/>
          </a:xfrm>
          <a:prstGeom prst="rect">
            <a:avLst/>
          </a:prstGeom>
          <a:gradFill>
            <a:gsLst>
              <a:gs pos="41000">
                <a:schemeClr val="accent2">
                  <a:lumMod val="50000"/>
                </a:schemeClr>
              </a:gs>
              <a:gs pos="63000">
                <a:schemeClr val="accent1">
                  <a:lumMod val="50000"/>
                </a:schemeClr>
              </a:gs>
            </a:gsLst>
            <a:lin ang="2700000" scaled="1"/>
          </a:gradFill>
          <a:ln w="28575" cap="flat" cmpd="thinThick" algn="ctr">
            <a:solidFill>
              <a:schemeClr val="accent6">
                <a:lumMod val="7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Andy Doyle             Andi </a:t>
            </a:r>
            <a:r>
              <a:rPr lang="en-GB" sz="800" err="1">
                <a:solidFill>
                  <a:srgbClr val="FFFFFF"/>
                </a:solidFill>
                <a:latin typeface="Arial"/>
                <a:ea typeface="ＭＳ Ｐゴシック"/>
                <a:cs typeface="Arial"/>
              </a:rPr>
              <a:t>Karaboutis</a:t>
            </a:r>
            <a:br>
              <a:rPr lang="en-GB" sz="800">
                <a:solidFill>
                  <a:srgbClr val="FFFFFF"/>
                </a:solidFill>
                <a:latin typeface="Arial"/>
                <a:ea typeface="ＭＳ Ｐゴシック"/>
                <a:cs typeface="Arial"/>
              </a:rPr>
            </a:br>
            <a:r>
              <a:rPr lang="en-GB" sz="800" err="1">
                <a:solidFill>
                  <a:srgbClr val="FFFFFF"/>
                </a:solidFill>
                <a:latin typeface="Arial"/>
                <a:ea typeface="ＭＳ Ｐゴシック"/>
                <a:cs typeface="Arial"/>
              </a:rPr>
              <a:t>SteerCo</a:t>
            </a:r>
          </a:p>
        </p:txBody>
      </p:sp>
      <p:sp>
        <p:nvSpPr>
          <p:cNvPr id="130" name="Rectangle 129">
            <a:extLst>
              <a:ext uri="{FF2B5EF4-FFF2-40B4-BE49-F238E27FC236}">
                <a16:creationId xmlns:a16="http://schemas.microsoft.com/office/drawing/2014/main" id="{06AA673A-0E6A-4678-9E0F-4CC92A9809FF}"/>
              </a:ext>
            </a:extLst>
          </p:cNvPr>
          <p:cNvSpPr/>
          <p:nvPr/>
        </p:nvSpPr>
        <p:spPr bwMode="auto">
          <a:xfrm>
            <a:off x="4540272" y="1152728"/>
            <a:ext cx="1008000" cy="324000"/>
          </a:xfrm>
          <a:prstGeom prst="rect">
            <a:avLst/>
          </a:prstGeom>
          <a:solidFill>
            <a:schemeClr val="accent1">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latin typeface="Arial"/>
                <a:ea typeface="ＭＳ Ｐゴシック"/>
                <a:cs typeface="Arial"/>
              </a:rPr>
              <a:t>Gary Dionne</a:t>
            </a:r>
          </a:p>
          <a:p>
            <a:pPr algn="ctr" defTabSz="914354">
              <a:lnSpc>
                <a:spcPct val="90000"/>
              </a:lnSpc>
            </a:pPr>
            <a:r>
              <a:rPr lang="en-GB" sz="700">
                <a:solidFill>
                  <a:srgbClr val="FFFFFF"/>
                </a:solidFill>
                <a:latin typeface="Arial"/>
                <a:ea typeface="ＭＳ Ｐゴシック"/>
                <a:cs typeface="Arial"/>
              </a:rPr>
              <a:t>Business Lead</a:t>
            </a:r>
          </a:p>
        </p:txBody>
      </p:sp>
      <p:sp>
        <p:nvSpPr>
          <p:cNvPr id="118" name="Rectangle 117">
            <a:extLst>
              <a:ext uri="{FF2B5EF4-FFF2-40B4-BE49-F238E27FC236}">
                <a16:creationId xmlns:a16="http://schemas.microsoft.com/office/drawing/2014/main" id="{34B4E3E0-E7D0-4E1C-8A89-157B315C5127}"/>
              </a:ext>
            </a:extLst>
          </p:cNvPr>
          <p:cNvSpPr/>
          <p:nvPr/>
        </p:nvSpPr>
        <p:spPr bwMode="auto">
          <a:xfrm>
            <a:off x="2271948" y="807643"/>
            <a:ext cx="1008000" cy="324000"/>
          </a:xfrm>
          <a:prstGeom prst="rect">
            <a:avLst/>
          </a:prstGeom>
          <a:solidFill>
            <a:schemeClr val="accent1">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7">
              <a:defRPr/>
            </a:pPr>
            <a:r>
              <a:rPr lang="en-GB" sz="800">
                <a:solidFill>
                  <a:srgbClr val="FFFFFF"/>
                </a:solidFill>
                <a:cs typeface="Arial"/>
              </a:rPr>
              <a:t>Lauren Van Der Kolk</a:t>
            </a:r>
          </a:p>
          <a:p>
            <a:pPr algn="ctr" defTabSz="914377">
              <a:defRPr/>
            </a:pPr>
            <a:r>
              <a:rPr lang="en-GB" sz="700">
                <a:solidFill>
                  <a:srgbClr val="FFFFFF"/>
                </a:solidFill>
                <a:cs typeface="Arial"/>
              </a:rPr>
              <a:t>Business Owner</a:t>
            </a:r>
          </a:p>
        </p:txBody>
      </p:sp>
      <p:sp>
        <p:nvSpPr>
          <p:cNvPr id="122" name="Rectangle 121">
            <a:extLst>
              <a:ext uri="{FF2B5EF4-FFF2-40B4-BE49-F238E27FC236}">
                <a16:creationId xmlns:a16="http://schemas.microsoft.com/office/drawing/2014/main" id="{F4928B9A-ED59-413B-BDF0-B9013304B2E9}"/>
              </a:ext>
            </a:extLst>
          </p:cNvPr>
          <p:cNvSpPr/>
          <p:nvPr/>
        </p:nvSpPr>
        <p:spPr bwMode="auto">
          <a:xfrm>
            <a:off x="2271948" y="1148127"/>
            <a:ext cx="1008000" cy="324000"/>
          </a:xfrm>
          <a:prstGeom prst="rect">
            <a:avLst/>
          </a:prstGeom>
          <a:solidFill>
            <a:srgbClr val="008E87"/>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Clare Mann</a:t>
            </a:r>
          </a:p>
          <a:p>
            <a:pPr algn="ctr" defTabSz="914354">
              <a:defRPr/>
            </a:pPr>
            <a:r>
              <a:rPr lang="en-GB" sz="700">
                <a:solidFill>
                  <a:srgbClr val="FFFFFF"/>
                </a:solidFill>
                <a:latin typeface="Arial"/>
                <a:ea typeface="ＭＳ Ｐゴシック"/>
                <a:cs typeface="Arial"/>
              </a:rPr>
              <a:t>IT Sponsor</a:t>
            </a:r>
          </a:p>
        </p:txBody>
      </p:sp>
      <p:sp>
        <p:nvSpPr>
          <p:cNvPr id="127" name="Rectangle 126">
            <a:extLst>
              <a:ext uri="{FF2B5EF4-FFF2-40B4-BE49-F238E27FC236}">
                <a16:creationId xmlns:a16="http://schemas.microsoft.com/office/drawing/2014/main" id="{59802D79-D642-48CD-B31D-76D171C331DE}"/>
              </a:ext>
            </a:extLst>
          </p:cNvPr>
          <p:cNvSpPr/>
          <p:nvPr/>
        </p:nvSpPr>
        <p:spPr bwMode="auto">
          <a:xfrm>
            <a:off x="7907664" y="330000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Modellers</a:t>
            </a:r>
          </a:p>
        </p:txBody>
      </p:sp>
      <p:sp>
        <p:nvSpPr>
          <p:cNvPr id="131" name="Rectangle 130">
            <a:extLst>
              <a:ext uri="{FF2B5EF4-FFF2-40B4-BE49-F238E27FC236}">
                <a16:creationId xmlns:a16="http://schemas.microsoft.com/office/drawing/2014/main" id="{2DEA3D91-08B1-46C3-A330-E213A0CC9B12}"/>
              </a:ext>
            </a:extLst>
          </p:cNvPr>
          <p:cNvSpPr/>
          <p:nvPr/>
        </p:nvSpPr>
        <p:spPr bwMode="auto">
          <a:xfrm>
            <a:off x="7949239" y="4166125"/>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Analysts</a:t>
            </a:r>
          </a:p>
        </p:txBody>
      </p:sp>
      <p:sp>
        <p:nvSpPr>
          <p:cNvPr id="132" name="Rectangle 131">
            <a:extLst>
              <a:ext uri="{FF2B5EF4-FFF2-40B4-BE49-F238E27FC236}">
                <a16:creationId xmlns:a16="http://schemas.microsoft.com/office/drawing/2014/main" id="{97110A81-1A7D-4C09-9C99-2B931ABF3B64}"/>
              </a:ext>
            </a:extLst>
          </p:cNvPr>
          <p:cNvSpPr/>
          <p:nvPr/>
        </p:nvSpPr>
        <p:spPr bwMode="auto">
          <a:xfrm>
            <a:off x="7968969" y="3337475"/>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err="1">
                <a:solidFill>
                  <a:srgbClr val="FFFFFF"/>
                </a:solidFill>
                <a:cs typeface="Arial"/>
              </a:rPr>
              <a:t>Capgem</a:t>
            </a:r>
            <a:r>
              <a:rPr lang="en-GB" sz="800">
                <a:solidFill>
                  <a:srgbClr val="FFFFFF"/>
                </a:solidFill>
                <a:cs typeface="Arial"/>
              </a:rPr>
              <a:t> TBC</a:t>
            </a:r>
          </a:p>
          <a:p>
            <a:pPr algn="ctr" defTabSz="914354"/>
            <a:r>
              <a:rPr lang="en-GB" sz="700">
                <a:solidFill>
                  <a:srgbClr val="FFFFFF"/>
                </a:solidFill>
                <a:cs typeface="Arial"/>
              </a:rPr>
              <a:t>Data Consultants x2</a:t>
            </a:r>
          </a:p>
        </p:txBody>
      </p:sp>
      <p:sp>
        <p:nvSpPr>
          <p:cNvPr id="133" name="Rectangle 132">
            <a:extLst>
              <a:ext uri="{FF2B5EF4-FFF2-40B4-BE49-F238E27FC236}">
                <a16:creationId xmlns:a16="http://schemas.microsoft.com/office/drawing/2014/main" id="{34D562BC-E3CE-4421-9528-4084B771ED3F}"/>
              </a:ext>
            </a:extLst>
          </p:cNvPr>
          <p:cNvSpPr/>
          <p:nvPr/>
        </p:nvSpPr>
        <p:spPr bwMode="auto">
          <a:xfrm>
            <a:off x="8004331" y="4205737"/>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err="1">
                <a:solidFill>
                  <a:srgbClr val="FFFFFF"/>
                </a:solidFill>
                <a:latin typeface="Arial"/>
                <a:ea typeface="ＭＳ Ｐゴシック"/>
                <a:cs typeface="Arial"/>
              </a:rPr>
              <a:t>Capgem</a:t>
            </a:r>
            <a:r>
              <a:rPr lang="en-GB" sz="800">
                <a:solidFill>
                  <a:srgbClr val="FFFFFF"/>
                </a:solidFill>
                <a:latin typeface="Arial"/>
                <a:ea typeface="ＭＳ Ｐゴシック"/>
                <a:cs typeface="Arial"/>
              </a:rPr>
              <a:t> TBC</a:t>
            </a:r>
            <a:endParaRPr lang="en-US" sz="800">
              <a:solidFill>
                <a:srgbClr val="55555A"/>
              </a:solidFill>
              <a:latin typeface="Arial"/>
              <a:ea typeface="+mn-lt"/>
              <a:cs typeface="Arial"/>
            </a:endParaRPr>
          </a:p>
          <a:p>
            <a:pPr algn="ctr" defTabSz="914354"/>
            <a:r>
              <a:rPr lang="en-GB" sz="700">
                <a:solidFill>
                  <a:srgbClr val="FFFFFF"/>
                </a:solidFill>
                <a:latin typeface="Arial"/>
                <a:ea typeface="ＭＳ Ｐゴシック"/>
                <a:cs typeface="Arial"/>
              </a:rPr>
              <a:t>Data Analysts </a:t>
            </a:r>
            <a:r>
              <a:rPr lang="en-GB" sz="700" err="1">
                <a:solidFill>
                  <a:srgbClr val="FFFFFF"/>
                </a:solidFill>
                <a:latin typeface="Arial"/>
                <a:ea typeface="ＭＳ Ｐゴシック"/>
                <a:cs typeface="Arial"/>
              </a:rPr>
              <a:t>Ofshore</a:t>
            </a:r>
            <a:r>
              <a:rPr lang="en-GB" sz="700">
                <a:solidFill>
                  <a:srgbClr val="FFFFFF"/>
                </a:solidFill>
                <a:latin typeface="Arial"/>
                <a:ea typeface="ＭＳ Ｐゴシック"/>
                <a:cs typeface="Arial"/>
              </a:rPr>
              <a:t> </a:t>
            </a:r>
          </a:p>
          <a:p>
            <a:pPr algn="ctr" defTabSz="914354"/>
            <a:r>
              <a:rPr lang="en-GB" sz="700">
                <a:solidFill>
                  <a:srgbClr val="FFFFFF"/>
                </a:solidFill>
                <a:latin typeface="Arial"/>
                <a:ea typeface="ＭＳ Ｐゴシック"/>
                <a:cs typeface="Arial"/>
              </a:rPr>
              <a:t>x3</a:t>
            </a:r>
          </a:p>
        </p:txBody>
      </p:sp>
      <p:sp>
        <p:nvSpPr>
          <p:cNvPr id="135" name="Rectangle 134">
            <a:extLst>
              <a:ext uri="{FF2B5EF4-FFF2-40B4-BE49-F238E27FC236}">
                <a16:creationId xmlns:a16="http://schemas.microsoft.com/office/drawing/2014/main" id="{558CE18E-42E6-4E32-91F2-D8BF5358B209}"/>
              </a:ext>
            </a:extLst>
          </p:cNvPr>
          <p:cNvSpPr/>
          <p:nvPr/>
        </p:nvSpPr>
        <p:spPr bwMode="auto">
          <a:xfrm>
            <a:off x="8627785" y="4633384"/>
            <a:ext cx="900000" cy="326400"/>
          </a:xfrm>
          <a:prstGeom prst="rect">
            <a:avLst/>
          </a:prstGeom>
          <a:solidFill>
            <a:schemeClr val="accent1"/>
          </a:solidFill>
          <a:ln w="28575"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7"/>
            <a:r>
              <a:rPr lang="en-GB" sz="800">
                <a:solidFill>
                  <a:srgbClr val="FFFFFF"/>
                </a:solidFill>
                <a:cs typeface="Arial"/>
              </a:rPr>
              <a:t>Melisa </a:t>
            </a:r>
            <a:r>
              <a:rPr lang="en-GB" sz="800" err="1">
                <a:solidFill>
                  <a:srgbClr val="FFFFFF"/>
                </a:solidFill>
                <a:cs typeface="Arial"/>
              </a:rPr>
              <a:t>Nieforth</a:t>
            </a:r>
          </a:p>
          <a:p>
            <a:pPr algn="ctr" defTabSz="914377"/>
            <a:r>
              <a:rPr lang="en-GB" sz="700">
                <a:solidFill>
                  <a:srgbClr val="FFFFFF"/>
                </a:solidFill>
                <a:cs typeface="Arial"/>
              </a:rPr>
              <a:t>SME (Design/ SIT/UAT)</a:t>
            </a:r>
            <a:r>
              <a:rPr lang="en-GB" sz="700">
                <a:solidFill>
                  <a:srgbClr val="FFFFFF"/>
                </a:solidFill>
                <a:latin typeface="Arial"/>
                <a:ea typeface="ＭＳ Ｐゴシック"/>
                <a:cs typeface="Arial"/>
              </a:rPr>
              <a:t>)</a:t>
            </a:r>
          </a:p>
        </p:txBody>
      </p:sp>
      <p:sp>
        <p:nvSpPr>
          <p:cNvPr id="137" name="Rectangle 136">
            <a:extLst>
              <a:ext uri="{FF2B5EF4-FFF2-40B4-BE49-F238E27FC236}">
                <a16:creationId xmlns:a16="http://schemas.microsoft.com/office/drawing/2014/main" id="{DA328E80-AE4D-4F0A-8439-BD9AA6A63A4E}"/>
              </a:ext>
            </a:extLst>
          </p:cNvPr>
          <p:cNvSpPr/>
          <p:nvPr/>
        </p:nvSpPr>
        <p:spPr bwMode="auto">
          <a:xfrm>
            <a:off x="2187997" y="3517289"/>
            <a:ext cx="1008000" cy="324000"/>
          </a:xfrm>
          <a:prstGeom prst="rect">
            <a:avLst/>
          </a:prstGeom>
          <a:solidFill>
            <a:schemeClr val="accent2">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cs typeface="Arial"/>
              </a:rPr>
              <a:t>V</a:t>
            </a:r>
            <a:r>
              <a:rPr lang="en-GB" sz="800">
                <a:solidFill>
                  <a:schemeClr val="bg1"/>
                </a:solidFill>
                <a:cs typeface="Arial"/>
              </a:rPr>
              <a:t>acancy</a:t>
            </a:r>
          </a:p>
          <a:p>
            <a:pPr algn="ctr" defTabSz="914354">
              <a:lnSpc>
                <a:spcPct val="90000"/>
              </a:lnSpc>
            </a:pPr>
            <a:r>
              <a:rPr lang="en-GB" sz="700">
                <a:solidFill>
                  <a:srgbClr val="FFFFFF"/>
                </a:solidFill>
                <a:cs typeface="Arial"/>
              </a:rPr>
              <a:t>Product Manager</a:t>
            </a:r>
            <a:endParaRPr lang="en-GB" sz="800">
              <a:solidFill>
                <a:srgbClr val="FFFFFF"/>
              </a:solidFill>
              <a:latin typeface="Arial"/>
              <a:ea typeface="ＭＳ Ｐゴシック"/>
              <a:cs typeface="Arial"/>
            </a:endParaRPr>
          </a:p>
        </p:txBody>
      </p:sp>
      <p:sp>
        <p:nvSpPr>
          <p:cNvPr id="138" name="Rectangle 137">
            <a:extLst>
              <a:ext uri="{FF2B5EF4-FFF2-40B4-BE49-F238E27FC236}">
                <a16:creationId xmlns:a16="http://schemas.microsoft.com/office/drawing/2014/main" id="{45F7A328-A9FE-4ADD-A1FC-802370961F5E}"/>
              </a:ext>
            </a:extLst>
          </p:cNvPr>
          <p:cNvSpPr/>
          <p:nvPr/>
        </p:nvSpPr>
        <p:spPr bwMode="auto">
          <a:xfrm>
            <a:off x="4540272" y="1617633"/>
            <a:ext cx="1008000" cy="324000"/>
          </a:xfrm>
          <a:prstGeom prst="rect">
            <a:avLst/>
          </a:prstGeom>
          <a:solidFill>
            <a:schemeClr val="accent2">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latin typeface="Arial"/>
                <a:ea typeface="ＭＳ Ｐゴシック"/>
                <a:cs typeface="Arial"/>
              </a:rPr>
              <a:t>Sean </a:t>
            </a:r>
            <a:r>
              <a:rPr lang="en-GB" sz="800" err="1">
                <a:solidFill>
                  <a:srgbClr val="FFFFFF"/>
                </a:solidFill>
                <a:latin typeface="Arial"/>
                <a:ea typeface="ＭＳ Ｐゴシック"/>
                <a:cs typeface="Arial"/>
              </a:rPr>
              <a:t>MacAuley</a:t>
            </a:r>
            <a:endParaRPr lang="en-GB" sz="800">
              <a:solidFill>
                <a:srgbClr val="FFFFFF"/>
              </a:solidFill>
              <a:latin typeface="Arial"/>
              <a:ea typeface="ＭＳ Ｐゴシック"/>
              <a:cs typeface="Arial"/>
            </a:endParaRPr>
          </a:p>
          <a:p>
            <a:pPr algn="ctr" defTabSz="914354">
              <a:lnSpc>
                <a:spcPct val="90000"/>
              </a:lnSpc>
            </a:pPr>
            <a:r>
              <a:rPr lang="en-GB" sz="700">
                <a:solidFill>
                  <a:srgbClr val="FFFFFF"/>
                </a:solidFill>
                <a:latin typeface="Arial"/>
                <a:ea typeface="ＭＳ Ｐゴシック"/>
                <a:cs typeface="Arial"/>
              </a:rPr>
              <a:t>ART Engineer</a:t>
            </a:r>
          </a:p>
        </p:txBody>
      </p:sp>
      <p:sp>
        <p:nvSpPr>
          <p:cNvPr id="139" name="Rectangle 138">
            <a:extLst>
              <a:ext uri="{FF2B5EF4-FFF2-40B4-BE49-F238E27FC236}">
                <a16:creationId xmlns:a16="http://schemas.microsoft.com/office/drawing/2014/main" id="{D351CAED-AF46-496B-898C-B84359842BDD}"/>
              </a:ext>
            </a:extLst>
          </p:cNvPr>
          <p:cNvSpPr/>
          <p:nvPr/>
        </p:nvSpPr>
        <p:spPr bwMode="auto">
          <a:xfrm>
            <a:off x="5657496" y="1617633"/>
            <a:ext cx="1008000" cy="324000"/>
          </a:xfrm>
          <a:prstGeom prst="rect">
            <a:avLst/>
          </a:prstGeom>
          <a:solidFill>
            <a:srgbClr val="008E87"/>
          </a:solidFill>
          <a:ln w="28575"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TBC</a:t>
            </a:r>
          </a:p>
          <a:p>
            <a:pPr algn="ctr" defTabSz="914354"/>
            <a:r>
              <a:rPr lang="en-GB" sz="700">
                <a:solidFill>
                  <a:srgbClr val="FFFFFF"/>
                </a:solidFill>
                <a:latin typeface="Arial"/>
                <a:ea typeface="ＭＳ Ｐゴシック"/>
                <a:cs typeface="Arial"/>
              </a:rPr>
              <a:t>Agile Transformation Office SME</a:t>
            </a:r>
            <a:endParaRPr lang="en-US" sz="700">
              <a:solidFill>
                <a:srgbClr val="FFFFFF"/>
              </a:solidFill>
              <a:latin typeface="Arial"/>
              <a:ea typeface="ＭＳ Ｐゴシック"/>
              <a:cs typeface="Arial"/>
            </a:endParaRPr>
          </a:p>
        </p:txBody>
      </p:sp>
      <p:sp>
        <p:nvSpPr>
          <p:cNvPr id="95" name="Rounded Rectangle 185">
            <a:extLst>
              <a:ext uri="{FF2B5EF4-FFF2-40B4-BE49-F238E27FC236}">
                <a16:creationId xmlns:a16="http://schemas.microsoft.com/office/drawing/2014/main" id="{68F5126D-D505-41DA-93BA-A59FBDD492DC}"/>
              </a:ext>
            </a:extLst>
          </p:cNvPr>
          <p:cNvSpPr/>
          <p:nvPr/>
        </p:nvSpPr>
        <p:spPr bwMode="auto">
          <a:xfrm>
            <a:off x="5292032" y="4627198"/>
            <a:ext cx="608824" cy="297537"/>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a:lnSpc>
                <a:spcPct val="80000"/>
              </a:lnSpc>
              <a:spcAft>
                <a:spcPct val="0"/>
              </a:spcAft>
              <a:defRPr/>
            </a:pPr>
            <a:r>
              <a:rPr lang="en-GB" sz="800">
                <a:solidFill>
                  <a:prstClr val="white">
                    <a:lumMod val="50000"/>
                  </a:prstClr>
                </a:solidFill>
                <a:latin typeface="Arial"/>
                <a:ea typeface="ＭＳ Ｐゴシック"/>
              </a:rPr>
              <a:t>+ E.g. SAP Integration Dev Squad</a:t>
            </a:r>
          </a:p>
        </p:txBody>
      </p:sp>
      <p:sp>
        <p:nvSpPr>
          <p:cNvPr id="97" name="Rectangle 96">
            <a:extLst>
              <a:ext uri="{FF2B5EF4-FFF2-40B4-BE49-F238E27FC236}">
                <a16:creationId xmlns:a16="http://schemas.microsoft.com/office/drawing/2014/main" id="{05BCA313-91CE-43F9-B798-4C28CB67C296}"/>
              </a:ext>
            </a:extLst>
          </p:cNvPr>
          <p:cNvSpPr/>
          <p:nvPr/>
        </p:nvSpPr>
        <p:spPr bwMode="auto">
          <a:xfrm>
            <a:off x="3404001" y="1148127"/>
            <a:ext cx="1008000" cy="324000"/>
          </a:xfrm>
          <a:prstGeom prst="rect">
            <a:avLst/>
          </a:prstGeom>
          <a:solidFill>
            <a:srgbClr val="008E87"/>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Rohan Kapoor</a:t>
            </a:r>
          </a:p>
          <a:p>
            <a:pPr algn="ctr" defTabSz="914354">
              <a:defRPr/>
            </a:pPr>
            <a:r>
              <a:rPr lang="en-GB" sz="700">
                <a:solidFill>
                  <a:srgbClr val="FFFFFF"/>
                </a:solidFill>
                <a:latin typeface="Arial"/>
                <a:ea typeface="ＭＳ Ｐゴシック"/>
                <a:cs typeface="Arial"/>
              </a:rPr>
              <a:t>IT HR Business Partner</a:t>
            </a:r>
          </a:p>
        </p:txBody>
      </p:sp>
      <p:sp>
        <p:nvSpPr>
          <p:cNvPr id="98" name="Rounded Rectangle 182">
            <a:extLst>
              <a:ext uri="{FF2B5EF4-FFF2-40B4-BE49-F238E27FC236}">
                <a16:creationId xmlns:a16="http://schemas.microsoft.com/office/drawing/2014/main" id="{8E1E2AFB-47A5-4CCC-8327-7CA79E25E616}"/>
              </a:ext>
            </a:extLst>
          </p:cNvPr>
          <p:cNvSpPr/>
          <p:nvPr/>
        </p:nvSpPr>
        <p:spPr bwMode="auto">
          <a:xfrm>
            <a:off x="8528882" y="920610"/>
            <a:ext cx="571500" cy="176313"/>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354">
              <a:spcAft>
                <a:spcPct val="0"/>
              </a:spcAft>
              <a:defRPr/>
            </a:pPr>
            <a:r>
              <a:rPr lang="en-GB" sz="1400">
                <a:solidFill>
                  <a:schemeClr val="bg1"/>
                </a:solidFill>
                <a:highlight>
                  <a:srgbClr val="FF0000"/>
                </a:highlight>
                <a:latin typeface="Arial"/>
                <a:ea typeface="ＭＳ Ｐゴシック"/>
              </a:rPr>
              <a:t>TBC</a:t>
            </a:r>
          </a:p>
        </p:txBody>
      </p:sp>
      <p:sp>
        <p:nvSpPr>
          <p:cNvPr id="99" name="Rounded Rectangle 185">
            <a:extLst>
              <a:ext uri="{FF2B5EF4-FFF2-40B4-BE49-F238E27FC236}">
                <a16:creationId xmlns:a16="http://schemas.microsoft.com/office/drawing/2014/main" id="{3FD3DEB3-94D6-4F58-BE09-D698FB746FA7}"/>
              </a:ext>
            </a:extLst>
          </p:cNvPr>
          <p:cNvSpPr/>
          <p:nvPr/>
        </p:nvSpPr>
        <p:spPr bwMode="auto">
          <a:xfrm>
            <a:off x="9196891" y="940970"/>
            <a:ext cx="2469416"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Roles / Resources Not Yet Confirmed</a:t>
            </a:r>
          </a:p>
        </p:txBody>
      </p:sp>
      <p:sp>
        <p:nvSpPr>
          <p:cNvPr id="101" name="Rounded Rectangle 185">
            <a:extLst>
              <a:ext uri="{FF2B5EF4-FFF2-40B4-BE49-F238E27FC236}">
                <a16:creationId xmlns:a16="http://schemas.microsoft.com/office/drawing/2014/main" id="{60210453-F08D-4A11-846A-E2D5683F1C18}"/>
              </a:ext>
            </a:extLst>
          </p:cNvPr>
          <p:cNvSpPr/>
          <p:nvPr/>
        </p:nvSpPr>
        <p:spPr bwMode="auto">
          <a:xfrm>
            <a:off x="266111" y="2566686"/>
            <a:ext cx="1068468" cy="46283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a:lnSpc>
                <a:spcPct val="80000"/>
              </a:lnSpc>
              <a:spcAft>
                <a:spcPct val="0"/>
              </a:spcAft>
              <a:defRPr/>
            </a:pPr>
            <a:r>
              <a:rPr lang="en-GB" sz="1333">
                <a:solidFill>
                  <a:schemeClr val="accent2">
                    <a:lumMod val="50000"/>
                  </a:schemeClr>
                </a:solidFill>
                <a:latin typeface="Arial"/>
                <a:ea typeface="ＭＳ Ｐゴシック"/>
              </a:rPr>
              <a:t>Data Model &amp; Integration Squads</a:t>
            </a:r>
          </a:p>
        </p:txBody>
      </p:sp>
      <p:sp>
        <p:nvSpPr>
          <p:cNvPr id="113" name="Rounded Rectangle 185">
            <a:extLst>
              <a:ext uri="{FF2B5EF4-FFF2-40B4-BE49-F238E27FC236}">
                <a16:creationId xmlns:a16="http://schemas.microsoft.com/office/drawing/2014/main" id="{9EA23722-39D4-49CC-979F-FEA95ED0CB0D}"/>
              </a:ext>
            </a:extLst>
          </p:cNvPr>
          <p:cNvSpPr/>
          <p:nvPr/>
        </p:nvSpPr>
        <p:spPr bwMode="auto">
          <a:xfrm>
            <a:off x="6607594" y="2566686"/>
            <a:ext cx="1691231" cy="46283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a:lnSpc>
                <a:spcPct val="80000"/>
              </a:lnSpc>
              <a:spcAft>
                <a:spcPct val="0"/>
              </a:spcAft>
              <a:defRPr/>
            </a:pPr>
            <a:r>
              <a:rPr lang="en-GB" sz="1333">
                <a:solidFill>
                  <a:schemeClr val="accent2">
                    <a:lumMod val="50000"/>
                  </a:schemeClr>
                </a:solidFill>
                <a:latin typeface="Arial"/>
                <a:ea typeface="ＭＳ Ｐゴシック"/>
              </a:rPr>
              <a:t>Data Operating Model &amp; Governance  Squad</a:t>
            </a:r>
          </a:p>
        </p:txBody>
      </p:sp>
      <p:sp>
        <p:nvSpPr>
          <p:cNvPr id="92" name="Rectangle 91">
            <a:extLst>
              <a:ext uri="{FF2B5EF4-FFF2-40B4-BE49-F238E27FC236}">
                <a16:creationId xmlns:a16="http://schemas.microsoft.com/office/drawing/2014/main" id="{9800BEAA-697D-42E9-B7ED-8BDEE2B6C9CF}"/>
              </a:ext>
            </a:extLst>
          </p:cNvPr>
          <p:cNvSpPr/>
          <p:nvPr/>
        </p:nvSpPr>
        <p:spPr bwMode="auto">
          <a:xfrm>
            <a:off x="8573785" y="2822637"/>
            <a:ext cx="1008000" cy="324000"/>
          </a:xfrm>
          <a:prstGeom prst="rect">
            <a:avLst/>
          </a:prstGeom>
          <a:solidFill>
            <a:schemeClr val="accent2"/>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r>
              <a:rPr lang="en-GB" sz="800">
                <a:solidFill>
                  <a:srgbClr val="FFFFFF"/>
                </a:solidFill>
                <a:latin typeface="Arial"/>
                <a:ea typeface="ＭＳ Ｐゴシック"/>
                <a:cs typeface="Arial"/>
              </a:rPr>
              <a:t>Shared</a:t>
            </a:r>
          </a:p>
          <a:p>
            <a:pPr algn="ctr" defTabSz="914354"/>
            <a:r>
              <a:rPr lang="en-GB" sz="800">
                <a:solidFill>
                  <a:srgbClr val="FFFFFF"/>
                </a:solidFill>
                <a:latin typeface="Arial"/>
                <a:ea typeface="ＭＳ Ｐゴシック"/>
                <a:cs typeface="Arial"/>
              </a:rPr>
              <a:t>Scrum Master</a:t>
            </a:r>
          </a:p>
        </p:txBody>
      </p:sp>
      <p:sp>
        <p:nvSpPr>
          <p:cNvPr id="93" name="Rectangle 92">
            <a:extLst>
              <a:ext uri="{FF2B5EF4-FFF2-40B4-BE49-F238E27FC236}">
                <a16:creationId xmlns:a16="http://schemas.microsoft.com/office/drawing/2014/main" id="{9076EE90-CAB0-4BC9-BCE6-E8873B882C87}"/>
              </a:ext>
            </a:extLst>
          </p:cNvPr>
          <p:cNvSpPr/>
          <p:nvPr/>
        </p:nvSpPr>
        <p:spPr bwMode="auto">
          <a:xfrm>
            <a:off x="4540272" y="2011248"/>
            <a:ext cx="1008000" cy="326400"/>
          </a:xfrm>
          <a:prstGeom prst="rect">
            <a:avLst/>
          </a:prstGeom>
          <a:solidFill>
            <a:schemeClr val="accent2">
              <a:lumMod val="75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endParaRPr lang="en-GB" sz="800">
              <a:solidFill>
                <a:srgbClr val="FFFFFF"/>
              </a:solidFill>
              <a:latin typeface="Arial"/>
              <a:ea typeface="ＭＳ Ｐゴシック"/>
              <a:cs typeface="Arial"/>
            </a:endParaRPr>
          </a:p>
          <a:p>
            <a:pPr algn="ctr" defTabSz="914354">
              <a:lnSpc>
                <a:spcPct val="90000"/>
              </a:lnSpc>
            </a:pPr>
            <a:r>
              <a:rPr lang="en-GB" sz="800">
                <a:solidFill>
                  <a:srgbClr val="FFFFFF"/>
                </a:solidFill>
                <a:latin typeface="Arial"/>
                <a:ea typeface="ＭＳ Ｐゴシック"/>
                <a:cs typeface="Arial"/>
              </a:rPr>
              <a:t>Dan Senter</a:t>
            </a:r>
          </a:p>
          <a:p>
            <a:pPr algn="ctr" defTabSz="914354">
              <a:lnSpc>
                <a:spcPct val="90000"/>
              </a:lnSpc>
            </a:pPr>
            <a:r>
              <a:rPr lang="en-GB" sz="667">
                <a:solidFill>
                  <a:srgbClr val="FFFFFF"/>
                </a:solidFill>
                <a:latin typeface="Arial"/>
                <a:ea typeface="ＭＳ Ｐゴシック"/>
                <a:cs typeface="Arial"/>
              </a:rPr>
              <a:t>Head of Global </a:t>
            </a:r>
          </a:p>
          <a:p>
            <a:pPr algn="ctr" defTabSz="914354">
              <a:lnSpc>
                <a:spcPct val="90000"/>
              </a:lnSpc>
            </a:pPr>
            <a:r>
              <a:rPr lang="en-GB" sz="667">
                <a:solidFill>
                  <a:srgbClr val="FFFFFF"/>
                </a:solidFill>
                <a:latin typeface="Arial"/>
                <a:ea typeface="ＭＳ Ｐゴシック"/>
                <a:cs typeface="Arial"/>
              </a:rPr>
              <a:t>Data Governance</a:t>
            </a:r>
            <a:r>
              <a:rPr lang="en-GB" sz="800">
                <a:solidFill>
                  <a:srgbClr val="FFFFFF"/>
                </a:solidFill>
                <a:latin typeface="Arial"/>
                <a:ea typeface="ＭＳ Ｐゴシック"/>
                <a:cs typeface="Arial"/>
              </a:rPr>
              <a:t> </a:t>
            </a:r>
          </a:p>
          <a:p>
            <a:pPr algn="ctr" defTabSz="914354">
              <a:lnSpc>
                <a:spcPct val="90000"/>
              </a:lnSpc>
            </a:pPr>
            <a:endParaRPr lang="en-GB" sz="707">
              <a:solidFill>
                <a:srgbClr val="FFFFFF"/>
              </a:solidFill>
              <a:latin typeface="Arial"/>
              <a:ea typeface="ＭＳ Ｐゴシック"/>
              <a:cs typeface="Arial"/>
            </a:endParaRPr>
          </a:p>
        </p:txBody>
      </p:sp>
      <p:sp>
        <p:nvSpPr>
          <p:cNvPr id="126" name="Rounded Rectangle 182">
            <a:extLst>
              <a:ext uri="{FF2B5EF4-FFF2-40B4-BE49-F238E27FC236}">
                <a16:creationId xmlns:a16="http://schemas.microsoft.com/office/drawing/2014/main" id="{0251B60B-7B6F-4009-A1E4-90B0D6F51294}"/>
              </a:ext>
            </a:extLst>
          </p:cNvPr>
          <p:cNvSpPr/>
          <p:nvPr/>
        </p:nvSpPr>
        <p:spPr bwMode="auto">
          <a:xfrm>
            <a:off x="8532174" y="1215308"/>
            <a:ext cx="571500" cy="176313"/>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54">
              <a:spcAft>
                <a:spcPct val="0"/>
              </a:spcAft>
              <a:defRPr/>
            </a:pPr>
            <a:endParaRPr lang="en-GB" sz="2800">
              <a:solidFill>
                <a:srgbClr val="0079C1"/>
              </a:solidFill>
              <a:latin typeface="Arial"/>
              <a:ea typeface="ＭＳ Ｐゴシック"/>
            </a:endParaRPr>
          </a:p>
        </p:txBody>
      </p:sp>
      <p:sp>
        <p:nvSpPr>
          <p:cNvPr id="136" name="Rounded Rectangle 185">
            <a:extLst>
              <a:ext uri="{FF2B5EF4-FFF2-40B4-BE49-F238E27FC236}">
                <a16:creationId xmlns:a16="http://schemas.microsoft.com/office/drawing/2014/main" id="{E5E818DC-03ED-4A2D-ADDB-226F96D0EFE8}"/>
              </a:ext>
            </a:extLst>
          </p:cNvPr>
          <p:cNvSpPr/>
          <p:nvPr/>
        </p:nvSpPr>
        <p:spPr bwMode="auto">
          <a:xfrm>
            <a:off x="9190041" y="1215308"/>
            <a:ext cx="1855307" cy="176313"/>
          </a:xfrm>
          <a:prstGeom prst="round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defTabSz="914354">
              <a:lnSpc>
                <a:spcPct val="80000"/>
              </a:lnSpc>
              <a:spcAft>
                <a:spcPct val="0"/>
              </a:spcAft>
              <a:defRPr/>
            </a:pPr>
            <a:r>
              <a:rPr lang="en-GB" sz="1100">
                <a:solidFill>
                  <a:prstClr val="white">
                    <a:lumMod val="50000"/>
                  </a:prstClr>
                </a:solidFill>
                <a:latin typeface="Arial"/>
                <a:ea typeface="ＭＳ Ｐゴシック"/>
              </a:rPr>
              <a:t>Role to oversee 2 projects</a:t>
            </a:r>
          </a:p>
        </p:txBody>
      </p:sp>
      <p:sp>
        <p:nvSpPr>
          <p:cNvPr id="141" name="Rectangle 140">
            <a:extLst>
              <a:ext uri="{FF2B5EF4-FFF2-40B4-BE49-F238E27FC236}">
                <a16:creationId xmlns:a16="http://schemas.microsoft.com/office/drawing/2014/main" id="{0D2AB1E1-33F9-410A-B693-216C1785DC4E}"/>
              </a:ext>
            </a:extLst>
          </p:cNvPr>
          <p:cNvSpPr/>
          <p:nvPr/>
        </p:nvSpPr>
        <p:spPr bwMode="auto">
          <a:xfrm>
            <a:off x="2271899" y="2011095"/>
            <a:ext cx="1008000" cy="324000"/>
          </a:xfrm>
          <a:prstGeom prst="rect">
            <a:avLst/>
          </a:prstGeom>
          <a:solidFill>
            <a:schemeClr val="accent1">
              <a:lumMod val="40000"/>
              <a:lumOff val="60000"/>
            </a:schemeClr>
          </a:solidFill>
          <a:ln w="28575" cap="flat" cmpd="thinThick"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lnSpc>
                <a:spcPct val="90000"/>
              </a:lnSpc>
            </a:pPr>
            <a:r>
              <a:rPr lang="en-GB" sz="800">
                <a:solidFill>
                  <a:srgbClr val="FFFFFF"/>
                </a:solidFill>
                <a:latin typeface="Arial"/>
                <a:ea typeface="ＭＳ Ｐゴシック"/>
                <a:cs typeface="Arial"/>
              </a:rPr>
              <a:t>Vacancy </a:t>
            </a:r>
          </a:p>
          <a:p>
            <a:pPr algn="ctr" defTabSz="914354">
              <a:lnSpc>
                <a:spcPct val="90000"/>
              </a:lnSpc>
            </a:pPr>
            <a:r>
              <a:rPr lang="en-GB" sz="707">
                <a:solidFill>
                  <a:srgbClr val="FFFFFF"/>
                </a:solidFill>
                <a:latin typeface="Arial"/>
                <a:ea typeface="ＭＳ Ｐゴシック"/>
                <a:cs typeface="Arial"/>
              </a:rPr>
              <a:t>Business Programme Mgr. (TDA Role)</a:t>
            </a:r>
          </a:p>
        </p:txBody>
      </p:sp>
      <p:sp>
        <p:nvSpPr>
          <p:cNvPr id="119" name="Rectangle 118">
            <a:extLst>
              <a:ext uri="{FF2B5EF4-FFF2-40B4-BE49-F238E27FC236}">
                <a16:creationId xmlns:a16="http://schemas.microsoft.com/office/drawing/2014/main" id="{F5E69B00-285B-4045-80EB-4E971B513177}"/>
              </a:ext>
            </a:extLst>
          </p:cNvPr>
          <p:cNvSpPr/>
          <p:nvPr/>
        </p:nvSpPr>
        <p:spPr bwMode="auto">
          <a:xfrm>
            <a:off x="9576427" y="3348632"/>
            <a:ext cx="1008000" cy="324000"/>
          </a:xfrm>
          <a:prstGeom prst="rect">
            <a:avLst/>
          </a:prstGeom>
          <a:solidFill>
            <a:schemeClr val="accent2">
              <a:lumMod val="75000"/>
            </a:schemeClr>
          </a:solidFill>
          <a:ln w="12700" cap="flat" cmpd="thinThick"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54">
              <a:defRPr/>
            </a:pPr>
            <a:r>
              <a:rPr lang="en-GB" sz="800">
                <a:solidFill>
                  <a:srgbClr val="FFFFFF"/>
                </a:solidFill>
                <a:latin typeface="Arial"/>
                <a:ea typeface="ＭＳ Ｐゴシック"/>
                <a:cs typeface="Arial"/>
              </a:rPr>
              <a:t>Kam Bharj</a:t>
            </a:r>
          </a:p>
          <a:p>
            <a:pPr algn="ctr" defTabSz="914354">
              <a:defRPr/>
            </a:pPr>
            <a:r>
              <a:rPr lang="en-GB" sz="800">
                <a:solidFill>
                  <a:srgbClr val="FFFFFF"/>
                </a:solidFill>
                <a:latin typeface="Arial"/>
                <a:ea typeface="ＭＳ Ｐゴシック"/>
                <a:cs typeface="Arial"/>
              </a:rPr>
              <a:t>Data Governance Lead</a:t>
            </a:r>
            <a:endParaRPr lang="en-GB" sz="600">
              <a:solidFill>
                <a:srgbClr val="FFFFFF"/>
              </a:solidFill>
              <a:latin typeface="Arial"/>
              <a:ea typeface="ＭＳ Ｐゴシック"/>
              <a:cs typeface="Arial"/>
            </a:endParaRPr>
          </a:p>
        </p:txBody>
      </p:sp>
    </p:spTree>
    <p:extLst>
      <p:ext uri="{BB962C8B-B14F-4D97-AF65-F5344CB8AC3E}">
        <p14:creationId xmlns:p14="http://schemas.microsoft.com/office/powerpoint/2010/main" val="132123713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2_NG_ProjectOne_ppt template">
  <a:themeElements>
    <a:clrScheme name="Rebrand Theme">
      <a:dk1>
        <a:srgbClr val="000000"/>
      </a:dk1>
      <a:lt1>
        <a:sysClr val="window" lastClr="FFFFFF"/>
      </a:lt1>
      <a:dk2>
        <a:srgbClr val="55555A"/>
      </a:dk2>
      <a:lt2>
        <a:srgbClr val="EEECE1"/>
      </a:lt2>
      <a:accent1>
        <a:srgbClr val="00148C"/>
      </a:accent1>
      <a:accent2>
        <a:srgbClr val="00BEB4"/>
      </a:accent2>
      <a:accent3>
        <a:srgbClr val="C800A1"/>
      </a:accent3>
      <a:accent4>
        <a:srgbClr val="FFB45A"/>
      </a:accent4>
      <a:accent5>
        <a:srgbClr val="500A78"/>
      </a:accent5>
      <a:accent6>
        <a:srgbClr val="FA4616"/>
      </a:accent6>
      <a:hlink>
        <a:srgbClr val="0000FF"/>
      </a:hlink>
      <a:folHlink>
        <a:srgbClr val="009DD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 id="{919B9085-1056-4CC1-9AC2-AC4C9A5A30FD}" vid="{10F36973-1C21-4D11-96C6-EBE1C3089E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FAC587E9B7634287E11E2A32C43AED" ma:contentTypeVersion="13" ma:contentTypeDescription="Create a new document." ma:contentTypeScope="" ma:versionID="1d4f7557e6d8315f9c17dca3302d8757">
  <xsd:schema xmlns:xsd="http://www.w3.org/2001/XMLSchema" xmlns:xs="http://www.w3.org/2001/XMLSchema" xmlns:p="http://schemas.microsoft.com/office/2006/metadata/properties" xmlns:ns3="0f5511d6-e038-4aea-baf5-af83862e098e" xmlns:ns4="9ef89832-4478-40ba-853a-d3ab3dcb2087" targetNamespace="http://schemas.microsoft.com/office/2006/metadata/properties" ma:root="true" ma:fieldsID="5c4e54fc395e7d228a34e30f22926e31" ns3:_="" ns4:_="">
    <xsd:import namespace="0f5511d6-e038-4aea-baf5-af83862e098e"/>
    <xsd:import namespace="9ef89832-4478-40ba-853a-d3ab3dcb20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511d6-e038-4aea-baf5-af83862e09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f89832-4478-40ba-853a-d3ab3dcb20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ef89832-4478-40ba-853a-d3ab3dcb2087">
      <UserInfo>
        <DisplayName>Van Der Kolk, Lauren</DisplayName>
        <AccountId>559</AccountId>
        <AccountType/>
      </UserInfo>
      <UserInfo>
        <DisplayName>Mundel, Harsh</DisplayName>
        <AccountId>570</AccountId>
        <AccountType/>
      </UserInfo>
      <UserInfo>
        <DisplayName>Mohammed, Shemshuddin</DisplayName>
        <AccountId>569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C2C1D8-761C-4CB6-AFD5-6901FBA8A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511d6-e038-4aea-baf5-af83862e098e"/>
    <ds:schemaRef ds:uri="9ef89832-4478-40ba-853a-d3ab3dcb20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436C97-F79C-40C6-B831-1B0637A7D3AE}">
  <ds:schemaRefs>
    <ds:schemaRef ds:uri="http://schemas.microsoft.com/office/2006/metadata/properties"/>
    <ds:schemaRef ds:uri="9ef89832-4478-40ba-853a-d3ab3dcb2087"/>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0f5511d6-e038-4aea-baf5-af83862e098e"/>
    <ds:schemaRef ds:uri="http://www.w3.org/XML/1998/namespace"/>
  </ds:schemaRefs>
</ds:datastoreItem>
</file>

<file path=customXml/itemProps3.xml><?xml version="1.0" encoding="utf-8"?>
<ds:datastoreItem xmlns:ds="http://schemas.openxmlformats.org/officeDocument/2006/customXml" ds:itemID="{D4C5FAB3-4DFF-4D8A-AB36-75E8BC3EEF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3662</Words>
  <Application>Microsoft Office PowerPoint</Application>
  <PresentationFormat>Widescreen</PresentationFormat>
  <Paragraphs>505</Paragraphs>
  <Slides>15</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Lucida Grande</vt:lpstr>
      <vt:lpstr>Wingdings</vt:lpstr>
      <vt:lpstr>Wingdings 2</vt:lpstr>
      <vt:lpstr>1_NG_PPT_16x9_Generic_template-blue</vt:lpstr>
      <vt:lpstr>2_NG_ProjectOne_ppt template</vt:lpstr>
      <vt:lpstr>think-cell Slide</vt:lpstr>
      <vt:lpstr>Workforce Data Domain Phase 2 </vt:lpstr>
      <vt:lpstr>Contents page</vt:lpstr>
      <vt:lpstr>Workforce Data Landscape &amp; Risks </vt:lpstr>
      <vt:lpstr>Steps We’re Taking to Improve Workforce Data and Control Risks</vt:lpstr>
      <vt:lpstr>Vision </vt:lpstr>
      <vt:lpstr>Benefits </vt:lpstr>
      <vt:lpstr>WDD Architecture</vt:lpstr>
      <vt:lpstr>High Level Plan</vt:lpstr>
      <vt:lpstr>PowerPoint Presentation</vt:lpstr>
      <vt:lpstr>Governance </vt:lpstr>
      <vt:lpstr>Risks and Issues </vt:lpstr>
      <vt:lpstr>PowerPoint Presentation</vt:lpstr>
      <vt:lpstr>How WDD Improvements are Enabling Digital First Ambitions </vt:lpstr>
      <vt:lpstr>How WDD Improvements are Enabling Digital First Ambitions </vt:lpstr>
      <vt:lpstr>Workforce Data Ownership &amp; Accountabilities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Workforce data domain owner</dc:title>
  <dc:creator>tim.reynolds@accenture.com</dc:creator>
  <cp:lastModifiedBy>Tripathi, Bharat</cp:lastModifiedBy>
  <cp:revision>6</cp:revision>
  <dcterms:created xsi:type="dcterms:W3CDTF">2020-08-26T08:31:34Z</dcterms:created>
  <dcterms:modified xsi:type="dcterms:W3CDTF">2021-10-27T15:36:44Z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0x010100D3FAC587E9B7634287E11E2A32C43AED</vt:lpwstr>
  </property>
</Properties>
</file>